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58" r:id="rId4"/>
    <p:sldId id="259" r:id="rId5"/>
    <p:sldId id="294" r:id="rId6"/>
    <p:sldId id="295" r:id="rId7"/>
    <p:sldId id="296" r:id="rId8"/>
    <p:sldId id="260" r:id="rId9"/>
    <p:sldId id="266" r:id="rId10"/>
    <p:sldId id="267" r:id="rId11"/>
    <p:sldId id="268" r:id="rId12"/>
    <p:sldId id="269" r:id="rId13"/>
    <p:sldId id="297" r:id="rId14"/>
    <p:sldId id="298" r:id="rId15"/>
    <p:sldId id="299" r:id="rId16"/>
    <p:sldId id="270" r:id="rId17"/>
    <p:sldId id="272" r:id="rId18"/>
  </p:sldIdLst>
  <p:sldSz cx="9144000" cy="5143500" type="screen16x9"/>
  <p:notesSz cx="6858000" cy="9144000"/>
  <p:embeddedFontLst>
    <p:embeddedFont>
      <p:font typeface="Anaheim" panose="02000503000000000000" pitchFamily="2" charset="0"/>
      <p:regular r:id="rId20"/>
    </p:embeddedFont>
    <p:embeddedFont>
      <p:font typeface="Barlow" panose="00000500000000000000" pitchFamily="2" charset="-93"/>
      <p:regular r:id="rId21"/>
      <p:bold r:id="rId22"/>
      <p:italic r:id="rId23"/>
      <p:boldItalic r:id="rId24"/>
    </p:embeddedFont>
    <p:embeddedFont>
      <p:font typeface="Barlow Condensed" panose="00000506000000000000" pitchFamily="2" charset="-93"/>
      <p:regular r:id="rId25"/>
      <p:bold r:id="rId26"/>
      <p:italic r:id="rId27"/>
      <p:boldItalic r:id="rId28"/>
    </p:embeddedFont>
    <p:embeddedFont>
      <p:font typeface="Barlow Condensed Medium" panose="00000606000000000000" pitchFamily="2" charset="-93"/>
      <p:regular r:id="rId29"/>
      <p:bold r:id="rId30"/>
      <p:italic r:id="rId31"/>
      <p:boldItalic r:id="rId32"/>
    </p:embeddedFont>
    <p:embeddedFont>
      <p:font typeface="Barlow Condensed SemiBold" panose="00000706000000000000" pitchFamily="2" charset="-93"/>
      <p:regular r:id="rId33"/>
      <p:bold r:id="rId34"/>
      <p:italic r:id="rId35"/>
      <p:boldItalic r:id="rId36"/>
    </p:embeddedFont>
    <p:embeddedFont>
      <p:font typeface="Montserrat" panose="00000500000000000000" pitchFamily="2" charset="-93"/>
      <p:regular r:id="rId37"/>
      <p:bold r:id="rId38"/>
      <p:italic r:id="rId39"/>
      <p:boldItalic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3C0CA0-395B-4E37-B7C2-D1FEF7239CEB}">
  <a:tblStyle styleId="{BE3C0CA0-395B-4E37-B7C2-D1FEF7239C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59"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116f4a803e0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116f4a803e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116f4a803e0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116f4a803e0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661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70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5ada61ad2e_0_4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5ada61ad2e_0_4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89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00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94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56"/>
        <p:cNvGrpSpPr/>
        <p:nvPr/>
      </p:nvGrpSpPr>
      <p:grpSpPr>
        <a:xfrm>
          <a:off x="0" y="0"/>
          <a:ext cx="0" cy="0"/>
          <a:chOff x="0" y="0"/>
          <a:chExt cx="0" cy="0"/>
        </a:xfrm>
      </p:grpSpPr>
      <p:sp>
        <p:nvSpPr>
          <p:cNvPr id="557" name="Google Shape;557;p14"/>
          <p:cNvSpPr txBox="1">
            <a:spLocks noGrp="1"/>
          </p:cNvSpPr>
          <p:nvPr>
            <p:ph type="title"/>
          </p:nvPr>
        </p:nvSpPr>
        <p:spPr>
          <a:xfrm>
            <a:off x="1963275" y="3220825"/>
            <a:ext cx="5217300" cy="49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lvl1pPr>
            <a:lvl2pPr lvl="1" rtl="0">
              <a:spcBef>
                <a:spcPts val="0"/>
              </a:spcBef>
              <a:spcAft>
                <a:spcPts val="0"/>
              </a:spcAft>
              <a:buClr>
                <a:schemeClr val="lt1"/>
              </a:buClr>
              <a:buSzPts val="2400"/>
              <a:buNone/>
              <a:defRPr sz="2400">
                <a:solidFill>
                  <a:schemeClr val="lt1"/>
                </a:solidFill>
              </a:defRPr>
            </a:lvl2pPr>
            <a:lvl3pPr lvl="2" rtl="0">
              <a:spcBef>
                <a:spcPts val="0"/>
              </a:spcBef>
              <a:spcAft>
                <a:spcPts val="0"/>
              </a:spcAft>
              <a:buClr>
                <a:schemeClr val="lt1"/>
              </a:buClr>
              <a:buSzPts val="2400"/>
              <a:buNone/>
              <a:defRPr sz="2400">
                <a:solidFill>
                  <a:schemeClr val="lt1"/>
                </a:solidFill>
              </a:defRPr>
            </a:lvl3pPr>
            <a:lvl4pPr lvl="3" rtl="0">
              <a:spcBef>
                <a:spcPts val="0"/>
              </a:spcBef>
              <a:spcAft>
                <a:spcPts val="0"/>
              </a:spcAft>
              <a:buClr>
                <a:schemeClr val="lt1"/>
              </a:buClr>
              <a:buSzPts val="2400"/>
              <a:buNone/>
              <a:defRPr sz="2400">
                <a:solidFill>
                  <a:schemeClr val="lt1"/>
                </a:solidFill>
              </a:defRPr>
            </a:lvl4pPr>
            <a:lvl5pPr lvl="4" rtl="0">
              <a:spcBef>
                <a:spcPts val="0"/>
              </a:spcBef>
              <a:spcAft>
                <a:spcPts val="0"/>
              </a:spcAft>
              <a:buClr>
                <a:schemeClr val="lt1"/>
              </a:buClr>
              <a:buSzPts val="2400"/>
              <a:buNone/>
              <a:defRPr sz="2400">
                <a:solidFill>
                  <a:schemeClr val="lt1"/>
                </a:solidFill>
              </a:defRPr>
            </a:lvl5pPr>
            <a:lvl6pPr lvl="5" rtl="0">
              <a:spcBef>
                <a:spcPts val="0"/>
              </a:spcBef>
              <a:spcAft>
                <a:spcPts val="0"/>
              </a:spcAft>
              <a:buClr>
                <a:schemeClr val="lt1"/>
              </a:buClr>
              <a:buSzPts val="2400"/>
              <a:buNone/>
              <a:defRPr sz="2400">
                <a:solidFill>
                  <a:schemeClr val="lt1"/>
                </a:solidFill>
              </a:defRPr>
            </a:lvl6pPr>
            <a:lvl7pPr lvl="6" rtl="0">
              <a:spcBef>
                <a:spcPts val="0"/>
              </a:spcBef>
              <a:spcAft>
                <a:spcPts val="0"/>
              </a:spcAft>
              <a:buClr>
                <a:schemeClr val="lt1"/>
              </a:buClr>
              <a:buSzPts val="2400"/>
              <a:buNone/>
              <a:defRPr sz="2400">
                <a:solidFill>
                  <a:schemeClr val="lt1"/>
                </a:solidFill>
              </a:defRPr>
            </a:lvl7pPr>
            <a:lvl8pPr lvl="7" rtl="0">
              <a:spcBef>
                <a:spcPts val="0"/>
              </a:spcBef>
              <a:spcAft>
                <a:spcPts val="0"/>
              </a:spcAft>
              <a:buClr>
                <a:schemeClr val="lt1"/>
              </a:buClr>
              <a:buSzPts val="2400"/>
              <a:buNone/>
              <a:defRPr sz="2400">
                <a:solidFill>
                  <a:schemeClr val="lt1"/>
                </a:solidFill>
              </a:defRPr>
            </a:lvl8pPr>
            <a:lvl9pPr lvl="8" rtl="0">
              <a:spcBef>
                <a:spcPts val="0"/>
              </a:spcBef>
              <a:spcAft>
                <a:spcPts val="0"/>
              </a:spcAft>
              <a:buClr>
                <a:schemeClr val="lt1"/>
              </a:buClr>
              <a:buSzPts val="2400"/>
              <a:buNone/>
              <a:defRPr sz="2400">
                <a:solidFill>
                  <a:schemeClr val="lt1"/>
                </a:solidFill>
              </a:defRPr>
            </a:lvl9pPr>
          </a:lstStyle>
          <a:p>
            <a:endParaRPr/>
          </a:p>
        </p:txBody>
      </p:sp>
      <p:sp>
        <p:nvSpPr>
          <p:cNvPr id="558" name="Google Shape;558;p14"/>
          <p:cNvSpPr txBox="1">
            <a:spLocks noGrp="1"/>
          </p:cNvSpPr>
          <p:nvPr>
            <p:ph type="subTitle" idx="1"/>
          </p:nvPr>
        </p:nvSpPr>
        <p:spPr>
          <a:xfrm>
            <a:off x="1498700" y="1686125"/>
            <a:ext cx="6146700" cy="130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3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559" name="Google Shape;559;p14"/>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4"/>
          <p:cNvGrpSpPr/>
          <p:nvPr/>
        </p:nvGrpSpPr>
        <p:grpSpPr>
          <a:xfrm>
            <a:off x="-1229162" y="1461657"/>
            <a:ext cx="1942494" cy="2022980"/>
            <a:chOff x="4445625" y="1829838"/>
            <a:chExt cx="739125" cy="769750"/>
          </a:xfrm>
        </p:grpSpPr>
        <p:sp>
          <p:nvSpPr>
            <p:cNvPr id="562" name="Google Shape;562;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4"/>
          <p:cNvGrpSpPr/>
          <p:nvPr/>
        </p:nvGrpSpPr>
        <p:grpSpPr>
          <a:xfrm rot="-5400000">
            <a:off x="8470913" y="1461657"/>
            <a:ext cx="1942494" cy="2022980"/>
            <a:chOff x="4445625" y="1829838"/>
            <a:chExt cx="739125" cy="769750"/>
          </a:xfrm>
        </p:grpSpPr>
        <p:sp>
          <p:nvSpPr>
            <p:cNvPr id="571" name="Google Shape;571;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16"/>
        <p:cNvGrpSpPr/>
        <p:nvPr/>
      </p:nvGrpSpPr>
      <p:grpSpPr>
        <a:xfrm>
          <a:off x="0" y="0"/>
          <a:ext cx="0" cy="0"/>
          <a:chOff x="0" y="0"/>
          <a:chExt cx="0" cy="0"/>
        </a:xfrm>
      </p:grpSpPr>
      <p:grpSp>
        <p:nvGrpSpPr>
          <p:cNvPr id="617" name="Google Shape;617;p16"/>
          <p:cNvGrpSpPr/>
          <p:nvPr/>
        </p:nvGrpSpPr>
        <p:grpSpPr>
          <a:xfrm>
            <a:off x="8064938" y="-1041168"/>
            <a:ext cx="1942494" cy="2022980"/>
            <a:chOff x="4445625" y="1829838"/>
            <a:chExt cx="739125" cy="769750"/>
          </a:xfrm>
        </p:grpSpPr>
        <p:sp>
          <p:nvSpPr>
            <p:cNvPr id="618" name="Google Shape;618;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6"/>
          <p:cNvGrpSpPr/>
          <p:nvPr/>
        </p:nvGrpSpPr>
        <p:grpSpPr>
          <a:xfrm>
            <a:off x="-858537" y="-1041168"/>
            <a:ext cx="1942494" cy="2022980"/>
            <a:chOff x="4445625" y="1829838"/>
            <a:chExt cx="739125" cy="769750"/>
          </a:xfrm>
        </p:grpSpPr>
        <p:sp>
          <p:nvSpPr>
            <p:cNvPr id="627" name="Google Shape;627;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6" name="Google Shape;636;p16"/>
          <p:cNvSpPr/>
          <p:nvPr/>
        </p:nvSpPr>
        <p:spPr>
          <a:xfrm rot="-152928">
            <a:off x="6925193" y="4175288"/>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rot="3635839">
            <a:off x="-1640952" y="3754337"/>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16"/>
          <p:cNvGrpSpPr/>
          <p:nvPr/>
        </p:nvGrpSpPr>
        <p:grpSpPr>
          <a:xfrm flipH="1">
            <a:off x="493849" y="4222131"/>
            <a:ext cx="438754" cy="772904"/>
            <a:chOff x="4950175" y="2998438"/>
            <a:chExt cx="88725" cy="156300"/>
          </a:xfrm>
        </p:grpSpPr>
        <p:sp>
          <p:nvSpPr>
            <p:cNvPr id="639" name="Google Shape;639;p1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6"/>
          <p:cNvGrpSpPr/>
          <p:nvPr/>
        </p:nvGrpSpPr>
        <p:grpSpPr>
          <a:xfrm>
            <a:off x="8626226" y="3746559"/>
            <a:ext cx="361129" cy="3106418"/>
            <a:chOff x="6317900" y="1197313"/>
            <a:chExt cx="180700" cy="1554375"/>
          </a:xfrm>
        </p:grpSpPr>
        <p:sp>
          <p:nvSpPr>
            <p:cNvPr id="676" name="Google Shape;676;p1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6"/>
          <p:cNvSpPr/>
          <p:nvPr/>
        </p:nvSpPr>
        <p:spPr>
          <a:xfrm rot="-5400000" flipH="1">
            <a:off x="307075" y="2259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16"/>
          <p:cNvGrpSpPr/>
          <p:nvPr/>
        </p:nvGrpSpPr>
        <p:grpSpPr>
          <a:xfrm flipH="1">
            <a:off x="8671988" y="2252416"/>
            <a:ext cx="194400" cy="112209"/>
            <a:chOff x="265900" y="3852516"/>
            <a:chExt cx="194400" cy="112209"/>
          </a:xfrm>
        </p:grpSpPr>
        <p:sp>
          <p:nvSpPr>
            <p:cNvPr id="684" name="Google Shape;684;p1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6"/>
        <p:cNvGrpSpPr/>
        <p:nvPr/>
      </p:nvGrpSpPr>
      <p:grpSpPr>
        <a:xfrm>
          <a:off x="0" y="0"/>
          <a:ext cx="0" cy="0"/>
          <a:chOff x="0" y="0"/>
          <a:chExt cx="0" cy="0"/>
        </a:xfrm>
      </p:grpSpPr>
      <p:grpSp>
        <p:nvGrpSpPr>
          <p:cNvPr id="687" name="Google Shape;687;p17"/>
          <p:cNvGrpSpPr/>
          <p:nvPr/>
        </p:nvGrpSpPr>
        <p:grpSpPr>
          <a:xfrm rot="8100000">
            <a:off x="8064682" y="3952435"/>
            <a:ext cx="1942549" cy="2023037"/>
            <a:chOff x="4445625" y="1829838"/>
            <a:chExt cx="739125" cy="769750"/>
          </a:xfrm>
        </p:grpSpPr>
        <p:sp>
          <p:nvSpPr>
            <p:cNvPr id="688" name="Google Shape;68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a:off x="-858537" y="3952469"/>
            <a:ext cx="1942494" cy="2022980"/>
            <a:chOff x="4445625" y="1829838"/>
            <a:chExt cx="739125" cy="769750"/>
          </a:xfrm>
        </p:grpSpPr>
        <p:sp>
          <p:nvSpPr>
            <p:cNvPr id="697" name="Google Shape;697;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6" name="Google Shape;706;p17"/>
          <p:cNvSpPr/>
          <p:nvPr/>
        </p:nvSpPr>
        <p:spPr>
          <a:xfrm rot="-10647072" flipH="1">
            <a:off x="6925193" y="-1707780"/>
            <a:ext cx="3763193" cy="237143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rot="7164161" flipH="1">
            <a:off x="-1640952" y="-1604719"/>
            <a:ext cx="4267648" cy="268932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17"/>
          <p:cNvGrpSpPr/>
          <p:nvPr/>
        </p:nvGrpSpPr>
        <p:grpSpPr>
          <a:xfrm rot="10800000">
            <a:off x="493849" y="-156096"/>
            <a:ext cx="438754" cy="772904"/>
            <a:chOff x="4950175" y="2998438"/>
            <a:chExt cx="88725" cy="156300"/>
          </a:xfrm>
        </p:grpSpPr>
        <p:sp>
          <p:nvSpPr>
            <p:cNvPr id="709" name="Google Shape;709;p1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17"/>
          <p:cNvGrpSpPr/>
          <p:nvPr/>
        </p:nvGrpSpPr>
        <p:grpSpPr>
          <a:xfrm rot="10800000" flipH="1">
            <a:off x="8626226" y="-2014039"/>
            <a:ext cx="361129" cy="3106418"/>
            <a:chOff x="6317900" y="1197313"/>
            <a:chExt cx="180700" cy="1554375"/>
          </a:xfrm>
        </p:grpSpPr>
        <p:sp>
          <p:nvSpPr>
            <p:cNvPr id="746" name="Google Shape;746;p17"/>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17"/>
          <p:cNvSpPr/>
          <p:nvPr/>
        </p:nvSpPr>
        <p:spPr>
          <a:xfrm rot="-5400000">
            <a:off x="307075" y="248182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17"/>
          <p:cNvGrpSpPr/>
          <p:nvPr/>
        </p:nvGrpSpPr>
        <p:grpSpPr>
          <a:xfrm rot="10800000">
            <a:off x="8671988" y="2474314"/>
            <a:ext cx="194400" cy="112209"/>
            <a:chOff x="265900" y="3852516"/>
            <a:chExt cx="194400" cy="112209"/>
          </a:xfrm>
        </p:grpSpPr>
        <p:sp>
          <p:nvSpPr>
            <p:cNvPr id="754" name="Google Shape;754;p1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17"/>
          <p:cNvSpPr/>
          <p:nvPr/>
        </p:nvSpPr>
        <p:spPr>
          <a:xfrm rot="-7199972">
            <a:off x="3156319" y="3826224"/>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64"/>
        <p:cNvGrpSpPr/>
        <p:nvPr/>
      </p:nvGrpSpPr>
      <p:grpSpPr>
        <a:xfrm>
          <a:off x="0" y="0"/>
          <a:ext cx="0" cy="0"/>
          <a:chOff x="0" y="0"/>
          <a:chExt cx="0" cy="0"/>
        </a:xfrm>
      </p:grpSpPr>
      <p:sp>
        <p:nvSpPr>
          <p:cNvPr id="965" name="Google Shape;965;p21"/>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966" name="Google Shape;966;p21"/>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7" name="Google Shape;967;p21"/>
          <p:cNvSpPr txBox="1">
            <a:spLocks noGrp="1"/>
          </p:cNvSpPr>
          <p:nvPr>
            <p:ph type="subTitle" idx="2"/>
          </p:nvPr>
        </p:nvSpPr>
        <p:spPr>
          <a:xfrm>
            <a:off x="2918200" y="2080833"/>
            <a:ext cx="3307500" cy="7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8" name="Google Shape;968;p21"/>
          <p:cNvSpPr txBox="1"/>
          <p:nvPr/>
        </p:nvSpPr>
        <p:spPr>
          <a:xfrm>
            <a:off x="1702675" y="3536525"/>
            <a:ext cx="57387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rot="3600027" flipH="1">
            <a:off x="-1547130" y="780284"/>
            <a:ext cx="4131850" cy="2603746"/>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1"/>
          <p:cNvGrpSpPr/>
          <p:nvPr/>
        </p:nvGrpSpPr>
        <p:grpSpPr>
          <a:xfrm rot="10800000" flipH="1">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1"/>
          <p:cNvSpPr/>
          <p:nvPr/>
        </p:nvSpPr>
        <p:spPr>
          <a:xfrm rot="435267">
            <a:off x="741449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21"/>
          <p:cNvCxnSpPr/>
          <p:nvPr/>
        </p:nvCxnSpPr>
        <p:spPr>
          <a:xfrm rot="436104" flipH="1">
            <a:off x="7939026" y="-138003"/>
            <a:ext cx="713735" cy="700711"/>
          </a:xfrm>
          <a:prstGeom prst="straightConnector1">
            <a:avLst/>
          </a:prstGeom>
          <a:noFill/>
          <a:ln w="9525" cap="flat" cmpd="sng">
            <a:solidFill>
              <a:schemeClr val="dk1"/>
            </a:solidFill>
            <a:prstDash val="solid"/>
            <a:round/>
            <a:headEnd type="none" w="med" len="med"/>
            <a:tailEnd type="none" w="med" len="med"/>
          </a:ln>
        </p:spPr>
      </p:cxnSp>
      <p:sp>
        <p:nvSpPr>
          <p:cNvPr id="983" name="Google Shape;983;p21"/>
          <p:cNvSpPr/>
          <p:nvPr/>
        </p:nvSpPr>
        <p:spPr>
          <a:xfrm rot="435267">
            <a:off x="751009" y="46821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21"/>
          <p:cNvCxnSpPr/>
          <p:nvPr/>
        </p:nvCxnSpPr>
        <p:spPr>
          <a:xfrm rot="436104" flipH="1">
            <a:off x="789539" y="4875122"/>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txBox="1">
            <a:spLocks noGrp="1"/>
          </p:cNvSpPr>
          <p:nvPr>
            <p:ph type="title"/>
          </p:nvPr>
        </p:nvSpPr>
        <p:spPr>
          <a:xfrm>
            <a:off x="1569600" y="1268375"/>
            <a:ext cx="6004800" cy="848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4" name="Google Shape;244;p7"/>
          <p:cNvSpPr txBox="1">
            <a:spLocks noGrp="1"/>
          </p:cNvSpPr>
          <p:nvPr>
            <p:ph type="subTitle" idx="1"/>
          </p:nvPr>
        </p:nvSpPr>
        <p:spPr>
          <a:xfrm>
            <a:off x="1569600" y="2400023"/>
            <a:ext cx="6004800" cy="126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7"/>
          <p:cNvSpPr/>
          <p:nvPr/>
        </p:nvSpPr>
        <p:spPr>
          <a:xfrm rot="-6012810">
            <a:off x="6446180" y="-972564"/>
            <a:ext cx="4319100" cy="2721744"/>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rot="435267">
            <a:off x="3845984" y="-60591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7"/>
          <p:cNvCxnSpPr/>
          <p:nvPr/>
        </p:nvCxnSpPr>
        <p:spPr>
          <a:xfrm rot="436104" flipH="1">
            <a:off x="4188239" y="-1377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48" name="Google Shape;248;p7"/>
          <p:cNvSpPr/>
          <p:nvPr/>
        </p:nvSpPr>
        <p:spPr>
          <a:xfrm rot="-5400000" flipH="1">
            <a:off x="30707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flipH="1">
            <a:off x="8671988" y="3199241"/>
            <a:ext cx="194400" cy="112209"/>
            <a:chOff x="265900" y="3852516"/>
            <a:chExt cx="194400" cy="112209"/>
          </a:xfrm>
        </p:grpSpPr>
        <p:sp>
          <p:nvSpPr>
            <p:cNvPr id="250" name="Google Shape;250;p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 name="Google Shape;252;p7"/>
          <p:cNvCxnSpPr/>
          <p:nvPr/>
        </p:nvCxnSpPr>
        <p:spPr>
          <a:xfrm rot="436104" flipH="1">
            <a:off x="4616239" y="-2509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253" name="Google Shape;253;p7"/>
          <p:cNvSpPr/>
          <p:nvPr/>
        </p:nvSpPr>
        <p:spPr>
          <a:xfrm>
            <a:off x="-1348900" y="4016737"/>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7"/>
          <p:cNvGrpSpPr/>
          <p:nvPr/>
        </p:nvGrpSpPr>
        <p:grpSpPr>
          <a:xfrm rot="-5400000">
            <a:off x="8064938" y="4172419"/>
            <a:ext cx="1942494" cy="2022980"/>
            <a:chOff x="4445625" y="1829838"/>
            <a:chExt cx="739125" cy="769750"/>
          </a:xfrm>
        </p:grpSpPr>
        <p:sp>
          <p:nvSpPr>
            <p:cNvPr id="255" name="Google Shape;255;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7"/>
          <p:cNvGrpSpPr/>
          <p:nvPr/>
        </p:nvGrpSpPr>
        <p:grpSpPr>
          <a:xfrm>
            <a:off x="-459175" y="-350137"/>
            <a:ext cx="1476900" cy="1476900"/>
            <a:chOff x="8632950" y="-311150"/>
            <a:chExt cx="1476900" cy="1476900"/>
          </a:xfrm>
        </p:grpSpPr>
        <p:sp>
          <p:nvSpPr>
            <p:cNvPr id="264" name="Google Shape;264;p7"/>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7" r:id="rId16"/>
    <p:sldLayoutId id="2147483668" r:id="rId17"/>
    <p:sldLayoutId id="214748366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homsonbel12/AWS_Translate"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CLOUD COMPUTING</a:t>
            </a:r>
            <a:br>
              <a:rPr lang="en" dirty="0"/>
            </a:br>
            <a:r>
              <a:rPr lang="en" sz="4000" b="0" dirty="0">
                <a:solidFill>
                  <a:schemeClr val="lt1"/>
                </a:solidFill>
                <a:latin typeface="Barlow Condensed"/>
                <a:ea typeface="Barlow Condensed"/>
                <a:cs typeface="Barlow Condensed"/>
                <a:sym typeface="Barlow Condensed"/>
              </a:rPr>
              <a:t>AWS Translate</a:t>
            </a:r>
            <a:endParaRPr dirty="0"/>
          </a:p>
        </p:txBody>
      </p:sp>
      <p:sp>
        <p:nvSpPr>
          <p:cNvPr id="1064" name="Google Shape;1064;p27"/>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Chào mừng thầy và các bạn !</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a:t>
            </a:r>
            <a:endParaRPr dirty="0"/>
          </a:p>
        </p:txBody>
      </p:sp>
      <p:graphicFrame>
        <p:nvGraphicFramePr>
          <p:cNvPr id="1469" name="Google Shape;1469;p38"/>
          <p:cNvGraphicFramePr/>
          <p:nvPr>
            <p:extLst>
              <p:ext uri="{D42A27DB-BD31-4B8C-83A1-F6EECF244321}">
                <p14:modId xmlns:p14="http://schemas.microsoft.com/office/powerpoint/2010/main" val="1288686323"/>
              </p:ext>
            </p:extLst>
          </p:nvPr>
        </p:nvGraphicFramePr>
        <p:xfrm>
          <a:off x="1100775" y="1087701"/>
          <a:ext cx="3384100" cy="3487712"/>
        </p:xfrm>
        <a:graphic>
          <a:graphicData uri="http://schemas.openxmlformats.org/drawingml/2006/table">
            <a:tbl>
              <a:tblPr>
                <a:noFill/>
                <a:tableStyleId>{BE3C0CA0-395B-4E37-B7C2-D1FEF7239CEB}</a:tableStyleId>
              </a:tblPr>
              <a:tblGrid>
                <a:gridCol w="1692050">
                  <a:extLst>
                    <a:ext uri="{9D8B030D-6E8A-4147-A177-3AD203B41FA5}">
                      <a16:colId xmlns:a16="http://schemas.microsoft.com/office/drawing/2014/main" val="20000"/>
                    </a:ext>
                  </a:extLst>
                </a:gridCol>
                <a:gridCol w="1692050">
                  <a:extLst>
                    <a:ext uri="{9D8B030D-6E8A-4147-A177-3AD203B41FA5}">
                      <a16:colId xmlns:a16="http://schemas.microsoft.com/office/drawing/2014/main" val="20001"/>
                    </a:ext>
                  </a:extLst>
                </a:gridCol>
              </a:tblGrid>
              <a:tr h="484168">
                <a:tc gridSpan="2">
                  <a:txBody>
                    <a:bodyPr/>
                    <a:lstStyle/>
                    <a:p>
                      <a:pPr marL="0" lvl="0" indent="0" algn="l" rtl="0">
                        <a:spcBef>
                          <a:spcPts val="0"/>
                        </a:spcBef>
                        <a:spcAft>
                          <a:spcPts val="0"/>
                        </a:spcAft>
                        <a:buNone/>
                      </a:pPr>
                      <a:r>
                        <a:rPr lang="en" sz="1600" dirty="0">
                          <a:solidFill>
                            <a:schemeClr val="lt1"/>
                          </a:solidFill>
                          <a:latin typeface="Barlow Condensed SemiBold"/>
                          <a:ea typeface="Barlow Condensed SemiBold"/>
                          <a:cs typeface="Barlow Condensed SemiBold"/>
                          <a:sym typeface="Barlow Condensed SemiBold"/>
                        </a:rPr>
                        <a:t>Translate</a:t>
                      </a:r>
                      <a:endParaRPr sz="16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vi-VN"/>
                    </a:p>
                  </a:txBody>
                  <a:tcPr/>
                </a:tc>
                <a:extLst>
                  <a:ext uri="{0D108BD9-81ED-4DB2-BD59-A6C34878D82A}">
                    <a16:rowId xmlns:a16="http://schemas.microsoft.com/office/drawing/2014/main" val="10000"/>
                  </a:ext>
                </a:extLst>
              </a:tr>
              <a:tr h="622512">
                <a:tc gridSpan="2">
                  <a:txBody>
                    <a:bodyPr/>
                    <a:lstStyle/>
                    <a:p>
                      <a:pPr marL="0" lvl="0" indent="0" algn="l" rtl="0">
                        <a:spcBef>
                          <a:spcPts val="0"/>
                        </a:spcBef>
                        <a:spcAft>
                          <a:spcPts val="0"/>
                        </a:spcAft>
                        <a:buNone/>
                      </a:pPr>
                      <a:r>
                        <a:rPr lang="en" sz="1200" dirty="0">
                          <a:solidFill>
                            <a:schemeClr val="dk1"/>
                          </a:solidFill>
                          <a:latin typeface="Barlow"/>
                          <a:ea typeface="Barlow"/>
                          <a:cs typeface="Barlow"/>
                          <a:sym typeface="Barlow"/>
                        </a:rPr>
                        <a:t>Dịch các giá trị của ngôn ngữ này sang ngôn ngữ khác</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vi-VN"/>
                    </a:p>
                  </a:txBody>
                  <a:tcPr/>
                </a:tc>
                <a:extLst>
                  <a:ext uri="{0D108BD9-81ED-4DB2-BD59-A6C34878D82A}">
                    <a16:rowId xmlns:a16="http://schemas.microsoft.com/office/drawing/2014/main" val="10001"/>
                  </a:ext>
                </a:extLst>
              </a:tr>
              <a:tr h="484168">
                <a:tc gridSpan="2">
                  <a:txBody>
                    <a:bodyPr/>
                    <a:lstStyle/>
                    <a:p>
                      <a:pPr marL="0" lvl="0" indent="0" algn="l" rtl="0">
                        <a:spcBef>
                          <a:spcPts val="0"/>
                        </a:spcBef>
                        <a:spcAft>
                          <a:spcPts val="0"/>
                        </a:spcAft>
                        <a:buNone/>
                      </a:pPr>
                      <a:r>
                        <a:rPr lang="en" sz="1600" dirty="0">
                          <a:solidFill>
                            <a:schemeClr val="lt1"/>
                          </a:solidFill>
                          <a:latin typeface="Barlow Condensed SemiBold"/>
                          <a:ea typeface="Barlow Condensed SemiBold"/>
                          <a:cs typeface="Barlow Condensed SemiBold"/>
                          <a:sym typeface="Barlow Condensed SemiBold"/>
                        </a:rPr>
                        <a:t>Polly</a:t>
                      </a:r>
                      <a:endParaRPr sz="16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vi-VN"/>
                    </a:p>
                  </a:txBody>
                  <a:tcPr/>
                </a:tc>
                <a:extLst>
                  <a:ext uri="{0D108BD9-81ED-4DB2-BD59-A6C34878D82A}">
                    <a16:rowId xmlns:a16="http://schemas.microsoft.com/office/drawing/2014/main" val="10002"/>
                  </a:ext>
                </a:extLst>
              </a:tr>
              <a:tr h="622512">
                <a:tc gridSpan="2">
                  <a:txBody>
                    <a:bodyPr/>
                    <a:lstStyle/>
                    <a:p>
                      <a:pPr marL="0" lvl="0" indent="0" algn="l" rtl="0">
                        <a:spcBef>
                          <a:spcPts val="0"/>
                        </a:spcBef>
                        <a:spcAft>
                          <a:spcPts val="0"/>
                        </a:spcAft>
                        <a:buNone/>
                      </a:pPr>
                      <a:r>
                        <a:rPr lang="en" sz="1200" dirty="0">
                          <a:solidFill>
                            <a:schemeClr val="dk1"/>
                          </a:solidFill>
                          <a:latin typeface="Barlow"/>
                          <a:ea typeface="Barlow"/>
                          <a:cs typeface="Barlow"/>
                          <a:sym typeface="Barlow"/>
                        </a:rPr>
                        <a:t>Đọc các văn bản đã được nhập vào hoặc được dịch ra với các ngôn ngữ hỗ trợ</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vi-VN"/>
                    </a:p>
                  </a:txBody>
                  <a:tcPr/>
                </a:tc>
                <a:extLst>
                  <a:ext uri="{0D108BD9-81ED-4DB2-BD59-A6C34878D82A}">
                    <a16:rowId xmlns:a16="http://schemas.microsoft.com/office/drawing/2014/main" val="10003"/>
                  </a:ext>
                </a:extLst>
              </a:tr>
              <a:tr h="484168">
                <a:tc>
                  <a:txBody>
                    <a:bodyPr/>
                    <a:lstStyle/>
                    <a:p>
                      <a:pPr marL="0" lvl="0" indent="0" algn="l" rtl="0">
                        <a:spcBef>
                          <a:spcPts val="0"/>
                        </a:spcBef>
                        <a:spcAft>
                          <a:spcPts val="0"/>
                        </a:spcAft>
                        <a:buNone/>
                      </a:pPr>
                      <a:r>
                        <a:rPr lang="en" sz="1600" dirty="0">
                          <a:solidFill>
                            <a:schemeClr val="lt1"/>
                          </a:solidFill>
                          <a:latin typeface="Barlow Condensed SemiBold"/>
                          <a:ea typeface="Barlow Condensed SemiBold"/>
                          <a:cs typeface="Barlow Condensed SemiBold"/>
                          <a:sym typeface="Barlow Condensed SemiBold"/>
                        </a:rPr>
                        <a:t>Copy </a:t>
                      </a:r>
                      <a:endParaRPr sz="16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dirty="0">
                          <a:solidFill>
                            <a:schemeClr val="lt1"/>
                          </a:solidFill>
                          <a:latin typeface="Barlow Condensed SemiBold"/>
                          <a:ea typeface="Barlow Condensed SemiBold"/>
                          <a:cs typeface="Barlow Condensed SemiBold"/>
                          <a:sym typeface="Barlow Condensed SemiBold"/>
                        </a:rPr>
                        <a:t>Swap</a:t>
                      </a:r>
                      <a:endParaRPr sz="16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90184">
                <a:tc>
                  <a:txBody>
                    <a:bodyPr/>
                    <a:lstStyle/>
                    <a:p>
                      <a:pPr marL="0" lvl="0" indent="0" algn="l" rtl="0">
                        <a:spcBef>
                          <a:spcPts val="0"/>
                        </a:spcBef>
                        <a:spcAft>
                          <a:spcPts val="0"/>
                        </a:spcAft>
                        <a:buNone/>
                      </a:pPr>
                      <a:r>
                        <a:rPr lang="en" sz="1200" dirty="0">
                          <a:solidFill>
                            <a:schemeClr val="dk1"/>
                          </a:solidFill>
                          <a:latin typeface="Barlow"/>
                          <a:ea typeface="Barlow"/>
                          <a:cs typeface="Barlow"/>
                          <a:sym typeface="Barlow"/>
                        </a:rPr>
                        <a:t>Copy văn bản được dịch</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Barlow"/>
                          <a:ea typeface="Barlow"/>
                          <a:cs typeface="Barlow"/>
                          <a:sym typeface="Barlow"/>
                        </a:rPr>
                        <a:t>Thay đổi ngôn ngữ dịch và được dịch với nhau</a:t>
                      </a:r>
                      <a:endParaRPr sz="1200"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470" name="Google Shape;1470;p38"/>
          <p:cNvGraphicFramePr/>
          <p:nvPr>
            <p:extLst>
              <p:ext uri="{D42A27DB-BD31-4B8C-83A1-F6EECF244321}">
                <p14:modId xmlns:p14="http://schemas.microsoft.com/office/powerpoint/2010/main" val="2380682284"/>
              </p:ext>
            </p:extLst>
          </p:nvPr>
        </p:nvGraphicFramePr>
        <p:xfrm>
          <a:off x="4659125" y="1087700"/>
          <a:ext cx="3384100" cy="3487715"/>
        </p:xfrm>
        <a:graphic>
          <a:graphicData uri="http://schemas.openxmlformats.org/drawingml/2006/table">
            <a:tbl>
              <a:tblPr>
                <a:noFill/>
                <a:tableStyleId>{BE3C0CA0-395B-4E37-B7C2-D1FEF7239CEB}</a:tableStyleId>
              </a:tblPr>
              <a:tblGrid>
                <a:gridCol w="3384100">
                  <a:extLst>
                    <a:ext uri="{9D8B030D-6E8A-4147-A177-3AD203B41FA5}">
                      <a16:colId xmlns:a16="http://schemas.microsoft.com/office/drawing/2014/main" val="20000"/>
                    </a:ext>
                  </a:extLst>
                </a:gridCol>
              </a:tblGrid>
              <a:tr h="453550">
                <a:tc>
                  <a:txBody>
                    <a:bodyPr/>
                    <a:lstStyle/>
                    <a:p>
                      <a:pPr marL="0" lvl="0" indent="0" algn="l"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Nút nghe</a:t>
                      </a:r>
                      <a:endParaRPr sz="18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04750">
                <a:tc>
                  <a:txBody>
                    <a:bodyPr/>
                    <a:lstStyle/>
                    <a:p>
                      <a:pPr marL="0" lvl="0" indent="0" algn="l" rtl="0">
                        <a:spcBef>
                          <a:spcPts val="0"/>
                        </a:spcBef>
                        <a:spcAft>
                          <a:spcPts val="0"/>
                        </a:spcAft>
                        <a:buNone/>
                      </a:pPr>
                      <a:r>
                        <a:rPr lang="en-US" dirty="0" err="1">
                          <a:solidFill>
                            <a:schemeClr val="dk1"/>
                          </a:solidFill>
                          <a:latin typeface="Barlow"/>
                          <a:ea typeface="Barlow"/>
                          <a:cs typeface="Barlow"/>
                          <a:sym typeface="Barlow"/>
                        </a:rPr>
                        <a:t>Sử</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dụng</a:t>
                      </a:r>
                      <a:r>
                        <a:rPr lang="en-US" dirty="0">
                          <a:solidFill>
                            <a:schemeClr val="dk1"/>
                          </a:solidFill>
                          <a:latin typeface="Barlow"/>
                          <a:ea typeface="Barlow"/>
                          <a:cs typeface="Barlow"/>
                          <a:sym typeface="Barlow"/>
                        </a:rPr>
                        <a:t> API </a:t>
                      </a:r>
                      <a:r>
                        <a:rPr lang="en-US" dirty="0" err="1">
                          <a:solidFill>
                            <a:schemeClr val="dk1"/>
                          </a:solidFill>
                          <a:latin typeface="Barlow"/>
                          <a:ea typeface="Barlow"/>
                          <a:cs typeface="Barlow"/>
                          <a:sym typeface="Barlow"/>
                        </a:rPr>
                        <a:t>của</a:t>
                      </a:r>
                      <a:r>
                        <a:rPr lang="en-US" dirty="0">
                          <a:solidFill>
                            <a:schemeClr val="dk1"/>
                          </a:solidFill>
                          <a:latin typeface="Barlow"/>
                          <a:ea typeface="Barlow"/>
                          <a:cs typeface="Barlow"/>
                          <a:sym typeface="Barlow"/>
                        </a:rPr>
                        <a:t> window </a:t>
                      </a:r>
                      <a:r>
                        <a:rPr lang="en-US" dirty="0" err="1">
                          <a:solidFill>
                            <a:schemeClr val="dk1"/>
                          </a:solidFill>
                          <a:latin typeface="Barlow"/>
                          <a:ea typeface="Barlow"/>
                          <a:cs typeface="Barlow"/>
                          <a:sym typeface="Barlow"/>
                        </a:rPr>
                        <a:t>để</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ghi</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âm</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lại</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nội</a:t>
                      </a:r>
                      <a:r>
                        <a:rPr lang="en-US" dirty="0">
                          <a:solidFill>
                            <a:schemeClr val="dk1"/>
                          </a:solidFill>
                          <a:latin typeface="Barlow"/>
                          <a:ea typeface="Barlow"/>
                          <a:cs typeface="Barlow"/>
                          <a:sym typeface="Barlow"/>
                        </a:rPr>
                        <a:t> dung </a:t>
                      </a:r>
                      <a:r>
                        <a:rPr lang="en-US" dirty="0" err="1">
                          <a:solidFill>
                            <a:schemeClr val="dk1"/>
                          </a:solidFill>
                          <a:latin typeface="Barlow"/>
                          <a:ea typeface="Barlow"/>
                          <a:cs typeface="Barlow"/>
                          <a:sym typeface="Barlow"/>
                        </a:rPr>
                        <a:t>được</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truyền</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vào</a:t>
                      </a:r>
                      <a:endParaRPr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3550">
                <a:tc>
                  <a:txBody>
                    <a:bodyPr/>
                    <a:lstStyle/>
                    <a:p>
                      <a:pPr marL="0" lvl="0" indent="0" algn="l"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Nút Microphone(Transcribe)</a:t>
                      </a:r>
                      <a:endParaRPr sz="1800" dirty="0">
                        <a:solidFill>
                          <a:schemeClr val="lt1"/>
                        </a:solidFill>
                        <a:latin typeface="Barlow Condensed SemiBold"/>
                        <a:ea typeface="Barlow Condensed SemiBold"/>
                        <a:cs typeface="Barlow Condensed SemiBold"/>
                        <a:sym typeface="Barlow Condensed SemiBold"/>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16425">
                <a:tc>
                  <a:txBody>
                    <a:bodyPr/>
                    <a:lstStyle/>
                    <a:p>
                      <a:pPr marL="139700" lvl="0" indent="0" algn="l" rtl="0">
                        <a:spcBef>
                          <a:spcPts val="0"/>
                        </a:spcBef>
                        <a:spcAft>
                          <a:spcPts val="0"/>
                        </a:spcAft>
                        <a:buClr>
                          <a:schemeClr val="dk1"/>
                        </a:buClr>
                        <a:buSzPts val="1400"/>
                        <a:buFont typeface="Barlow"/>
                        <a:buNone/>
                      </a:pPr>
                      <a:r>
                        <a:rPr lang="en-US" dirty="0" err="1">
                          <a:solidFill>
                            <a:schemeClr val="dk1"/>
                          </a:solidFill>
                          <a:latin typeface="Barlow"/>
                          <a:ea typeface="Barlow"/>
                          <a:cs typeface="Barlow"/>
                          <a:sym typeface="Barlow"/>
                        </a:rPr>
                        <a:t>Sử</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dụng</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dịch</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vụ</a:t>
                      </a:r>
                      <a:r>
                        <a:rPr lang="en-US" dirty="0">
                          <a:solidFill>
                            <a:schemeClr val="dk1"/>
                          </a:solidFill>
                          <a:latin typeface="Barlow"/>
                          <a:ea typeface="Barlow"/>
                          <a:cs typeface="Barlow"/>
                          <a:sym typeface="Barlow"/>
                        </a:rPr>
                        <a:t> Transcribe </a:t>
                      </a:r>
                      <a:r>
                        <a:rPr lang="en-US" dirty="0" err="1">
                          <a:solidFill>
                            <a:schemeClr val="dk1"/>
                          </a:solidFill>
                          <a:latin typeface="Barlow"/>
                          <a:ea typeface="Barlow"/>
                          <a:cs typeface="Barlow"/>
                          <a:sym typeface="Barlow"/>
                        </a:rPr>
                        <a:t>của</a:t>
                      </a:r>
                      <a:r>
                        <a:rPr lang="en-US" dirty="0">
                          <a:solidFill>
                            <a:schemeClr val="dk1"/>
                          </a:solidFill>
                          <a:latin typeface="Barlow"/>
                          <a:ea typeface="Barlow"/>
                          <a:cs typeface="Barlow"/>
                          <a:sym typeface="Barlow"/>
                        </a:rPr>
                        <a:t> Amazon </a:t>
                      </a:r>
                      <a:r>
                        <a:rPr lang="en-US" dirty="0" err="1">
                          <a:solidFill>
                            <a:schemeClr val="dk1"/>
                          </a:solidFill>
                          <a:latin typeface="Barlow"/>
                          <a:ea typeface="Barlow"/>
                          <a:cs typeface="Barlow"/>
                          <a:sym typeface="Barlow"/>
                        </a:rPr>
                        <a:t>để</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ghi</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âm</a:t>
                      </a:r>
                      <a:r>
                        <a:rPr lang="en-US" dirty="0">
                          <a:solidFill>
                            <a:schemeClr val="dk1"/>
                          </a:solidFill>
                          <a:latin typeface="Barlow"/>
                          <a:ea typeface="Barlow"/>
                          <a:cs typeface="Barlow"/>
                          <a:sym typeface="Barlow"/>
                        </a:rPr>
                        <a:t>(</a:t>
                      </a:r>
                      <a:r>
                        <a:rPr lang="en-US" dirty="0" err="1">
                          <a:solidFill>
                            <a:schemeClr val="dk1"/>
                          </a:solidFill>
                          <a:latin typeface="Barlow"/>
                          <a:ea typeface="Barlow"/>
                          <a:cs typeface="Barlow"/>
                          <a:sym typeface="Barlow"/>
                        </a:rPr>
                        <a:t>chỉ</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hỗ</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trợ</a:t>
                      </a:r>
                      <a:r>
                        <a:rPr lang="en-US" dirty="0">
                          <a:solidFill>
                            <a:schemeClr val="dk1"/>
                          </a:solidFill>
                          <a:latin typeface="Barlow"/>
                          <a:ea typeface="Barlow"/>
                          <a:cs typeface="Barlow"/>
                          <a:sym typeface="Barlow"/>
                        </a:rPr>
                        <a:t> 1 </a:t>
                      </a:r>
                      <a:r>
                        <a:rPr lang="en-US" dirty="0" err="1">
                          <a:solidFill>
                            <a:schemeClr val="dk1"/>
                          </a:solidFill>
                          <a:latin typeface="Barlow"/>
                          <a:ea typeface="Barlow"/>
                          <a:cs typeface="Barlow"/>
                          <a:sym typeface="Barlow"/>
                        </a:rPr>
                        <a:t>số</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ngôn</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ngữ</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nhất</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định</a:t>
                      </a:r>
                      <a:r>
                        <a:rPr lang="en-US" dirty="0">
                          <a:solidFill>
                            <a:schemeClr val="dk1"/>
                          </a:solidFill>
                          <a:latin typeface="Barlow"/>
                          <a:ea typeface="Barlow"/>
                          <a:cs typeface="Barlow"/>
                          <a:sym typeface="Barlow"/>
                        </a:rPr>
                        <a:t>)</a:t>
                      </a:r>
                      <a:endParaRPr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7200">
                <a:tc>
                  <a:txBody>
                    <a:bodyPr/>
                    <a:lstStyle/>
                    <a:p>
                      <a:pPr marL="0" lvl="0" indent="0" algn="l" rtl="0">
                        <a:spcBef>
                          <a:spcPts val="0"/>
                        </a:spcBef>
                        <a:spcAft>
                          <a:spcPts val="0"/>
                        </a:spcAft>
                        <a:buNone/>
                      </a:pPr>
                      <a:r>
                        <a:rPr lang="en" sz="1800" dirty="0">
                          <a:solidFill>
                            <a:schemeClr val="lt1"/>
                          </a:solidFill>
                          <a:latin typeface="Barlow Condensed Medium"/>
                          <a:ea typeface="Barlow Condensed Medium"/>
                          <a:cs typeface="Barlow Condensed Medium"/>
                          <a:sym typeface="Barlow Condensed Medium"/>
                        </a:rPr>
                        <a:t>Download</a:t>
                      </a:r>
                      <a:endParaRPr sz="1800" dirty="0">
                        <a:solidFill>
                          <a:schemeClr val="lt1"/>
                        </a:solidFill>
                        <a:latin typeface="Barlow Condensed Medium"/>
                        <a:ea typeface="Barlow Condensed Medium"/>
                        <a:cs typeface="Barlow Condensed Medium"/>
                        <a:sym typeface="Barlow Condensed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83675">
                <a:tc>
                  <a:txBody>
                    <a:bodyPr/>
                    <a:lstStyle/>
                    <a:p>
                      <a:pPr marL="139700" lvl="0" indent="0" algn="l" rtl="0">
                        <a:spcBef>
                          <a:spcPts val="0"/>
                        </a:spcBef>
                        <a:spcAft>
                          <a:spcPts val="0"/>
                        </a:spcAft>
                        <a:buClr>
                          <a:schemeClr val="dk1"/>
                        </a:buClr>
                        <a:buSzPts val="1400"/>
                        <a:buFont typeface="Barlow"/>
                        <a:buNone/>
                      </a:pPr>
                      <a:r>
                        <a:rPr lang="en-US" dirty="0" err="1">
                          <a:solidFill>
                            <a:schemeClr val="dk1"/>
                          </a:solidFill>
                          <a:latin typeface="Barlow"/>
                          <a:ea typeface="Barlow"/>
                          <a:cs typeface="Barlow"/>
                          <a:sym typeface="Barlow"/>
                        </a:rPr>
                        <a:t>Tải</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xuống</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văn</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bản</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được</a:t>
                      </a:r>
                      <a:r>
                        <a:rPr lang="en-US" dirty="0">
                          <a:solidFill>
                            <a:schemeClr val="dk1"/>
                          </a:solidFill>
                          <a:latin typeface="Barlow"/>
                          <a:ea typeface="Barlow"/>
                          <a:cs typeface="Barlow"/>
                          <a:sym typeface="Barlow"/>
                        </a:rPr>
                        <a:t> </a:t>
                      </a:r>
                      <a:r>
                        <a:rPr lang="en-US" dirty="0" err="1">
                          <a:solidFill>
                            <a:schemeClr val="dk1"/>
                          </a:solidFill>
                          <a:latin typeface="Barlow"/>
                          <a:ea typeface="Barlow"/>
                          <a:cs typeface="Barlow"/>
                          <a:sym typeface="Barlow"/>
                        </a:rPr>
                        <a:t>dịch</a:t>
                      </a:r>
                      <a:endParaRPr dirty="0">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 name="Google Shape;1149;p30">
            <a:extLst>
              <a:ext uri="{FF2B5EF4-FFF2-40B4-BE49-F238E27FC236}">
                <a16:creationId xmlns:a16="http://schemas.microsoft.com/office/drawing/2014/main" id="{B595B542-E55C-42A1-B699-D6B633DC4C44}"/>
              </a:ext>
            </a:extLst>
          </p:cNvPr>
          <p:cNvSpPr txBox="1">
            <a:spLocks/>
          </p:cNvSpPr>
          <p:nvPr/>
        </p:nvSpPr>
        <p:spPr>
          <a:xfrm>
            <a:off x="-53460" y="55836"/>
            <a:ext cx="60048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2</a:t>
            </a:r>
            <a:r>
              <a:rPr lang="vi-VN"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XÂY DỤNG ỨNG DỤNG</a:t>
            </a:r>
            <a:endParaRPr lang="vi-VN" dirty="0">
              <a:solidFill>
                <a:schemeClr val="lt1"/>
              </a:solidFill>
              <a:latin typeface="Barlow Condensed"/>
              <a:ea typeface="Barlow Condensed"/>
              <a:cs typeface="Barlow Condensed"/>
              <a:sym typeface="Barlow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6" name="Google Shape;1476;p39"/>
          <p:cNvSpPr txBox="1">
            <a:spLocks noGrp="1"/>
          </p:cNvSpPr>
          <p:nvPr>
            <p:ph type="title"/>
          </p:nvPr>
        </p:nvSpPr>
        <p:spPr>
          <a:xfrm>
            <a:off x="4303264" y="59171"/>
            <a:ext cx="43149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Một</a:t>
            </a:r>
            <a:r>
              <a:rPr lang="en-US" dirty="0"/>
              <a:t> </a:t>
            </a:r>
            <a:r>
              <a:rPr lang="en-US" dirty="0" err="1"/>
              <a:t>số</a:t>
            </a:r>
            <a:r>
              <a:rPr lang="en-US" b="0" dirty="0"/>
              <a:t> function </a:t>
            </a:r>
            <a:r>
              <a:rPr lang="en-US" b="0" dirty="0" err="1"/>
              <a:t>được</a:t>
            </a:r>
            <a:r>
              <a:rPr lang="en-US" b="0" dirty="0"/>
              <a:t> </a:t>
            </a:r>
            <a:r>
              <a:rPr lang="en-US" b="0" dirty="0" err="1"/>
              <a:t>sử</a:t>
            </a:r>
            <a:r>
              <a:rPr lang="en-US" b="0" dirty="0"/>
              <a:t> </a:t>
            </a:r>
            <a:r>
              <a:rPr lang="en-US" b="0" dirty="0" err="1"/>
              <a:t>dụng</a:t>
            </a:r>
            <a:endParaRPr b="0" dirty="0"/>
          </a:p>
        </p:txBody>
      </p:sp>
      <p:sp>
        <p:nvSpPr>
          <p:cNvPr id="1478" name="Google Shape;1478;p39"/>
          <p:cNvSpPr txBox="1">
            <a:spLocks noGrp="1"/>
          </p:cNvSpPr>
          <p:nvPr>
            <p:ph type="subTitle" idx="4294967295"/>
          </p:nvPr>
        </p:nvSpPr>
        <p:spPr>
          <a:xfrm flipH="1">
            <a:off x="186189" y="1006750"/>
            <a:ext cx="3296151" cy="3354168"/>
          </a:xfrm>
          <a:prstGeom prst="rect">
            <a:avLst/>
          </a:prstGeom>
          <a:ln>
            <a:noFill/>
          </a:ln>
        </p:spPr>
        <p:txBody>
          <a:bodyPr spcFirstLastPara="1" wrap="square" lIns="91425" tIns="91425" rIns="91425" bIns="91425" anchor="t" anchorCtr="0">
            <a:noAutofit/>
          </a:bodyPr>
          <a:lstStyle/>
          <a:p>
            <a:pPr marL="228600" lvl="0" indent="-317500" algn="l" rtl="0">
              <a:lnSpc>
                <a:spcPct val="100000"/>
              </a:lnSpc>
              <a:spcBef>
                <a:spcPts val="0"/>
              </a:spcBef>
              <a:spcAft>
                <a:spcPts val="0"/>
              </a:spcAft>
              <a:buClr>
                <a:schemeClr val="lt1"/>
              </a:buClr>
              <a:buSzPts val="1400"/>
              <a:buChar char="●"/>
            </a:pPr>
            <a:r>
              <a:rPr lang="en-US" dirty="0" err="1"/>
              <a:t>loadLang</a:t>
            </a:r>
            <a:r>
              <a:rPr lang="en-US" dirty="0"/>
              <a:t>() : </a:t>
            </a:r>
            <a:r>
              <a:rPr lang="en-US" dirty="0" err="1"/>
              <a:t>tải</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từ</a:t>
            </a:r>
            <a:r>
              <a:rPr lang="en-US" dirty="0"/>
              <a:t> file </a:t>
            </a:r>
            <a:r>
              <a:rPr lang="en-US" dirty="0" err="1"/>
              <a:t>language.json</a:t>
            </a:r>
            <a:r>
              <a:rPr lang="en-US" dirty="0"/>
              <a:t> </a:t>
            </a:r>
            <a:r>
              <a:rPr lang="en-US" dirty="0" err="1"/>
              <a:t>lên</a:t>
            </a:r>
            <a:r>
              <a:rPr lang="en-US" dirty="0"/>
              <a:t> 2 </a:t>
            </a:r>
            <a:r>
              <a:rPr lang="en-US" dirty="0" err="1"/>
              <a:t>thẻ</a:t>
            </a:r>
            <a:r>
              <a:rPr lang="en-US" dirty="0"/>
              <a:t> select</a:t>
            </a:r>
            <a:endParaRPr dirty="0">
              <a:solidFill>
                <a:schemeClr val="dk1"/>
              </a:solidFill>
            </a:endParaRPr>
          </a:p>
          <a:p>
            <a:pPr marL="228600" lvl="0" indent="-317500" algn="l" rtl="0">
              <a:lnSpc>
                <a:spcPct val="100000"/>
              </a:lnSpc>
              <a:spcBef>
                <a:spcPts val="0"/>
              </a:spcBef>
              <a:spcAft>
                <a:spcPts val="0"/>
              </a:spcAft>
              <a:buClr>
                <a:schemeClr val="lt1"/>
              </a:buClr>
              <a:buSzPts val="1400"/>
              <a:buChar char="●"/>
            </a:pPr>
            <a:r>
              <a:rPr lang="en-US" dirty="0" err="1">
                <a:solidFill>
                  <a:schemeClr val="dk1"/>
                </a:solidFill>
              </a:rPr>
              <a:t>SwapText</a:t>
            </a:r>
            <a:r>
              <a:rPr lang="en-US" dirty="0">
                <a:solidFill>
                  <a:schemeClr val="dk1"/>
                </a:solidFill>
              </a:rPr>
              <a:t>(): </a:t>
            </a:r>
            <a:r>
              <a:rPr lang="en-US" dirty="0" err="1">
                <a:solidFill>
                  <a:schemeClr val="dk1"/>
                </a:solidFill>
              </a:rPr>
              <a:t>Thay</a:t>
            </a:r>
            <a:r>
              <a:rPr lang="en-US" dirty="0">
                <a:solidFill>
                  <a:schemeClr val="dk1"/>
                </a:solidFill>
              </a:rPr>
              <a:t> </a:t>
            </a:r>
            <a:r>
              <a:rPr lang="en-US" dirty="0" err="1">
                <a:solidFill>
                  <a:schemeClr val="dk1"/>
                </a:solidFill>
              </a:rPr>
              <a:t>đổi</a:t>
            </a:r>
            <a:r>
              <a:rPr lang="en-US" dirty="0">
                <a:solidFill>
                  <a:schemeClr val="dk1"/>
                </a:solidFill>
              </a:rPr>
              <a:t> </a:t>
            </a:r>
            <a:r>
              <a:rPr lang="en-US" dirty="0" err="1"/>
              <a:t>văn</a:t>
            </a:r>
            <a:r>
              <a:rPr lang="en-US" dirty="0"/>
              <a:t> </a:t>
            </a:r>
            <a:r>
              <a:rPr lang="en-US" dirty="0" err="1"/>
              <a:t>bản</a:t>
            </a:r>
            <a:r>
              <a:rPr lang="en-US" dirty="0"/>
              <a:t>, </a:t>
            </a:r>
            <a:r>
              <a:rPr lang="en-US" dirty="0" err="1"/>
              <a:t>ngôn</a:t>
            </a:r>
            <a:r>
              <a:rPr lang="en-US" dirty="0"/>
              <a:t> </a:t>
            </a:r>
            <a:r>
              <a:rPr lang="en-US" dirty="0" err="1"/>
              <a:t>ngữ</a:t>
            </a:r>
            <a:r>
              <a:rPr lang="en-US" dirty="0"/>
              <a:t> 2 </a:t>
            </a:r>
            <a:r>
              <a:rPr lang="en-US" dirty="0" err="1"/>
              <a:t>bên</a:t>
            </a:r>
            <a:endParaRPr dirty="0">
              <a:solidFill>
                <a:schemeClr val="dk1"/>
              </a:solidFill>
            </a:endParaRPr>
          </a:p>
          <a:p>
            <a:pPr marL="228600" lvl="0" indent="-317500" algn="l" rtl="0">
              <a:lnSpc>
                <a:spcPct val="100000"/>
              </a:lnSpc>
              <a:spcBef>
                <a:spcPts val="0"/>
              </a:spcBef>
              <a:spcAft>
                <a:spcPts val="0"/>
              </a:spcAft>
              <a:buClr>
                <a:schemeClr val="lt1"/>
              </a:buClr>
              <a:buSzPts val="1400"/>
              <a:buChar char="●"/>
            </a:pPr>
            <a:r>
              <a:rPr lang="en" dirty="0"/>
              <a:t>ClearInput(): Xóa văn bản được nhập vào</a:t>
            </a:r>
            <a:endParaRPr dirty="0">
              <a:solidFill>
                <a:schemeClr val="dk1"/>
              </a:solidFill>
            </a:endParaRPr>
          </a:p>
          <a:p>
            <a:pPr marL="228600" lvl="0" indent="-317500" algn="l" rtl="0">
              <a:lnSpc>
                <a:spcPct val="100000"/>
              </a:lnSpc>
              <a:spcBef>
                <a:spcPts val="0"/>
              </a:spcBef>
              <a:spcAft>
                <a:spcPts val="0"/>
              </a:spcAft>
              <a:buClr>
                <a:schemeClr val="lt1"/>
              </a:buClr>
              <a:buSzPts val="1400"/>
              <a:buChar char="●"/>
            </a:pPr>
            <a:r>
              <a:rPr lang="en" dirty="0"/>
              <a:t>SpeechToText(): Sử dụng API của Window để ghi âm</a:t>
            </a:r>
            <a:endParaRPr dirty="0">
              <a:solidFill>
                <a:schemeClr val="dk1"/>
              </a:solidFill>
            </a:endParaRPr>
          </a:p>
          <a:p>
            <a:pPr marL="228600" lvl="0" indent="-317500" algn="l" rtl="0">
              <a:lnSpc>
                <a:spcPct val="100000"/>
              </a:lnSpc>
              <a:spcBef>
                <a:spcPts val="0"/>
              </a:spcBef>
              <a:spcAft>
                <a:spcPts val="0"/>
              </a:spcAft>
              <a:buClr>
                <a:schemeClr val="lt1"/>
              </a:buClr>
              <a:buSzPts val="1400"/>
              <a:buChar char="●"/>
            </a:pPr>
            <a:r>
              <a:rPr lang="en-US" dirty="0" err="1">
                <a:solidFill>
                  <a:schemeClr val="dk1"/>
                </a:solidFill>
              </a:rPr>
              <a:t>LoadFileAsText</a:t>
            </a:r>
            <a:r>
              <a:rPr lang="en-US" dirty="0">
                <a:solidFill>
                  <a:schemeClr val="dk1"/>
                </a:solidFill>
              </a:rPr>
              <a:t>(): </a:t>
            </a:r>
            <a:r>
              <a:rPr lang="en-US" dirty="0" err="1">
                <a:solidFill>
                  <a:schemeClr val="dk1"/>
                </a:solidFill>
              </a:rPr>
              <a:t>Tải</a:t>
            </a:r>
            <a:r>
              <a:rPr lang="en-US" dirty="0">
                <a:solidFill>
                  <a:schemeClr val="dk1"/>
                </a:solidFill>
              </a:rPr>
              <a:t> </a:t>
            </a:r>
            <a:r>
              <a:rPr lang="en-US" dirty="0" err="1">
                <a:solidFill>
                  <a:schemeClr val="dk1"/>
                </a:solidFill>
              </a:rPr>
              <a:t>các</a:t>
            </a:r>
            <a:r>
              <a:rPr lang="en-US" dirty="0">
                <a:solidFill>
                  <a:schemeClr val="dk1"/>
                </a:solidFill>
              </a:rPr>
              <a:t> file </a:t>
            </a:r>
            <a:r>
              <a:rPr lang="en-US" dirty="0" err="1">
                <a:solidFill>
                  <a:schemeClr val="dk1"/>
                </a:solidFill>
              </a:rPr>
              <a:t>lên</a:t>
            </a:r>
            <a:r>
              <a:rPr lang="en-US" dirty="0">
                <a:solidFill>
                  <a:schemeClr val="dk1"/>
                </a:solidFill>
              </a:rPr>
              <a:t>(</a:t>
            </a:r>
            <a:r>
              <a:rPr lang="en-US" dirty="0" err="1">
                <a:solidFill>
                  <a:schemeClr val="dk1"/>
                </a:solidFill>
              </a:rPr>
              <a:t>hỗ</a:t>
            </a:r>
            <a:r>
              <a:rPr lang="en-US" dirty="0">
                <a:solidFill>
                  <a:schemeClr val="dk1"/>
                </a:solidFill>
              </a:rPr>
              <a:t> </a:t>
            </a:r>
            <a:r>
              <a:rPr lang="en-US" dirty="0" err="1">
                <a:solidFill>
                  <a:schemeClr val="dk1"/>
                </a:solidFill>
              </a:rPr>
              <a:t>trợ</a:t>
            </a:r>
            <a:r>
              <a:rPr lang="en-US" dirty="0">
                <a:solidFill>
                  <a:schemeClr val="dk1"/>
                </a:solidFill>
              </a:rPr>
              <a:t> </a:t>
            </a:r>
            <a:r>
              <a:rPr lang="en-US" dirty="0" err="1">
                <a:solidFill>
                  <a:schemeClr val="dk1"/>
                </a:solidFill>
              </a:rPr>
              <a:t>các</a:t>
            </a:r>
            <a:r>
              <a:rPr lang="en-US" dirty="0">
                <a:solidFill>
                  <a:schemeClr val="dk1"/>
                </a:solidFill>
              </a:rPr>
              <a:t> file text, jpg, </a:t>
            </a:r>
            <a:r>
              <a:rPr lang="en-US" dirty="0" err="1">
                <a:solidFill>
                  <a:schemeClr val="dk1"/>
                </a:solidFill>
              </a:rPr>
              <a:t>jpge</a:t>
            </a:r>
            <a:r>
              <a:rPr lang="en-US" dirty="0">
                <a:solidFill>
                  <a:schemeClr val="dk1"/>
                </a:solidFill>
              </a:rPr>
              <a:t>, doc, docx)</a:t>
            </a:r>
            <a:endParaRPr dirty="0">
              <a:solidFill>
                <a:schemeClr val="dk1"/>
              </a:solidFill>
            </a:endParaRPr>
          </a:p>
          <a:p>
            <a:pPr marL="228600" lvl="0" indent="-317500" algn="l" rtl="0">
              <a:lnSpc>
                <a:spcPct val="100000"/>
              </a:lnSpc>
              <a:spcBef>
                <a:spcPts val="0"/>
              </a:spcBef>
              <a:spcAft>
                <a:spcPts val="0"/>
              </a:spcAft>
              <a:buClr>
                <a:schemeClr val="lt1"/>
              </a:buClr>
              <a:buSzPts val="1400"/>
              <a:buChar char="●"/>
            </a:pPr>
            <a:r>
              <a:rPr lang="en" dirty="0">
                <a:solidFill>
                  <a:schemeClr val="dk1"/>
                </a:solidFill>
              </a:rPr>
              <a:t>DoTranslate(): Dịch văn bản nhập vào sang kết quả với ngôn ngữ được chọn</a:t>
            </a:r>
          </a:p>
          <a:p>
            <a:pPr marL="228600" lvl="0" indent="-317500" algn="l" rtl="0">
              <a:lnSpc>
                <a:spcPct val="100000"/>
              </a:lnSpc>
              <a:spcBef>
                <a:spcPts val="0"/>
              </a:spcBef>
              <a:spcAft>
                <a:spcPts val="0"/>
              </a:spcAft>
              <a:buClr>
                <a:schemeClr val="lt1"/>
              </a:buClr>
              <a:buSzPts val="1400"/>
              <a:buChar char="●"/>
            </a:pPr>
            <a:r>
              <a:rPr lang="en-US" dirty="0" err="1">
                <a:solidFill>
                  <a:schemeClr val="dk1"/>
                </a:solidFill>
              </a:rPr>
              <a:t>doSynthesize</a:t>
            </a:r>
            <a:r>
              <a:rPr lang="en-US" dirty="0">
                <a:solidFill>
                  <a:schemeClr val="dk1"/>
                </a:solidFill>
              </a:rPr>
              <a:t>()[input, output]: </a:t>
            </a:r>
            <a:r>
              <a:rPr lang="en-US" dirty="0" err="1">
                <a:solidFill>
                  <a:schemeClr val="dk1"/>
                </a:solidFill>
              </a:rPr>
              <a:t>Đọc</a:t>
            </a:r>
            <a:r>
              <a:rPr lang="en-US" dirty="0">
                <a:solidFill>
                  <a:schemeClr val="dk1"/>
                </a:solidFill>
              </a:rPr>
              <a:t> </a:t>
            </a:r>
            <a:r>
              <a:rPr lang="en-US" dirty="0" err="1">
                <a:solidFill>
                  <a:schemeClr val="dk1"/>
                </a:solidFill>
              </a:rPr>
              <a:t>văn</a:t>
            </a:r>
            <a:r>
              <a:rPr lang="en-US" dirty="0">
                <a:solidFill>
                  <a:schemeClr val="dk1"/>
                </a:solidFill>
              </a:rPr>
              <a:t> </a:t>
            </a:r>
            <a:r>
              <a:rPr lang="en-US" dirty="0" err="1">
                <a:solidFill>
                  <a:schemeClr val="dk1"/>
                </a:solidFill>
              </a:rPr>
              <a:t>bản</a:t>
            </a:r>
            <a:r>
              <a:rPr lang="en-US" dirty="0"/>
              <a:t> </a:t>
            </a:r>
            <a:r>
              <a:rPr lang="en-US" dirty="0" err="1"/>
              <a:t>được</a:t>
            </a:r>
            <a:r>
              <a:rPr lang="en-US" dirty="0"/>
              <a:t> </a:t>
            </a:r>
            <a:r>
              <a:rPr lang="en-US" dirty="0" err="1"/>
              <a:t>nhập</a:t>
            </a:r>
            <a:r>
              <a:rPr lang="en-US" dirty="0"/>
              <a:t> </a:t>
            </a:r>
            <a:r>
              <a:rPr lang="en-US" dirty="0" err="1"/>
              <a:t>hoặc</a:t>
            </a:r>
            <a:r>
              <a:rPr lang="en-US" dirty="0"/>
              <a:t> </a:t>
            </a:r>
            <a:r>
              <a:rPr lang="en-US" dirty="0" err="1"/>
              <a:t>được</a:t>
            </a:r>
            <a:r>
              <a:rPr lang="en-US" dirty="0"/>
              <a:t> </a:t>
            </a:r>
            <a:r>
              <a:rPr lang="en-US" dirty="0" err="1"/>
              <a:t>dịch</a:t>
            </a:r>
            <a:r>
              <a:rPr lang="en-US" dirty="0"/>
              <a:t>.</a:t>
            </a:r>
            <a:endParaRPr lang="en-US" dirty="0">
              <a:solidFill>
                <a:schemeClr val="dk1"/>
              </a:solidFill>
            </a:endParaRPr>
          </a:p>
        </p:txBody>
      </p:sp>
      <p:grpSp>
        <p:nvGrpSpPr>
          <p:cNvPr id="1480" name="Google Shape;1480;p39"/>
          <p:cNvGrpSpPr/>
          <p:nvPr/>
        </p:nvGrpSpPr>
        <p:grpSpPr>
          <a:xfrm>
            <a:off x="3876381" y="4522646"/>
            <a:ext cx="1391239" cy="1387652"/>
            <a:chOff x="4010494" y="4522646"/>
            <a:chExt cx="1391239" cy="1387652"/>
          </a:xfrm>
        </p:grpSpPr>
        <p:sp>
          <p:nvSpPr>
            <p:cNvPr id="1481" name="Google Shape;1481;p39"/>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2" name="Google Shape;1482;p39"/>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483" name="Google Shape;1483;p39"/>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11" name="Google Shape;1149;p30">
            <a:extLst>
              <a:ext uri="{FF2B5EF4-FFF2-40B4-BE49-F238E27FC236}">
                <a16:creationId xmlns:a16="http://schemas.microsoft.com/office/drawing/2014/main" id="{10FB259C-F52D-4ED7-B07F-163D929EA938}"/>
              </a:ext>
            </a:extLst>
          </p:cNvPr>
          <p:cNvSpPr txBox="1">
            <a:spLocks/>
          </p:cNvSpPr>
          <p:nvPr/>
        </p:nvSpPr>
        <p:spPr>
          <a:xfrm>
            <a:off x="-53460" y="55836"/>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2</a:t>
            </a:r>
            <a:r>
              <a:rPr lang="vi-VN"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XÂY DỤNG ỨNG DỤNG</a:t>
            </a:r>
            <a:endParaRPr lang="vi-VN" dirty="0">
              <a:solidFill>
                <a:schemeClr val="lt1"/>
              </a:solidFill>
              <a:latin typeface="Barlow Condensed"/>
              <a:ea typeface="Barlow Condensed"/>
              <a:cs typeface="Barlow Condensed"/>
              <a:sym typeface="Barlow Condensed"/>
            </a:endParaRPr>
          </a:p>
        </p:txBody>
      </p:sp>
      <p:pic>
        <p:nvPicPr>
          <p:cNvPr id="3" name="Picture 2">
            <a:extLst>
              <a:ext uri="{FF2B5EF4-FFF2-40B4-BE49-F238E27FC236}">
                <a16:creationId xmlns:a16="http://schemas.microsoft.com/office/drawing/2014/main" id="{3390C814-955E-4B6A-9381-AA390FD68721}"/>
              </a:ext>
            </a:extLst>
          </p:cNvPr>
          <p:cNvPicPr>
            <a:picLocks noChangeAspect="1"/>
          </p:cNvPicPr>
          <p:nvPr/>
        </p:nvPicPr>
        <p:blipFill>
          <a:blip r:embed="rId3"/>
          <a:stretch>
            <a:fillRect/>
          </a:stretch>
        </p:blipFill>
        <p:spPr>
          <a:xfrm>
            <a:off x="3482340" y="631871"/>
            <a:ext cx="2720340" cy="1339476"/>
          </a:xfrm>
          <a:prstGeom prst="rect">
            <a:avLst/>
          </a:prstGeom>
        </p:spPr>
      </p:pic>
      <p:pic>
        <p:nvPicPr>
          <p:cNvPr id="5" name="Picture 4">
            <a:extLst>
              <a:ext uri="{FF2B5EF4-FFF2-40B4-BE49-F238E27FC236}">
                <a16:creationId xmlns:a16="http://schemas.microsoft.com/office/drawing/2014/main" id="{59D903DD-0428-496D-88E4-C59670DFAFFD}"/>
              </a:ext>
            </a:extLst>
          </p:cNvPr>
          <p:cNvPicPr>
            <a:picLocks noChangeAspect="1"/>
          </p:cNvPicPr>
          <p:nvPr/>
        </p:nvPicPr>
        <p:blipFill>
          <a:blip r:embed="rId4"/>
          <a:stretch>
            <a:fillRect/>
          </a:stretch>
        </p:blipFill>
        <p:spPr>
          <a:xfrm>
            <a:off x="6230884" y="631871"/>
            <a:ext cx="2814056" cy="1339475"/>
          </a:xfrm>
          <a:prstGeom prst="rect">
            <a:avLst/>
          </a:prstGeom>
        </p:spPr>
      </p:pic>
      <p:pic>
        <p:nvPicPr>
          <p:cNvPr id="7" name="Picture 6">
            <a:extLst>
              <a:ext uri="{FF2B5EF4-FFF2-40B4-BE49-F238E27FC236}">
                <a16:creationId xmlns:a16="http://schemas.microsoft.com/office/drawing/2014/main" id="{C45683DF-16DB-41C3-B205-627086999AD7}"/>
              </a:ext>
            </a:extLst>
          </p:cNvPr>
          <p:cNvPicPr>
            <a:picLocks noChangeAspect="1"/>
          </p:cNvPicPr>
          <p:nvPr/>
        </p:nvPicPr>
        <p:blipFill>
          <a:blip r:embed="rId5"/>
          <a:stretch>
            <a:fillRect/>
          </a:stretch>
        </p:blipFill>
        <p:spPr>
          <a:xfrm>
            <a:off x="3482340" y="2144841"/>
            <a:ext cx="2720340" cy="2366787"/>
          </a:xfrm>
          <a:prstGeom prst="rect">
            <a:avLst/>
          </a:prstGeom>
        </p:spPr>
      </p:pic>
      <p:pic>
        <p:nvPicPr>
          <p:cNvPr id="9" name="Picture 8">
            <a:extLst>
              <a:ext uri="{FF2B5EF4-FFF2-40B4-BE49-F238E27FC236}">
                <a16:creationId xmlns:a16="http://schemas.microsoft.com/office/drawing/2014/main" id="{AB6374E6-8DA4-4CA9-A8C2-4314C912A961}"/>
              </a:ext>
            </a:extLst>
          </p:cNvPr>
          <p:cNvPicPr>
            <a:picLocks noChangeAspect="1"/>
          </p:cNvPicPr>
          <p:nvPr/>
        </p:nvPicPr>
        <p:blipFill>
          <a:blip r:embed="rId6"/>
          <a:stretch>
            <a:fillRect/>
          </a:stretch>
        </p:blipFill>
        <p:spPr>
          <a:xfrm>
            <a:off x="6230885" y="2144842"/>
            <a:ext cx="2814056" cy="23778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149;p30">
            <a:extLst>
              <a:ext uri="{FF2B5EF4-FFF2-40B4-BE49-F238E27FC236}">
                <a16:creationId xmlns:a16="http://schemas.microsoft.com/office/drawing/2014/main" id="{A0BDAE3F-245A-40D6-BF4B-29CFEA1C0029}"/>
              </a:ext>
            </a:extLst>
          </p:cNvPr>
          <p:cNvSpPr txBox="1">
            <a:spLocks/>
          </p:cNvSpPr>
          <p:nvPr/>
        </p:nvSpPr>
        <p:spPr>
          <a:xfrm>
            <a:off x="2346900" y="1355917"/>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3</a:t>
            </a:r>
            <a:r>
              <a:rPr lang="vi-VN" dirty="0">
                <a:latin typeface="Barlow Condensed"/>
                <a:ea typeface="Barlow Condensed"/>
                <a:cs typeface="Barlow Condensed"/>
                <a:sym typeface="Barlow Condensed"/>
              </a:rPr>
              <a:t>.</a:t>
            </a:r>
            <a:r>
              <a:rPr lang="en-US"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DEMO ĐĂNG KÍ DỊCH VỤ</a:t>
            </a:r>
            <a:endParaRPr lang="vi-VN" dirty="0">
              <a:solidFill>
                <a:schemeClr val="lt1"/>
              </a:solidFill>
              <a:latin typeface="Barlow Condensed"/>
              <a:ea typeface="Barlow Condensed"/>
              <a:cs typeface="Barlow Condensed"/>
              <a:sym typeface="Barlow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149;p30">
            <a:extLst>
              <a:ext uri="{FF2B5EF4-FFF2-40B4-BE49-F238E27FC236}">
                <a16:creationId xmlns:a16="http://schemas.microsoft.com/office/drawing/2014/main" id="{A0BDAE3F-245A-40D6-BF4B-29CFEA1C0029}"/>
              </a:ext>
            </a:extLst>
          </p:cNvPr>
          <p:cNvSpPr txBox="1">
            <a:spLocks/>
          </p:cNvSpPr>
          <p:nvPr/>
        </p:nvSpPr>
        <p:spPr>
          <a:xfrm>
            <a:off x="2346900" y="1889317"/>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4</a:t>
            </a:r>
            <a:r>
              <a:rPr lang="vi-VN" dirty="0">
                <a:latin typeface="Barlow Condensed"/>
                <a:ea typeface="Barlow Condensed"/>
                <a:cs typeface="Barlow Condensed"/>
                <a:sym typeface="Barlow Condensed"/>
              </a:rPr>
              <a:t>.</a:t>
            </a:r>
            <a:r>
              <a:rPr lang="en-US"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DEMO CÁC CHỨC NĂNG </a:t>
            </a:r>
            <a:endParaRPr lang="vi-VN" dirty="0">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44865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149;p30">
            <a:extLst>
              <a:ext uri="{FF2B5EF4-FFF2-40B4-BE49-F238E27FC236}">
                <a16:creationId xmlns:a16="http://schemas.microsoft.com/office/drawing/2014/main" id="{A0BDAE3F-245A-40D6-BF4B-29CFEA1C0029}"/>
              </a:ext>
            </a:extLst>
          </p:cNvPr>
          <p:cNvSpPr txBox="1">
            <a:spLocks/>
          </p:cNvSpPr>
          <p:nvPr/>
        </p:nvSpPr>
        <p:spPr>
          <a:xfrm>
            <a:off x="540574" y="136717"/>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5</a:t>
            </a:r>
            <a:r>
              <a:rPr lang="vi-VN" dirty="0">
                <a:latin typeface="Barlow Condensed"/>
                <a:ea typeface="Barlow Condensed"/>
                <a:cs typeface="Barlow Condensed"/>
                <a:sym typeface="Barlow Condensed"/>
              </a:rPr>
              <a:t>.</a:t>
            </a:r>
            <a:r>
              <a:rPr lang="en-US"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KẾT LUẬN</a:t>
            </a:r>
            <a:endParaRPr lang="vi-VN" dirty="0">
              <a:solidFill>
                <a:schemeClr val="lt1"/>
              </a:solidFill>
              <a:latin typeface="Barlow Condensed"/>
              <a:ea typeface="Barlow Condensed"/>
              <a:cs typeface="Barlow Condensed"/>
              <a:sym typeface="Barlow Condensed"/>
            </a:endParaRPr>
          </a:p>
        </p:txBody>
      </p:sp>
      <p:sp>
        <p:nvSpPr>
          <p:cNvPr id="12" name="Google Shape;1468;p38">
            <a:extLst>
              <a:ext uri="{FF2B5EF4-FFF2-40B4-BE49-F238E27FC236}">
                <a16:creationId xmlns:a16="http://schemas.microsoft.com/office/drawing/2014/main" id="{57A26708-0A2E-4D04-9DCF-28244701BB79}"/>
              </a:ext>
            </a:extLst>
          </p:cNvPr>
          <p:cNvSpPr txBox="1">
            <a:spLocks noGrp="1"/>
          </p:cNvSpPr>
          <p:nvPr>
            <p:ph type="title"/>
          </p:nvPr>
        </p:nvSpPr>
        <p:spPr>
          <a:xfrm>
            <a:off x="1472709" y="882209"/>
            <a:ext cx="2510880" cy="6592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Kết</a:t>
            </a:r>
            <a:r>
              <a:rPr lang="en-US" dirty="0"/>
              <a:t> </a:t>
            </a:r>
            <a:r>
              <a:rPr lang="en-US" dirty="0" err="1"/>
              <a:t>quả</a:t>
            </a:r>
            <a:r>
              <a:rPr lang="en-US" dirty="0"/>
              <a:t> </a:t>
            </a:r>
            <a:r>
              <a:rPr lang="en-US" dirty="0" err="1"/>
              <a:t>đạt</a:t>
            </a:r>
            <a:r>
              <a:rPr lang="en-US" dirty="0"/>
              <a:t> </a:t>
            </a:r>
            <a:r>
              <a:rPr lang="en-US" dirty="0" err="1"/>
              <a:t>được</a:t>
            </a:r>
            <a:r>
              <a:rPr lang="en-US" dirty="0"/>
              <a:t> : </a:t>
            </a:r>
            <a:br>
              <a:rPr lang="en-US" dirty="0"/>
            </a:br>
            <a:endParaRPr dirty="0"/>
          </a:p>
        </p:txBody>
      </p:sp>
      <p:sp>
        <p:nvSpPr>
          <p:cNvPr id="13" name="Google Shape;1468;p38">
            <a:extLst>
              <a:ext uri="{FF2B5EF4-FFF2-40B4-BE49-F238E27FC236}">
                <a16:creationId xmlns:a16="http://schemas.microsoft.com/office/drawing/2014/main" id="{DA230DD9-3A52-40E3-94AE-E9A15161F766}"/>
              </a:ext>
            </a:extLst>
          </p:cNvPr>
          <p:cNvSpPr txBox="1">
            <a:spLocks/>
          </p:cNvSpPr>
          <p:nvPr/>
        </p:nvSpPr>
        <p:spPr>
          <a:xfrm>
            <a:off x="1472709" y="1774705"/>
            <a:ext cx="4809667" cy="1981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l"/>
            <a:r>
              <a:rPr lang="vi-VN" sz="1400" dirty="0"/>
              <a:t>Nắm bắt được các kiến thức cũng như những vấn đề liên quan về khái niệm, lợi ích, cách sử dụng, đặc điểm, điểm mạnh và tính năng của dịch vụ Amazon Translate.</a:t>
            </a:r>
          </a:p>
          <a:p>
            <a:pPr algn="l"/>
            <a:r>
              <a:rPr lang="vi-VN" sz="1400" dirty="0"/>
              <a:t>Hiểu cơ bản về một số dịch vụ kết hợp vào để kết hợp với Amazon Translate như: thư viện giao diện dòng lệnh  thư viện Boto3, Amazon Polly để chuyển văn bản thành giọng nói, Amazon Textract để chuyển hình ảnh thành văn bản, AWS Transcribe để chuyển đổi văn bản thành giọng nói.</a:t>
            </a:r>
          </a:p>
        </p:txBody>
      </p:sp>
    </p:spTree>
    <p:extLst>
      <p:ext uri="{BB962C8B-B14F-4D97-AF65-F5344CB8AC3E}">
        <p14:creationId xmlns:p14="http://schemas.microsoft.com/office/powerpoint/2010/main" val="143295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149;p30">
            <a:extLst>
              <a:ext uri="{FF2B5EF4-FFF2-40B4-BE49-F238E27FC236}">
                <a16:creationId xmlns:a16="http://schemas.microsoft.com/office/drawing/2014/main" id="{A0BDAE3F-245A-40D6-BF4B-29CFEA1C0029}"/>
              </a:ext>
            </a:extLst>
          </p:cNvPr>
          <p:cNvSpPr txBox="1">
            <a:spLocks/>
          </p:cNvSpPr>
          <p:nvPr/>
        </p:nvSpPr>
        <p:spPr>
          <a:xfrm>
            <a:off x="-88672" y="8846"/>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5</a:t>
            </a:r>
            <a:r>
              <a:rPr lang="vi-VN" dirty="0">
                <a:latin typeface="Barlow Condensed"/>
                <a:ea typeface="Barlow Condensed"/>
                <a:cs typeface="Barlow Condensed"/>
                <a:sym typeface="Barlow Condensed"/>
              </a:rPr>
              <a:t>.</a:t>
            </a:r>
            <a:r>
              <a:rPr lang="en-US"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KẾT LUẬN</a:t>
            </a:r>
            <a:endParaRPr lang="vi-VN" dirty="0">
              <a:solidFill>
                <a:schemeClr val="lt1"/>
              </a:solidFill>
              <a:latin typeface="Barlow Condensed"/>
              <a:ea typeface="Barlow Condensed"/>
              <a:cs typeface="Barlow Condensed"/>
              <a:sym typeface="Barlow Condensed"/>
            </a:endParaRPr>
          </a:p>
        </p:txBody>
      </p:sp>
      <p:sp>
        <p:nvSpPr>
          <p:cNvPr id="12" name="Google Shape;1468;p38">
            <a:extLst>
              <a:ext uri="{FF2B5EF4-FFF2-40B4-BE49-F238E27FC236}">
                <a16:creationId xmlns:a16="http://schemas.microsoft.com/office/drawing/2014/main" id="{57A26708-0A2E-4D04-9DCF-28244701BB79}"/>
              </a:ext>
            </a:extLst>
          </p:cNvPr>
          <p:cNvSpPr txBox="1">
            <a:spLocks noGrp="1"/>
          </p:cNvSpPr>
          <p:nvPr>
            <p:ph type="title"/>
          </p:nvPr>
        </p:nvSpPr>
        <p:spPr>
          <a:xfrm>
            <a:off x="134994" y="898129"/>
            <a:ext cx="2704062" cy="57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Ưu</a:t>
            </a:r>
            <a:r>
              <a:rPr lang="en-US" dirty="0"/>
              <a:t> </a:t>
            </a:r>
            <a:r>
              <a:rPr lang="en-US" dirty="0" err="1"/>
              <a:t>điểm</a:t>
            </a:r>
            <a:r>
              <a:rPr lang="en-US" dirty="0"/>
              <a:t> </a:t>
            </a:r>
            <a:r>
              <a:rPr lang="en-US" dirty="0" err="1"/>
              <a:t>của</a:t>
            </a:r>
            <a:r>
              <a:rPr lang="en-US" dirty="0"/>
              <a:t> </a:t>
            </a:r>
            <a:r>
              <a:rPr lang="en-US" dirty="0" err="1"/>
              <a:t>ứng</a:t>
            </a:r>
            <a:r>
              <a:rPr lang="en-US" dirty="0"/>
              <a:t> </a:t>
            </a:r>
            <a:r>
              <a:rPr lang="en-US" dirty="0" err="1"/>
              <a:t>dụng</a:t>
            </a:r>
            <a:r>
              <a:rPr lang="en-US" dirty="0"/>
              <a:t>: </a:t>
            </a:r>
            <a:br>
              <a:rPr lang="en-US" dirty="0"/>
            </a:br>
            <a:endParaRPr dirty="0"/>
          </a:p>
        </p:txBody>
      </p:sp>
      <p:sp>
        <p:nvSpPr>
          <p:cNvPr id="13" name="Google Shape;1468;p38">
            <a:extLst>
              <a:ext uri="{FF2B5EF4-FFF2-40B4-BE49-F238E27FC236}">
                <a16:creationId xmlns:a16="http://schemas.microsoft.com/office/drawing/2014/main" id="{DA230DD9-3A52-40E3-94AE-E9A15161F766}"/>
              </a:ext>
            </a:extLst>
          </p:cNvPr>
          <p:cNvSpPr txBox="1">
            <a:spLocks/>
          </p:cNvSpPr>
          <p:nvPr/>
        </p:nvSpPr>
        <p:spPr>
          <a:xfrm>
            <a:off x="3376338" y="708826"/>
            <a:ext cx="5485086" cy="1478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l"/>
            <a:r>
              <a:rPr lang="en-US" sz="1400" dirty="0"/>
              <a:t>G</a:t>
            </a:r>
            <a:r>
              <a:rPr lang="vi-VN" sz="1400" dirty="0"/>
              <a:t>iao diện</a:t>
            </a:r>
            <a:r>
              <a:rPr lang="en-US" sz="1400" dirty="0"/>
              <a:t> </a:t>
            </a:r>
            <a:r>
              <a:rPr lang="en-US" sz="1400" dirty="0" err="1"/>
              <a:t>dễ</a:t>
            </a:r>
            <a:r>
              <a:rPr lang="en-US" sz="1400" dirty="0"/>
              <a:t> </a:t>
            </a:r>
            <a:r>
              <a:rPr lang="en-US" sz="1400" dirty="0" err="1"/>
              <a:t>nhìn</a:t>
            </a:r>
            <a:endParaRPr lang="en-US" sz="1400" dirty="0"/>
          </a:p>
          <a:p>
            <a:pPr algn="l"/>
            <a:r>
              <a:rPr lang="en-US" sz="1400" dirty="0" err="1"/>
              <a:t>Các</a:t>
            </a:r>
            <a:r>
              <a:rPr lang="en-US" sz="1400" dirty="0"/>
              <a:t> </a:t>
            </a:r>
            <a:r>
              <a:rPr lang="en-US" sz="1400" dirty="0" err="1"/>
              <a:t>nút</a:t>
            </a:r>
            <a:r>
              <a:rPr lang="en-US" sz="1400" dirty="0"/>
              <a:t> </a:t>
            </a:r>
            <a:r>
              <a:rPr lang="en-US" sz="1400" dirty="0" err="1"/>
              <a:t>chức</a:t>
            </a:r>
            <a:r>
              <a:rPr lang="en-US" sz="1400" dirty="0"/>
              <a:t> </a:t>
            </a:r>
            <a:r>
              <a:rPr lang="en-US" sz="1400" dirty="0" err="1"/>
              <a:t>năng</a:t>
            </a:r>
            <a:r>
              <a:rPr lang="en-US" sz="1400" dirty="0"/>
              <a:t> </a:t>
            </a:r>
            <a:r>
              <a:rPr lang="en-US" sz="1400" dirty="0" err="1"/>
              <a:t>chỉ</a:t>
            </a:r>
            <a:r>
              <a:rPr lang="en-US" sz="1400" dirty="0"/>
              <a:t> </a:t>
            </a:r>
            <a:r>
              <a:rPr lang="en-US" sz="1400" dirty="0" err="1"/>
              <a:t>được</a:t>
            </a:r>
            <a:r>
              <a:rPr lang="en-US" sz="1400" dirty="0"/>
              <a:t> </a:t>
            </a:r>
            <a:r>
              <a:rPr lang="en-US" sz="1400" dirty="0" err="1"/>
              <a:t>hiển</a:t>
            </a:r>
            <a:r>
              <a:rPr lang="en-US" sz="1400" dirty="0"/>
              <a:t> </a:t>
            </a:r>
            <a:r>
              <a:rPr lang="en-US" sz="1400" dirty="0" err="1"/>
              <a:t>thị</a:t>
            </a:r>
            <a:r>
              <a:rPr lang="en-US" sz="1400" dirty="0"/>
              <a:t> </a:t>
            </a:r>
            <a:r>
              <a:rPr lang="en-US" sz="1400" dirty="0" err="1"/>
              <a:t>khi</a:t>
            </a:r>
            <a:r>
              <a:rPr lang="en-US" sz="1400" dirty="0"/>
              <a:t> </a:t>
            </a:r>
            <a:r>
              <a:rPr lang="en-US" sz="1400" dirty="0" err="1"/>
              <a:t>cần</a:t>
            </a:r>
            <a:r>
              <a:rPr lang="en-US" sz="1400" dirty="0"/>
              <a:t> </a:t>
            </a:r>
            <a:r>
              <a:rPr lang="en-US" sz="1400" dirty="0" err="1"/>
              <a:t>thiết</a:t>
            </a:r>
            <a:endParaRPr lang="en-US" sz="1400" dirty="0"/>
          </a:p>
          <a:p>
            <a:pPr algn="l"/>
            <a:r>
              <a:rPr lang="en-US" sz="1400" dirty="0" err="1"/>
              <a:t>Có</a:t>
            </a:r>
            <a:r>
              <a:rPr lang="en-US" sz="1400" dirty="0"/>
              <a:t> </a:t>
            </a:r>
            <a:r>
              <a:rPr lang="en-US" sz="1400" dirty="0" err="1"/>
              <a:t>cải</a:t>
            </a:r>
            <a:r>
              <a:rPr lang="en-US" sz="1400" dirty="0"/>
              <a:t> </a:t>
            </a:r>
            <a:r>
              <a:rPr lang="en-US" sz="1400" dirty="0" err="1"/>
              <a:t>thiện</a:t>
            </a:r>
            <a:r>
              <a:rPr lang="en-US" sz="1400" dirty="0"/>
              <a:t> </a:t>
            </a:r>
            <a:r>
              <a:rPr lang="en-US" sz="1400" dirty="0" err="1"/>
              <a:t>thêm</a:t>
            </a:r>
            <a:r>
              <a:rPr lang="en-US" sz="1400" dirty="0"/>
              <a:t> </a:t>
            </a:r>
            <a:r>
              <a:rPr lang="en-US" sz="1400" dirty="0" err="1"/>
              <a:t>những</a:t>
            </a:r>
            <a:r>
              <a:rPr lang="en-US" sz="1400" dirty="0"/>
              <a:t> </a:t>
            </a:r>
            <a:r>
              <a:rPr lang="en-US" sz="1400" dirty="0" err="1"/>
              <a:t>chức</a:t>
            </a:r>
            <a:r>
              <a:rPr lang="en-US" sz="1400" dirty="0"/>
              <a:t> </a:t>
            </a:r>
            <a:r>
              <a:rPr lang="en-US" sz="1400" dirty="0" err="1"/>
              <a:t>năng</a:t>
            </a:r>
            <a:r>
              <a:rPr lang="en-US" sz="1400" dirty="0"/>
              <a:t> </a:t>
            </a:r>
            <a:r>
              <a:rPr lang="en-US" sz="1400" dirty="0" err="1"/>
              <a:t>khác</a:t>
            </a:r>
            <a:r>
              <a:rPr lang="en-US" sz="1400" dirty="0"/>
              <a:t> </a:t>
            </a:r>
            <a:r>
              <a:rPr lang="en-US" sz="1400" dirty="0" err="1"/>
              <a:t>nhau</a:t>
            </a:r>
            <a:r>
              <a:rPr lang="en-US" sz="1400" dirty="0"/>
              <a:t> </a:t>
            </a:r>
            <a:r>
              <a:rPr lang="en-US" sz="1400" dirty="0" err="1"/>
              <a:t>mà</a:t>
            </a:r>
            <a:r>
              <a:rPr lang="en-US" sz="1400" dirty="0"/>
              <a:t> </a:t>
            </a:r>
            <a:r>
              <a:rPr lang="en-US" sz="1400" dirty="0" err="1"/>
              <a:t>các</a:t>
            </a:r>
            <a:r>
              <a:rPr lang="en-US" sz="1400" dirty="0"/>
              <a:t> </a:t>
            </a:r>
            <a:r>
              <a:rPr lang="en-US" sz="1400" dirty="0" err="1"/>
              <a:t>anh</a:t>
            </a:r>
            <a:r>
              <a:rPr lang="en-US" sz="1400" dirty="0"/>
              <a:t> </a:t>
            </a:r>
            <a:r>
              <a:rPr lang="en-US" sz="1400" dirty="0" err="1"/>
              <a:t>chưa</a:t>
            </a:r>
            <a:r>
              <a:rPr lang="en-US" sz="1400" dirty="0"/>
              <a:t> </a:t>
            </a:r>
            <a:r>
              <a:rPr lang="en-US" sz="1400" dirty="0" err="1"/>
              <a:t>có</a:t>
            </a:r>
            <a:r>
              <a:rPr lang="en-US" sz="1400" dirty="0"/>
              <a:t> </a:t>
            </a:r>
            <a:r>
              <a:rPr lang="en-US" sz="1400" dirty="0" err="1"/>
              <a:t>như</a:t>
            </a:r>
            <a:r>
              <a:rPr lang="en-US" sz="1400" dirty="0"/>
              <a:t> </a:t>
            </a:r>
            <a:r>
              <a:rPr lang="en-US" sz="1400" dirty="0" err="1"/>
              <a:t>dịch</a:t>
            </a:r>
            <a:r>
              <a:rPr lang="en-US" sz="1400" dirty="0"/>
              <a:t> file (docx, file text),  Polly, </a:t>
            </a:r>
          </a:p>
          <a:p>
            <a:pPr algn="l"/>
            <a:endParaRPr lang="vi-VN" sz="1400" dirty="0"/>
          </a:p>
        </p:txBody>
      </p:sp>
      <p:sp>
        <p:nvSpPr>
          <p:cNvPr id="14" name="Google Shape;1468;p38">
            <a:extLst>
              <a:ext uri="{FF2B5EF4-FFF2-40B4-BE49-F238E27FC236}">
                <a16:creationId xmlns:a16="http://schemas.microsoft.com/office/drawing/2014/main" id="{0B1FB54C-4288-4B71-BB08-773EAE33F04C}"/>
              </a:ext>
            </a:extLst>
          </p:cNvPr>
          <p:cNvSpPr txBox="1">
            <a:spLocks/>
          </p:cNvSpPr>
          <p:nvPr/>
        </p:nvSpPr>
        <p:spPr>
          <a:xfrm>
            <a:off x="124891" y="2458597"/>
            <a:ext cx="3251446" cy="10416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l"/>
            <a:r>
              <a:rPr lang="en-US" dirty="0" err="1"/>
              <a:t>Nhược</a:t>
            </a:r>
            <a:r>
              <a:rPr lang="vi-VN" dirty="0"/>
              <a:t> điểm của ứng dụng: </a:t>
            </a:r>
            <a:br>
              <a:rPr lang="vi-VN" dirty="0"/>
            </a:br>
            <a:endParaRPr lang="vi-VN" dirty="0"/>
          </a:p>
        </p:txBody>
      </p:sp>
      <p:sp>
        <p:nvSpPr>
          <p:cNvPr id="15" name="Google Shape;1468;p38">
            <a:extLst>
              <a:ext uri="{FF2B5EF4-FFF2-40B4-BE49-F238E27FC236}">
                <a16:creationId xmlns:a16="http://schemas.microsoft.com/office/drawing/2014/main" id="{3338ABFE-6F73-46A4-AF7C-638F6CA6BE5E}"/>
              </a:ext>
            </a:extLst>
          </p:cNvPr>
          <p:cNvSpPr txBox="1">
            <a:spLocks/>
          </p:cNvSpPr>
          <p:nvPr/>
        </p:nvSpPr>
        <p:spPr>
          <a:xfrm>
            <a:off x="3376337" y="2326039"/>
            <a:ext cx="5485087" cy="1981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l"/>
            <a:r>
              <a:rPr lang="vi-VN" sz="1400" dirty="0"/>
              <a:t>Amazon Textract còn hạn chế hỗ trợ truy xuất các hình ảnh có ngôn ngữ khác ngoài các ngôn ngữ được hỗ trợ.</a:t>
            </a:r>
          </a:p>
          <a:p>
            <a:pPr algn="l"/>
            <a:r>
              <a:rPr lang="vi-VN" sz="1400" dirty="0"/>
              <a:t>Chưa có tính năng dịch cho </a:t>
            </a:r>
            <a:r>
              <a:rPr lang="en-US" sz="1400" dirty="0"/>
              <a:t>file pdf </a:t>
            </a:r>
            <a:r>
              <a:rPr lang="en-US" sz="1400" dirty="0" err="1"/>
              <a:t>và</a:t>
            </a:r>
            <a:r>
              <a:rPr lang="en-US" sz="1400" dirty="0"/>
              <a:t> 1 </a:t>
            </a:r>
            <a:r>
              <a:rPr lang="en-US" sz="1400" dirty="0" err="1"/>
              <a:t>số</a:t>
            </a:r>
            <a:r>
              <a:rPr lang="en-US" sz="1400" dirty="0"/>
              <a:t> </a:t>
            </a:r>
            <a:r>
              <a:rPr lang="en-US" sz="1400" dirty="0" err="1"/>
              <a:t>loại</a:t>
            </a:r>
            <a:r>
              <a:rPr lang="en-US" sz="1400" dirty="0"/>
              <a:t> file </a:t>
            </a:r>
            <a:r>
              <a:rPr lang="en-US" sz="1400" dirty="0" err="1"/>
              <a:t>đặc</a:t>
            </a:r>
            <a:r>
              <a:rPr lang="en-US" sz="1400" dirty="0"/>
              <a:t> </a:t>
            </a:r>
            <a:r>
              <a:rPr lang="en-US" sz="1400" dirty="0" err="1"/>
              <a:t>biệt</a:t>
            </a:r>
            <a:r>
              <a:rPr lang="en-US" sz="1400" dirty="0"/>
              <a:t> </a:t>
            </a:r>
            <a:r>
              <a:rPr lang="en-US" sz="1400" dirty="0" err="1"/>
              <a:t>khác</a:t>
            </a:r>
            <a:endParaRPr lang="vi-VN" sz="1400" dirty="0"/>
          </a:p>
          <a:p>
            <a:pPr algn="l"/>
            <a:r>
              <a:rPr lang="vi-VN" sz="1400" dirty="0"/>
              <a:t>Amazon Polly chỉ hỗ trợ cho 11 ngôn ngữ </a:t>
            </a:r>
          </a:p>
          <a:p>
            <a:pPr algn="l"/>
            <a:r>
              <a:rPr lang="vi-VN" sz="1400" dirty="0"/>
              <a:t>Amazon transcribe chỉ hỗ trợ cho 23 ngôn ngữ</a:t>
            </a:r>
          </a:p>
          <a:p>
            <a:pPr algn="l"/>
            <a:endParaRPr lang="vi-VN" sz="1400" dirty="0"/>
          </a:p>
        </p:txBody>
      </p:sp>
    </p:spTree>
    <p:extLst>
      <p:ext uri="{BB962C8B-B14F-4D97-AF65-F5344CB8AC3E}">
        <p14:creationId xmlns:p14="http://schemas.microsoft.com/office/powerpoint/2010/main" val="165675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41"/>
          <p:cNvSpPr txBox="1">
            <a:spLocks noGrp="1"/>
          </p:cNvSpPr>
          <p:nvPr>
            <p:ph type="title"/>
          </p:nvPr>
        </p:nvSpPr>
        <p:spPr>
          <a:xfrm>
            <a:off x="-280024" y="6063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Định hướng phát triển</a:t>
            </a:r>
            <a:endParaRPr b="0" dirty="0"/>
          </a:p>
        </p:txBody>
      </p:sp>
      <p:sp>
        <p:nvSpPr>
          <p:cNvPr id="1507" name="Google Shape;1507;p41"/>
          <p:cNvSpPr/>
          <p:nvPr/>
        </p:nvSpPr>
        <p:spPr>
          <a:xfrm>
            <a:off x="1360768" y="1856688"/>
            <a:ext cx="681900" cy="706800"/>
          </a:xfrm>
          <a:prstGeom prst="ellipse">
            <a:avLst/>
          </a:pr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3178456" y="1831172"/>
            <a:ext cx="681900" cy="706800"/>
          </a:xfrm>
          <a:prstGeom prst="ellipse">
            <a:avLst/>
          </a:pr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41"/>
          <p:cNvGrpSpPr/>
          <p:nvPr/>
        </p:nvGrpSpPr>
        <p:grpSpPr>
          <a:xfrm>
            <a:off x="1510173" y="2026800"/>
            <a:ext cx="383091" cy="352188"/>
            <a:chOff x="2041613" y="1352450"/>
            <a:chExt cx="269100" cy="247375"/>
          </a:xfrm>
        </p:grpSpPr>
        <p:sp>
          <p:nvSpPr>
            <p:cNvPr id="1512" name="Google Shape;1512;p41"/>
            <p:cNvSpPr/>
            <p:nvPr/>
          </p:nvSpPr>
          <p:spPr>
            <a:xfrm>
              <a:off x="2041613" y="1352450"/>
              <a:ext cx="269100" cy="247375"/>
            </a:xfrm>
            <a:custGeom>
              <a:avLst/>
              <a:gdLst/>
              <a:ahLst/>
              <a:cxnLst/>
              <a:rect l="l" t="t" r="r" b="b"/>
              <a:pathLst>
                <a:path w="10764" h="9895" extrusionOk="0">
                  <a:moveTo>
                    <a:pt x="10145" y="310"/>
                  </a:moveTo>
                  <a:lnTo>
                    <a:pt x="6847" y="2834"/>
                  </a:lnTo>
                  <a:lnTo>
                    <a:pt x="596" y="2834"/>
                  </a:lnTo>
                  <a:lnTo>
                    <a:pt x="3894" y="310"/>
                  </a:lnTo>
                  <a:close/>
                  <a:moveTo>
                    <a:pt x="6728" y="3155"/>
                  </a:moveTo>
                  <a:lnTo>
                    <a:pt x="6728" y="4179"/>
                  </a:lnTo>
                  <a:lnTo>
                    <a:pt x="298" y="4179"/>
                  </a:lnTo>
                  <a:lnTo>
                    <a:pt x="298" y="3155"/>
                  </a:lnTo>
                  <a:close/>
                  <a:moveTo>
                    <a:pt x="3846" y="0"/>
                  </a:moveTo>
                  <a:cubicBezTo>
                    <a:pt x="3811" y="0"/>
                    <a:pt x="3775" y="12"/>
                    <a:pt x="3751" y="24"/>
                  </a:cubicBezTo>
                  <a:lnTo>
                    <a:pt x="60" y="2858"/>
                  </a:lnTo>
                  <a:cubicBezTo>
                    <a:pt x="13" y="2881"/>
                    <a:pt x="1" y="2929"/>
                    <a:pt x="1" y="2977"/>
                  </a:cubicBezTo>
                  <a:lnTo>
                    <a:pt x="1" y="9728"/>
                  </a:lnTo>
                  <a:cubicBezTo>
                    <a:pt x="1" y="9823"/>
                    <a:pt x="72" y="9894"/>
                    <a:pt x="167" y="9894"/>
                  </a:cubicBezTo>
                  <a:lnTo>
                    <a:pt x="691" y="9894"/>
                  </a:lnTo>
                  <a:cubicBezTo>
                    <a:pt x="763" y="9894"/>
                    <a:pt x="834" y="9835"/>
                    <a:pt x="846" y="9763"/>
                  </a:cubicBezTo>
                  <a:cubicBezTo>
                    <a:pt x="870" y="9680"/>
                    <a:pt x="798" y="9585"/>
                    <a:pt x="691" y="9585"/>
                  </a:cubicBezTo>
                  <a:lnTo>
                    <a:pt x="310" y="9585"/>
                  </a:lnTo>
                  <a:lnTo>
                    <a:pt x="310" y="4501"/>
                  </a:lnTo>
                  <a:lnTo>
                    <a:pt x="6740" y="4501"/>
                  </a:lnTo>
                  <a:lnTo>
                    <a:pt x="6740" y="5691"/>
                  </a:lnTo>
                  <a:cubicBezTo>
                    <a:pt x="6740" y="5775"/>
                    <a:pt x="6823" y="5846"/>
                    <a:pt x="6906" y="5846"/>
                  </a:cubicBezTo>
                  <a:cubicBezTo>
                    <a:pt x="7002" y="5846"/>
                    <a:pt x="7073" y="5775"/>
                    <a:pt x="7073" y="5691"/>
                  </a:cubicBezTo>
                  <a:lnTo>
                    <a:pt x="7073" y="3084"/>
                  </a:lnTo>
                  <a:lnTo>
                    <a:pt x="10454" y="488"/>
                  </a:lnTo>
                  <a:lnTo>
                    <a:pt x="10454" y="4513"/>
                  </a:lnTo>
                  <a:cubicBezTo>
                    <a:pt x="10454" y="4584"/>
                    <a:pt x="10514" y="4656"/>
                    <a:pt x="10585" y="4679"/>
                  </a:cubicBezTo>
                  <a:cubicBezTo>
                    <a:pt x="10591" y="4680"/>
                    <a:pt x="10598" y="4681"/>
                    <a:pt x="10604" y="4681"/>
                  </a:cubicBezTo>
                  <a:cubicBezTo>
                    <a:pt x="10682" y="4681"/>
                    <a:pt x="10764" y="4612"/>
                    <a:pt x="10764" y="4513"/>
                  </a:cubicBezTo>
                  <a:lnTo>
                    <a:pt x="10764" y="167"/>
                  </a:lnTo>
                  <a:cubicBezTo>
                    <a:pt x="10752" y="60"/>
                    <a:pt x="10669" y="0"/>
                    <a:pt x="1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2070188" y="1477150"/>
              <a:ext cx="240525" cy="122375"/>
            </a:xfrm>
            <a:custGeom>
              <a:avLst/>
              <a:gdLst/>
              <a:ahLst/>
              <a:cxnLst/>
              <a:rect l="l" t="t" r="r" b="b"/>
              <a:pathLst>
                <a:path w="9621" h="4895" extrusionOk="0">
                  <a:moveTo>
                    <a:pt x="9430" y="1"/>
                  </a:moveTo>
                  <a:cubicBezTo>
                    <a:pt x="9359" y="13"/>
                    <a:pt x="9300" y="72"/>
                    <a:pt x="9300" y="168"/>
                  </a:cubicBezTo>
                  <a:lnTo>
                    <a:pt x="9300" y="1846"/>
                  </a:lnTo>
                  <a:lnTo>
                    <a:pt x="5918" y="4430"/>
                  </a:lnTo>
                  <a:lnTo>
                    <a:pt x="5918" y="1311"/>
                  </a:lnTo>
                  <a:cubicBezTo>
                    <a:pt x="5918" y="1239"/>
                    <a:pt x="5859" y="1156"/>
                    <a:pt x="5763" y="1156"/>
                  </a:cubicBezTo>
                  <a:cubicBezTo>
                    <a:pt x="5692" y="1156"/>
                    <a:pt x="5620" y="1215"/>
                    <a:pt x="5620" y="1311"/>
                  </a:cubicBezTo>
                  <a:lnTo>
                    <a:pt x="5620" y="4585"/>
                  </a:lnTo>
                  <a:lnTo>
                    <a:pt x="191" y="4585"/>
                  </a:lnTo>
                  <a:cubicBezTo>
                    <a:pt x="108" y="4585"/>
                    <a:pt x="36" y="4644"/>
                    <a:pt x="25" y="4716"/>
                  </a:cubicBezTo>
                  <a:cubicBezTo>
                    <a:pt x="1" y="4811"/>
                    <a:pt x="84" y="4894"/>
                    <a:pt x="191" y="4894"/>
                  </a:cubicBezTo>
                  <a:lnTo>
                    <a:pt x="5787" y="4894"/>
                  </a:lnTo>
                  <a:cubicBezTo>
                    <a:pt x="5811" y="4894"/>
                    <a:pt x="5859" y="4882"/>
                    <a:pt x="5871" y="4859"/>
                  </a:cubicBezTo>
                  <a:lnTo>
                    <a:pt x="9561" y="2037"/>
                  </a:lnTo>
                  <a:cubicBezTo>
                    <a:pt x="9609" y="2013"/>
                    <a:pt x="9621" y="1965"/>
                    <a:pt x="9621" y="1918"/>
                  </a:cubicBezTo>
                  <a:lnTo>
                    <a:pt x="9621" y="156"/>
                  </a:lnTo>
                  <a:cubicBezTo>
                    <a:pt x="9609" y="72"/>
                    <a:pt x="9526" y="1"/>
                    <a:pt x="9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2149963" y="1439050"/>
              <a:ext cx="7775" cy="9000"/>
            </a:xfrm>
            <a:custGeom>
              <a:avLst/>
              <a:gdLst/>
              <a:ahLst/>
              <a:cxnLst/>
              <a:rect l="l" t="t" r="r" b="b"/>
              <a:pathLst>
                <a:path w="311" h="360" extrusionOk="0">
                  <a:moveTo>
                    <a:pt x="132" y="1"/>
                  </a:moveTo>
                  <a:cubicBezTo>
                    <a:pt x="60" y="37"/>
                    <a:pt x="1" y="108"/>
                    <a:pt x="1" y="179"/>
                  </a:cubicBezTo>
                  <a:lnTo>
                    <a:pt x="1" y="203"/>
                  </a:lnTo>
                  <a:cubicBezTo>
                    <a:pt x="1" y="275"/>
                    <a:pt x="60" y="346"/>
                    <a:pt x="132" y="358"/>
                  </a:cubicBezTo>
                  <a:cubicBezTo>
                    <a:pt x="139" y="359"/>
                    <a:pt x="145" y="359"/>
                    <a:pt x="152" y="359"/>
                  </a:cubicBezTo>
                  <a:cubicBezTo>
                    <a:pt x="239" y="359"/>
                    <a:pt x="310" y="292"/>
                    <a:pt x="310" y="203"/>
                  </a:cubicBezTo>
                  <a:lnTo>
                    <a:pt x="310" y="168"/>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2169013" y="1439050"/>
              <a:ext cx="7775" cy="9000"/>
            </a:xfrm>
            <a:custGeom>
              <a:avLst/>
              <a:gdLst/>
              <a:ahLst/>
              <a:cxnLst/>
              <a:rect l="l" t="t" r="r" b="b"/>
              <a:pathLst>
                <a:path w="311" h="360" extrusionOk="0">
                  <a:moveTo>
                    <a:pt x="132" y="1"/>
                  </a:moveTo>
                  <a:cubicBezTo>
                    <a:pt x="60" y="37"/>
                    <a:pt x="1" y="108"/>
                    <a:pt x="1" y="179"/>
                  </a:cubicBezTo>
                  <a:lnTo>
                    <a:pt x="1" y="203"/>
                  </a:lnTo>
                  <a:cubicBezTo>
                    <a:pt x="1" y="275"/>
                    <a:pt x="60" y="346"/>
                    <a:pt x="132" y="358"/>
                  </a:cubicBezTo>
                  <a:cubicBezTo>
                    <a:pt x="138" y="359"/>
                    <a:pt x="144" y="359"/>
                    <a:pt x="150" y="359"/>
                  </a:cubicBezTo>
                  <a:cubicBezTo>
                    <a:pt x="228" y="359"/>
                    <a:pt x="310" y="292"/>
                    <a:pt x="310" y="203"/>
                  </a:cubicBezTo>
                  <a:lnTo>
                    <a:pt x="310" y="168"/>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2188063" y="1439050"/>
              <a:ext cx="7775" cy="9000"/>
            </a:xfrm>
            <a:custGeom>
              <a:avLst/>
              <a:gdLst/>
              <a:ahLst/>
              <a:cxnLst/>
              <a:rect l="l" t="t" r="r" b="b"/>
              <a:pathLst>
                <a:path w="311" h="360" extrusionOk="0">
                  <a:moveTo>
                    <a:pt x="132" y="1"/>
                  </a:moveTo>
                  <a:cubicBezTo>
                    <a:pt x="48" y="37"/>
                    <a:pt x="1" y="108"/>
                    <a:pt x="1" y="179"/>
                  </a:cubicBezTo>
                  <a:lnTo>
                    <a:pt x="1" y="203"/>
                  </a:lnTo>
                  <a:cubicBezTo>
                    <a:pt x="1" y="275"/>
                    <a:pt x="48" y="346"/>
                    <a:pt x="132" y="358"/>
                  </a:cubicBezTo>
                  <a:cubicBezTo>
                    <a:pt x="138" y="359"/>
                    <a:pt x="144" y="359"/>
                    <a:pt x="150" y="359"/>
                  </a:cubicBezTo>
                  <a:cubicBezTo>
                    <a:pt x="228" y="359"/>
                    <a:pt x="310" y="292"/>
                    <a:pt x="310" y="203"/>
                  </a:cubicBezTo>
                  <a:lnTo>
                    <a:pt x="310" y="168"/>
                  </a:lnTo>
                  <a:cubicBezTo>
                    <a:pt x="310" y="84"/>
                    <a:pt x="227"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2067513" y="1526875"/>
              <a:ext cx="125925" cy="35150"/>
            </a:xfrm>
            <a:custGeom>
              <a:avLst/>
              <a:gdLst/>
              <a:ahLst/>
              <a:cxnLst/>
              <a:rect l="l" t="t" r="r" b="b"/>
              <a:pathLst>
                <a:path w="5037" h="1406" extrusionOk="0">
                  <a:moveTo>
                    <a:pt x="4311" y="322"/>
                  </a:moveTo>
                  <a:cubicBezTo>
                    <a:pt x="4489" y="322"/>
                    <a:pt x="4656" y="441"/>
                    <a:pt x="4680" y="619"/>
                  </a:cubicBezTo>
                  <a:cubicBezTo>
                    <a:pt x="4727" y="857"/>
                    <a:pt x="4537" y="1072"/>
                    <a:pt x="4311" y="1072"/>
                  </a:cubicBezTo>
                  <a:lnTo>
                    <a:pt x="751" y="1072"/>
                  </a:lnTo>
                  <a:cubicBezTo>
                    <a:pt x="572" y="1072"/>
                    <a:pt x="417" y="953"/>
                    <a:pt x="382" y="774"/>
                  </a:cubicBezTo>
                  <a:cubicBezTo>
                    <a:pt x="334" y="536"/>
                    <a:pt x="513" y="322"/>
                    <a:pt x="751" y="322"/>
                  </a:cubicBezTo>
                  <a:close/>
                  <a:moveTo>
                    <a:pt x="751" y="0"/>
                  </a:moveTo>
                  <a:cubicBezTo>
                    <a:pt x="429" y="0"/>
                    <a:pt x="96" y="274"/>
                    <a:pt x="60" y="596"/>
                  </a:cubicBezTo>
                  <a:cubicBezTo>
                    <a:pt x="1" y="1036"/>
                    <a:pt x="322" y="1405"/>
                    <a:pt x="739" y="1405"/>
                  </a:cubicBezTo>
                  <a:lnTo>
                    <a:pt x="4287" y="1405"/>
                  </a:lnTo>
                  <a:cubicBezTo>
                    <a:pt x="4608" y="1405"/>
                    <a:pt x="4942" y="1131"/>
                    <a:pt x="4977" y="810"/>
                  </a:cubicBezTo>
                  <a:cubicBezTo>
                    <a:pt x="5037" y="357"/>
                    <a:pt x="4715" y="0"/>
                    <a:pt x="4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2110963" y="1508425"/>
              <a:ext cx="37250" cy="7750"/>
            </a:xfrm>
            <a:custGeom>
              <a:avLst/>
              <a:gdLst/>
              <a:ahLst/>
              <a:cxnLst/>
              <a:rect l="l" t="t" r="r" b="b"/>
              <a:pathLst>
                <a:path w="1490" h="310" extrusionOk="0">
                  <a:moveTo>
                    <a:pt x="179" y="0"/>
                  </a:moveTo>
                  <a:cubicBezTo>
                    <a:pt x="108" y="0"/>
                    <a:pt x="25" y="60"/>
                    <a:pt x="13" y="131"/>
                  </a:cubicBezTo>
                  <a:cubicBezTo>
                    <a:pt x="1" y="226"/>
                    <a:pt x="72" y="310"/>
                    <a:pt x="179" y="310"/>
                  </a:cubicBezTo>
                  <a:lnTo>
                    <a:pt x="1322" y="310"/>
                  </a:lnTo>
                  <a:cubicBezTo>
                    <a:pt x="1394" y="310"/>
                    <a:pt x="1477" y="250"/>
                    <a:pt x="1489" y="179"/>
                  </a:cubicBezTo>
                  <a:cubicBezTo>
                    <a:pt x="1489" y="83"/>
                    <a:pt x="1418" y="0"/>
                    <a:pt x="1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2120488" y="1495325"/>
              <a:ext cx="17900" cy="7750"/>
            </a:xfrm>
            <a:custGeom>
              <a:avLst/>
              <a:gdLst/>
              <a:ahLst/>
              <a:cxnLst/>
              <a:rect l="l" t="t" r="r" b="b"/>
              <a:pathLst>
                <a:path w="716" h="310" extrusionOk="0">
                  <a:moveTo>
                    <a:pt x="179" y="0"/>
                  </a:moveTo>
                  <a:cubicBezTo>
                    <a:pt x="108" y="0"/>
                    <a:pt x="37" y="60"/>
                    <a:pt x="25" y="131"/>
                  </a:cubicBezTo>
                  <a:cubicBezTo>
                    <a:pt x="1" y="226"/>
                    <a:pt x="72" y="310"/>
                    <a:pt x="179" y="310"/>
                  </a:cubicBezTo>
                  <a:lnTo>
                    <a:pt x="560" y="310"/>
                  </a:lnTo>
                  <a:cubicBezTo>
                    <a:pt x="632" y="310"/>
                    <a:pt x="703" y="250"/>
                    <a:pt x="715" y="179"/>
                  </a:cubicBezTo>
                  <a:cubicBezTo>
                    <a:pt x="715" y="72"/>
                    <a:pt x="644" y="0"/>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41"/>
          <p:cNvGrpSpPr/>
          <p:nvPr/>
        </p:nvGrpSpPr>
        <p:grpSpPr>
          <a:xfrm>
            <a:off x="3356277" y="1971969"/>
            <a:ext cx="383091" cy="381872"/>
            <a:chOff x="3132538" y="1356300"/>
            <a:chExt cx="269100" cy="268225"/>
          </a:xfrm>
        </p:grpSpPr>
        <p:sp>
          <p:nvSpPr>
            <p:cNvPr id="1526" name="Google Shape;1526;p41"/>
            <p:cNvSpPr/>
            <p:nvPr/>
          </p:nvSpPr>
          <p:spPr>
            <a:xfrm>
              <a:off x="3132538" y="1356300"/>
              <a:ext cx="140500" cy="134575"/>
            </a:xfrm>
            <a:custGeom>
              <a:avLst/>
              <a:gdLst/>
              <a:ahLst/>
              <a:cxnLst/>
              <a:rect l="l" t="t" r="r" b="b"/>
              <a:pathLst>
                <a:path w="5620" h="5383" extrusionOk="0">
                  <a:moveTo>
                    <a:pt x="5310" y="3775"/>
                  </a:moveTo>
                  <a:lnTo>
                    <a:pt x="5310" y="4109"/>
                  </a:lnTo>
                  <a:lnTo>
                    <a:pt x="5298" y="4109"/>
                  </a:lnTo>
                  <a:cubicBezTo>
                    <a:pt x="5298" y="4121"/>
                    <a:pt x="5287" y="4132"/>
                    <a:pt x="5275" y="4132"/>
                  </a:cubicBezTo>
                  <a:lnTo>
                    <a:pt x="357" y="4132"/>
                  </a:lnTo>
                  <a:cubicBezTo>
                    <a:pt x="345" y="4132"/>
                    <a:pt x="334" y="4121"/>
                    <a:pt x="334" y="4109"/>
                  </a:cubicBezTo>
                  <a:lnTo>
                    <a:pt x="334" y="3775"/>
                  </a:lnTo>
                  <a:close/>
                  <a:moveTo>
                    <a:pt x="595" y="1"/>
                  </a:moveTo>
                  <a:cubicBezTo>
                    <a:pt x="274" y="1"/>
                    <a:pt x="24" y="263"/>
                    <a:pt x="24" y="572"/>
                  </a:cubicBezTo>
                  <a:lnTo>
                    <a:pt x="24" y="2501"/>
                  </a:lnTo>
                  <a:cubicBezTo>
                    <a:pt x="24" y="2573"/>
                    <a:pt x="83" y="2644"/>
                    <a:pt x="155" y="2656"/>
                  </a:cubicBezTo>
                  <a:cubicBezTo>
                    <a:pt x="165" y="2659"/>
                    <a:pt x="175" y="2660"/>
                    <a:pt x="185" y="2660"/>
                  </a:cubicBezTo>
                  <a:cubicBezTo>
                    <a:pt x="259" y="2660"/>
                    <a:pt x="334" y="2585"/>
                    <a:pt x="334" y="2501"/>
                  </a:cubicBezTo>
                  <a:lnTo>
                    <a:pt x="334" y="572"/>
                  </a:lnTo>
                  <a:cubicBezTo>
                    <a:pt x="334" y="430"/>
                    <a:pt x="453" y="311"/>
                    <a:pt x="595" y="311"/>
                  </a:cubicBezTo>
                  <a:lnTo>
                    <a:pt x="5036" y="311"/>
                  </a:lnTo>
                  <a:cubicBezTo>
                    <a:pt x="5179" y="311"/>
                    <a:pt x="5298" y="430"/>
                    <a:pt x="5298" y="572"/>
                  </a:cubicBezTo>
                  <a:lnTo>
                    <a:pt x="5298" y="3466"/>
                  </a:lnTo>
                  <a:lnTo>
                    <a:pt x="322" y="3466"/>
                  </a:lnTo>
                  <a:lnTo>
                    <a:pt x="322" y="3156"/>
                  </a:lnTo>
                  <a:cubicBezTo>
                    <a:pt x="322" y="3073"/>
                    <a:pt x="274" y="3001"/>
                    <a:pt x="203" y="2989"/>
                  </a:cubicBezTo>
                  <a:cubicBezTo>
                    <a:pt x="195" y="2989"/>
                    <a:pt x="187" y="2988"/>
                    <a:pt x="179" y="2988"/>
                  </a:cubicBezTo>
                  <a:cubicBezTo>
                    <a:pt x="82" y="2988"/>
                    <a:pt x="0" y="3055"/>
                    <a:pt x="0" y="3132"/>
                  </a:cubicBezTo>
                  <a:lnTo>
                    <a:pt x="0" y="4121"/>
                  </a:lnTo>
                  <a:cubicBezTo>
                    <a:pt x="0" y="4311"/>
                    <a:pt x="155" y="4466"/>
                    <a:pt x="345" y="4466"/>
                  </a:cubicBezTo>
                  <a:lnTo>
                    <a:pt x="1929" y="4466"/>
                  </a:lnTo>
                  <a:cubicBezTo>
                    <a:pt x="1869" y="4621"/>
                    <a:pt x="1762" y="4799"/>
                    <a:pt x="1584" y="4942"/>
                  </a:cubicBezTo>
                  <a:cubicBezTo>
                    <a:pt x="1536" y="4978"/>
                    <a:pt x="1488" y="5025"/>
                    <a:pt x="1488" y="5097"/>
                  </a:cubicBezTo>
                  <a:cubicBezTo>
                    <a:pt x="1477" y="5264"/>
                    <a:pt x="1596" y="5383"/>
                    <a:pt x="1750" y="5383"/>
                  </a:cubicBezTo>
                  <a:lnTo>
                    <a:pt x="2179" y="5383"/>
                  </a:lnTo>
                  <a:cubicBezTo>
                    <a:pt x="2250" y="5383"/>
                    <a:pt x="2322" y="5323"/>
                    <a:pt x="2346" y="5252"/>
                  </a:cubicBezTo>
                  <a:cubicBezTo>
                    <a:pt x="2358" y="5156"/>
                    <a:pt x="2286" y="5073"/>
                    <a:pt x="2179" y="5073"/>
                  </a:cubicBezTo>
                  <a:lnTo>
                    <a:pt x="1905" y="5073"/>
                  </a:lnTo>
                  <a:cubicBezTo>
                    <a:pt x="2108" y="4883"/>
                    <a:pt x="2203" y="4656"/>
                    <a:pt x="2250" y="4466"/>
                  </a:cubicBezTo>
                  <a:lnTo>
                    <a:pt x="3358" y="4466"/>
                  </a:lnTo>
                  <a:cubicBezTo>
                    <a:pt x="3417" y="4656"/>
                    <a:pt x="3512" y="4883"/>
                    <a:pt x="3691" y="5073"/>
                  </a:cubicBezTo>
                  <a:lnTo>
                    <a:pt x="2798" y="5073"/>
                  </a:lnTo>
                  <a:cubicBezTo>
                    <a:pt x="2727" y="5073"/>
                    <a:pt x="2655" y="5133"/>
                    <a:pt x="2643" y="5204"/>
                  </a:cubicBezTo>
                  <a:cubicBezTo>
                    <a:pt x="2620" y="5299"/>
                    <a:pt x="2703" y="5383"/>
                    <a:pt x="2798" y="5383"/>
                  </a:cubicBezTo>
                  <a:lnTo>
                    <a:pt x="3870" y="5383"/>
                  </a:lnTo>
                  <a:cubicBezTo>
                    <a:pt x="3965" y="5383"/>
                    <a:pt x="4036" y="5335"/>
                    <a:pt x="4096" y="5264"/>
                  </a:cubicBezTo>
                  <a:cubicBezTo>
                    <a:pt x="4167" y="5144"/>
                    <a:pt x="4144" y="5013"/>
                    <a:pt x="4036" y="4942"/>
                  </a:cubicBezTo>
                  <a:cubicBezTo>
                    <a:pt x="3858" y="4799"/>
                    <a:pt x="3751" y="4621"/>
                    <a:pt x="3691" y="4466"/>
                  </a:cubicBezTo>
                  <a:lnTo>
                    <a:pt x="5275" y="4466"/>
                  </a:lnTo>
                  <a:cubicBezTo>
                    <a:pt x="5465" y="4466"/>
                    <a:pt x="5620" y="4311"/>
                    <a:pt x="5620" y="4121"/>
                  </a:cubicBezTo>
                  <a:lnTo>
                    <a:pt x="5620" y="572"/>
                  </a:lnTo>
                  <a:cubicBezTo>
                    <a:pt x="5620" y="263"/>
                    <a:pt x="5346" y="1"/>
                    <a:pt x="5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1"/>
            <p:cNvSpPr/>
            <p:nvPr/>
          </p:nvSpPr>
          <p:spPr>
            <a:xfrm>
              <a:off x="3179563" y="1401250"/>
              <a:ext cx="7750" cy="9000"/>
            </a:xfrm>
            <a:custGeom>
              <a:avLst/>
              <a:gdLst/>
              <a:ahLst/>
              <a:cxnLst/>
              <a:rect l="l" t="t" r="r" b="b"/>
              <a:pathLst>
                <a:path w="310" h="360" extrusionOk="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1"/>
            <p:cNvSpPr/>
            <p:nvPr/>
          </p:nvSpPr>
          <p:spPr>
            <a:xfrm>
              <a:off x="3198913" y="1401250"/>
              <a:ext cx="7750" cy="9000"/>
            </a:xfrm>
            <a:custGeom>
              <a:avLst/>
              <a:gdLst/>
              <a:ahLst/>
              <a:cxnLst/>
              <a:rect l="l" t="t" r="r" b="b"/>
              <a:pathLst>
                <a:path w="310" h="360" extrusionOk="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1"/>
            <p:cNvSpPr/>
            <p:nvPr/>
          </p:nvSpPr>
          <p:spPr>
            <a:xfrm>
              <a:off x="3218263" y="1401250"/>
              <a:ext cx="7750" cy="9000"/>
            </a:xfrm>
            <a:custGeom>
              <a:avLst/>
              <a:gdLst/>
              <a:ahLst/>
              <a:cxnLst/>
              <a:rect l="l" t="t" r="r" b="b"/>
              <a:pathLst>
                <a:path w="310" h="360" extrusionOk="0">
                  <a:moveTo>
                    <a:pt x="131" y="1"/>
                  </a:moveTo>
                  <a:cubicBezTo>
                    <a:pt x="60" y="25"/>
                    <a:pt x="0" y="108"/>
                    <a:pt x="0" y="179"/>
                  </a:cubicBezTo>
                  <a:lnTo>
                    <a:pt x="0" y="191"/>
                  </a:lnTo>
                  <a:cubicBezTo>
                    <a:pt x="0" y="263"/>
                    <a:pt x="60" y="346"/>
                    <a:pt x="131" y="358"/>
                  </a:cubicBezTo>
                  <a:cubicBezTo>
                    <a:pt x="138" y="359"/>
                    <a:pt x="145" y="359"/>
                    <a:pt x="152" y="359"/>
                  </a:cubicBezTo>
                  <a:cubicBezTo>
                    <a:pt x="238" y="359"/>
                    <a:pt x="310" y="291"/>
                    <a:pt x="310" y="191"/>
                  </a:cubicBezTo>
                  <a:lnTo>
                    <a:pt x="310" y="167"/>
                  </a:lnTo>
                  <a:cubicBezTo>
                    <a:pt x="310" y="72"/>
                    <a:pt x="238"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1"/>
            <p:cNvSpPr/>
            <p:nvPr/>
          </p:nvSpPr>
          <p:spPr>
            <a:xfrm>
              <a:off x="3261413" y="1489375"/>
              <a:ext cx="140225" cy="135150"/>
            </a:xfrm>
            <a:custGeom>
              <a:avLst/>
              <a:gdLst/>
              <a:ahLst/>
              <a:cxnLst/>
              <a:rect l="l" t="t" r="r" b="b"/>
              <a:pathLst>
                <a:path w="5609" h="5406" extrusionOk="0">
                  <a:moveTo>
                    <a:pt x="5299" y="3798"/>
                  </a:moveTo>
                  <a:lnTo>
                    <a:pt x="5299" y="4120"/>
                  </a:lnTo>
                  <a:cubicBezTo>
                    <a:pt x="5299" y="4143"/>
                    <a:pt x="5287" y="4155"/>
                    <a:pt x="5263" y="4155"/>
                  </a:cubicBezTo>
                  <a:lnTo>
                    <a:pt x="334" y="4155"/>
                  </a:lnTo>
                  <a:cubicBezTo>
                    <a:pt x="322" y="4155"/>
                    <a:pt x="310" y="4132"/>
                    <a:pt x="310" y="4120"/>
                  </a:cubicBezTo>
                  <a:lnTo>
                    <a:pt x="310" y="3798"/>
                  </a:lnTo>
                  <a:close/>
                  <a:moveTo>
                    <a:pt x="3346" y="4465"/>
                  </a:moveTo>
                  <a:cubicBezTo>
                    <a:pt x="3418" y="4655"/>
                    <a:pt x="3525" y="4894"/>
                    <a:pt x="3703" y="5072"/>
                  </a:cubicBezTo>
                  <a:lnTo>
                    <a:pt x="1906" y="5072"/>
                  </a:lnTo>
                  <a:cubicBezTo>
                    <a:pt x="2096" y="4882"/>
                    <a:pt x="2203" y="4655"/>
                    <a:pt x="2239" y="4465"/>
                  </a:cubicBezTo>
                  <a:close/>
                  <a:moveTo>
                    <a:pt x="167" y="0"/>
                  </a:moveTo>
                  <a:cubicBezTo>
                    <a:pt x="72" y="0"/>
                    <a:pt x="1" y="71"/>
                    <a:pt x="1" y="167"/>
                  </a:cubicBezTo>
                  <a:lnTo>
                    <a:pt x="1" y="4215"/>
                  </a:lnTo>
                  <a:cubicBezTo>
                    <a:pt x="1" y="4358"/>
                    <a:pt x="120" y="4477"/>
                    <a:pt x="262" y="4477"/>
                  </a:cubicBezTo>
                  <a:lnTo>
                    <a:pt x="1917" y="4477"/>
                  </a:lnTo>
                  <a:cubicBezTo>
                    <a:pt x="1858" y="4643"/>
                    <a:pt x="1751" y="4822"/>
                    <a:pt x="1560" y="4977"/>
                  </a:cubicBezTo>
                  <a:cubicBezTo>
                    <a:pt x="1525" y="5001"/>
                    <a:pt x="1501" y="5036"/>
                    <a:pt x="1489" y="5072"/>
                  </a:cubicBezTo>
                  <a:cubicBezTo>
                    <a:pt x="1441" y="5251"/>
                    <a:pt x="1572" y="5405"/>
                    <a:pt x="1727" y="5405"/>
                  </a:cubicBezTo>
                  <a:lnTo>
                    <a:pt x="3894" y="5405"/>
                  </a:lnTo>
                  <a:cubicBezTo>
                    <a:pt x="3942" y="5405"/>
                    <a:pt x="3989" y="5394"/>
                    <a:pt x="4013" y="5358"/>
                  </a:cubicBezTo>
                  <a:cubicBezTo>
                    <a:pt x="4168" y="5239"/>
                    <a:pt x="4156" y="5048"/>
                    <a:pt x="4013" y="4953"/>
                  </a:cubicBezTo>
                  <a:cubicBezTo>
                    <a:pt x="3834" y="4822"/>
                    <a:pt x="3739" y="4643"/>
                    <a:pt x="3680" y="4477"/>
                  </a:cubicBezTo>
                  <a:lnTo>
                    <a:pt x="5323" y="4477"/>
                  </a:lnTo>
                  <a:cubicBezTo>
                    <a:pt x="5477" y="4477"/>
                    <a:pt x="5596" y="4358"/>
                    <a:pt x="5596" y="4215"/>
                  </a:cubicBezTo>
                  <a:lnTo>
                    <a:pt x="5596" y="583"/>
                  </a:lnTo>
                  <a:cubicBezTo>
                    <a:pt x="5608" y="250"/>
                    <a:pt x="5346" y="0"/>
                    <a:pt x="5025" y="0"/>
                  </a:cubicBezTo>
                  <a:lnTo>
                    <a:pt x="4358" y="0"/>
                  </a:lnTo>
                  <a:cubicBezTo>
                    <a:pt x="4287" y="0"/>
                    <a:pt x="4203" y="60"/>
                    <a:pt x="4192" y="131"/>
                  </a:cubicBezTo>
                  <a:cubicBezTo>
                    <a:pt x="4180" y="226"/>
                    <a:pt x="4251" y="310"/>
                    <a:pt x="4358" y="310"/>
                  </a:cubicBezTo>
                  <a:lnTo>
                    <a:pt x="5025" y="310"/>
                  </a:lnTo>
                  <a:cubicBezTo>
                    <a:pt x="5180" y="310"/>
                    <a:pt x="5299" y="429"/>
                    <a:pt x="5299" y="583"/>
                  </a:cubicBezTo>
                  <a:lnTo>
                    <a:pt x="5299" y="3465"/>
                  </a:lnTo>
                  <a:lnTo>
                    <a:pt x="310" y="3465"/>
                  </a:lnTo>
                  <a:lnTo>
                    <a:pt x="310" y="393"/>
                  </a:lnTo>
                  <a:cubicBezTo>
                    <a:pt x="310" y="345"/>
                    <a:pt x="334" y="310"/>
                    <a:pt x="382" y="310"/>
                  </a:cubicBezTo>
                  <a:lnTo>
                    <a:pt x="3763" y="310"/>
                  </a:lnTo>
                  <a:cubicBezTo>
                    <a:pt x="3775" y="310"/>
                    <a:pt x="3799" y="310"/>
                    <a:pt x="3799" y="298"/>
                  </a:cubicBezTo>
                  <a:cubicBezTo>
                    <a:pt x="3930" y="167"/>
                    <a:pt x="383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1"/>
            <p:cNvSpPr/>
            <p:nvPr/>
          </p:nvSpPr>
          <p:spPr>
            <a:xfrm>
              <a:off x="3308138" y="1534000"/>
              <a:ext cx="8075" cy="9000"/>
            </a:xfrm>
            <a:custGeom>
              <a:avLst/>
              <a:gdLst/>
              <a:ahLst/>
              <a:cxnLst/>
              <a:rect l="l" t="t" r="r" b="b"/>
              <a:pathLst>
                <a:path w="323" h="360" extrusionOk="0">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1"/>
            <p:cNvSpPr/>
            <p:nvPr/>
          </p:nvSpPr>
          <p:spPr>
            <a:xfrm>
              <a:off x="3327488" y="1534000"/>
              <a:ext cx="8075" cy="9000"/>
            </a:xfrm>
            <a:custGeom>
              <a:avLst/>
              <a:gdLst/>
              <a:ahLst/>
              <a:cxnLst/>
              <a:rect l="l" t="t" r="r" b="b"/>
              <a:pathLst>
                <a:path w="323" h="360" extrusionOk="0">
                  <a:moveTo>
                    <a:pt x="132" y="1"/>
                  </a:moveTo>
                  <a:cubicBezTo>
                    <a:pt x="60" y="37"/>
                    <a:pt x="1" y="108"/>
                    <a:pt x="1" y="180"/>
                  </a:cubicBezTo>
                  <a:lnTo>
                    <a:pt x="1" y="191"/>
                  </a:lnTo>
                  <a:cubicBezTo>
                    <a:pt x="1" y="275"/>
                    <a:pt x="60" y="346"/>
                    <a:pt x="132" y="358"/>
                  </a:cubicBezTo>
                  <a:cubicBezTo>
                    <a:pt x="139" y="359"/>
                    <a:pt x="146" y="359"/>
                    <a:pt x="152" y="359"/>
                  </a:cubicBezTo>
                  <a:cubicBezTo>
                    <a:pt x="240" y="359"/>
                    <a:pt x="322" y="291"/>
                    <a:pt x="322" y="191"/>
                  </a:cubicBezTo>
                  <a:lnTo>
                    <a:pt x="322" y="168"/>
                  </a:lnTo>
                  <a:cubicBezTo>
                    <a:pt x="322" y="72"/>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1"/>
            <p:cNvSpPr/>
            <p:nvPr/>
          </p:nvSpPr>
          <p:spPr>
            <a:xfrm>
              <a:off x="3346838" y="1534000"/>
              <a:ext cx="8075" cy="9000"/>
            </a:xfrm>
            <a:custGeom>
              <a:avLst/>
              <a:gdLst/>
              <a:ahLst/>
              <a:cxnLst/>
              <a:rect l="l" t="t" r="r" b="b"/>
              <a:pathLst>
                <a:path w="323" h="360" extrusionOk="0">
                  <a:moveTo>
                    <a:pt x="144" y="1"/>
                  </a:moveTo>
                  <a:cubicBezTo>
                    <a:pt x="60" y="37"/>
                    <a:pt x="1" y="108"/>
                    <a:pt x="1" y="180"/>
                  </a:cubicBezTo>
                  <a:lnTo>
                    <a:pt x="1" y="191"/>
                  </a:lnTo>
                  <a:cubicBezTo>
                    <a:pt x="1" y="275"/>
                    <a:pt x="60" y="346"/>
                    <a:pt x="144" y="358"/>
                  </a:cubicBezTo>
                  <a:cubicBezTo>
                    <a:pt x="150" y="359"/>
                    <a:pt x="156" y="359"/>
                    <a:pt x="162" y="359"/>
                  </a:cubicBezTo>
                  <a:cubicBezTo>
                    <a:pt x="240" y="359"/>
                    <a:pt x="322" y="291"/>
                    <a:pt x="322" y="191"/>
                  </a:cubicBezTo>
                  <a:lnTo>
                    <a:pt x="322" y="168"/>
                  </a:lnTo>
                  <a:cubicBezTo>
                    <a:pt x="322" y="72"/>
                    <a:pt x="239" y="1"/>
                    <a:pt x="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1"/>
            <p:cNvSpPr/>
            <p:nvPr/>
          </p:nvSpPr>
          <p:spPr>
            <a:xfrm>
              <a:off x="3282838" y="1409900"/>
              <a:ext cx="14925" cy="7750"/>
            </a:xfrm>
            <a:custGeom>
              <a:avLst/>
              <a:gdLst/>
              <a:ahLst/>
              <a:cxnLst/>
              <a:rect l="l" t="t" r="r" b="b"/>
              <a:pathLst>
                <a:path w="597" h="310" extrusionOk="0">
                  <a:moveTo>
                    <a:pt x="179" y="0"/>
                  </a:moveTo>
                  <a:cubicBezTo>
                    <a:pt x="108" y="0"/>
                    <a:pt x="37" y="60"/>
                    <a:pt x="25" y="131"/>
                  </a:cubicBezTo>
                  <a:cubicBezTo>
                    <a:pt x="1" y="214"/>
                    <a:pt x="72" y="310"/>
                    <a:pt x="179" y="310"/>
                  </a:cubicBezTo>
                  <a:lnTo>
                    <a:pt x="441" y="310"/>
                  </a:lnTo>
                  <a:cubicBezTo>
                    <a:pt x="513" y="310"/>
                    <a:pt x="584" y="250"/>
                    <a:pt x="596" y="179"/>
                  </a:cubicBezTo>
                  <a:cubicBezTo>
                    <a:pt x="596" y="83"/>
                    <a:pt x="525" y="0"/>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1"/>
            <p:cNvSpPr/>
            <p:nvPr/>
          </p:nvSpPr>
          <p:spPr>
            <a:xfrm>
              <a:off x="3301888" y="1409900"/>
              <a:ext cx="14925" cy="7750"/>
            </a:xfrm>
            <a:custGeom>
              <a:avLst/>
              <a:gdLst/>
              <a:ahLst/>
              <a:cxnLst/>
              <a:rect l="l" t="t" r="r" b="b"/>
              <a:pathLst>
                <a:path w="597" h="310" extrusionOk="0">
                  <a:moveTo>
                    <a:pt x="179" y="0"/>
                  </a:moveTo>
                  <a:cubicBezTo>
                    <a:pt x="108"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1"/>
            <p:cNvSpPr/>
            <p:nvPr/>
          </p:nvSpPr>
          <p:spPr>
            <a:xfrm>
              <a:off x="3320938" y="1409900"/>
              <a:ext cx="14925" cy="7750"/>
            </a:xfrm>
            <a:custGeom>
              <a:avLst/>
              <a:gdLst/>
              <a:ahLst/>
              <a:cxnLst/>
              <a:rect l="l" t="t" r="r" b="b"/>
              <a:pathLst>
                <a:path w="597" h="310" extrusionOk="0">
                  <a:moveTo>
                    <a:pt x="179" y="0"/>
                  </a:moveTo>
                  <a:cubicBezTo>
                    <a:pt x="96" y="0"/>
                    <a:pt x="25" y="60"/>
                    <a:pt x="13" y="131"/>
                  </a:cubicBezTo>
                  <a:cubicBezTo>
                    <a:pt x="1" y="214"/>
                    <a:pt x="72" y="310"/>
                    <a:pt x="179" y="310"/>
                  </a:cubicBezTo>
                  <a:lnTo>
                    <a:pt x="429" y="310"/>
                  </a:lnTo>
                  <a:cubicBezTo>
                    <a:pt x="501" y="310"/>
                    <a:pt x="584" y="250"/>
                    <a:pt x="596" y="179"/>
                  </a:cubicBezTo>
                  <a:cubicBezTo>
                    <a:pt x="596" y="83"/>
                    <a:pt x="525"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1"/>
            <p:cNvSpPr/>
            <p:nvPr/>
          </p:nvSpPr>
          <p:spPr>
            <a:xfrm>
              <a:off x="3327488" y="1422100"/>
              <a:ext cx="8075" cy="14625"/>
            </a:xfrm>
            <a:custGeom>
              <a:avLst/>
              <a:gdLst/>
              <a:ahLst/>
              <a:cxnLst/>
              <a:rect l="l" t="t" r="r" b="b"/>
              <a:pathLst>
                <a:path w="323" h="585" extrusionOk="0">
                  <a:moveTo>
                    <a:pt x="132" y="0"/>
                  </a:moveTo>
                  <a:cubicBezTo>
                    <a:pt x="60" y="12"/>
                    <a:pt x="1" y="84"/>
                    <a:pt x="1" y="179"/>
                  </a:cubicBezTo>
                  <a:lnTo>
                    <a:pt x="1" y="417"/>
                  </a:lnTo>
                  <a:cubicBezTo>
                    <a:pt x="1" y="488"/>
                    <a:pt x="60" y="560"/>
                    <a:pt x="132" y="584"/>
                  </a:cubicBezTo>
                  <a:cubicBezTo>
                    <a:pt x="138" y="584"/>
                    <a:pt x="144" y="585"/>
                    <a:pt x="150" y="585"/>
                  </a:cubicBezTo>
                  <a:cubicBezTo>
                    <a:pt x="239" y="585"/>
                    <a:pt x="322" y="506"/>
                    <a:pt x="322" y="417"/>
                  </a:cubicBezTo>
                  <a:lnTo>
                    <a:pt x="322" y="167"/>
                  </a:lnTo>
                  <a:cubicBezTo>
                    <a:pt x="322"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1"/>
            <p:cNvSpPr/>
            <p:nvPr/>
          </p:nvSpPr>
          <p:spPr>
            <a:xfrm>
              <a:off x="3327488" y="1441750"/>
              <a:ext cx="8075" cy="14625"/>
            </a:xfrm>
            <a:custGeom>
              <a:avLst/>
              <a:gdLst/>
              <a:ahLst/>
              <a:cxnLst/>
              <a:rect l="l" t="t" r="r" b="b"/>
              <a:pathLst>
                <a:path w="323" h="585" extrusionOk="0">
                  <a:moveTo>
                    <a:pt x="132" y="0"/>
                  </a:moveTo>
                  <a:cubicBezTo>
                    <a:pt x="60" y="36"/>
                    <a:pt x="1" y="107"/>
                    <a:pt x="1" y="179"/>
                  </a:cubicBezTo>
                  <a:lnTo>
                    <a:pt x="1" y="417"/>
                  </a:lnTo>
                  <a:cubicBezTo>
                    <a:pt x="1" y="488"/>
                    <a:pt x="60" y="572"/>
                    <a:pt x="132" y="583"/>
                  </a:cubicBezTo>
                  <a:cubicBezTo>
                    <a:pt x="139" y="584"/>
                    <a:pt x="146" y="585"/>
                    <a:pt x="152" y="585"/>
                  </a:cubicBezTo>
                  <a:cubicBezTo>
                    <a:pt x="240" y="585"/>
                    <a:pt x="322" y="516"/>
                    <a:pt x="322" y="417"/>
                  </a:cubicBezTo>
                  <a:lnTo>
                    <a:pt x="322" y="167"/>
                  </a:lnTo>
                  <a:cubicBezTo>
                    <a:pt x="322" y="71"/>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1"/>
            <p:cNvSpPr/>
            <p:nvPr/>
          </p:nvSpPr>
          <p:spPr>
            <a:xfrm>
              <a:off x="3327488" y="1461975"/>
              <a:ext cx="8075" cy="14425"/>
            </a:xfrm>
            <a:custGeom>
              <a:avLst/>
              <a:gdLst/>
              <a:ahLst/>
              <a:cxnLst/>
              <a:rect l="l" t="t" r="r" b="b"/>
              <a:pathLst>
                <a:path w="323" h="577" extrusionOk="0">
                  <a:moveTo>
                    <a:pt x="132" y="1"/>
                  </a:moveTo>
                  <a:cubicBezTo>
                    <a:pt x="60" y="13"/>
                    <a:pt x="1" y="84"/>
                    <a:pt x="1" y="179"/>
                  </a:cubicBezTo>
                  <a:lnTo>
                    <a:pt x="1" y="417"/>
                  </a:lnTo>
                  <a:cubicBezTo>
                    <a:pt x="1" y="489"/>
                    <a:pt x="60" y="560"/>
                    <a:pt x="132" y="572"/>
                  </a:cubicBezTo>
                  <a:cubicBezTo>
                    <a:pt x="143" y="575"/>
                    <a:pt x="154" y="576"/>
                    <a:pt x="165" y="576"/>
                  </a:cubicBezTo>
                  <a:cubicBezTo>
                    <a:pt x="248" y="576"/>
                    <a:pt x="322" y="501"/>
                    <a:pt x="322" y="417"/>
                  </a:cubicBezTo>
                  <a:lnTo>
                    <a:pt x="322" y="155"/>
                  </a:lnTo>
                  <a:cubicBezTo>
                    <a:pt x="322" y="72"/>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3237888" y="1563775"/>
              <a:ext cx="14925" cy="7775"/>
            </a:xfrm>
            <a:custGeom>
              <a:avLst/>
              <a:gdLst/>
              <a:ahLst/>
              <a:cxnLst/>
              <a:rect l="l" t="t" r="r" b="b"/>
              <a:pathLst>
                <a:path w="597" h="311" extrusionOk="0">
                  <a:moveTo>
                    <a:pt x="180" y="1"/>
                  </a:moveTo>
                  <a:cubicBezTo>
                    <a:pt x="108" y="1"/>
                    <a:pt x="37" y="60"/>
                    <a:pt x="13" y="132"/>
                  </a:cubicBezTo>
                  <a:cubicBezTo>
                    <a:pt x="1" y="227"/>
                    <a:pt x="72" y="310"/>
                    <a:pt x="180" y="310"/>
                  </a:cubicBezTo>
                  <a:lnTo>
                    <a:pt x="430" y="310"/>
                  </a:lnTo>
                  <a:cubicBezTo>
                    <a:pt x="513" y="310"/>
                    <a:pt x="584" y="251"/>
                    <a:pt x="596" y="179"/>
                  </a:cubicBezTo>
                  <a:cubicBezTo>
                    <a:pt x="596" y="96"/>
                    <a:pt x="525"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p:nvPr/>
          </p:nvSpPr>
          <p:spPr>
            <a:xfrm>
              <a:off x="3218838" y="1563775"/>
              <a:ext cx="14925" cy="7775"/>
            </a:xfrm>
            <a:custGeom>
              <a:avLst/>
              <a:gdLst/>
              <a:ahLst/>
              <a:cxnLst/>
              <a:rect l="l" t="t" r="r" b="b"/>
              <a:pathLst>
                <a:path w="597" h="311" extrusionOk="0">
                  <a:moveTo>
                    <a:pt x="180" y="1"/>
                  </a:moveTo>
                  <a:cubicBezTo>
                    <a:pt x="108" y="1"/>
                    <a:pt x="37" y="60"/>
                    <a:pt x="13" y="132"/>
                  </a:cubicBezTo>
                  <a:cubicBezTo>
                    <a:pt x="1" y="227"/>
                    <a:pt x="72" y="310"/>
                    <a:pt x="180" y="310"/>
                  </a:cubicBezTo>
                  <a:lnTo>
                    <a:pt x="441" y="310"/>
                  </a:lnTo>
                  <a:cubicBezTo>
                    <a:pt x="513" y="310"/>
                    <a:pt x="584" y="251"/>
                    <a:pt x="596" y="179"/>
                  </a:cubicBezTo>
                  <a:cubicBezTo>
                    <a:pt x="596" y="96"/>
                    <a:pt x="525"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1"/>
            <p:cNvSpPr/>
            <p:nvPr/>
          </p:nvSpPr>
          <p:spPr>
            <a:xfrm>
              <a:off x="3199513" y="1563775"/>
              <a:ext cx="15500" cy="7775"/>
            </a:xfrm>
            <a:custGeom>
              <a:avLst/>
              <a:gdLst/>
              <a:ahLst/>
              <a:cxnLst/>
              <a:rect l="l" t="t" r="r" b="b"/>
              <a:pathLst>
                <a:path w="620" h="311" extrusionOk="0">
                  <a:moveTo>
                    <a:pt x="179" y="1"/>
                  </a:moveTo>
                  <a:cubicBezTo>
                    <a:pt x="107" y="1"/>
                    <a:pt x="36" y="60"/>
                    <a:pt x="12" y="132"/>
                  </a:cubicBezTo>
                  <a:cubicBezTo>
                    <a:pt x="0" y="227"/>
                    <a:pt x="71" y="310"/>
                    <a:pt x="179" y="310"/>
                  </a:cubicBezTo>
                  <a:lnTo>
                    <a:pt x="429" y="310"/>
                  </a:lnTo>
                  <a:cubicBezTo>
                    <a:pt x="512" y="310"/>
                    <a:pt x="583" y="251"/>
                    <a:pt x="595" y="179"/>
                  </a:cubicBezTo>
                  <a:cubicBezTo>
                    <a:pt x="619" y="96"/>
                    <a:pt x="536"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1"/>
            <p:cNvSpPr/>
            <p:nvPr/>
          </p:nvSpPr>
          <p:spPr>
            <a:xfrm>
              <a:off x="3200388" y="1544725"/>
              <a:ext cx="7775" cy="14650"/>
            </a:xfrm>
            <a:custGeom>
              <a:avLst/>
              <a:gdLst/>
              <a:ahLst/>
              <a:cxnLst/>
              <a:rect l="l" t="t" r="r" b="b"/>
              <a:pathLst>
                <a:path w="311" h="586" extrusionOk="0">
                  <a:moveTo>
                    <a:pt x="132" y="1"/>
                  </a:moveTo>
                  <a:cubicBezTo>
                    <a:pt x="60" y="36"/>
                    <a:pt x="1" y="96"/>
                    <a:pt x="1" y="179"/>
                  </a:cubicBezTo>
                  <a:lnTo>
                    <a:pt x="1" y="417"/>
                  </a:lnTo>
                  <a:cubicBezTo>
                    <a:pt x="1" y="501"/>
                    <a:pt x="60" y="572"/>
                    <a:pt x="132" y="584"/>
                  </a:cubicBezTo>
                  <a:cubicBezTo>
                    <a:pt x="139" y="585"/>
                    <a:pt x="146" y="585"/>
                    <a:pt x="152" y="585"/>
                  </a:cubicBezTo>
                  <a:cubicBezTo>
                    <a:pt x="239" y="585"/>
                    <a:pt x="310" y="517"/>
                    <a:pt x="310" y="417"/>
                  </a:cubicBezTo>
                  <a:lnTo>
                    <a:pt x="310" y="167"/>
                  </a:lnTo>
                  <a:cubicBezTo>
                    <a:pt x="310" y="84"/>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1"/>
            <p:cNvSpPr/>
            <p:nvPr/>
          </p:nvSpPr>
          <p:spPr>
            <a:xfrm>
              <a:off x="3200388" y="1524775"/>
              <a:ext cx="7775" cy="14425"/>
            </a:xfrm>
            <a:custGeom>
              <a:avLst/>
              <a:gdLst/>
              <a:ahLst/>
              <a:cxnLst/>
              <a:rect l="l" t="t" r="r" b="b"/>
              <a:pathLst>
                <a:path w="311" h="577" extrusionOk="0">
                  <a:moveTo>
                    <a:pt x="132" y="1"/>
                  </a:moveTo>
                  <a:cubicBezTo>
                    <a:pt x="60" y="25"/>
                    <a:pt x="1" y="108"/>
                    <a:pt x="1" y="179"/>
                  </a:cubicBezTo>
                  <a:lnTo>
                    <a:pt x="1" y="418"/>
                  </a:lnTo>
                  <a:cubicBezTo>
                    <a:pt x="1" y="489"/>
                    <a:pt x="60" y="560"/>
                    <a:pt x="132" y="572"/>
                  </a:cubicBezTo>
                  <a:cubicBezTo>
                    <a:pt x="143" y="575"/>
                    <a:pt x="154" y="577"/>
                    <a:pt x="165" y="577"/>
                  </a:cubicBezTo>
                  <a:cubicBezTo>
                    <a:pt x="245" y="577"/>
                    <a:pt x="310" y="502"/>
                    <a:pt x="310" y="418"/>
                  </a:cubicBezTo>
                  <a:lnTo>
                    <a:pt x="310" y="168"/>
                  </a:lnTo>
                  <a:cubicBezTo>
                    <a:pt x="310" y="72"/>
                    <a:pt x="239"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1"/>
            <p:cNvSpPr/>
            <p:nvPr/>
          </p:nvSpPr>
          <p:spPr>
            <a:xfrm>
              <a:off x="3200388" y="1505150"/>
              <a:ext cx="7775" cy="14400"/>
            </a:xfrm>
            <a:custGeom>
              <a:avLst/>
              <a:gdLst/>
              <a:ahLst/>
              <a:cxnLst/>
              <a:rect l="l" t="t" r="r" b="b"/>
              <a:pathLst>
                <a:path w="311" h="576" extrusionOk="0">
                  <a:moveTo>
                    <a:pt x="132" y="0"/>
                  </a:moveTo>
                  <a:cubicBezTo>
                    <a:pt x="60" y="24"/>
                    <a:pt x="1" y="95"/>
                    <a:pt x="1" y="179"/>
                  </a:cubicBezTo>
                  <a:lnTo>
                    <a:pt x="1" y="417"/>
                  </a:lnTo>
                  <a:cubicBezTo>
                    <a:pt x="1" y="488"/>
                    <a:pt x="60" y="560"/>
                    <a:pt x="132" y="572"/>
                  </a:cubicBezTo>
                  <a:cubicBezTo>
                    <a:pt x="143" y="574"/>
                    <a:pt x="154" y="576"/>
                    <a:pt x="165" y="576"/>
                  </a:cubicBezTo>
                  <a:cubicBezTo>
                    <a:pt x="245" y="576"/>
                    <a:pt x="310" y="501"/>
                    <a:pt x="310" y="417"/>
                  </a:cubicBezTo>
                  <a:lnTo>
                    <a:pt x="310" y="155"/>
                  </a:lnTo>
                  <a:cubicBezTo>
                    <a:pt x="310" y="72"/>
                    <a:pt x="239"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41"/>
          <p:cNvSpPr txBox="1"/>
          <p:nvPr/>
        </p:nvSpPr>
        <p:spPr>
          <a:xfrm>
            <a:off x="726268" y="3026700"/>
            <a:ext cx="195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dk1"/>
                </a:solidFill>
                <a:latin typeface="Barlow"/>
                <a:ea typeface="Barlow"/>
                <a:cs typeface="Barlow"/>
                <a:sym typeface="Barlow"/>
              </a:rPr>
              <a:t>Sửa một số lỗi nhỏ giao diện</a:t>
            </a:r>
            <a:endParaRPr dirty="0">
              <a:solidFill>
                <a:schemeClr val="dk1"/>
              </a:solidFill>
              <a:latin typeface="Barlow"/>
              <a:ea typeface="Barlow"/>
              <a:cs typeface="Barlow"/>
              <a:sym typeface="Barlow"/>
            </a:endParaRPr>
          </a:p>
        </p:txBody>
      </p:sp>
      <p:sp>
        <p:nvSpPr>
          <p:cNvPr id="1549" name="Google Shape;1549;p41"/>
          <p:cNvSpPr txBox="1"/>
          <p:nvPr/>
        </p:nvSpPr>
        <p:spPr>
          <a:xfrm>
            <a:off x="2763918" y="3013506"/>
            <a:ext cx="1950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rlow"/>
                <a:ea typeface="Barlow"/>
                <a:cs typeface="Barlow"/>
                <a:sym typeface="Barlow"/>
              </a:rPr>
              <a:t>Cho phép nhập thêm 1 số loại file khác nhau</a:t>
            </a:r>
            <a:endParaRPr dirty="0">
              <a:solidFill>
                <a:schemeClr val="dk1"/>
              </a:solidFill>
              <a:latin typeface="Barlow"/>
              <a:ea typeface="Barlow"/>
              <a:cs typeface="Barlow"/>
              <a:sym typeface="Barlow"/>
            </a:endParaRPr>
          </a:p>
        </p:txBody>
      </p:sp>
      <p:sp>
        <p:nvSpPr>
          <p:cNvPr id="1551" name="Google Shape;1551;p41"/>
          <p:cNvSpPr txBox="1"/>
          <p:nvPr/>
        </p:nvSpPr>
        <p:spPr>
          <a:xfrm>
            <a:off x="726269" y="2732275"/>
            <a:ext cx="1950900" cy="385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1200"/>
              </a:spcAft>
              <a:buNone/>
            </a:pPr>
            <a:r>
              <a:rPr lang="en" sz="1800" dirty="0">
                <a:solidFill>
                  <a:schemeClr val="lt1"/>
                </a:solidFill>
                <a:latin typeface="Barlow Condensed SemiBold"/>
                <a:ea typeface="Barlow Condensed SemiBold"/>
                <a:cs typeface="Barlow Condensed SemiBold"/>
                <a:sym typeface="Barlow Condensed SemiBold"/>
              </a:rPr>
              <a:t>Giao diện</a:t>
            </a:r>
            <a:endParaRPr sz="1800" dirty="0">
              <a:solidFill>
                <a:schemeClr val="lt1"/>
              </a:solidFill>
              <a:latin typeface="Barlow Condensed SemiBold"/>
              <a:ea typeface="Barlow Condensed SemiBold"/>
              <a:cs typeface="Barlow Condensed SemiBold"/>
              <a:sym typeface="Barlow Condensed SemiBold"/>
            </a:endParaRPr>
          </a:p>
        </p:txBody>
      </p:sp>
      <p:sp>
        <p:nvSpPr>
          <p:cNvPr id="1553" name="Google Shape;1553;p41"/>
          <p:cNvSpPr txBox="1"/>
          <p:nvPr/>
        </p:nvSpPr>
        <p:spPr>
          <a:xfrm>
            <a:off x="2564294" y="2726314"/>
            <a:ext cx="1950900" cy="385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1200"/>
              </a:spcAft>
              <a:buNone/>
            </a:pPr>
            <a:r>
              <a:rPr lang="en" sz="1800" dirty="0">
                <a:solidFill>
                  <a:schemeClr val="lt1"/>
                </a:solidFill>
                <a:latin typeface="Barlow Condensed SemiBold"/>
                <a:ea typeface="Barlow Condensed SemiBold"/>
                <a:cs typeface="Barlow Condensed SemiBold"/>
                <a:sym typeface="Barlow Condensed SemiBold"/>
              </a:rPr>
              <a:t>File</a:t>
            </a:r>
            <a:endParaRPr sz="1800" dirty="0">
              <a:solidFill>
                <a:schemeClr val="lt1"/>
              </a:solidFill>
              <a:latin typeface="Barlow Condensed SemiBold"/>
              <a:ea typeface="Barlow Condensed SemiBold"/>
              <a:cs typeface="Barlow Condensed SemiBold"/>
              <a:sym typeface="Barlow Condensed SemiBold"/>
            </a:endParaRPr>
          </a:p>
        </p:txBody>
      </p:sp>
      <p:sp>
        <p:nvSpPr>
          <p:cNvPr id="51" name="Google Shape;1149;p30">
            <a:extLst>
              <a:ext uri="{FF2B5EF4-FFF2-40B4-BE49-F238E27FC236}">
                <a16:creationId xmlns:a16="http://schemas.microsoft.com/office/drawing/2014/main" id="{6240E61B-C1A2-459F-ABD7-7FCC630CFCD0}"/>
              </a:ext>
            </a:extLst>
          </p:cNvPr>
          <p:cNvSpPr txBox="1">
            <a:spLocks/>
          </p:cNvSpPr>
          <p:nvPr/>
        </p:nvSpPr>
        <p:spPr>
          <a:xfrm>
            <a:off x="-88672" y="8846"/>
            <a:ext cx="44502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5</a:t>
            </a:r>
            <a:r>
              <a:rPr lang="vi-VN" dirty="0">
                <a:latin typeface="Barlow Condensed"/>
                <a:ea typeface="Barlow Condensed"/>
                <a:cs typeface="Barlow Condensed"/>
                <a:sym typeface="Barlow Condensed"/>
              </a:rPr>
              <a:t>.</a:t>
            </a:r>
            <a:r>
              <a:rPr lang="en-US"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KẾT LUẬN</a:t>
            </a:r>
            <a:endParaRPr lang="vi-VN" dirty="0">
              <a:solidFill>
                <a:schemeClr val="lt1"/>
              </a:solidFill>
              <a:latin typeface="Barlow Condensed"/>
              <a:ea typeface="Barlow Condensed"/>
              <a:cs typeface="Barlow Condensed"/>
              <a:sym typeface="Barlow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43"/>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584" name="Google Shape;1584;p43"/>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Cảm ơn thầy và các bạn đã lắng nghe !</a:t>
            </a:r>
            <a:endParaRPr dirty="0"/>
          </a:p>
        </p:txBody>
      </p:sp>
      <p:sp>
        <p:nvSpPr>
          <p:cNvPr id="1585" name="Google Shape;1585;p43"/>
          <p:cNvSpPr txBox="1">
            <a:spLocks noGrp="1"/>
          </p:cNvSpPr>
          <p:nvPr>
            <p:ph type="subTitle" idx="2"/>
          </p:nvPr>
        </p:nvSpPr>
        <p:spPr>
          <a:xfrm>
            <a:off x="1621295" y="2080833"/>
            <a:ext cx="6332818" cy="74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US" dirty="0"/>
              <a:t>Link </a:t>
            </a:r>
            <a:r>
              <a:rPr lang="en-US" dirty="0" err="1"/>
              <a:t>Github</a:t>
            </a:r>
            <a:r>
              <a:rPr lang="en-US" dirty="0"/>
              <a:t> : </a:t>
            </a:r>
            <a:r>
              <a:rPr lang="en-US" dirty="0">
                <a:hlinkClick r:id="rId3"/>
              </a:rPr>
              <a:t>https://github.com/thomsonbel12/AWS_Translate</a:t>
            </a:r>
            <a:endParaRPr lang="en-US" dirty="0"/>
          </a:p>
          <a:p>
            <a:pPr marL="0" lvl="0" indent="0" algn="ctr" rtl="0">
              <a:spcBef>
                <a:spcPts val="0"/>
              </a:spcBef>
              <a:spcAft>
                <a:spcPts val="0"/>
              </a:spcAft>
              <a:buClr>
                <a:schemeClr val="lt1"/>
              </a:buClr>
              <a:buSzPts val="1100"/>
              <a:buFont typeface="Arial"/>
              <a:buNone/>
            </a:pPr>
            <a:r>
              <a:rPr lang="en-US" dirty="0"/>
              <a:t>Link Web Deploy : </a:t>
            </a:r>
          </a:p>
        </p:txBody>
      </p:sp>
      <p:sp>
        <p:nvSpPr>
          <p:cNvPr id="1586" name="Google Shape;1586;p43"/>
          <p:cNvSpPr txBox="1">
            <a:spLocks noGrp="1"/>
          </p:cNvSpPr>
          <p:nvPr>
            <p:ph type="subTitle" idx="4294967295"/>
          </p:nvPr>
        </p:nvSpPr>
        <p:spPr>
          <a:xfrm>
            <a:off x="2918250" y="4141975"/>
            <a:ext cx="3307500" cy="315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200" dirty="0"/>
              <a:t>Please keep this slide for attribution</a:t>
            </a:r>
            <a:endParaRPr sz="1200" dirty="0"/>
          </a:p>
        </p:txBody>
      </p:sp>
      <p:grpSp>
        <p:nvGrpSpPr>
          <p:cNvPr id="1587" name="Google Shape;1587;p43"/>
          <p:cNvGrpSpPr/>
          <p:nvPr/>
        </p:nvGrpSpPr>
        <p:grpSpPr>
          <a:xfrm rot="5400000">
            <a:off x="1215475" y="2079400"/>
            <a:ext cx="315575" cy="366750"/>
            <a:chOff x="8558925" y="4522650"/>
            <a:chExt cx="315575" cy="366750"/>
          </a:xfrm>
        </p:grpSpPr>
        <p:grpSp>
          <p:nvGrpSpPr>
            <p:cNvPr id="1588" name="Google Shape;1588;p43"/>
            <p:cNvGrpSpPr/>
            <p:nvPr/>
          </p:nvGrpSpPr>
          <p:grpSpPr>
            <a:xfrm>
              <a:off x="8558925" y="4629825"/>
              <a:ext cx="107200" cy="107175"/>
              <a:chOff x="4125350" y="1946513"/>
              <a:chExt cx="107200" cy="107175"/>
            </a:xfrm>
          </p:grpSpPr>
          <p:sp>
            <p:nvSpPr>
              <p:cNvPr id="1589" name="Google Shape;1589;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43"/>
            <p:cNvGrpSpPr/>
            <p:nvPr/>
          </p:nvGrpSpPr>
          <p:grpSpPr>
            <a:xfrm>
              <a:off x="8711325" y="4782225"/>
              <a:ext cx="107200" cy="107175"/>
              <a:chOff x="4125350" y="1946513"/>
              <a:chExt cx="107200" cy="107175"/>
            </a:xfrm>
          </p:grpSpPr>
          <p:sp>
            <p:nvSpPr>
              <p:cNvPr id="1592" name="Google Shape;1592;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43"/>
            <p:cNvGrpSpPr/>
            <p:nvPr/>
          </p:nvGrpSpPr>
          <p:grpSpPr>
            <a:xfrm>
              <a:off x="8767300" y="4522650"/>
              <a:ext cx="107200" cy="107175"/>
              <a:chOff x="4125350" y="1946513"/>
              <a:chExt cx="107200" cy="107175"/>
            </a:xfrm>
          </p:grpSpPr>
          <p:sp>
            <p:nvSpPr>
              <p:cNvPr id="1595" name="Google Shape;1595;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7" name="Google Shape;1597;p43"/>
          <p:cNvSpPr/>
          <p:nvPr/>
        </p:nvSpPr>
        <p:spPr>
          <a:xfrm rot="5400000" flipH="1">
            <a:off x="7580068" y="1461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8" name="Google Shape;1598;p43"/>
          <p:cNvGrpSpPr/>
          <p:nvPr/>
        </p:nvGrpSpPr>
        <p:grpSpPr>
          <a:xfrm flipH="1">
            <a:off x="8211399" y="2517893"/>
            <a:ext cx="438754" cy="772904"/>
            <a:chOff x="4950175" y="2998438"/>
            <a:chExt cx="88725" cy="156300"/>
          </a:xfrm>
        </p:grpSpPr>
        <p:sp>
          <p:nvSpPr>
            <p:cNvPr id="1599" name="Google Shape;1599;p4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43"/>
          <p:cNvSpPr/>
          <p:nvPr/>
        </p:nvSpPr>
        <p:spPr>
          <a:xfrm>
            <a:off x="3949693" y="3017336"/>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6" name="Google Shape;1636;p43"/>
          <p:cNvGrpSpPr/>
          <p:nvPr/>
        </p:nvGrpSpPr>
        <p:grpSpPr>
          <a:xfrm>
            <a:off x="4399164" y="3017527"/>
            <a:ext cx="346056" cy="345674"/>
            <a:chOff x="3303268" y="3817349"/>
            <a:chExt cx="346056" cy="345674"/>
          </a:xfrm>
        </p:grpSpPr>
        <p:sp>
          <p:nvSpPr>
            <p:cNvPr id="1637" name="Google Shape;1637;p4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43"/>
          <p:cNvGrpSpPr/>
          <p:nvPr/>
        </p:nvGrpSpPr>
        <p:grpSpPr>
          <a:xfrm>
            <a:off x="4848254" y="3017527"/>
            <a:ext cx="346056" cy="345674"/>
            <a:chOff x="3752358" y="3817349"/>
            <a:chExt cx="346056" cy="345674"/>
          </a:xfrm>
        </p:grpSpPr>
        <p:sp>
          <p:nvSpPr>
            <p:cNvPr id="1642" name="Google Shape;1642;p4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A2F7A11-F1B1-4BB7-ABCB-3C5877692D70}"/>
              </a:ext>
            </a:extLst>
          </p:cNvPr>
          <p:cNvPicPr>
            <a:picLocks noChangeAspect="1"/>
          </p:cNvPicPr>
          <p:nvPr/>
        </p:nvPicPr>
        <p:blipFill>
          <a:blip r:embed="rId4"/>
          <a:stretch>
            <a:fillRect/>
          </a:stretch>
        </p:blipFill>
        <p:spPr>
          <a:xfrm rot="16200000">
            <a:off x="2998832" y="577499"/>
            <a:ext cx="1570570" cy="76069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8"/>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NHÓM 22 : TÌM HIỂU AWS TRANSLATE VÀ VIẾT ỨNG DỤNG MINH HỌA</a:t>
            </a:r>
            <a:endParaRPr dirty="0"/>
          </a:p>
        </p:txBody>
      </p:sp>
      <p:sp>
        <p:nvSpPr>
          <p:cNvPr id="1118" name="Google Shape;1118;p28"/>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 </a:t>
            </a:r>
            <a:endParaRPr dirty="0"/>
          </a:p>
        </p:txBody>
      </p:sp>
      <p:graphicFrame>
        <p:nvGraphicFramePr>
          <p:cNvPr id="1119" name="Google Shape;1119;p28"/>
          <p:cNvGraphicFramePr/>
          <p:nvPr>
            <p:extLst>
              <p:ext uri="{D42A27DB-BD31-4B8C-83A1-F6EECF244321}">
                <p14:modId xmlns:p14="http://schemas.microsoft.com/office/powerpoint/2010/main" val="1963550838"/>
              </p:ext>
            </p:extLst>
          </p:nvPr>
        </p:nvGraphicFramePr>
        <p:xfrm>
          <a:off x="791109" y="2138623"/>
          <a:ext cx="7704000" cy="1584840"/>
        </p:xfrm>
        <a:graphic>
          <a:graphicData uri="http://schemas.openxmlformats.org/drawingml/2006/table">
            <a:tbl>
              <a:tblPr>
                <a:noFill/>
                <a:tableStyleId>{BE3C0CA0-395B-4E37-B7C2-D1FEF7239CEB}</a:tableStyleId>
              </a:tblPr>
              <a:tblGrid>
                <a:gridCol w="2395500">
                  <a:extLst>
                    <a:ext uri="{9D8B030D-6E8A-4147-A177-3AD203B41FA5}">
                      <a16:colId xmlns:a16="http://schemas.microsoft.com/office/drawing/2014/main" val="20000"/>
                    </a:ext>
                  </a:extLst>
                </a:gridCol>
                <a:gridCol w="5308500">
                  <a:extLst>
                    <a:ext uri="{9D8B030D-6E8A-4147-A177-3AD203B41FA5}">
                      <a16:colId xmlns:a16="http://schemas.microsoft.com/office/drawing/2014/main" val="20001"/>
                    </a:ext>
                  </a:extLst>
                </a:gridCol>
              </a:tblGrid>
              <a:tr h="259700">
                <a:tc>
                  <a:txBody>
                    <a:bodyPr/>
                    <a:lstStyle/>
                    <a:p>
                      <a:pPr marL="0" lvl="0" indent="0" algn="ctr" rtl="0">
                        <a:spcBef>
                          <a:spcPts val="0"/>
                        </a:spcBef>
                        <a:spcAft>
                          <a:spcPts val="0"/>
                        </a:spcAft>
                        <a:buNone/>
                      </a:pPr>
                      <a:r>
                        <a:rPr lang="en" sz="1400" dirty="0">
                          <a:solidFill>
                            <a:schemeClr val="lt1"/>
                          </a:solidFill>
                          <a:uFill>
                            <a:noFill/>
                          </a:uFill>
                          <a:latin typeface="Barlow Condensed SemiBold"/>
                          <a:ea typeface="Barlow Condensed SemiBold"/>
                          <a:cs typeface="Barlow Condensed SemiBold"/>
                          <a:sym typeface="Barlow Condensed SemiBold"/>
                        </a:rPr>
                        <a:t>MÃ SỐ SINH VIÊN</a:t>
                      </a:r>
                      <a:endParaRPr sz="14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400" dirty="0">
                          <a:solidFill>
                            <a:schemeClr val="lt1"/>
                          </a:solidFill>
                          <a:uFill>
                            <a:noFill/>
                          </a:uFill>
                          <a:latin typeface="Barlow Condensed SemiBold"/>
                          <a:ea typeface="Barlow Condensed SemiBold"/>
                          <a:cs typeface="Barlow Condensed SemiBold"/>
                          <a:sym typeface="Barlow Condensed SemiBold"/>
                        </a:rPr>
                        <a:t>HỌ TÊN SINH VIÊN</a:t>
                      </a:r>
                      <a:endParaRPr lang="vi-VN" sz="14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1400" dirty="0">
                          <a:solidFill>
                            <a:schemeClr val="lt1"/>
                          </a:solidFill>
                          <a:latin typeface="Barlow Condensed SemiBold"/>
                          <a:ea typeface="Barlow Condensed SemiBold"/>
                          <a:cs typeface="Barlow Condensed SemiBold"/>
                          <a:sym typeface="Barlow Condensed SemiBold"/>
                        </a:rPr>
                        <a:t>20110472</a:t>
                      </a:r>
                      <a:endParaRPr sz="14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400" dirty="0" err="1">
                          <a:solidFill>
                            <a:schemeClr val="dk1"/>
                          </a:solidFill>
                          <a:latin typeface="Barlow"/>
                          <a:ea typeface="Barlow"/>
                          <a:cs typeface="Barlow"/>
                          <a:sym typeface="Barlow"/>
                        </a:rPr>
                        <a:t>Võ</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Hoàn</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Hảo</a:t>
                      </a:r>
                      <a:endParaRPr sz="1400" dirty="0">
                        <a:solidFill>
                          <a:schemeClr val="dk1"/>
                        </a:solidFill>
                        <a:latin typeface="Barlow"/>
                        <a:ea typeface="Barlow"/>
                        <a:cs typeface="Barlow"/>
                        <a:sym typeface="Barlow"/>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1400" dirty="0">
                          <a:solidFill>
                            <a:schemeClr val="lt1"/>
                          </a:solidFill>
                          <a:latin typeface="Barlow Condensed SemiBold"/>
                          <a:ea typeface="Barlow Condensed SemiBold"/>
                          <a:cs typeface="Barlow Condensed SemiBold"/>
                          <a:sym typeface="Barlow Condensed SemiBold"/>
                        </a:rPr>
                        <a:t>20110514</a:t>
                      </a:r>
                      <a:endParaRPr sz="14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err="1">
                          <a:solidFill>
                            <a:schemeClr val="dk1"/>
                          </a:solidFill>
                          <a:latin typeface="Barlow"/>
                          <a:ea typeface="Barlow"/>
                          <a:cs typeface="Barlow"/>
                          <a:sym typeface="Barlow"/>
                        </a:rPr>
                        <a:t>Nguyễn</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Sỹ</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Hoàng</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Lâm</a:t>
                      </a:r>
                      <a:endParaRPr sz="1400" dirty="0">
                        <a:solidFill>
                          <a:schemeClr val="dk1"/>
                        </a:solidFill>
                        <a:latin typeface="Barlow"/>
                        <a:ea typeface="Barlow"/>
                        <a:cs typeface="Barlow"/>
                        <a:sym typeface="Barlow"/>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US" sz="1400" dirty="0">
                          <a:solidFill>
                            <a:schemeClr val="lt1"/>
                          </a:solidFill>
                          <a:latin typeface="Barlow Condensed SemiBold"/>
                          <a:ea typeface="Barlow Condensed SemiBold"/>
                          <a:cs typeface="Barlow Condensed SemiBold"/>
                          <a:sym typeface="Barlow Condensed SemiBold"/>
                        </a:rPr>
                        <a:t>20110563</a:t>
                      </a:r>
                      <a:endParaRPr sz="1400" dirty="0">
                        <a:solidFill>
                          <a:schemeClr val="lt1"/>
                        </a:solidFill>
                        <a:latin typeface="Barlow Condensed SemiBold"/>
                        <a:ea typeface="Barlow Condensed SemiBold"/>
                        <a:cs typeface="Barlow Condensed SemiBold"/>
                        <a:sym typeface="Barlow Condensed SemiBol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err="1">
                          <a:solidFill>
                            <a:schemeClr val="dk1"/>
                          </a:solidFill>
                          <a:latin typeface="Barlow"/>
                          <a:ea typeface="Barlow"/>
                          <a:cs typeface="Barlow"/>
                          <a:sym typeface="Barlow"/>
                        </a:rPr>
                        <a:t>Nguyễn</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Tiến</a:t>
                      </a:r>
                      <a:r>
                        <a:rPr lang="en-US" sz="1400" dirty="0">
                          <a:solidFill>
                            <a:schemeClr val="dk1"/>
                          </a:solidFill>
                          <a:latin typeface="Barlow"/>
                          <a:ea typeface="Barlow"/>
                          <a:cs typeface="Barlow"/>
                          <a:sym typeface="Barlow"/>
                        </a:rPr>
                        <a:t> </a:t>
                      </a:r>
                      <a:r>
                        <a:rPr lang="en-US" sz="1400" dirty="0" err="1">
                          <a:solidFill>
                            <a:schemeClr val="dk1"/>
                          </a:solidFill>
                          <a:latin typeface="Barlow"/>
                          <a:ea typeface="Barlow"/>
                          <a:cs typeface="Barlow"/>
                          <a:sym typeface="Barlow"/>
                        </a:rPr>
                        <a:t>Tài</a:t>
                      </a:r>
                      <a:endParaRPr sz="1400" dirty="0">
                        <a:solidFill>
                          <a:schemeClr val="dk1"/>
                        </a:solidFill>
                        <a:latin typeface="Barlow"/>
                        <a:ea typeface="Barlow"/>
                        <a:cs typeface="Barlow"/>
                        <a:sym typeface="Barlow"/>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 name="Google Shape;12591;p61">
            <a:extLst>
              <a:ext uri="{FF2B5EF4-FFF2-40B4-BE49-F238E27FC236}">
                <a16:creationId xmlns:a16="http://schemas.microsoft.com/office/drawing/2014/main" id="{59115DBB-5728-4E03-926D-A9B7D07041E9}"/>
              </a:ext>
            </a:extLst>
          </p:cNvPr>
          <p:cNvGrpSpPr/>
          <p:nvPr/>
        </p:nvGrpSpPr>
        <p:grpSpPr>
          <a:xfrm>
            <a:off x="8639709" y="2931043"/>
            <a:ext cx="269261" cy="352050"/>
            <a:chOff x="1367060" y="2422129"/>
            <a:chExt cx="269261" cy="352050"/>
          </a:xfrm>
        </p:grpSpPr>
        <p:sp>
          <p:nvSpPr>
            <p:cNvPr id="8" name="Google Shape;12592;p61">
              <a:extLst>
                <a:ext uri="{FF2B5EF4-FFF2-40B4-BE49-F238E27FC236}">
                  <a16:creationId xmlns:a16="http://schemas.microsoft.com/office/drawing/2014/main" id="{24A694D3-4CDA-4B86-A5F4-C1AB46893DE1}"/>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593;p61">
              <a:extLst>
                <a:ext uri="{FF2B5EF4-FFF2-40B4-BE49-F238E27FC236}">
                  <a16:creationId xmlns:a16="http://schemas.microsoft.com/office/drawing/2014/main" id="{9DCC8BE6-DB73-4EF0-8041-4E8E116E84D3}"/>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594;p61">
              <a:extLst>
                <a:ext uri="{FF2B5EF4-FFF2-40B4-BE49-F238E27FC236}">
                  <a16:creationId xmlns:a16="http://schemas.microsoft.com/office/drawing/2014/main" id="{F4BF1E86-C132-461F-960E-3CC083241E35}"/>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595;p61">
              <a:extLst>
                <a:ext uri="{FF2B5EF4-FFF2-40B4-BE49-F238E27FC236}">
                  <a16:creationId xmlns:a16="http://schemas.microsoft.com/office/drawing/2014/main" id="{6F235D82-D02D-43DF-AF3F-618D3BD5A06E}"/>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96;p61">
              <a:extLst>
                <a:ext uri="{FF2B5EF4-FFF2-40B4-BE49-F238E27FC236}">
                  <a16:creationId xmlns:a16="http://schemas.microsoft.com/office/drawing/2014/main" id="{D7F63398-D100-4B7A-A0B3-3F1DCA248E45}"/>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97;p61">
              <a:extLst>
                <a:ext uri="{FF2B5EF4-FFF2-40B4-BE49-F238E27FC236}">
                  <a16:creationId xmlns:a16="http://schemas.microsoft.com/office/drawing/2014/main" id="{8118925F-B55D-40B0-9A50-775D7A72CA37}"/>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98;p61">
              <a:extLst>
                <a:ext uri="{FF2B5EF4-FFF2-40B4-BE49-F238E27FC236}">
                  <a16:creationId xmlns:a16="http://schemas.microsoft.com/office/drawing/2014/main" id="{6BECEBDC-B7C4-40F6-A834-80B485895ECA}"/>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99;p61">
              <a:extLst>
                <a:ext uri="{FF2B5EF4-FFF2-40B4-BE49-F238E27FC236}">
                  <a16:creationId xmlns:a16="http://schemas.microsoft.com/office/drawing/2014/main" id="{DF4A02C1-A958-4F1C-A5E4-9E0C49BFDBD1}"/>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00;p61">
              <a:extLst>
                <a:ext uri="{FF2B5EF4-FFF2-40B4-BE49-F238E27FC236}">
                  <a16:creationId xmlns:a16="http://schemas.microsoft.com/office/drawing/2014/main" id="{E6D21F71-C6A0-40DA-94D3-FC6D7562914F}"/>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01;p61">
              <a:extLst>
                <a:ext uri="{FF2B5EF4-FFF2-40B4-BE49-F238E27FC236}">
                  <a16:creationId xmlns:a16="http://schemas.microsoft.com/office/drawing/2014/main" id="{4A714088-1069-4B33-99BC-1B3024256AA4}"/>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02;p61">
              <a:extLst>
                <a:ext uri="{FF2B5EF4-FFF2-40B4-BE49-F238E27FC236}">
                  <a16:creationId xmlns:a16="http://schemas.microsoft.com/office/drawing/2014/main" id="{D7F9BC73-5D4F-4CC0-AD7C-C01299388A85}"/>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603;p61">
              <a:extLst>
                <a:ext uri="{FF2B5EF4-FFF2-40B4-BE49-F238E27FC236}">
                  <a16:creationId xmlns:a16="http://schemas.microsoft.com/office/drawing/2014/main" id="{FD0496BA-78AB-4272-B715-B5C5BBEB302F}"/>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04;p61">
              <a:extLst>
                <a:ext uri="{FF2B5EF4-FFF2-40B4-BE49-F238E27FC236}">
                  <a16:creationId xmlns:a16="http://schemas.microsoft.com/office/drawing/2014/main" id="{DE705DE6-53E0-4CAB-A7ED-0CC76D4813D9}"/>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05;p61">
              <a:extLst>
                <a:ext uri="{FF2B5EF4-FFF2-40B4-BE49-F238E27FC236}">
                  <a16:creationId xmlns:a16="http://schemas.microsoft.com/office/drawing/2014/main" id="{2272E296-E747-4973-8102-21EC73A4BA5B}"/>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641975" y="1306377"/>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dirty="0"/>
          </a:p>
        </p:txBody>
      </p:sp>
      <p:sp>
        <p:nvSpPr>
          <p:cNvPr id="1127" name="Google Shape;1127;p29"/>
          <p:cNvSpPr txBox="1">
            <a:spLocks noGrp="1"/>
          </p:cNvSpPr>
          <p:nvPr>
            <p:ph type="subTitle" idx="2"/>
          </p:nvPr>
        </p:nvSpPr>
        <p:spPr>
          <a:xfrm>
            <a:off x="5514625" y="1306377"/>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Xây dựng ứng dụng</a:t>
            </a:r>
            <a:endParaRPr dirty="0"/>
          </a:p>
        </p:txBody>
      </p:sp>
      <p:sp>
        <p:nvSpPr>
          <p:cNvPr id="1128" name="Google Shape;1128;p29"/>
          <p:cNvSpPr txBox="1">
            <a:spLocks noGrp="1"/>
          </p:cNvSpPr>
          <p:nvPr>
            <p:ph type="subTitle" idx="3"/>
          </p:nvPr>
        </p:nvSpPr>
        <p:spPr>
          <a:xfrm>
            <a:off x="1641975" y="2401090"/>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Demo đăng kí dịch vụ</a:t>
            </a:r>
            <a:endParaRPr dirty="0"/>
          </a:p>
        </p:txBody>
      </p:sp>
      <p:sp>
        <p:nvSpPr>
          <p:cNvPr id="1129" name="Google Shape;1129;p29"/>
          <p:cNvSpPr txBox="1">
            <a:spLocks noGrp="1"/>
          </p:cNvSpPr>
          <p:nvPr>
            <p:ph type="subTitle" idx="4"/>
          </p:nvPr>
        </p:nvSpPr>
        <p:spPr>
          <a:xfrm>
            <a:off x="5514625" y="2401090"/>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Demo các chức năng</a:t>
            </a:r>
            <a:endParaRPr dirty="0"/>
          </a:p>
        </p:txBody>
      </p:sp>
      <p:sp>
        <p:nvSpPr>
          <p:cNvPr id="1130" name="Google Shape;1130;p29"/>
          <p:cNvSpPr txBox="1">
            <a:spLocks noGrp="1"/>
          </p:cNvSpPr>
          <p:nvPr>
            <p:ph type="subTitle" idx="5"/>
          </p:nvPr>
        </p:nvSpPr>
        <p:spPr>
          <a:xfrm>
            <a:off x="1641975" y="3529865"/>
            <a:ext cx="2907900" cy="3933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 dirty="0"/>
              <a:t>Kết luận</a:t>
            </a:r>
            <a:endParaRPr dirty="0"/>
          </a:p>
        </p:txBody>
      </p:sp>
      <p:sp>
        <p:nvSpPr>
          <p:cNvPr id="1132" name="Google Shape;1132;p29"/>
          <p:cNvSpPr/>
          <p:nvPr/>
        </p:nvSpPr>
        <p:spPr>
          <a:xfrm>
            <a:off x="4764150" y="2420000"/>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64150" y="1281025"/>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5975" y="244760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5975" y="3586576"/>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5975" y="1308626"/>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TRÌNH BÀY</a:t>
            </a:r>
            <a:endParaRPr dirty="0">
              <a:solidFill>
                <a:schemeClr val="lt1"/>
              </a:solidFill>
              <a:latin typeface="Barlow Condensed"/>
              <a:ea typeface="Barlow Condensed"/>
              <a:cs typeface="Barlow Condensed"/>
              <a:sym typeface="Barlow Condensed"/>
            </a:endParaRPr>
          </a:p>
        </p:txBody>
      </p:sp>
      <p:sp>
        <p:nvSpPr>
          <p:cNvPr id="1139" name="Google Shape;1139;p29"/>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Tổng quan về AWS và các dịch vụ sử dụng</a:t>
            </a:r>
            <a:endParaRPr dirty="0"/>
          </a:p>
        </p:txBody>
      </p:sp>
      <p:sp>
        <p:nvSpPr>
          <p:cNvPr id="1140" name="Google Shape;1140;p29"/>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Xây dựng web sử dụng dịch vụ AWS Translate, ….</a:t>
            </a:r>
            <a:endParaRPr dirty="0"/>
          </a:p>
        </p:txBody>
      </p:sp>
      <p:sp>
        <p:nvSpPr>
          <p:cNvPr id="1143" name="Google Shape;1143;p29"/>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Kết quả đạt được và định hướng phát triển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319920" y="421969"/>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1. </a:t>
            </a:r>
            <a:r>
              <a:rPr lang="en" dirty="0">
                <a:solidFill>
                  <a:schemeClr val="lt1"/>
                </a:solidFill>
                <a:latin typeface="Barlow Condensed"/>
                <a:ea typeface="Barlow Condensed"/>
                <a:cs typeface="Barlow Condensed"/>
                <a:sym typeface="Barlow Condensed"/>
              </a:rPr>
              <a:t>CƠ SỞ LÝ THUYẾT</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453175" y="1352939"/>
            <a:ext cx="7844574" cy="27453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t>Tổng quan về Amazon Web Services ( AWS )</a:t>
            </a:r>
          </a:p>
          <a:p>
            <a:pPr marL="0" lvl="0" indent="0" algn="l" rtl="0">
              <a:spcBef>
                <a:spcPts val="0"/>
              </a:spcBef>
              <a:spcAft>
                <a:spcPts val="0"/>
              </a:spcAft>
              <a:buClr>
                <a:schemeClr val="dk1"/>
              </a:buClr>
              <a:buSzPts val="1100"/>
            </a:pPr>
            <a:r>
              <a:rPr lang="en" dirty="0"/>
              <a:t>	</a:t>
            </a:r>
            <a:r>
              <a:rPr lang="vi-VN" dirty="0"/>
              <a:t>Amazon Web Services (AWS) là nền tảng đám mây toàn diện và được sử dụng rộng rãi nhất, cung cấp trên 200 dịch vụ đầy đủ tính năng từ các trung tâm dữ liệu trên toàn thế giới. Hàng triệu khách hàng—bao gồm các công ty khởi nghiệp tăng trưởng nhanh nhất, các tập đoàn lớn nhất cũng như các cơ quan hàng đầu của chính phủ—đều tin tưởng vào AWS để giảm chi phí, trở nên linh hoạt hơn và đổi mới nhanh hơn.</a:t>
            </a:r>
            <a:endParaRPr lang="en" dirty="0"/>
          </a:p>
        </p:txBody>
      </p:sp>
      <p:cxnSp>
        <p:nvCxnSpPr>
          <p:cNvPr id="1151" name="Google Shape;1151;p30"/>
          <p:cNvCxnSpPr/>
          <p:nvPr/>
        </p:nvCxnSpPr>
        <p:spPr>
          <a:xfrm>
            <a:off x="2836590" y="1270369"/>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80711" y="372532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319920" y="421969"/>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1. </a:t>
            </a:r>
            <a:r>
              <a:rPr lang="en" dirty="0">
                <a:solidFill>
                  <a:schemeClr val="lt1"/>
                </a:solidFill>
                <a:latin typeface="Barlow Condensed"/>
                <a:ea typeface="Barlow Condensed"/>
                <a:cs typeface="Barlow Condensed"/>
                <a:sym typeface="Barlow Condensed"/>
              </a:rPr>
              <a:t>CƠ SỞ LÝ THUYẾT</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453175" y="1352939"/>
            <a:ext cx="7844574" cy="27453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t>Tổng quan về AWS Translate</a:t>
            </a:r>
          </a:p>
          <a:p>
            <a:pPr marL="0" lvl="0" indent="0" algn="l" rtl="0">
              <a:spcBef>
                <a:spcPts val="0"/>
              </a:spcBef>
              <a:spcAft>
                <a:spcPts val="0"/>
              </a:spcAft>
              <a:buClr>
                <a:schemeClr val="dk1"/>
              </a:buClr>
              <a:buSzPts val="1100"/>
            </a:pPr>
            <a:r>
              <a:rPr lang="en-US" dirty="0"/>
              <a:t>	</a:t>
            </a:r>
            <a:r>
              <a:rPr lang="vi-VN" dirty="0"/>
              <a:t>Amazon Translate là dịch vụ máy dịch ứng dụng mạng nơron để cung cấp bản dịch ngôn ngữ nhanh chóng, chất lượng cao, giá cả phải chăng và có thể tùy chỉnh. Dịch máy sử dụng mạng nơ-ron là hình thức tự động hóa công việc dịch thuật sử dụng mô hình deep learning để đưa ra bản dịch chính xác hơn và có văn phong tự nhiên hơn các thuật toán dịch thuật theo quy tắc và thống kê truyền thốn</a:t>
            </a:r>
            <a:r>
              <a:rPr lang="en-US" dirty="0"/>
              <a:t>g.</a:t>
            </a:r>
          </a:p>
        </p:txBody>
      </p:sp>
      <p:cxnSp>
        <p:nvCxnSpPr>
          <p:cNvPr id="1151" name="Google Shape;1151;p30"/>
          <p:cNvCxnSpPr/>
          <p:nvPr/>
        </p:nvCxnSpPr>
        <p:spPr>
          <a:xfrm>
            <a:off x="2836590" y="1270369"/>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80711" y="372532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311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319920" y="421969"/>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1. </a:t>
            </a:r>
            <a:r>
              <a:rPr lang="en" dirty="0">
                <a:solidFill>
                  <a:schemeClr val="lt1"/>
                </a:solidFill>
                <a:latin typeface="Barlow Condensed"/>
                <a:ea typeface="Barlow Condensed"/>
                <a:cs typeface="Barlow Condensed"/>
                <a:sym typeface="Barlow Condensed"/>
              </a:rPr>
              <a:t>CƠ SỞ LÝ THUYẾT</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453175" y="1352939"/>
            <a:ext cx="7844574" cy="25385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dirty="0" err="1"/>
              <a:t>Ưu</a:t>
            </a:r>
            <a:r>
              <a:rPr lang="en-US" dirty="0"/>
              <a:t> </a:t>
            </a:r>
            <a:r>
              <a:rPr lang="en-US" dirty="0" err="1"/>
              <a:t>điểm</a:t>
            </a:r>
            <a:r>
              <a:rPr lang="en-US" dirty="0"/>
              <a:t> </a:t>
            </a:r>
            <a:r>
              <a:rPr lang="en-US" dirty="0" err="1"/>
              <a:t>của</a:t>
            </a:r>
            <a:r>
              <a:rPr lang="en-US" dirty="0"/>
              <a:t> AWS Translate:</a:t>
            </a:r>
          </a:p>
          <a:p>
            <a:pPr marL="742950" lvl="1" indent="-285750">
              <a:buSzPts val="1100"/>
              <a:buFont typeface="Arial" panose="020B0604020202020204" pitchFamily="34" charset="0"/>
              <a:buChar char="•"/>
            </a:pPr>
            <a:r>
              <a:rPr lang="en-US" dirty="0" err="1"/>
              <a:t>Độ</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và</a:t>
            </a:r>
            <a:r>
              <a:rPr lang="en-US" dirty="0"/>
              <a:t> </a:t>
            </a:r>
            <a:r>
              <a:rPr lang="en-US" dirty="0" err="1"/>
              <a:t>khả</a:t>
            </a:r>
            <a:r>
              <a:rPr lang="en-US" dirty="0"/>
              <a:t> </a:t>
            </a:r>
            <a:r>
              <a:rPr lang="en-US" dirty="0" err="1"/>
              <a:t>năng</a:t>
            </a:r>
            <a:r>
              <a:rPr lang="en-US" dirty="0"/>
              <a:t> </a:t>
            </a:r>
            <a:r>
              <a:rPr lang="en-US" dirty="0" err="1"/>
              <a:t>cải</a:t>
            </a:r>
            <a:r>
              <a:rPr lang="en-US" dirty="0"/>
              <a:t> </a:t>
            </a:r>
            <a:r>
              <a:rPr lang="en-US" dirty="0" err="1"/>
              <a:t>thiện</a:t>
            </a:r>
            <a:r>
              <a:rPr lang="en-US" dirty="0"/>
              <a:t> </a:t>
            </a:r>
            <a:r>
              <a:rPr lang="en-US" dirty="0" err="1"/>
              <a:t>liên</a:t>
            </a:r>
            <a:r>
              <a:rPr lang="en-US" dirty="0"/>
              <a:t> </a:t>
            </a:r>
            <a:r>
              <a:rPr lang="en-US" dirty="0" err="1"/>
              <a:t>tục</a:t>
            </a:r>
            <a:endParaRPr lang="en-US" dirty="0"/>
          </a:p>
          <a:p>
            <a:pPr marL="742950" lvl="1" indent="-285750">
              <a:buSzPts val="1100"/>
              <a:buFont typeface="Arial" panose="020B0604020202020204" pitchFamily="34" charset="0"/>
              <a:buChar char="•"/>
            </a:pP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ứng</a:t>
            </a:r>
            <a:r>
              <a:rPr lang="en-US" dirty="0"/>
              <a:t> </a:t>
            </a:r>
            <a:r>
              <a:rPr lang="en-US" dirty="0" err="1"/>
              <a:t>dụng</a:t>
            </a:r>
            <a:endParaRPr lang="en-US" dirty="0"/>
          </a:p>
          <a:p>
            <a:pPr marL="742950" lvl="1" indent="-285750">
              <a:buSzPts val="1100"/>
              <a:buFont typeface="Arial" panose="020B0604020202020204" pitchFamily="34" charset="0"/>
              <a:buChar char="•"/>
            </a:pPr>
            <a:r>
              <a:rPr lang="en-US" dirty="0" err="1"/>
              <a:t>Có</a:t>
            </a:r>
            <a:r>
              <a:rPr lang="en-US" dirty="0"/>
              <a:t> </a:t>
            </a:r>
            <a:r>
              <a:rPr lang="en-US" dirty="0" err="1"/>
              <a:t>thể</a:t>
            </a:r>
            <a:r>
              <a:rPr lang="en-US" dirty="0"/>
              <a:t> </a:t>
            </a:r>
            <a:r>
              <a:rPr lang="en-US" dirty="0" err="1"/>
              <a:t>tùy</a:t>
            </a:r>
            <a:r>
              <a:rPr lang="en-US" dirty="0"/>
              <a:t> </a:t>
            </a:r>
            <a:r>
              <a:rPr lang="en-US" dirty="0" err="1"/>
              <a:t>chỉnh</a:t>
            </a:r>
            <a:endParaRPr lang="en-US" dirty="0"/>
          </a:p>
          <a:p>
            <a:pPr marL="742950" lvl="1" indent="-285750">
              <a:buSzPts val="1100"/>
              <a:buFont typeface="Arial" panose="020B0604020202020204" pitchFamily="34" charset="0"/>
              <a:buChar char="•"/>
            </a:pPr>
            <a:r>
              <a:rPr lang="en-US" dirty="0" err="1"/>
              <a:t>Tiết</a:t>
            </a:r>
            <a:r>
              <a:rPr lang="en-US" dirty="0"/>
              <a:t> </a:t>
            </a:r>
            <a:r>
              <a:rPr lang="en-US" dirty="0" err="1"/>
              <a:t>kiệm</a:t>
            </a:r>
            <a:r>
              <a:rPr lang="en-US" dirty="0"/>
              <a:t> chi </a:t>
            </a:r>
            <a:r>
              <a:rPr lang="en-US" dirty="0" err="1"/>
              <a:t>phí</a:t>
            </a:r>
            <a:endParaRPr lang="en-US" dirty="0"/>
          </a:p>
          <a:p>
            <a:pPr marL="742950" lvl="1" indent="-285750">
              <a:buSzPts val="1100"/>
              <a:buFont typeface="Arial" panose="020B0604020202020204" pitchFamily="34" charset="0"/>
              <a:buChar char="•"/>
            </a:pP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linh</a:t>
            </a:r>
            <a:r>
              <a:rPr lang="en-US" dirty="0"/>
              <a:t> </a:t>
            </a:r>
            <a:r>
              <a:rPr lang="en-US" dirty="0" err="1"/>
              <a:t>hoạt</a:t>
            </a:r>
            <a:endParaRPr lang="en-US" dirty="0"/>
          </a:p>
          <a:p>
            <a:pPr marL="742950" lvl="1" indent="-285750">
              <a:buSzPts val="1100"/>
              <a:buFont typeface="Arial" panose="020B0604020202020204" pitchFamily="34" charset="0"/>
              <a:buChar char="•"/>
            </a:pPr>
            <a:endParaRPr lang="en-US" dirty="0"/>
          </a:p>
        </p:txBody>
      </p:sp>
      <p:cxnSp>
        <p:nvCxnSpPr>
          <p:cNvPr id="1151" name="Google Shape;1151;p30"/>
          <p:cNvCxnSpPr/>
          <p:nvPr/>
        </p:nvCxnSpPr>
        <p:spPr>
          <a:xfrm>
            <a:off x="2836590" y="1270369"/>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80711" y="372532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737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30"/>
          <p:cNvSpPr txBox="1">
            <a:spLocks noGrp="1"/>
          </p:cNvSpPr>
          <p:nvPr>
            <p:ph type="title"/>
          </p:nvPr>
        </p:nvSpPr>
        <p:spPr>
          <a:xfrm>
            <a:off x="319920" y="421969"/>
            <a:ext cx="60048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Condensed"/>
                <a:ea typeface="Barlow Condensed"/>
                <a:cs typeface="Barlow Condensed"/>
                <a:sym typeface="Barlow Condensed"/>
              </a:rPr>
              <a:t>1. </a:t>
            </a:r>
            <a:r>
              <a:rPr lang="en" dirty="0">
                <a:solidFill>
                  <a:schemeClr val="lt1"/>
                </a:solidFill>
                <a:latin typeface="Barlow Condensed"/>
                <a:ea typeface="Barlow Condensed"/>
                <a:cs typeface="Barlow Condensed"/>
                <a:sym typeface="Barlow Condensed"/>
              </a:rPr>
              <a:t>CƠ SỞ LÝ THUYẾT</a:t>
            </a:r>
            <a:endParaRPr dirty="0">
              <a:solidFill>
                <a:schemeClr val="lt1"/>
              </a:solidFill>
              <a:latin typeface="Barlow Condensed"/>
              <a:ea typeface="Barlow Condensed"/>
              <a:cs typeface="Barlow Condensed"/>
              <a:sym typeface="Barlow Condensed"/>
            </a:endParaRPr>
          </a:p>
        </p:txBody>
      </p:sp>
      <p:sp>
        <p:nvSpPr>
          <p:cNvPr id="1150" name="Google Shape;1150;p30"/>
          <p:cNvSpPr txBox="1">
            <a:spLocks noGrp="1"/>
          </p:cNvSpPr>
          <p:nvPr>
            <p:ph type="subTitle" idx="1"/>
          </p:nvPr>
        </p:nvSpPr>
        <p:spPr>
          <a:xfrm>
            <a:off x="476863" y="1561274"/>
            <a:ext cx="7844574" cy="25385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dirty="0" err="1"/>
              <a:t>Các</a:t>
            </a:r>
            <a:r>
              <a:rPr lang="en-US" dirty="0"/>
              <a:t> </a:t>
            </a:r>
            <a:r>
              <a:rPr lang="en-US" dirty="0" err="1"/>
              <a:t>công</a:t>
            </a:r>
            <a:r>
              <a:rPr lang="en-US" dirty="0"/>
              <a:t> </a:t>
            </a:r>
            <a:r>
              <a:rPr lang="en-US" dirty="0" err="1"/>
              <a:t>cụ</a:t>
            </a:r>
            <a:r>
              <a:rPr lang="en-US" dirty="0"/>
              <a:t> </a:t>
            </a:r>
            <a:r>
              <a:rPr lang="en-US" dirty="0" err="1"/>
              <a:t>sử</a:t>
            </a:r>
            <a:r>
              <a:rPr lang="en-US" dirty="0"/>
              <a:t> </a:t>
            </a:r>
            <a:r>
              <a:rPr lang="en-US" dirty="0" err="1"/>
              <a:t>dụng</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ứng</a:t>
            </a:r>
            <a:r>
              <a:rPr lang="en-US" dirty="0"/>
              <a:t> </a:t>
            </a:r>
            <a:r>
              <a:rPr lang="en-US" dirty="0" err="1"/>
              <a:t>dụng</a:t>
            </a:r>
            <a:r>
              <a:rPr lang="en-US" dirty="0"/>
              <a:t> AWS Translate:</a:t>
            </a:r>
          </a:p>
          <a:p>
            <a:pPr marL="742950" lvl="1" indent="-285750">
              <a:buSzPts val="1100"/>
              <a:buFont typeface="Arial" panose="020B0604020202020204" pitchFamily="34" charset="0"/>
              <a:buChar char="•"/>
            </a:pPr>
            <a:r>
              <a:rPr lang="en-US" dirty="0" err="1"/>
              <a:t>Môi</a:t>
            </a:r>
            <a:r>
              <a:rPr lang="en-US" dirty="0"/>
              <a:t> </a:t>
            </a:r>
            <a:r>
              <a:rPr lang="en-US" dirty="0" err="1"/>
              <a:t>trường</a:t>
            </a:r>
            <a:r>
              <a:rPr lang="en-US" dirty="0"/>
              <a:t> </a:t>
            </a:r>
            <a:r>
              <a:rPr lang="en-US" dirty="0" err="1"/>
              <a:t>lập</a:t>
            </a:r>
            <a:r>
              <a:rPr lang="en-US" dirty="0"/>
              <a:t> </a:t>
            </a:r>
            <a:r>
              <a:rPr lang="en-US" dirty="0" err="1"/>
              <a:t>trình</a:t>
            </a:r>
            <a:r>
              <a:rPr lang="en-US" dirty="0"/>
              <a:t> : Visual Studio Code</a:t>
            </a:r>
          </a:p>
          <a:p>
            <a:pPr marL="742950" lvl="1" indent="-285750">
              <a:buSzPts val="1100"/>
              <a:buFont typeface="Arial" panose="020B0604020202020204" pitchFamily="34" charset="0"/>
              <a:buChar char="•"/>
            </a:pPr>
            <a:r>
              <a:rPr lang="en-US" dirty="0" err="1"/>
              <a:t>Các</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r>
              <a:rPr lang="en-US" dirty="0"/>
              <a:t> : HTML, CSS, </a:t>
            </a:r>
            <a:r>
              <a:rPr lang="en-US" dirty="0" err="1"/>
              <a:t>Javascript</a:t>
            </a:r>
            <a:r>
              <a:rPr lang="en-US" dirty="0"/>
              <a:t>, Python Flask, Boto3</a:t>
            </a:r>
          </a:p>
          <a:p>
            <a:pPr marL="285750" lvl="0" indent="-285750" algn="l" rtl="0">
              <a:spcBef>
                <a:spcPts val="0"/>
              </a:spcBef>
              <a:spcAft>
                <a:spcPts val="0"/>
              </a:spcAft>
              <a:buClr>
                <a:schemeClr val="dk1"/>
              </a:buClr>
              <a:buSzPts val="1100"/>
              <a:buFont typeface="Arial" panose="020B0604020202020204" pitchFamily="34" charset="0"/>
              <a:buChar char="•"/>
            </a:pPr>
            <a:r>
              <a:rPr lang="en-US" dirty="0" err="1"/>
              <a:t>Các</a:t>
            </a:r>
            <a:r>
              <a:rPr lang="en-US" dirty="0"/>
              <a:t> </a:t>
            </a:r>
            <a:r>
              <a:rPr lang="en-US" dirty="0" err="1"/>
              <a:t>dịch</a:t>
            </a:r>
            <a:r>
              <a:rPr lang="en-US" dirty="0"/>
              <a:t> </a:t>
            </a:r>
            <a:r>
              <a:rPr lang="en-US" dirty="0" err="1"/>
              <a:t>vụ</a:t>
            </a:r>
            <a:r>
              <a:rPr lang="en-US" dirty="0"/>
              <a:t> </a:t>
            </a:r>
            <a:r>
              <a:rPr lang="en-US" dirty="0" err="1"/>
              <a:t>khác</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vào</a:t>
            </a:r>
            <a:r>
              <a:rPr lang="en-US" dirty="0"/>
              <a:t> </a:t>
            </a:r>
            <a:r>
              <a:rPr lang="en-US" dirty="0" err="1"/>
              <a:t>Ứng</a:t>
            </a:r>
            <a:r>
              <a:rPr lang="en-US" dirty="0"/>
              <a:t> </a:t>
            </a:r>
            <a:r>
              <a:rPr lang="en-US" dirty="0" err="1"/>
              <a:t>dụng</a:t>
            </a:r>
            <a:r>
              <a:rPr lang="en-US" dirty="0"/>
              <a:t> :</a:t>
            </a:r>
          </a:p>
          <a:p>
            <a:pPr marL="742950" lvl="1" indent="-285750">
              <a:buSzPts val="1100"/>
              <a:buFont typeface="Arial" panose="020B0604020202020204" pitchFamily="34" charset="0"/>
              <a:buChar char="•"/>
            </a:pPr>
            <a:r>
              <a:rPr lang="en-US" dirty="0"/>
              <a:t>AWS Polly</a:t>
            </a:r>
          </a:p>
          <a:p>
            <a:pPr marL="742950" lvl="1" indent="-285750">
              <a:buSzPts val="1100"/>
              <a:buFont typeface="Arial" panose="020B0604020202020204" pitchFamily="34" charset="0"/>
              <a:buChar char="•"/>
            </a:pPr>
            <a:r>
              <a:rPr lang="en-US" dirty="0"/>
              <a:t>AWS </a:t>
            </a:r>
            <a:r>
              <a:rPr lang="en-US" dirty="0" err="1"/>
              <a:t>Textract</a:t>
            </a:r>
            <a:endParaRPr lang="en-US" dirty="0"/>
          </a:p>
          <a:p>
            <a:pPr marL="742950" lvl="1" indent="-285750">
              <a:buSzPts val="1100"/>
              <a:buFont typeface="Arial" panose="020B0604020202020204" pitchFamily="34" charset="0"/>
              <a:buChar char="•"/>
            </a:pPr>
            <a:r>
              <a:rPr lang="en-US" dirty="0"/>
              <a:t>AWS Transcribe</a:t>
            </a:r>
          </a:p>
          <a:p>
            <a:pPr marL="0" lvl="0" indent="0" algn="l" rtl="0">
              <a:spcBef>
                <a:spcPts val="0"/>
              </a:spcBef>
              <a:spcAft>
                <a:spcPts val="0"/>
              </a:spcAft>
              <a:buClr>
                <a:schemeClr val="dk1"/>
              </a:buClr>
              <a:buSzPts val="1100"/>
            </a:pPr>
            <a:endParaRPr lang="en-US" dirty="0"/>
          </a:p>
          <a:p>
            <a:pPr marL="285750" lvl="0" indent="-285750" algn="l" rtl="0">
              <a:spcBef>
                <a:spcPts val="0"/>
              </a:spcBef>
              <a:spcAft>
                <a:spcPts val="0"/>
              </a:spcAft>
              <a:buClr>
                <a:schemeClr val="dk1"/>
              </a:buClr>
              <a:buSzPts val="1100"/>
              <a:buFont typeface="Arial" panose="020B0604020202020204" pitchFamily="34" charset="0"/>
              <a:buChar char="•"/>
            </a:pPr>
            <a:endParaRPr lang="en-US" dirty="0"/>
          </a:p>
          <a:p>
            <a:pPr marL="457200" lvl="1" indent="0">
              <a:buSzPts val="1100"/>
            </a:pPr>
            <a:endParaRPr lang="en-US" dirty="0"/>
          </a:p>
          <a:p>
            <a:pPr marL="742950" lvl="1" indent="-285750">
              <a:buSzPts val="1100"/>
              <a:buFont typeface="Arial" panose="020B0604020202020204" pitchFamily="34" charset="0"/>
              <a:buChar char="•"/>
            </a:pPr>
            <a:endParaRPr lang="en-US" dirty="0"/>
          </a:p>
        </p:txBody>
      </p:sp>
      <p:cxnSp>
        <p:nvCxnSpPr>
          <p:cNvPr id="1151" name="Google Shape;1151;p30"/>
          <p:cNvCxnSpPr/>
          <p:nvPr/>
        </p:nvCxnSpPr>
        <p:spPr>
          <a:xfrm>
            <a:off x="2836590" y="1270369"/>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52" name="Google Shape;1152;p30"/>
          <p:cNvGrpSpPr/>
          <p:nvPr/>
        </p:nvGrpSpPr>
        <p:grpSpPr>
          <a:xfrm>
            <a:off x="4522375" y="4341025"/>
            <a:ext cx="315575" cy="366750"/>
            <a:chOff x="8558925" y="4522650"/>
            <a:chExt cx="315575" cy="366750"/>
          </a:xfrm>
        </p:grpSpPr>
        <p:grpSp>
          <p:nvGrpSpPr>
            <p:cNvPr id="1153" name="Google Shape;1153;p30"/>
            <p:cNvGrpSpPr/>
            <p:nvPr/>
          </p:nvGrpSpPr>
          <p:grpSpPr>
            <a:xfrm>
              <a:off x="8558925" y="4629825"/>
              <a:ext cx="107200" cy="107175"/>
              <a:chOff x="4125350" y="1946513"/>
              <a:chExt cx="107200" cy="107175"/>
            </a:xfrm>
          </p:grpSpPr>
          <p:sp>
            <p:nvSpPr>
              <p:cNvPr id="1154" name="Google Shape;1154;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30"/>
            <p:cNvGrpSpPr/>
            <p:nvPr/>
          </p:nvGrpSpPr>
          <p:grpSpPr>
            <a:xfrm>
              <a:off x="8711325" y="4782225"/>
              <a:ext cx="107200" cy="107175"/>
              <a:chOff x="4125350" y="1946513"/>
              <a:chExt cx="107200" cy="107175"/>
            </a:xfrm>
          </p:grpSpPr>
          <p:sp>
            <p:nvSpPr>
              <p:cNvPr id="1157" name="Google Shape;1157;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30"/>
            <p:cNvGrpSpPr/>
            <p:nvPr/>
          </p:nvGrpSpPr>
          <p:grpSpPr>
            <a:xfrm>
              <a:off x="8767300" y="4522650"/>
              <a:ext cx="107200" cy="107175"/>
              <a:chOff x="4125350" y="1946513"/>
              <a:chExt cx="107200" cy="107175"/>
            </a:xfrm>
          </p:grpSpPr>
          <p:sp>
            <p:nvSpPr>
              <p:cNvPr id="1160" name="Google Shape;1160;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2" name="Google Shape;1162;p30"/>
          <p:cNvGrpSpPr/>
          <p:nvPr/>
        </p:nvGrpSpPr>
        <p:grpSpPr>
          <a:xfrm>
            <a:off x="7732699" y="299993"/>
            <a:ext cx="438754" cy="772904"/>
            <a:chOff x="4950175" y="2998438"/>
            <a:chExt cx="88725" cy="156300"/>
          </a:xfrm>
        </p:grpSpPr>
        <p:sp>
          <p:nvSpPr>
            <p:cNvPr id="1163" name="Google Shape;1163;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flipH="1">
            <a:off x="80711" y="3725324"/>
            <a:ext cx="361129" cy="3106418"/>
            <a:chOff x="6317900" y="1197313"/>
            <a:chExt cx="180700" cy="1554375"/>
          </a:xfrm>
        </p:grpSpPr>
        <p:sp>
          <p:nvSpPr>
            <p:cNvPr id="1200" name="Google Shape;1200;p3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792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1" name="Google Shape;1211;p31"/>
          <p:cNvSpPr txBox="1">
            <a:spLocks noGrp="1"/>
          </p:cNvSpPr>
          <p:nvPr>
            <p:ph type="subTitle" idx="1"/>
          </p:nvPr>
        </p:nvSpPr>
        <p:spPr>
          <a:xfrm>
            <a:off x="630020" y="1280754"/>
            <a:ext cx="7385790" cy="13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của</a:t>
            </a:r>
            <a:r>
              <a:rPr lang="en-US" dirty="0"/>
              <a:t> Web</a:t>
            </a:r>
          </a:p>
          <a:p>
            <a:pPr marL="800100" lvl="1" indent="-342900">
              <a:buSzPts val="1100"/>
              <a:buFont typeface="Arial" panose="020B0604020202020204" pitchFamily="34" charset="0"/>
              <a:buChar char="•"/>
            </a:pPr>
            <a:r>
              <a:rPr lang="en-US" dirty="0" err="1"/>
              <a:t>Dịch</a:t>
            </a:r>
            <a:r>
              <a:rPr lang="en-US" dirty="0"/>
              <a:t> </a:t>
            </a:r>
            <a:r>
              <a:rPr lang="en-US" dirty="0" err="1"/>
              <a:t>ngôn</a:t>
            </a:r>
            <a:r>
              <a:rPr lang="en-US" dirty="0"/>
              <a:t> </a:t>
            </a:r>
            <a:r>
              <a:rPr lang="en-US" dirty="0" err="1"/>
              <a:t>ngữ</a:t>
            </a:r>
            <a:r>
              <a:rPr lang="en-US" dirty="0"/>
              <a:t>(</a:t>
            </a:r>
            <a:r>
              <a:rPr lang="en-US" dirty="0" err="1"/>
              <a:t>Hỗ</a:t>
            </a:r>
            <a:r>
              <a:rPr lang="en-US" dirty="0"/>
              <a:t> </a:t>
            </a:r>
            <a:r>
              <a:rPr lang="en-US" dirty="0" err="1"/>
              <a:t>trợ</a:t>
            </a:r>
            <a:r>
              <a:rPr lang="en-US" dirty="0"/>
              <a:t> </a:t>
            </a:r>
            <a:r>
              <a:rPr lang="en-US" dirty="0" err="1"/>
              <a:t>đến</a:t>
            </a:r>
            <a:r>
              <a:rPr lang="en-US" dirty="0"/>
              <a:t> 71 </a:t>
            </a:r>
            <a:r>
              <a:rPr lang="en-US" dirty="0" err="1"/>
              <a:t>ngôn</a:t>
            </a:r>
            <a:r>
              <a:rPr lang="en-US" dirty="0"/>
              <a:t> </a:t>
            </a:r>
            <a:r>
              <a:rPr lang="en-US" dirty="0" err="1"/>
              <a:t>ngữ</a:t>
            </a:r>
            <a:r>
              <a:rPr lang="en-US" dirty="0"/>
              <a:t> </a:t>
            </a:r>
            <a:r>
              <a:rPr lang="en-US" dirty="0" err="1"/>
              <a:t>khác</a:t>
            </a:r>
            <a:r>
              <a:rPr lang="en-US" dirty="0"/>
              <a:t> </a:t>
            </a:r>
            <a:r>
              <a:rPr lang="en-US" dirty="0" err="1"/>
              <a:t>nhau</a:t>
            </a:r>
            <a:r>
              <a:rPr lang="en-US" dirty="0"/>
              <a:t>)</a:t>
            </a:r>
          </a:p>
          <a:p>
            <a:pPr marL="800100" lvl="1" indent="-342900">
              <a:buSzPts val="1100"/>
              <a:buFont typeface="Arial" panose="020B0604020202020204" pitchFamily="34" charset="0"/>
              <a:buChar char="•"/>
            </a:pPr>
            <a:r>
              <a:rPr lang="en-US" dirty="0" err="1"/>
              <a:t>Chuyển</a:t>
            </a:r>
            <a:r>
              <a:rPr lang="en-US" dirty="0"/>
              <a:t> </a:t>
            </a:r>
            <a:r>
              <a:rPr lang="en-US" dirty="0" err="1"/>
              <a:t>văn</a:t>
            </a:r>
            <a:r>
              <a:rPr lang="en-US" dirty="0"/>
              <a:t> </a:t>
            </a:r>
            <a:r>
              <a:rPr lang="en-US" dirty="0" err="1"/>
              <a:t>bản</a:t>
            </a:r>
            <a:r>
              <a:rPr lang="en-US" dirty="0"/>
              <a:t> </a:t>
            </a:r>
            <a:r>
              <a:rPr lang="en-US" dirty="0" err="1"/>
              <a:t>đã</a:t>
            </a:r>
            <a:r>
              <a:rPr lang="en-US" dirty="0"/>
              <a:t> </a:t>
            </a:r>
            <a:r>
              <a:rPr lang="en-US" dirty="0" err="1"/>
              <a:t>nhập</a:t>
            </a:r>
            <a:r>
              <a:rPr lang="en-US" dirty="0"/>
              <a:t>(</a:t>
            </a:r>
            <a:r>
              <a:rPr lang="en-US" dirty="0" err="1"/>
              <a:t>đã</a:t>
            </a:r>
            <a:r>
              <a:rPr lang="en-US" dirty="0"/>
              <a:t> </a:t>
            </a:r>
            <a:r>
              <a:rPr lang="en-US" dirty="0" err="1"/>
              <a:t>dịch</a:t>
            </a:r>
            <a:r>
              <a:rPr lang="en-US" dirty="0"/>
              <a:t>) </a:t>
            </a:r>
            <a:r>
              <a:rPr lang="en-US" dirty="0" err="1"/>
              <a:t>thành</a:t>
            </a:r>
            <a:r>
              <a:rPr lang="en-US" dirty="0"/>
              <a:t> </a:t>
            </a:r>
            <a:r>
              <a:rPr lang="en-US" dirty="0" err="1"/>
              <a:t>giọng</a:t>
            </a:r>
            <a:r>
              <a:rPr lang="en-US" dirty="0"/>
              <a:t> </a:t>
            </a:r>
            <a:r>
              <a:rPr lang="en-US" dirty="0" err="1"/>
              <a:t>nói</a:t>
            </a:r>
            <a:r>
              <a:rPr lang="en-US" dirty="0"/>
              <a:t> (</a:t>
            </a:r>
            <a:r>
              <a:rPr lang="en-US" dirty="0" err="1"/>
              <a:t>Hỗ</a:t>
            </a:r>
            <a:r>
              <a:rPr lang="en-US" dirty="0"/>
              <a:t> </a:t>
            </a:r>
            <a:r>
              <a:rPr lang="en-US" dirty="0" err="1"/>
              <a:t>trợ</a:t>
            </a:r>
            <a:r>
              <a:rPr lang="en-US" dirty="0"/>
              <a:t> 11 </a:t>
            </a:r>
            <a:r>
              <a:rPr lang="en-US" dirty="0" err="1"/>
              <a:t>ngôn</a:t>
            </a:r>
            <a:r>
              <a:rPr lang="en-US" dirty="0"/>
              <a:t> </a:t>
            </a:r>
            <a:r>
              <a:rPr lang="en-US" dirty="0" err="1"/>
              <a:t>ngữ</a:t>
            </a:r>
            <a:r>
              <a:rPr lang="en-US" dirty="0"/>
              <a:t> </a:t>
            </a:r>
            <a:r>
              <a:rPr lang="en-US" dirty="0" err="1"/>
              <a:t>khác</a:t>
            </a:r>
            <a:r>
              <a:rPr lang="en-US" dirty="0"/>
              <a:t> </a:t>
            </a:r>
            <a:r>
              <a:rPr lang="en-US" dirty="0" err="1"/>
              <a:t>nhau</a:t>
            </a:r>
            <a:r>
              <a:rPr lang="en-US" dirty="0"/>
              <a:t>)</a:t>
            </a:r>
          </a:p>
          <a:p>
            <a:pPr marL="800100" lvl="1" indent="-342900">
              <a:buSzPts val="1100"/>
              <a:buFont typeface="Arial" panose="020B0604020202020204" pitchFamily="34" charset="0"/>
              <a:buChar char="•"/>
            </a:pPr>
            <a:r>
              <a:rPr lang="en-US" dirty="0" err="1"/>
              <a:t>Chuyển</a:t>
            </a:r>
            <a:r>
              <a:rPr lang="en-US" dirty="0"/>
              <a:t> file </a:t>
            </a:r>
            <a:r>
              <a:rPr lang="en-US" dirty="0" err="1"/>
              <a:t>thành</a:t>
            </a:r>
            <a:r>
              <a:rPr lang="en-US" dirty="0"/>
              <a:t> text( </a:t>
            </a:r>
            <a:r>
              <a:rPr lang="en-US" dirty="0" err="1"/>
              <a:t>hỗ</a:t>
            </a:r>
            <a:r>
              <a:rPr lang="en-US" dirty="0"/>
              <a:t> </a:t>
            </a:r>
            <a:r>
              <a:rPr lang="en-US" dirty="0" err="1"/>
              <a:t>trợ</a:t>
            </a:r>
            <a:r>
              <a:rPr lang="en-US" dirty="0"/>
              <a:t> </a:t>
            </a:r>
            <a:r>
              <a:rPr lang="en-US" dirty="0" err="1"/>
              <a:t>các</a:t>
            </a:r>
            <a:r>
              <a:rPr lang="en-US" dirty="0"/>
              <a:t> </a:t>
            </a:r>
            <a:r>
              <a:rPr lang="en-US" dirty="0" err="1"/>
              <a:t>dạng</a:t>
            </a:r>
            <a:r>
              <a:rPr lang="en-US" dirty="0"/>
              <a:t> file txt, jpg, </a:t>
            </a:r>
            <a:r>
              <a:rPr lang="en-US" dirty="0" err="1"/>
              <a:t>jpge</a:t>
            </a:r>
            <a:r>
              <a:rPr lang="en-US" dirty="0"/>
              <a:t>, doc, docx).</a:t>
            </a:r>
            <a:endParaRPr dirty="0"/>
          </a:p>
        </p:txBody>
      </p:sp>
      <p:grpSp>
        <p:nvGrpSpPr>
          <p:cNvPr id="1212" name="Google Shape;1212;p31"/>
          <p:cNvGrpSpPr/>
          <p:nvPr/>
        </p:nvGrpSpPr>
        <p:grpSpPr>
          <a:xfrm>
            <a:off x="1088100" y="925950"/>
            <a:ext cx="315575" cy="366750"/>
            <a:chOff x="8558925" y="4522650"/>
            <a:chExt cx="315575" cy="366750"/>
          </a:xfrm>
        </p:grpSpPr>
        <p:grpSp>
          <p:nvGrpSpPr>
            <p:cNvPr id="1213" name="Google Shape;1213;p31"/>
            <p:cNvGrpSpPr/>
            <p:nvPr/>
          </p:nvGrpSpPr>
          <p:grpSpPr>
            <a:xfrm>
              <a:off x="8558925" y="4629825"/>
              <a:ext cx="107200" cy="107175"/>
              <a:chOff x="4125350" y="1946513"/>
              <a:chExt cx="107200" cy="107175"/>
            </a:xfrm>
          </p:grpSpPr>
          <p:sp>
            <p:nvSpPr>
              <p:cNvPr id="1214" name="Google Shape;1214;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1"/>
            <p:cNvGrpSpPr/>
            <p:nvPr/>
          </p:nvGrpSpPr>
          <p:grpSpPr>
            <a:xfrm>
              <a:off x="8711325" y="4782225"/>
              <a:ext cx="107200" cy="107175"/>
              <a:chOff x="4125350" y="1946513"/>
              <a:chExt cx="107200" cy="107175"/>
            </a:xfrm>
          </p:grpSpPr>
          <p:sp>
            <p:nvSpPr>
              <p:cNvPr id="1217" name="Google Shape;1217;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1"/>
            <p:cNvGrpSpPr/>
            <p:nvPr/>
          </p:nvGrpSpPr>
          <p:grpSpPr>
            <a:xfrm>
              <a:off x="8767300" y="4522650"/>
              <a:ext cx="107200" cy="107175"/>
              <a:chOff x="4125350" y="1946513"/>
              <a:chExt cx="107200" cy="107175"/>
            </a:xfrm>
          </p:grpSpPr>
          <p:sp>
            <p:nvSpPr>
              <p:cNvPr id="1220" name="Google Shape;122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2" name="Google Shape;1222;p31"/>
          <p:cNvGrpSpPr/>
          <p:nvPr/>
        </p:nvGrpSpPr>
        <p:grpSpPr>
          <a:xfrm rot="10800000" flipH="1">
            <a:off x="532820" y="4524726"/>
            <a:ext cx="194400" cy="112209"/>
            <a:chOff x="265900" y="3852516"/>
            <a:chExt cx="194400" cy="112209"/>
          </a:xfrm>
        </p:grpSpPr>
        <p:sp>
          <p:nvSpPr>
            <p:cNvPr id="1223" name="Google Shape;1223;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1"/>
          <p:cNvGrpSpPr/>
          <p:nvPr/>
        </p:nvGrpSpPr>
        <p:grpSpPr>
          <a:xfrm flipH="1">
            <a:off x="7380725" y="925941"/>
            <a:ext cx="194400" cy="112209"/>
            <a:chOff x="265900" y="3852516"/>
            <a:chExt cx="194400" cy="112209"/>
          </a:xfrm>
        </p:grpSpPr>
        <p:sp>
          <p:nvSpPr>
            <p:cNvPr id="1226" name="Google Shape;1226;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1"/>
          <p:cNvGrpSpPr/>
          <p:nvPr/>
        </p:nvGrpSpPr>
        <p:grpSpPr>
          <a:xfrm rot="5400000">
            <a:off x="7456475" y="3761175"/>
            <a:ext cx="315575" cy="366750"/>
            <a:chOff x="8558925" y="4522650"/>
            <a:chExt cx="315575" cy="366750"/>
          </a:xfrm>
        </p:grpSpPr>
        <p:grpSp>
          <p:nvGrpSpPr>
            <p:cNvPr id="1229" name="Google Shape;1229;p31"/>
            <p:cNvGrpSpPr/>
            <p:nvPr/>
          </p:nvGrpSpPr>
          <p:grpSpPr>
            <a:xfrm>
              <a:off x="8558925" y="4629825"/>
              <a:ext cx="107200" cy="107175"/>
              <a:chOff x="4125350" y="1946513"/>
              <a:chExt cx="107200" cy="107175"/>
            </a:xfrm>
          </p:grpSpPr>
          <p:sp>
            <p:nvSpPr>
              <p:cNvPr id="1230" name="Google Shape;1230;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1"/>
            <p:cNvGrpSpPr/>
            <p:nvPr/>
          </p:nvGrpSpPr>
          <p:grpSpPr>
            <a:xfrm>
              <a:off x="8711325" y="4782225"/>
              <a:ext cx="107200" cy="107175"/>
              <a:chOff x="4125350" y="1946513"/>
              <a:chExt cx="107200" cy="107175"/>
            </a:xfrm>
          </p:grpSpPr>
          <p:sp>
            <p:nvSpPr>
              <p:cNvPr id="1233" name="Google Shape;1233;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31"/>
            <p:cNvGrpSpPr/>
            <p:nvPr/>
          </p:nvGrpSpPr>
          <p:grpSpPr>
            <a:xfrm>
              <a:off x="8767300" y="4522650"/>
              <a:ext cx="107200" cy="107175"/>
              <a:chOff x="4125350" y="1946513"/>
              <a:chExt cx="107200" cy="107175"/>
            </a:xfrm>
          </p:grpSpPr>
          <p:sp>
            <p:nvSpPr>
              <p:cNvPr id="1236" name="Google Shape;1236;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238" name="Google Shape;1238;p31"/>
          <p:cNvCxnSpPr/>
          <p:nvPr/>
        </p:nvCxnSpPr>
        <p:spPr>
          <a:xfrm>
            <a:off x="2387060" y="2589393"/>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239" name="Google Shape;1239;p31"/>
          <p:cNvGrpSpPr/>
          <p:nvPr/>
        </p:nvGrpSpPr>
        <p:grpSpPr>
          <a:xfrm flipH="1">
            <a:off x="4391436" y="4291309"/>
            <a:ext cx="361129" cy="3106418"/>
            <a:chOff x="6317900" y="1197313"/>
            <a:chExt cx="180700" cy="1554375"/>
          </a:xfrm>
        </p:grpSpPr>
        <p:sp>
          <p:nvSpPr>
            <p:cNvPr id="1240" name="Google Shape;1240;p3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31"/>
          <p:cNvGrpSpPr/>
          <p:nvPr/>
        </p:nvGrpSpPr>
        <p:grpSpPr>
          <a:xfrm flipH="1">
            <a:off x="4352623" y="430931"/>
            <a:ext cx="438754" cy="772904"/>
            <a:chOff x="4950175" y="2998438"/>
            <a:chExt cx="88725" cy="156300"/>
          </a:xfrm>
        </p:grpSpPr>
        <p:sp>
          <p:nvSpPr>
            <p:cNvPr id="1247" name="Google Shape;1247;p3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149;p30">
            <a:extLst>
              <a:ext uri="{FF2B5EF4-FFF2-40B4-BE49-F238E27FC236}">
                <a16:creationId xmlns:a16="http://schemas.microsoft.com/office/drawing/2014/main" id="{7853CAD5-8C3A-4F14-B193-B49FF628A3B2}"/>
              </a:ext>
            </a:extLst>
          </p:cNvPr>
          <p:cNvSpPr txBox="1">
            <a:spLocks/>
          </p:cNvSpPr>
          <p:nvPr/>
        </p:nvSpPr>
        <p:spPr>
          <a:xfrm>
            <a:off x="-190620" y="505971"/>
            <a:ext cx="6004800"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2</a:t>
            </a:r>
            <a:r>
              <a:rPr lang="vi-VN"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XÂY DỤNG ỨNG DỤNG</a:t>
            </a:r>
            <a:endParaRPr lang="vi-VN" dirty="0">
              <a:solidFill>
                <a:schemeClr val="lt1"/>
              </a:solidFill>
              <a:latin typeface="Barlow Condensed"/>
              <a:ea typeface="Barlow Condensed"/>
              <a:cs typeface="Barlow Condensed"/>
              <a:sym typeface="Barlow Condensed"/>
            </a:endParaRPr>
          </a:p>
        </p:txBody>
      </p:sp>
      <p:sp>
        <p:nvSpPr>
          <p:cNvPr id="78" name="Google Shape;1211;p31">
            <a:extLst>
              <a:ext uri="{FF2B5EF4-FFF2-40B4-BE49-F238E27FC236}">
                <a16:creationId xmlns:a16="http://schemas.microsoft.com/office/drawing/2014/main" id="{D6D89D34-1112-46D1-8B3B-64D9FB104C51}"/>
              </a:ext>
            </a:extLst>
          </p:cNvPr>
          <p:cNvSpPr txBox="1">
            <a:spLocks/>
          </p:cNvSpPr>
          <p:nvPr/>
        </p:nvSpPr>
        <p:spPr>
          <a:xfrm>
            <a:off x="630020" y="2726451"/>
            <a:ext cx="7385790" cy="130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23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buSzPts val="1100"/>
              <a:buFont typeface="Arial"/>
              <a:buNone/>
            </a:pPr>
            <a:r>
              <a:rPr lang="en-US" dirty="0" err="1"/>
              <a:t>Cài</a:t>
            </a:r>
            <a:r>
              <a:rPr lang="en-US" dirty="0"/>
              <a:t> </a:t>
            </a:r>
            <a:r>
              <a:rPr lang="en-US" dirty="0" err="1"/>
              <a:t>đặt</a:t>
            </a:r>
            <a:r>
              <a:rPr lang="en-US" dirty="0"/>
              <a:t> </a:t>
            </a:r>
            <a:r>
              <a:rPr lang="en-US" dirty="0" err="1"/>
              <a:t>môi</a:t>
            </a:r>
            <a:r>
              <a:rPr lang="en-US" dirty="0"/>
              <a:t> </a:t>
            </a:r>
            <a:r>
              <a:rPr lang="en-US" dirty="0" err="1"/>
              <a:t>trường</a:t>
            </a:r>
            <a:r>
              <a:rPr lang="en-US" dirty="0"/>
              <a:t>( </a:t>
            </a:r>
            <a:r>
              <a:rPr lang="en-US" dirty="0" err="1"/>
              <a:t>để</a:t>
            </a:r>
            <a:r>
              <a:rPr lang="en-US" dirty="0"/>
              <a:t> </a:t>
            </a:r>
            <a:r>
              <a:rPr lang="en-US" dirty="0" err="1"/>
              <a:t>chạy</a:t>
            </a:r>
            <a:r>
              <a:rPr lang="en-US" dirty="0"/>
              <a:t> local )</a:t>
            </a:r>
          </a:p>
          <a:p>
            <a:pPr marL="800100" lvl="1" indent="-342900">
              <a:buSzPts val="1100"/>
              <a:buFont typeface="Arial" panose="020B0604020202020204" pitchFamily="34" charset="0"/>
              <a:buChar char="•"/>
            </a:pPr>
            <a:r>
              <a:rPr lang="en-US" dirty="0" err="1"/>
              <a:t>Cài</a:t>
            </a:r>
            <a:r>
              <a:rPr lang="en-US" dirty="0"/>
              <a:t> </a:t>
            </a:r>
            <a:r>
              <a:rPr lang="en-US" dirty="0" err="1"/>
              <a:t>đặt</a:t>
            </a:r>
            <a:r>
              <a:rPr lang="en-US" dirty="0"/>
              <a:t> Python 3</a:t>
            </a:r>
          </a:p>
          <a:p>
            <a:pPr marL="800100" lvl="1" indent="-342900">
              <a:buSzPts val="1100"/>
              <a:buFont typeface="Arial" panose="020B0604020202020204" pitchFamily="34" charset="0"/>
              <a:buChar char="•"/>
            </a:pPr>
            <a:r>
              <a:rPr lang="en-US" dirty="0" err="1"/>
              <a:t>Cài</a:t>
            </a:r>
            <a:r>
              <a:rPr lang="en-US" dirty="0"/>
              <a:t> </a:t>
            </a:r>
            <a:r>
              <a:rPr lang="en-US" dirty="0" err="1"/>
              <a:t>đặt</a:t>
            </a:r>
            <a:r>
              <a:rPr lang="en-US" dirty="0"/>
              <a:t> module Boto3 </a:t>
            </a:r>
            <a:r>
              <a:rPr lang="en-US" dirty="0" err="1"/>
              <a:t>bằng</a:t>
            </a:r>
            <a:r>
              <a:rPr lang="en-US" dirty="0"/>
              <a:t> </a:t>
            </a:r>
            <a:r>
              <a:rPr lang="en-US" dirty="0" err="1"/>
              <a:t>lệnh</a:t>
            </a:r>
            <a:r>
              <a:rPr lang="en-US" dirty="0"/>
              <a:t>  pip install boto3</a:t>
            </a:r>
          </a:p>
          <a:p>
            <a:pPr marL="800100" lvl="1" indent="-342900">
              <a:buSzPts val="1100"/>
              <a:buFont typeface="Arial" panose="020B0604020202020204" pitchFamily="34" charset="0"/>
              <a:buChar char="•"/>
            </a:pPr>
            <a:r>
              <a:rPr lang="en-US" dirty="0" err="1"/>
              <a:t>Cài</a:t>
            </a:r>
            <a:r>
              <a:rPr lang="en-US" dirty="0"/>
              <a:t> </a:t>
            </a:r>
            <a:r>
              <a:rPr lang="en-US" dirty="0" err="1"/>
              <a:t>đặt</a:t>
            </a:r>
            <a:r>
              <a:rPr lang="en-US" dirty="0"/>
              <a:t> python flask </a:t>
            </a:r>
            <a:r>
              <a:rPr lang="en-US" dirty="0" err="1"/>
              <a:t>bằng</a:t>
            </a:r>
            <a:r>
              <a:rPr lang="en-US" dirty="0"/>
              <a:t> </a:t>
            </a:r>
            <a:r>
              <a:rPr lang="en-US" dirty="0" err="1"/>
              <a:t>lệnh</a:t>
            </a:r>
            <a:r>
              <a:rPr lang="en-US" dirty="0"/>
              <a:t> pip install flask.</a:t>
            </a:r>
          </a:p>
          <a:p>
            <a:pPr marL="800100" lvl="1" indent="-342900">
              <a:buSzPts val="1100"/>
              <a:buFont typeface="Arial" panose="020B0604020202020204" pitchFamily="34" charset="0"/>
              <a:buChar char="•"/>
            </a:pPr>
            <a:endParaRPr lang="en-US" dirty="0"/>
          </a:p>
          <a:p>
            <a:pPr marL="457200" lvl="1" indent="0">
              <a:buSzPts val="1100"/>
            </a:pPr>
            <a:r>
              <a:rPr lang="en-US" dirty="0"/>
              <a:t>Sau </a:t>
            </a:r>
            <a:r>
              <a:rPr lang="en-US" dirty="0" err="1"/>
              <a:t>khi</a:t>
            </a:r>
            <a:r>
              <a:rPr lang="en-US" dirty="0"/>
              <a:t> </a:t>
            </a:r>
            <a:r>
              <a:rPr lang="en-US" dirty="0" err="1"/>
              <a:t>đã</a:t>
            </a:r>
            <a:r>
              <a:rPr lang="en-US" dirty="0"/>
              <a:t> </a:t>
            </a:r>
            <a:r>
              <a:rPr lang="en-US" dirty="0" err="1"/>
              <a:t>cài</a:t>
            </a:r>
            <a:r>
              <a:rPr lang="en-US" dirty="0"/>
              <a:t> </a:t>
            </a:r>
            <a:r>
              <a:rPr lang="en-US" dirty="0" err="1"/>
              <a:t>đặt</a:t>
            </a:r>
            <a:r>
              <a:rPr lang="en-US" dirty="0"/>
              <a:t> </a:t>
            </a:r>
            <a:r>
              <a:rPr lang="en-US" dirty="0" err="1"/>
              <a:t>tất</a:t>
            </a:r>
            <a:r>
              <a:rPr lang="en-US" dirty="0"/>
              <a:t> </a:t>
            </a:r>
            <a:r>
              <a:rPr lang="en-US" dirty="0" err="1"/>
              <a:t>cả</a:t>
            </a:r>
            <a:r>
              <a:rPr lang="en-US" dirty="0"/>
              <a:t> </a:t>
            </a:r>
            <a:r>
              <a:rPr lang="en-US" dirty="0" err="1"/>
              <a:t>thì</a:t>
            </a:r>
            <a:r>
              <a:rPr lang="en-US" dirty="0"/>
              <a:t> </a:t>
            </a:r>
            <a:r>
              <a:rPr lang="en-US" dirty="0" err="1"/>
              <a:t>chạy</a:t>
            </a:r>
            <a:r>
              <a:rPr lang="en-US" dirty="0"/>
              <a:t> app.py </a:t>
            </a:r>
            <a:r>
              <a:rPr lang="en-US" dirty="0" err="1"/>
              <a:t>để</a:t>
            </a:r>
            <a:r>
              <a:rPr lang="en-US" dirty="0"/>
              <a:t> </a:t>
            </a:r>
            <a:r>
              <a:rPr lang="en-US" dirty="0" err="1"/>
              <a:t>tiến</a:t>
            </a:r>
            <a:r>
              <a:rPr lang="en-US" dirty="0"/>
              <a:t> </a:t>
            </a:r>
            <a:r>
              <a:rPr lang="en-US" dirty="0" err="1"/>
              <a:t>hành</a:t>
            </a:r>
            <a:r>
              <a:rPr lang="en-US" dirty="0"/>
              <a:t> </a:t>
            </a:r>
            <a:r>
              <a:rPr lang="en-US" dirty="0" err="1"/>
              <a:t>chạy</a:t>
            </a:r>
            <a:r>
              <a:rPr lang="en-US" dirty="0"/>
              <a:t> local.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61" name="Google Shape;1461;p37"/>
          <p:cNvSpPr txBox="1">
            <a:spLocks noGrp="1"/>
          </p:cNvSpPr>
          <p:nvPr>
            <p:ph type="subTitle" idx="4294967295"/>
          </p:nvPr>
        </p:nvSpPr>
        <p:spPr>
          <a:xfrm>
            <a:off x="1657290" y="647811"/>
            <a:ext cx="4501500" cy="28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Giao diện cơ bản:</a:t>
            </a:r>
            <a:endParaRPr dirty="0"/>
          </a:p>
        </p:txBody>
      </p:sp>
      <p:sp>
        <p:nvSpPr>
          <p:cNvPr id="14" name="Google Shape;1149;p30">
            <a:extLst>
              <a:ext uri="{FF2B5EF4-FFF2-40B4-BE49-F238E27FC236}">
                <a16:creationId xmlns:a16="http://schemas.microsoft.com/office/drawing/2014/main" id="{A267642B-5031-47EE-B956-0F7F9467E97D}"/>
              </a:ext>
            </a:extLst>
          </p:cNvPr>
          <p:cNvSpPr txBox="1">
            <a:spLocks/>
          </p:cNvSpPr>
          <p:nvPr/>
        </p:nvSpPr>
        <p:spPr>
          <a:xfrm>
            <a:off x="-152520" y="66871"/>
            <a:ext cx="6004800" cy="512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2400"/>
              <a:buFont typeface="Montserrat"/>
              <a:buNone/>
              <a:defRPr sz="2400" b="1" i="0" u="none" strike="noStrike" cap="none">
                <a:solidFill>
                  <a:schemeClr val="lt1"/>
                </a:solidFill>
                <a:latin typeface="Montserrat"/>
                <a:ea typeface="Montserrat"/>
                <a:cs typeface="Montserrat"/>
                <a:sym typeface="Montserrat"/>
              </a:defRPr>
            </a:lvl9pPr>
          </a:lstStyle>
          <a:p>
            <a:r>
              <a:rPr lang="en-US" dirty="0">
                <a:latin typeface="Barlow Condensed"/>
                <a:ea typeface="Barlow Condensed"/>
                <a:cs typeface="Barlow Condensed"/>
                <a:sym typeface="Barlow Condensed"/>
              </a:rPr>
              <a:t>2</a:t>
            </a:r>
            <a:r>
              <a:rPr lang="vi-VN" dirty="0">
                <a:latin typeface="Barlow Condensed"/>
                <a:ea typeface="Barlow Condensed"/>
                <a:cs typeface="Barlow Condensed"/>
                <a:sym typeface="Barlow Condensed"/>
              </a:rPr>
              <a:t>. </a:t>
            </a:r>
            <a:r>
              <a:rPr lang="en-US" dirty="0">
                <a:solidFill>
                  <a:schemeClr val="lt1"/>
                </a:solidFill>
                <a:latin typeface="Barlow Condensed"/>
                <a:ea typeface="Barlow Condensed"/>
                <a:cs typeface="Barlow Condensed"/>
                <a:sym typeface="Barlow Condensed"/>
              </a:rPr>
              <a:t>XÂY DỤNG ỨNG DỤNG</a:t>
            </a:r>
            <a:endParaRPr lang="vi-VN" dirty="0">
              <a:solidFill>
                <a:schemeClr val="lt1"/>
              </a:solidFill>
              <a:latin typeface="Barlow Condensed"/>
              <a:ea typeface="Barlow Condensed"/>
              <a:cs typeface="Barlow Condensed"/>
              <a:sym typeface="Barlow Condensed"/>
            </a:endParaRPr>
          </a:p>
        </p:txBody>
      </p:sp>
      <p:pic>
        <p:nvPicPr>
          <p:cNvPr id="9" name="Picture 8">
            <a:extLst>
              <a:ext uri="{FF2B5EF4-FFF2-40B4-BE49-F238E27FC236}">
                <a16:creationId xmlns:a16="http://schemas.microsoft.com/office/drawing/2014/main" id="{3197BA10-F9CE-4F70-864C-BD9E24218B35}"/>
              </a:ext>
            </a:extLst>
          </p:cNvPr>
          <p:cNvPicPr>
            <a:picLocks noChangeAspect="1"/>
          </p:cNvPicPr>
          <p:nvPr/>
        </p:nvPicPr>
        <p:blipFill>
          <a:blip r:embed="rId3"/>
          <a:stretch>
            <a:fillRect/>
          </a:stretch>
        </p:blipFill>
        <p:spPr>
          <a:xfrm>
            <a:off x="350520" y="1094422"/>
            <a:ext cx="8450580" cy="3228975"/>
          </a:xfrm>
          <a:prstGeom prst="rect">
            <a:avLst/>
          </a:prstGeom>
        </p:spPr>
      </p:pic>
    </p:spTree>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1074</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Barlow Condensed SemiBold</vt:lpstr>
      <vt:lpstr>Montserrat</vt:lpstr>
      <vt:lpstr>Barlow Condensed Medium</vt:lpstr>
      <vt:lpstr>Barlow</vt:lpstr>
      <vt:lpstr>Barlow Condensed</vt:lpstr>
      <vt:lpstr>Anaheim</vt:lpstr>
      <vt:lpstr>Arial</vt:lpstr>
      <vt:lpstr>Roboto Condensed Light</vt:lpstr>
      <vt:lpstr>Software Developer Engineer Job Description by Slidesgo</vt:lpstr>
      <vt:lpstr>CLOUD COMPUTING AWS Translate</vt:lpstr>
      <vt:lpstr>NHÓM 22 : TÌM HIỂU AWS TRANSLATE VÀ VIẾT ỨNG DỤNG MINH HỌA</vt:lpstr>
      <vt:lpstr>NỘI DUNG TRÌNH BÀY</vt:lpstr>
      <vt:lpstr>1. CƠ SỞ LÝ THUYẾT</vt:lpstr>
      <vt:lpstr>1. CƠ SỞ LÝ THUYẾT</vt:lpstr>
      <vt:lpstr>1. CƠ SỞ LÝ THUYẾT</vt:lpstr>
      <vt:lpstr>1. CƠ SỞ LÝ THUYẾT</vt:lpstr>
      <vt:lpstr>PowerPoint Presentation</vt:lpstr>
      <vt:lpstr>PowerPoint Presentation</vt:lpstr>
      <vt:lpstr>Các chức năng cơ bản.</vt:lpstr>
      <vt:lpstr>Một số function được sử dụng</vt:lpstr>
      <vt:lpstr>PowerPoint Presentation</vt:lpstr>
      <vt:lpstr>PowerPoint Presentation</vt:lpstr>
      <vt:lpstr>Kết quả đạt được :  </vt:lpstr>
      <vt:lpstr>Ưu điểm của ứng dụng:  </vt:lpstr>
      <vt:lpstr>Định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AWS Translate</dc:title>
  <dc:creator>MSI Laptop</dc:creator>
  <cp:lastModifiedBy>Nguyen Sy Hoang Lam</cp:lastModifiedBy>
  <cp:revision>8</cp:revision>
  <dcterms:modified xsi:type="dcterms:W3CDTF">2022-12-05T14:44:37Z</dcterms:modified>
</cp:coreProperties>
</file>