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24"/>
  </p:notesMasterIdLst>
  <p:handoutMasterIdLst>
    <p:handoutMasterId r:id="rId25"/>
  </p:handoutMasterIdLst>
  <p:sldIdLst>
    <p:sldId id="362" r:id="rId6"/>
    <p:sldId id="297" r:id="rId7"/>
    <p:sldId id="358" r:id="rId8"/>
    <p:sldId id="352" r:id="rId9"/>
    <p:sldId id="511" r:id="rId10"/>
    <p:sldId id="512" r:id="rId11"/>
    <p:sldId id="513" r:id="rId12"/>
    <p:sldId id="514" r:id="rId13"/>
    <p:sldId id="515" r:id="rId14"/>
    <p:sldId id="516" r:id="rId15"/>
    <p:sldId id="517" r:id="rId16"/>
    <p:sldId id="518" r:id="rId17"/>
    <p:sldId id="519" r:id="rId18"/>
    <p:sldId id="520" r:id="rId19"/>
    <p:sldId id="521" r:id="rId20"/>
    <p:sldId id="522" r:id="rId21"/>
    <p:sldId id="523" r:id="rId22"/>
    <p:sldId id="356" r:id="rId23"/>
  </p:sldIdLst>
  <p:sldSz cx="12192000" cy="6858000"/>
  <p:notesSz cx="6858000" cy="9144000"/>
  <p:embeddedFontLst>
    <p:embeddedFont>
      <p:font typeface="ING Me" panose="02000506040000020004" charset="0"/>
      <p:regular r:id="rId26"/>
      <p:bold r:id="rId27"/>
      <p:italic r:id="rId28"/>
      <p:boldItalic r:id="rId29"/>
    </p:embeddedFont>
  </p:embeddedFontLst>
  <p:custDataLst>
    <p:tags r:id="rId30"/>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50" autoAdjust="0"/>
  </p:normalViewPr>
  <p:slideViewPr>
    <p:cSldViewPr snapToGrid="0" showGuides="1">
      <p:cViewPr varScale="1">
        <p:scale>
          <a:sx n="108" d="100"/>
          <a:sy n="108" d="100"/>
        </p:scale>
        <p:origin x="714" y="114"/>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21/10/2024</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21/10/2024</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3244111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CE2D-AC21-2125-2162-137C16A2D38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9AC808-C010-9432-5392-DC7E77F25EF6}"/>
              </a:ext>
            </a:extLst>
          </p:cNvPr>
          <p:cNvSpPr>
            <a:spLocks noGrp="1"/>
          </p:cNvSpPr>
          <p:nvPr>
            <p:ph type="sldNum" sz="quarter" idx="10"/>
          </p:nvPr>
        </p:nvSpPr>
        <p:spPr/>
        <p:txBody>
          <a:bodyPr/>
          <a:lstStyle/>
          <a:p>
            <a:fld id="{E762DFE1-544E-4AD0-8AE2-9ADF9877B110}" type="slidenum">
              <a:rPr lang="en-GB" smtClean="0"/>
              <a:pPr/>
              <a:t>10</a:t>
            </a:fld>
            <a:endParaRPr lang="en-GB" dirty="0"/>
          </a:p>
        </p:txBody>
      </p:sp>
      <p:sp>
        <p:nvSpPr>
          <p:cNvPr id="6" name="Slide Image Placeholder 5">
            <a:extLst>
              <a:ext uri="{FF2B5EF4-FFF2-40B4-BE49-F238E27FC236}">
                <a16:creationId xmlns:a16="http://schemas.microsoft.com/office/drawing/2014/main" id="{ACC00CCE-4663-9D15-3795-89B679B8BD09}"/>
              </a:ext>
            </a:extLst>
          </p:cNvPr>
          <p:cNvSpPr>
            <a:spLocks noGrp="1" noRot="1" noChangeAspect="1"/>
          </p:cNvSpPr>
          <p:nvPr>
            <p:ph type="sldImg"/>
          </p:nvPr>
        </p:nvSpPr>
        <p:spPr>
          <a:xfrm>
            <a:off x="685800" y="681038"/>
            <a:ext cx="5486400" cy="3086100"/>
          </a:xfrm>
        </p:spPr>
      </p:sp>
      <p:sp>
        <p:nvSpPr>
          <p:cNvPr id="7" name="Notes Placeholder 6">
            <a:extLst>
              <a:ext uri="{FF2B5EF4-FFF2-40B4-BE49-F238E27FC236}">
                <a16:creationId xmlns:a16="http://schemas.microsoft.com/office/drawing/2014/main" id="{2B58C5CD-E3F9-179B-C82F-0AA4E59A180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131653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515AF-8F76-4DC1-746B-42E533E75AA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1069D5-CAA8-BDA0-6E51-5410E23C7516}"/>
              </a:ext>
            </a:extLst>
          </p:cNvPr>
          <p:cNvSpPr>
            <a:spLocks noGrp="1"/>
          </p:cNvSpPr>
          <p:nvPr>
            <p:ph type="sldNum" sz="quarter" idx="10"/>
          </p:nvPr>
        </p:nvSpPr>
        <p:spPr/>
        <p:txBody>
          <a:bodyPr/>
          <a:lstStyle/>
          <a:p>
            <a:fld id="{E762DFE1-544E-4AD0-8AE2-9ADF9877B110}" type="slidenum">
              <a:rPr lang="en-GB" smtClean="0"/>
              <a:pPr/>
              <a:t>11</a:t>
            </a:fld>
            <a:endParaRPr lang="en-GB"/>
          </a:p>
        </p:txBody>
      </p:sp>
      <p:sp>
        <p:nvSpPr>
          <p:cNvPr id="6" name="Slide Image Placeholder 5">
            <a:extLst>
              <a:ext uri="{FF2B5EF4-FFF2-40B4-BE49-F238E27FC236}">
                <a16:creationId xmlns:a16="http://schemas.microsoft.com/office/drawing/2014/main" id="{6ADB39C0-7DD9-7443-9950-7B52B82FA98C}"/>
              </a:ext>
            </a:extLst>
          </p:cNvPr>
          <p:cNvSpPr>
            <a:spLocks noGrp="1" noRot="1" noChangeAspect="1"/>
          </p:cNvSpPr>
          <p:nvPr>
            <p:ph type="sldImg"/>
          </p:nvPr>
        </p:nvSpPr>
        <p:spPr>
          <a:xfrm>
            <a:off x="685800" y="681038"/>
            <a:ext cx="5486400" cy="3086100"/>
          </a:xfrm>
        </p:spPr>
      </p:sp>
      <p:sp>
        <p:nvSpPr>
          <p:cNvPr id="7" name="Notes Placeholder 6">
            <a:extLst>
              <a:ext uri="{FF2B5EF4-FFF2-40B4-BE49-F238E27FC236}">
                <a16:creationId xmlns:a16="http://schemas.microsoft.com/office/drawing/2014/main" id="{4B6C096B-5F20-0BE9-C496-91C618F9B15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90612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24C80-BFA7-BB7C-EBED-256C8A58544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1AFDFE-6178-17D8-0E93-D8FF40CB6D9E}"/>
              </a:ext>
            </a:extLst>
          </p:cNvPr>
          <p:cNvSpPr>
            <a:spLocks noGrp="1"/>
          </p:cNvSpPr>
          <p:nvPr>
            <p:ph type="sldNum" sz="quarter" idx="10"/>
          </p:nvPr>
        </p:nvSpPr>
        <p:spPr/>
        <p:txBody>
          <a:bodyPr/>
          <a:lstStyle/>
          <a:p>
            <a:fld id="{E762DFE1-544E-4AD0-8AE2-9ADF9877B110}" type="slidenum">
              <a:rPr lang="en-GB" smtClean="0"/>
              <a:pPr/>
              <a:t>12</a:t>
            </a:fld>
            <a:endParaRPr lang="en-GB" dirty="0"/>
          </a:p>
        </p:txBody>
      </p:sp>
      <p:sp>
        <p:nvSpPr>
          <p:cNvPr id="6" name="Slide Image Placeholder 5">
            <a:extLst>
              <a:ext uri="{FF2B5EF4-FFF2-40B4-BE49-F238E27FC236}">
                <a16:creationId xmlns:a16="http://schemas.microsoft.com/office/drawing/2014/main" id="{9D9ECF1D-75B9-0B88-C5B3-C3B62C31E98C}"/>
              </a:ext>
            </a:extLst>
          </p:cNvPr>
          <p:cNvSpPr>
            <a:spLocks noGrp="1" noRot="1" noChangeAspect="1"/>
          </p:cNvSpPr>
          <p:nvPr>
            <p:ph type="sldImg"/>
          </p:nvPr>
        </p:nvSpPr>
        <p:spPr>
          <a:xfrm>
            <a:off x="685800" y="681038"/>
            <a:ext cx="5486400" cy="3086100"/>
          </a:xfrm>
        </p:spPr>
      </p:sp>
      <p:sp>
        <p:nvSpPr>
          <p:cNvPr id="7" name="Notes Placeholder 6">
            <a:extLst>
              <a:ext uri="{FF2B5EF4-FFF2-40B4-BE49-F238E27FC236}">
                <a16:creationId xmlns:a16="http://schemas.microsoft.com/office/drawing/2014/main" id="{1BADA093-720D-168E-B3D3-4779A74C234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798823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CE20C-F7D2-CAE0-9D06-AE0A87C24F7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2E1B5D-528A-0968-70E5-16041E17D16A}"/>
              </a:ext>
            </a:extLst>
          </p:cNvPr>
          <p:cNvSpPr>
            <a:spLocks noGrp="1"/>
          </p:cNvSpPr>
          <p:nvPr>
            <p:ph type="sldNum" sz="quarter" idx="10"/>
          </p:nvPr>
        </p:nvSpPr>
        <p:spPr/>
        <p:txBody>
          <a:bodyPr/>
          <a:lstStyle/>
          <a:p>
            <a:fld id="{E762DFE1-544E-4AD0-8AE2-9ADF9877B110}" type="slidenum">
              <a:rPr lang="en-GB" smtClean="0"/>
              <a:pPr/>
              <a:t>13</a:t>
            </a:fld>
            <a:endParaRPr lang="en-GB"/>
          </a:p>
        </p:txBody>
      </p:sp>
      <p:sp>
        <p:nvSpPr>
          <p:cNvPr id="6" name="Slide Image Placeholder 5">
            <a:extLst>
              <a:ext uri="{FF2B5EF4-FFF2-40B4-BE49-F238E27FC236}">
                <a16:creationId xmlns:a16="http://schemas.microsoft.com/office/drawing/2014/main" id="{D5C0039A-9F38-1021-8F21-89828F4CC8C8}"/>
              </a:ext>
            </a:extLst>
          </p:cNvPr>
          <p:cNvSpPr>
            <a:spLocks noGrp="1" noRot="1" noChangeAspect="1"/>
          </p:cNvSpPr>
          <p:nvPr>
            <p:ph type="sldImg"/>
          </p:nvPr>
        </p:nvSpPr>
        <p:spPr>
          <a:xfrm>
            <a:off x="685800" y="681038"/>
            <a:ext cx="5486400" cy="3086100"/>
          </a:xfrm>
        </p:spPr>
      </p:sp>
      <p:sp>
        <p:nvSpPr>
          <p:cNvPr id="7" name="Notes Placeholder 6">
            <a:extLst>
              <a:ext uri="{FF2B5EF4-FFF2-40B4-BE49-F238E27FC236}">
                <a16:creationId xmlns:a16="http://schemas.microsoft.com/office/drawing/2014/main" id="{B2655B93-0003-11F8-CC84-4C52E21A885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06595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4B01B-B514-9826-1F07-E57D1E031F6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94AEB9-0093-3EAC-6458-9AF73FBDF0EE}"/>
              </a:ext>
            </a:extLst>
          </p:cNvPr>
          <p:cNvSpPr>
            <a:spLocks noGrp="1"/>
          </p:cNvSpPr>
          <p:nvPr>
            <p:ph type="sldNum" sz="quarter" idx="10"/>
          </p:nvPr>
        </p:nvSpPr>
        <p:spPr/>
        <p:txBody>
          <a:bodyPr/>
          <a:lstStyle/>
          <a:p>
            <a:fld id="{E762DFE1-544E-4AD0-8AE2-9ADF9877B110}" type="slidenum">
              <a:rPr lang="en-GB" smtClean="0"/>
              <a:pPr/>
              <a:t>14</a:t>
            </a:fld>
            <a:endParaRPr lang="en-GB" dirty="0"/>
          </a:p>
        </p:txBody>
      </p:sp>
      <p:sp>
        <p:nvSpPr>
          <p:cNvPr id="6" name="Slide Image Placeholder 5">
            <a:extLst>
              <a:ext uri="{FF2B5EF4-FFF2-40B4-BE49-F238E27FC236}">
                <a16:creationId xmlns:a16="http://schemas.microsoft.com/office/drawing/2014/main" id="{92A9E63E-59C1-8C4F-8BBE-0BC2D70D542C}"/>
              </a:ext>
            </a:extLst>
          </p:cNvPr>
          <p:cNvSpPr>
            <a:spLocks noGrp="1" noRot="1" noChangeAspect="1"/>
          </p:cNvSpPr>
          <p:nvPr>
            <p:ph type="sldImg"/>
          </p:nvPr>
        </p:nvSpPr>
        <p:spPr>
          <a:xfrm>
            <a:off x="685800" y="681038"/>
            <a:ext cx="5486400" cy="3086100"/>
          </a:xfrm>
        </p:spPr>
      </p:sp>
      <p:sp>
        <p:nvSpPr>
          <p:cNvPr id="7" name="Notes Placeholder 6">
            <a:extLst>
              <a:ext uri="{FF2B5EF4-FFF2-40B4-BE49-F238E27FC236}">
                <a16:creationId xmlns:a16="http://schemas.microsoft.com/office/drawing/2014/main" id="{006C7798-F3A8-A063-60A5-F61A9BD41DA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057506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7E325-17EC-E0E2-55A6-71A1C7487A5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826E2B-1641-710C-0D78-91F22A4FD588}"/>
              </a:ext>
            </a:extLst>
          </p:cNvPr>
          <p:cNvSpPr>
            <a:spLocks noGrp="1"/>
          </p:cNvSpPr>
          <p:nvPr>
            <p:ph type="sldNum" sz="quarter" idx="10"/>
          </p:nvPr>
        </p:nvSpPr>
        <p:spPr/>
        <p:txBody>
          <a:bodyPr/>
          <a:lstStyle/>
          <a:p>
            <a:fld id="{E762DFE1-544E-4AD0-8AE2-9ADF9877B110}" type="slidenum">
              <a:rPr lang="en-GB" smtClean="0"/>
              <a:pPr/>
              <a:t>15</a:t>
            </a:fld>
            <a:endParaRPr lang="en-GB" dirty="0"/>
          </a:p>
        </p:txBody>
      </p:sp>
      <p:sp>
        <p:nvSpPr>
          <p:cNvPr id="6" name="Slide Image Placeholder 5">
            <a:extLst>
              <a:ext uri="{FF2B5EF4-FFF2-40B4-BE49-F238E27FC236}">
                <a16:creationId xmlns:a16="http://schemas.microsoft.com/office/drawing/2014/main" id="{89DE8E02-8862-377D-2B69-7832A0479F13}"/>
              </a:ext>
            </a:extLst>
          </p:cNvPr>
          <p:cNvSpPr>
            <a:spLocks noGrp="1" noRot="1" noChangeAspect="1"/>
          </p:cNvSpPr>
          <p:nvPr>
            <p:ph type="sldImg"/>
          </p:nvPr>
        </p:nvSpPr>
        <p:spPr>
          <a:xfrm>
            <a:off x="685800" y="681038"/>
            <a:ext cx="5486400" cy="3086100"/>
          </a:xfrm>
        </p:spPr>
      </p:sp>
      <p:sp>
        <p:nvSpPr>
          <p:cNvPr id="7" name="Notes Placeholder 6">
            <a:extLst>
              <a:ext uri="{FF2B5EF4-FFF2-40B4-BE49-F238E27FC236}">
                <a16:creationId xmlns:a16="http://schemas.microsoft.com/office/drawing/2014/main" id="{0B87D98A-8105-33A2-2F5C-63888100448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90388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661F4-C5BB-764B-5A88-583333E40DC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770F77-096A-FEAA-5217-DDFF48C00234}"/>
              </a:ext>
            </a:extLst>
          </p:cNvPr>
          <p:cNvSpPr>
            <a:spLocks noGrp="1"/>
          </p:cNvSpPr>
          <p:nvPr>
            <p:ph type="sldNum" sz="quarter" idx="10"/>
          </p:nvPr>
        </p:nvSpPr>
        <p:spPr/>
        <p:txBody>
          <a:bodyPr/>
          <a:lstStyle/>
          <a:p>
            <a:fld id="{E762DFE1-544E-4AD0-8AE2-9ADF9877B110}" type="slidenum">
              <a:rPr lang="en-GB" smtClean="0"/>
              <a:pPr/>
              <a:t>16</a:t>
            </a:fld>
            <a:endParaRPr lang="en-GB" dirty="0"/>
          </a:p>
        </p:txBody>
      </p:sp>
      <p:sp>
        <p:nvSpPr>
          <p:cNvPr id="6" name="Slide Image Placeholder 5">
            <a:extLst>
              <a:ext uri="{FF2B5EF4-FFF2-40B4-BE49-F238E27FC236}">
                <a16:creationId xmlns:a16="http://schemas.microsoft.com/office/drawing/2014/main" id="{32B6A1A9-6D4B-7A77-03F0-9417D4A7D66E}"/>
              </a:ext>
            </a:extLst>
          </p:cNvPr>
          <p:cNvSpPr>
            <a:spLocks noGrp="1" noRot="1" noChangeAspect="1"/>
          </p:cNvSpPr>
          <p:nvPr>
            <p:ph type="sldImg"/>
          </p:nvPr>
        </p:nvSpPr>
        <p:spPr>
          <a:xfrm>
            <a:off x="685800" y="681038"/>
            <a:ext cx="5486400" cy="3086100"/>
          </a:xfrm>
        </p:spPr>
      </p:sp>
      <p:sp>
        <p:nvSpPr>
          <p:cNvPr id="7" name="Notes Placeholder 6">
            <a:extLst>
              <a:ext uri="{FF2B5EF4-FFF2-40B4-BE49-F238E27FC236}">
                <a16:creationId xmlns:a16="http://schemas.microsoft.com/office/drawing/2014/main" id="{F22271E5-2B76-A0C8-0256-D631E3F37F9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56817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3F2EC-6102-94C0-2481-DBA5AC13ED5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055EB4-588A-2352-32FC-E85DA67617B6}"/>
              </a:ext>
            </a:extLst>
          </p:cNvPr>
          <p:cNvSpPr>
            <a:spLocks noGrp="1"/>
          </p:cNvSpPr>
          <p:nvPr>
            <p:ph type="sldNum" sz="quarter" idx="10"/>
          </p:nvPr>
        </p:nvSpPr>
        <p:spPr/>
        <p:txBody>
          <a:bodyPr/>
          <a:lstStyle/>
          <a:p>
            <a:fld id="{E762DFE1-544E-4AD0-8AE2-9ADF9877B110}" type="slidenum">
              <a:rPr lang="en-GB" smtClean="0"/>
              <a:pPr/>
              <a:t>17</a:t>
            </a:fld>
            <a:endParaRPr lang="en-GB"/>
          </a:p>
        </p:txBody>
      </p:sp>
      <p:sp>
        <p:nvSpPr>
          <p:cNvPr id="9" name="Slide Image Placeholder 8">
            <a:extLst>
              <a:ext uri="{FF2B5EF4-FFF2-40B4-BE49-F238E27FC236}">
                <a16:creationId xmlns:a16="http://schemas.microsoft.com/office/drawing/2014/main" id="{A4A2B94A-52D7-57A2-9703-D922EEF49C34}"/>
              </a:ext>
            </a:extLst>
          </p:cNvPr>
          <p:cNvSpPr>
            <a:spLocks noGrp="1" noRot="1" noChangeAspect="1"/>
          </p:cNvSpPr>
          <p:nvPr>
            <p:ph type="sldImg"/>
          </p:nvPr>
        </p:nvSpPr>
        <p:spPr>
          <a:xfrm>
            <a:off x="685800" y="681038"/>
            <a:ext cx="5486400" cy="3086100"/>
          </a:xfrm>
        </p:spPr>
      </p:sp>
      <p:sp>
        <p:nvSpPr>
          <p:cNvPr id="10" name="Notes Placeholder 9">
            <a:extLst>
              <a:ext uri="{FF2B5EF4-FFF2-40B4-BE49-F238E27FC236}">
                <a16:creationId xmlns:a16="http://schemas.microsoft.com/office/drawing/2014/main" id="{8C7552BE-1C9B-C34B-3707-8408FA5C42F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231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3</a:t>
            </a:fld>
            <a:endParaRPr lang="en-GB"/>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409452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4</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634928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94038-07D7-8F07-35E2-5B077E186C7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5E4430-46CB-4372-DCC6-5A98E20F68D4}"/>
              </a:ext>
            </a:extLst>
          </p:cNvPr>
          <p:cNvSpPr>
            <a:spLocks noGrp="1"/>
          </p:cNvSpPr>
          <p:nvPr>
            <p:ph type="sldNum" sz="quarter" idx="10"/>
          </p:nvPr>
        </p:nvSpPr>
        <p:spPr/>
        <p:txBody>
          <a:bodyPr/>
          <a:lstStyle/>
          <a:p>
            <a:fld id="{E762DFE1-544E-4AD0-8AE2-9ADF9877B110}" type="slidenum">
              <a:rPr lang="en-GB" smtClean="0"/>
              <a:pPr/>
              <a:t>5</a:t>
            </a:fld>
            <a:endParaRPr lang="en-GB"/>
          </a:p>
        </p:txBody>
      </p:sp>
      <p:sp>
        <p:nvSpPr>
          <p:cNvPr id="6" name="Slide Image Placeholder 5">
            <a:extLst>
              <a:ext uri="{FF2B5EF4-FFF2-40B4-BE49-F238E27FC236}">
                <a16:creationId xmlns:a16="http://schemas.microsoft.com/office/drawing/2014/main" id="{D169A59C-B40C-67E8-2A51-4D7C0E2DF425}"/>
              </a:ext>
            </a:extLst>
          </p:cNvPr>
          <p:cNvSpPr>
            <a:spLocks noGrp="1" noRot="1" noChangeAspect="1"/>
          </p:cNvSpPr>
          <p:nvPr>
            <p:ph type="sldImg"/>
          </p:nvPr>
        </p:nvSpPr>
        <p:spPr>
          <a:xfrm>
            <a:off x="685800" y="681038"/>
            <a:ext cx="5486400" cy="3086100"/>
          </a:xfrm>
        </p:spPr>
      </p:sp>
      <p:sp>
        <p:nvSpPr>
          <p:cNvPr id="7" name="Notes Placeholder 6">
            <a:extLst>
              <a:ext uri="{FF2B5EF4-FFF2-40B4-BE49-F238E27FC236}">
                <a16:creationId xmlns:a16="http://schemas.microsoft.com/office/drawing/2014/main" id="{80DF7949-BF74-975E-0496-5D2BDFCFBC1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456008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5D6B1-947A-9237-0C4C-67FAB9938CEF}"/>
            </a:ext>
          </a:extLst>
        </p:cNvPr>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0B20C68A-91A4-B01A-C5B2-53BAD3F2F864}"/>
              </a:ext>
            </a:extLst>
          </p:cNvPr>
          <p:cNvSpPr>
            <a:spLocks noGrp="1"/>
          </p:cNvSpPr>
          <p:nvPr>
            <p:ph type="sldNum" sz="quarter" idx="10"/>
          </p:nvPr>
        </p:nvSpPr>
        <p:spPr/>
        <p:txBody>
          <a:bodyPr/>
          <a:lstStyle/>
          <a:p>
            <a:fld id="{E762DFE1-544E-4AD0-8AE2-9ADF9877B110}" type="slidenum">
              <a:rPr lang="en-GB" smtClean="0"/>
              <a:pPr/>
              <a:t>6</a:t>
            </a:fld>
            <a:endParaRPr lang="en-GB" dirty="0"/>
          </a:p>
        </p:txBody>
      </p:sp>
      <p:sp>
        <p:nvSpPr>
          <p:cNvPr id="6" name="Slide Image Placeholder 5">
            <a:extLst>
              <a:ext uri="{FF2B5EF4-FFF2-40B4-BE49-F238E27FC236}">
                <a16:creationId xmlns:a16="http://schemas.microsoft.com/office/drawing/2014/main" id="{9AE6F70A-C690-3E79-3B21-8771B86B9B78}"/>
              </a:ext>
            </a:extLst>
          </p:cNvPr>
          <p:cNvSpPr>
            <a:spLocks noGrp="1" noRot="1" noChangeAspect="1"/>
          </p:cNvSpPr>
          <p:nvPr>
            <p:ph type="sldImg"/>
          </p:nvPr>
        </p:nvSpPr>
        <p:spPr>
          <a:xfrm>
            <a:off x="685800" y="681038"/>
            <a:ext cx="5486400" cy="3086100"/>
          </a:xfrm>
        </p:spPr>
      </p:sp>
      <p:sp>
        <p:nvSpPr>
          <p:cNvPr id="7" name="Notes Placeholder 6">
            <a:extLst>
              <a:ext uri="{FF2B5EF4-FFF2-40B4-BE49-F238E27FC236}">
                <a16:creationId xmlns:a16="http://schemas.microsoft.com/office/drawing/2014/main" id="{29F6D421-FAE3-AD36-6CF1-B70293F0BE4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9551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13D00-679B-1497-7AE7-A52420C4477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E1F47B-143B-8955-123A-9CCBF19D06AB}"/>
              </a:ext>
            </a:extLst>
          </p:cNvPr>
          <p:cNvSpPr>
            <a:spLocks noGrp="1"/>
          </p:cNvSpPr>
          <p:nvPr>
            <p:ph type="sldNum" sz="quarter" idx="10"/>
          </p:nvPr>
        </p:nvSpPr>
        <p:spPr/>
        <p:txBody>
          <a:bodyPr/>
          <a:lstStyle/>
          <a:p>
            <a:fld id="{E762DFE1-544E-4AD0-8AE2-9ADF9877B110}" type="slidenum">
              <a:rPr lang="en-GB" smtClean="0"/>
              <a:pPr/>
              <a:t>7</a:t>
            </a:fld>
            <a:endParaRPr lang="en-GB"/>
          </a:p>
        </p:txBody>
      </p:sp>
      <p:sp>
        <p:nvSpPr>
          <p:cNvPr id="6" name="Slide Image Placeholder 5">
            <a:extLst>
              <a:ext uri="{FF2B5EF4-FFF2-40B4-BE49-F238E27FC236}">
                <a16:creationId xmlns:a16="http://schemas.microsoft.com/office/drawing/2014/main" id="{68957013-E2E5-B9CC-3BC4-8F6D14A2F9FA}"/>
              </a:ext>
            </a:extLst>
          </p:cNvPr>
          <p:cNvSpPr>
            <a:spLocks noGrp="1" noRot="1" noChangeAspect="1"/>
          </p:cNvSpPr>
          <p:nvPr>
            <p:ph type="sldImg"/>
          </p:nvPr>
        </p:nvSpPr>
        <p:spPr>
          <a:xfrm>
            <a:off x="685800" y="681038"/>
            <a:ext cx="5486400" cy="3086100"/>
          </a:xfrm>
        </p:spPr>
      </p:sp>
      <p:sp>
        <p:nvSpPr>
          <p:cNvPr id="7" name="Notes Placeholder 6">
            <a:extLst>
              <a:ext uri="{FF2B5EF4-FFF2-40B4-BE49-F238E27FC236}">
                <a16:creationId xmlns:a16="http://schemas.microsoft.com/office/drawing/2014/main" id="{BB793ED1-4175-D3FB-9D4E-B5B4778CD9E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189264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BBFBC-4DC4-D89F-F6B1-AEF2B531830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7C3123-8250-2C94-7CF0-5E044BA6077D}"/>
              </a:ext>
            </a:extLst>
          </p:cNvPr>
          <p:cNvSpPr>
            <a:spLocks noGrp="1"/>
          </p:cNvSpPr>
          <p:nvPr>
            <p:ph type="sldNum" sz="quarter" idx="10"/>
          </p:nvPr>
        </p:nvSpPr>
        <p:spPr/>
        <p:txBody>
          <a:bodyPr/>
          <a:lstStyle/>
          <a:p>
            <a:fld id="{E762DFE1-544E-4AD0-8AE2-9ADF9877B110}" type="slidenum">
              <a:rPr lang="en-GB" smtClean="0"/>
              <a:pPr/>
              <a:t>8</a:t>
            </a:fld>
            <a:endParaRPr lang="en-GB" dirty="0"/>
          </a:p>
        </p:txBody>
      </p:sp>
      <p:sp>
        <p:nvSpPr>
          <p:cNvPr id="6" name="Slide Image Placeholder 5">
            <a:extLst>
              <a:ext uri="{FF2B5EF4-FFF2-40B4-BE49-F238E27FC236}">
                <a16:creationId xmlns:a16="http://schemas.microsoft.com/office/drawing/2014/main" id="{80D30914-CEBD-AA55-11B9-B930692CC2D7}"/>
              </a:ext>
            </a:extLst>
          </p:cNvPr>
          <p:cNvSpPr>
            <a:spLocks noGrp="1" noRot="1" noChangeAspect="1"/>
          </p:cNvSpPr>
          <p:nvPr>
            <p:ph type="sldImg"/>
          </p:nvPr>
        </p:nvSpPr>
        <p:spPr>
          <a:xfrm>
            <a:off x="685800" y="681038"/>
            <a:ext cx="5486400" cy="3086100"/>
          </a:xfrm>
        </p:spPr>
      </p:sp>
      <p:sp>
        <p:nvSpPr>
          <p:cNvPr id="7" name="Notes Placeholder 6">
            <a:extLst>
              <a:ext uri="{FF2B5EF4-FFF2-40B4-BE49-F238E27FC236}">
                <a16:creationId xmlns:a16="http://schemas.microsoft.com/office/drawing/2014/main" id="{33629564-4FAD-A7B0-4924-CA346F2B07E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463888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08D67-0306-CA47-44D4-298C5011C26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9B4D42-C248-17BD-6E48-D016C569CA3D}"/>
              </a:ext>
            </a:extLst>
          </p:cNvPr>
          <p:cNvSpPr>
            <a:spLocks noGrp="1"/>
          </p:cNvSpPr>
          <p:nvPr>
            <p:ph type="sldNum" sz="quarter" idx="10"/>
          </p:nvPr>
        </p:nvSpPr>
        <p:spPr/>
        <p:txBody>
          <a:bodyPr/>
          <a:lstStyle/>
          <a:p>
            <a:fld id="{E762DFE1-544E-4AD0-8AE2-9ADF9877B110}" type="slidenum">
              <a:rPr lang="en-GB" smtClean="0"/>
              <a:pPr/>
              <a:t>9</a:t>
            </a:fld>
            <a:endParaRPr lang="en-GB" dirty="0"/>
          </a:p>
        </p:txBody>
      </p:sp>
      <p:sp>
        <p:nvSpPr>
          <p:cNvPr id="6" name="Slide Image Placeholder 5">
            <a:extLst>
              <a:ext uri="{FF2B5EF4-FFF2-40B4-BE49-F238E27FC236}">
                <a16:creationId xmlns:a16="http://schemas.microsoft.com/office/drawing/2014/main" id="{EEA77D9F-0D20-1F34-88E7-5A40E2560057}"/>
              </a:ext>
            </a:extLst>
          </p:cNvPr>
          <p:cNvSpPr>
            <a:spLocks noGrp="1" noRot="1" noChangeAspect="1"/>
          </p:cNvSpPr>
          <p:nvPr>
            <p:ph type="sldImg"/>
          </p:nvPr>
        </p:nvSpPr>
        <p:spPr>
          <a:xfrm>
            <a:off x="685800" y="681038"/>
            <a:ext cx="5486400" cy="3086100"/>
          </a:xfrm>
        </p:spPr>
      </p:sp>
      <p:sp>
        <p:nvSpPr>
          <p:cNvPr id="7" name="Notes Placeholder 6">
            <a:extLst>
              <a:ext uri="{FF2B5EF4-FFF2-40B4-BE49-F238E27FC236}">
                <a16:creationId xmlns:a16="http://schemas.microsoft.com/office/drawing/2014/main" id="{983739AD-0AB8-DE6E-88F7-F4891F3DFE8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866168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prompting.org/docs/introduction"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s://github.com/BrightPool/udemy-prompt-engineering-course" TargetMode="External"/><Relationship Id="rId5" Type="http://schemas.openxmlformats.org/officeDocument/2006/relationships/hyperlink" Target="https://www.promptingguide.ai/" TargetMode="External"/><Relationship Id="rId4" Type="http://schemas.openxmlformats.org/officeDocument/2006/relationships/hyperlink" Target="https://github.com/dair-ai/Prompt-Engineering-Guid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9.png"/><Relationship Id="rId7" Type="http://schemas.openxmlformats.org/officeDocument/2006/relationships/image" Target="../media/image4.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20">
            <a:extLst>
              <a:ext uri="{FF2B5EF4-FFF2-40B4-BE49-F238E27FC236}">
                <a16:creationId xmlns:a16="http://schemas.microsoft.com/office/drawing/2014/main" id="{2B0D0EF1-EE86-4E22-AF1A-143928E807EF}"/>
              </a:ext>
            </a:extLst>
          </p:cNvPr>
          <p:cNvPicPr>
            <a:picLocks noGrp="1" noChangeAspect="1"/>
          </p:cNvPicPr>
          <p:nvPr>
            <p:ph type="pic" sz="quarter" idx="12"/>
          </p:nvPr>
        </p:nvPicPr>
        <p:blipFill>
          <a:blip r:embed="rId3"/>
          <a:srcRect t="18271" b="18271"/>
          <a:stretch>
            <a:fillRect/>
          </a:stretch>
        </p:blipFill>
        <p:spPr>
          <a:xfrm>
            <a:off x="0" y="-176213"/>
            <a:ext cx="12192000" cy="5157788"/>
          </a:xfrm>
        </p:spPr>
      </p:pic>
      <p:sp>
        <p:nvSpPr>
          <p:cNvPr id="15" name="Text Placeholder 14"/>
          <p:cNvSpPr>
            <a:spLocks noGrp="1"/>
          </p:cNvSpPr>
          <p:nvPr>
            <p:ph type="body" sz="quarter" idx="14"/>
          </p:nvPr>
        </p:nvSpPr>
        <p:spPr/>
        <p:txBody>
          <a:bodyPr/>
          <a:lstStyle/>
          <a:p>
            <a:r>
              <a:rPr lang="en-GB" dirty="0"/>
              <a:t>October 2024</a:t>
            </a:r>
          </a:p>
        </p:txBody>
      </p:sp>
      <p:sp>
        <p:nvSpPr>
          <p:cNvPr id="4" name="Subtitle 3"/>
          <p:cNvSpPr>
            <a:spLocks noGrp="1"/>
          </p:cNvSpPr>
          <p:nvPr>
            <p:ph type="subTitle" idx="1"/>
          </p:nvPr>
        </p:nvSpPr>
        <p:spPr/>
        <p:txBody>
          <a:bodyPr/>
          <a:lstStyle/>
          <a:p>
            <a:r>
              <a:rPr lang="en-US" dirty="0"/>
              <a:t>Thomas </a:t>
            </a:r>
            <a:r>
              <a:rPr lang="en-US" dirty="0" err="1"/>
              <a:t>Borbeli</a:t>
            </a:r>
            <a:endParaRPr lang="en-US" dirty="0"/>
          </a:p>
        </p:txBody>
      </p:sp>
      <p:sp>
        <p:nvSpPr>
          <p:cNvPr id="3" name="Title 2"/>
          <p:cNvSpPr>
            <a:spLocks noGrp="1"/>
          </p:cNvSpPr>
          <p:nvPr>
            <p:ph type="ctrTitle"/>
          </p:nvPr>
        </p:nvSpPr>
        <p:spPr>
          <a:xfrm>
            <a:off x="658800" y="1634399"/>
            <a:ext cx="4559757" cy="732995"/>
          </a:xfrm>
        </p:spPr>
        <p:txBody>
          <a:bodyPr/>
          <a:lstStyle/>
          <a:p>
            <a:r>
              <a:rPr lang="en-GB" dirty="0"/>
              <a:t>Prompt Engineering </a:t>
            </a:r>
          </a:p>
        </p:txBody>
      </p:sp>
    </p:spTree>
    <p:extLst>
      <p:ext uri="{BB962C8B-B14F-4D97-AF65-F5344CB8AC3E}">
        <p14:creationId xmlns:p14="http://schemas.microsoft.com/office/powerpoint/2010/main" val="273223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6B7E6-EF4D-F47B-784C-36DB9B917CC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7E29D8-074D-9AD8-014B-69A7D0E639FB}"/>
              </a:ext>
            </a:extLst>
          </p:cNvPr>
          <p:cNvSpPr>
            <a:spLocks noGrp="1"/>
          </p:cNvSpPr>
          <p:nvPr>
            <p:ph type="sldNum" sz="quarter" idx="11"/>
          </p:nvPr>
        </p:nvSpPr>
        <p:spPr/>
        <p:txBody>
          <a:bodyPr/>
          <a:lstStyle/>
          <a:p>
            <a:fld id="{DDD2A080-DA64-4F5C-9131-47EB793B4410}" type="slidenum">
              <a:rPr lang="en-GB" noProof="0" smtClean="0"/>
              <a:pPr/>
              <a:t>10</a:t>
            </a:fld>
            <a:endParaRPr lang="en-GB" noProof="0" dirty="0"/>
          </a:p>
        </p:txBody>
      </p:sp>
      <p:sp>
        <p:nvSpPr>
          <p:cNvPr id="7" name="Title 6">
            <a:extLst>
              <a:ext uri="{FF2B5EF4-FFF2-40B4-BE49-F238E27FC236}">
                <a16:creationId xmlns:a16="http://schemas.microsoft.com/office/drawing/2014/main" id="{98C08A25-FE0D-836F-5ED1-592055B6DB39}"/>
              </a:ext>
            </a:extLst>
          </p:cNvPr>
          <p:cNvSpPr>
            <a:spLocks noGrp="1"/>
          </p:cNvSpPr>
          <p:nvPr>
            <p:ph type="title"/>
          </p:nvPr>
        </p:nvSpPr>
        <p:spPr/>
        <p:txBody>
          <a:bodyPr/>
          <a:lstStyle/>
          <a:p>
            <a:r>
              <a:rPr lang="en-GB" dirty="0"/>
              <a:t>Few-shot prompting </a:t>
            </a:r>
            <a:br>
              <a:rPr lang="en-GB" dirty="0"/>
            </a:br>
            <a:endParaRPr lang="en-GB" dirty="0"/>
          </a:p>
        </p:txBody>
      </p:sp>
      <p:sp>
        <p:nvSpPr>
          <p:cNvPr id="6" name="Content Placeholder 5">
            <a:extLst>
              <a:ext uri="{FF2B5EF4-FFF2-40B4-BE49-F238E27FC236}">
                <a16:creationId xmlns:a16="http://schemas.microsoft.com/office/drawing/2014/main" id="{6D94CD54-DF0B-9B05-4748-0EC1A14401BC}"/>
              </a:ext>
            </a:extLst>
          </p:cNvPr>
          <p:cNvSpPr>
            <a:spLocks noGrp="1"/>
          </p:cNvSpPr>
          <p:nvPr>
            <p:ph idx="1"/>
          </p:nvPr>
        </p:nvSpPr>
        <p:spPr/>
        <p:txBody>
          <a:bodyPr/>
          <a:lstStyle/>
          <a:p>
            <a:r>
              <a:rPr lang="en-GB" dirty="0"/>
              <a:t>You put </a:t>
            </a:r>
            <a:r>
              <a:rPr lang="en-GB" b="1" dirty="0"/>
              <a:t>examples</a:t>
            </a:r>
            <a:r>
              <a:rPr lang="en-GB" dirty="0"/>
              <a:t> of what you want the Gen AI to do in your prompt</a:t>
            </a:r>
          </a:p>
          <a:p>
            <a:endParaRPr lang="en-GB" dirty="0"/>
          </a:p>
          <a:p>
            <a:r>
              <a:rPr lang="en-GB" dirty="0"/>
              <a:t>These examples are also called </a:t>
            </a:r>
            <a:r>
              <a:rPr lang="en-GB" b="1" dirty="0"/>
              <a:t>shots</a:t>
            </a:r>
            <a:r>
              <a:rPr lang="en-GB" dirty="0"/>
              <a:t>, which is how the technique gets its name</a:t>
            </a:r>
          </a:p>
          <a:p>
            <a:endParaRPr lang="en-GB" dirty="0"/>
          </a:p>
          <a:p>
            <a:r>
              <a:rPr lang="en-GB" dirty="0"/>
              <a:t>Few-Shot Prompting builds upon the idea that large language models can </a:t>
            </a:r>
            <a:r>
              <a:rPr lang="en-GB" b="1" dirty="0"/>
              <a:t>learn new </a:t>
            </a:r>
          </a:p>
          <a:p>
            <a:r>
              <a:rPr lang="en-GB" b="1" dirty="0"/>
              <a:t>information from their prompt</a:t>
            </a:r>
            <a:endParaRPr lang="en-GB" dirty="0"/>
          </a:p>
        </p:txBody>
      </p:sp>
      <p:sp>
        <p:nvSpPr>
          <p:cNvPr id="9" name="Rectangle 104">
            <a:extLst>
              <a:ext uri="{FF2B5EF4-FFF2-40B4-BE49-F238E27FC236}">
                <a16:creationId xmlns:a16="http://schemas.microsoft.com/office/drawing/2014/main" id="{F208FC83-1E7D-62AB-BCE4-417F7685CC02}"/>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398985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C20DC-2488-E4C8-1BE7-B5EA74B66CDF}"/>
            </a:ext>
          </a:extLst>
        </p:cNvPr>
        <p:cNvGrpSpPr/>
        <p:nvPr/>
      </p:nvGrpSpPr>
      <p:grpSpPr>
        <a:xfrm>
          <a:off x="0" y="0"/>
          <a:ext cx="0" cy="0"/>
          <a:chOff x="0" y="0"/>
          <a:chExt cx="0" cy="0"/>
        </a:xfrm>
      </p:grpSpPr>
      <p:pic>
        <p:nvPicPr>
          <p:cNvPr id="8" name="Picture Placeholder 3" descr="A picture containing water, blue, sitting, boat&#10;&#10;Description automatically generated">
            <a:extLst>
              <a:ext uri="{FF2B5EF4-FFF2-40B4-BE49-F238E27FC236}">
                <a16:creationId xmlns:a16="http://schemas.microsoft.com/office/drawing/2014/main" id="{BD203EA2-2635-7952-0DCB-8BAFC3CA7C51}"/>
              </a:ext>
            </a:extLst>
          </p:cNvPr>
          <p:cNvPicPr>
            <a:picLocks noGrp="1" noChangeAspect="1"/>
          </p:cNvPicPr>
          <p:nvPr>
            <p:ph type="pic" sz="quarter" idx="17"/>
          </p:nvPr>
        </p:nvPicPr>
        <p:blipFill rotWithShape="1">
          <a:blip r:embed="rId3"/>
          <a:srcRect t="12500" b="12500"/>
          <a:stretch/>
        </p:blipFill>
        <p:spPr>
          <a:xfrm>
            <a:off x="0" y="0"/>
            <a:ext cx="12192000" cy="6858000"/>
          </a:xfrm>
        </p:spPr>
      </p:pic>
      <p:sp>
        <p:nvSpPr>
          <p:cNvPr id="2" name="Title 1">
            <a:extLst>
              <a:ext uri="{FF2B5EF4-FFF2-40B4-BE49-F238E27FC236}">
                <a16:creationId xmlns:a16="http://schemas.microsoft.com/office/drawing/2014/main" id="{23937B5B-465A-22CE-9ABC-527998571594}"/>
              </a:ext>
            </a:extLst>
          </p:cNvPr>
          <p:cNvSpPr>
            <a:spLocks noGrp="1"/>
          </p:cNvSpPr>
          <p:nvPr>
            <p:ph type="title"/>
          </p:nvPr>
        </p:nvSpPr>
        <p:spPr>
          <a:xfrm>
            <a:off x="658800" y="2448000"/>
            <a:ext cx="3776724" cy="732995"/>
          </a:xfrm>
        </p:spPr>
        <p:txBody>
          <a:bodyPr/>
          <a:lstStyle/>
          <a:p>
            <a:r>
              <a:rPr lang="en-GB" dirty="0"/>
              <a:t>Prompt Injection</a:t>
            </a:r>
          </a:p>
        </p:txBody>
      </p:sp>
    </p:spTree>
    <p:extLst>
      <p:ext uri="{BB962C8B-B14F-4D97-AF65-F5344CB8AC3E}">
        <p14:creationId xmlns:p14="http://schemas.microsoft.com/office/powerpoint/2010/main" val="404292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030D0-BCDA-401F-124D-ED5AADBF962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0B0F610-C663-CF4F-7EB1-AC6BFB2725C1}"/>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7" name="Title 6">
            <a:extLst>
              <a:ext uri="{FF2B5EF4-FFF2-40B4-BE49-F238E27FC236}">
                <a16:creationId xmlns:a16="http://schemas.microsoft.com/office/drawing/2014/main" id="{2EDA508A-F3DE-7D60-6182-D17581E250A5}"/>
              </a:ext>
            </a:extLst>
          </p:cNvPr>
          <p:cNvSpPr>
            <a:spLocks noGrp="1"/>
          </p:cNvSpPr>
          <p:nvPr>
            <p:ph type="title"/>
          </p:nvPr>
        </p:nvSpPr>
        <p:spPr/>
        <p:txBody>
          <a:bodyPr/>
          <a:lstStyle/>
          <a:p>
            <a:r>
              <a:rPr lang="en-GB" dirty="0"/>
              <a:t>Prompt Injection</a:t>
            </a:r>
            <a:br>
              <a:rPr lang="en-GB" dirty="0"/>
            </a:br>
            <a:endParaRPr lang="en-GB" dirty="0"/>
          </a:p>
        </p:txBody>
      </p:sp>
      <p:sp>
        <p:nvSpPr>
          <p:cNvPr id="6" name="Content Placeholder 5">
            <a:extLst>
              <a:ext uri="{FF2B5EF4-FFF2-40B4-BE49-F238E27FC236}">
                <a16:creationId xmlns:a16="http://schemas.microsoft.com/office/drawing/2014/main" id="{7E61A728-2225-1CD9-5695-508324941CD8}"/>
              </a:ext>
            </a:extLst>
          </p:cNvPr>
          <p:cNvSpPr>
            <a:spLocks noGrp="1"/>
          </p:cNvSpPr>
          <p:nvPr>
            <p:ph idx="1"/>
          </p:nvPr>
        </p:nvSpPr>
        <p:spPr/>
        <p:txBody>
          <a:bodyPr/>
          <a:lstStyle/>
          <a:p>
            <a:r>
              <a:rPr lang="en-GB" b="1" dirty="0"/>
              <a:t>Prompt injection</a:t>
            </a:r>
            <a:r>
              <a:rPr lang="en-GB" dirty="0"/>
              <a:t> is a technique used to manipulate AI models by injecting additional </a:t>
            </a:r>
          </a:p>
          <a:p>
            <a:r>
              <a:rPr lang="en-GB" dirty="0"/>
              <a:t>or misleading instructions into a prompt to alter the model's </a:t>
            </a:r>
            <a:r>
              <a:rPr lang="en-GB" dirty="0" err="1"/>
              <a:t>behavior</a:t>
            </a:r>
            <a:r>
              <a:rPr lang="en-GB" dirty="0"/>
              <a:t> or output.</a:t>
            </a:r>
          </a:p>
          <a:p>
            <a:endParaRPr lang="en-GB" dirty="0"/>
          </a:p>
          <a:p>
            <a:r>
              <a:rPr lang="en-GB" b="1" dirty="0"/>
              <a:t>Vulnerability</a:t>
            </a:r>
            <a:r>
              <a:rPr lang="en-GB" dirty="0"/>
              <a:t>: Models that rely on input prompts without proper validation can be susceptible </a:t>
            </a:r>
          </a:p>
          <a:p>
            <a:r>
              <a:rPr lang="en-GB" dirty="0"/>
              <a:t>to this attack, leading to unintended or harmful responses.</a:t>
            </a:r>
          </a:p>
          <a:p>
            <a:endParaRPr lang="en-GB" dirty="0"/>
          </a:p>
          <a:p>
            <a:r>
              <a:rPr lang="en-GB" b="1" dirty="0"/>
              <a:t>Examples of Harm</a:t>
            </a:r>
            <a:r>
              <a:rPr lang="en-GB" dirty="0"/>
              <a:t>: It can be exploited to generate inappropriate content, or leak confidential information.</a:t>
            </a:r>
          </a:p>
          <a:p>
            <a:endParaRPr lang="en-GB" dirty="0"/>
          </a:p>
          <a:p>
            <a:r>
              <a:rPr lang="en-GB" b="1" dirty="0"/>
              <a:t>Mitigation</a:t>
            </a:r>
            <a:r>
              <a:rPr lang="en-GB" dirty="0"/>
              <a:t>: To prevent prompt injection, input validation, content filtering, and prompt </a:t>
            </a:r>
          </a:p>
          <a:p>
            <a:r>
              <a:rPr lang="en-GB" dirty="0"/>
              <a:t>sanitization should be implemented to ensure robust responses</a:t>
            </a:r>
          </a:p>
        </p:txBody>
      </p:sp>
      <p:sp>
        <p:nvSpPr>
          <p:cNvPr id="9" name="Rectangle 104">
            <a:extLst>
              <a:ext uri="{FF2B5EF4-FFF2-40B4-BE49-F238E27FC236}">
                <a16:creationId xmlns:a16="http://schemas.microsoft.com/office/drawing/2014/main" id="{09D46A57-B860-DE09-2B2D-4B9F9FB6EB09}"/>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2958455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B7CBF-E83E-05E4-82E2-847C52F73336}"/>
            </a:ext>
          </a:extLst>
        </p:cNvPr>
        <p:cNvGrpSpPr/>
        <p:nvPr/>
      </p:nvGrpSpPr>
      <p:grpSpPr>
        <a:xfrm>
          <a:off x="0" y="0"/>
          <a:ext cx="0" cy="0"/>
          <a:chOff x="0" y="0"/>
          <a:chExt cx="0" cy="0"/>
        </a:xfrm>
      </p:grpSpPr>
      <p:pic>
        <p:nvPicPr>
          <p:cNvPr id="8" name="Picture Placeholder 3" descr="A picture containing water, blue, sitting, boat&#10;&#10;Description automatically generated">
            <a:extLst>
              <a:ext uri="{FF2B5EF4-FFF2-40B4-BE49-F238E27FC236}">
                <a16:creationId xmlns:a16="http://schemas.microsoft.com/office/drawing/2014/main" id="{70B57C5F-B2F2-0CA6-D655-1D055EDC53A5}"/>
              </a:ext>
            </a:extLst>
          </p:cNvPr>
          <p:cNvPicPr>
            <a:picLocks noGrp="1" noChangeAspect="1"/>
          </p:cNvPicPr>
          <p:nvPr>
            <p:ph type="pic" sz="quarter" idx="17"/>
          </p:nvPr>
        </p:nvPicPr>
        <p:blipFill rotWithShape="1">
          <a:blip r:embed="rId3"/>
          <a:srcRect t="12500" b="12500"/>
          <a:stretch/>
        </p:blipFill>
        <p:spPr>
          <a:xfrm>
            <a:off x="0" y="0"/>
            <a:ext cx="12192000" cy="6858000"/>
          </a:xfrm>
        </p:spPr>
      </p:pic>
      <p:sp>
        <p:nvSpPr>
          <p:cNvPr id="2" name="Title 1">
            <a:extLst>
              <a:ext uri="{FF2B5EF4-FFF2-40B4-BE49-F238E27FC236}">
                <a16:creationId xmlns:a16="http://schemas.microsoft.com/office/drawing/2014/main" id="{57311309-F0B2-6BF0-F495-6871DB216BAE}"/>
              </a:ext>
            </a:extLst>
          </p:cNvPr>
          <p:cNvSpPr>
            <a:spLocks noGrp="1"/>
          </p:cNvSpPr>
          <p:nvPr>
            <p:ph type="title"/>
          </p:nvPr>
        </p:nvSpPr>
        <p:spPr>
          <a:xfrm>
            <a:off x="658800" y="2448000"/>
            <a:ext cx="4939393" cy="732995"/>
          </a:xfrm>
        </p:spPr>
        <p:txBody>
          <a:bodyPr/>
          <a:lstStyle/>
          <a:p>
            <a:r>
              <a:rPr lang="en-GB" dirty="0"/>
              <a:t>Advanced Techniques </a:t>
            </a:r>
          </a:p>
        </p:txBody>
      </p:sp>
    </p:spTree>
    <p:extLst>
      <p:ext uri="{BB962C8B-B14F-4D97-AF65-F5344CB8AC3E}">
        <p14:creationId xmlns:p14="http://schemas.microsoft.com/office/powerpoint/2010/main" val="2712743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ECE6A-35C3-84F9-38D3-8E19D394357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6A3883-F1A2-26DF-20CE-61A8D43941B0}"/>
              </a:ext>
            </a:extLst>
          </p:cNvPr>
          <p:cNvSpPr>
            <a:spLocks noGrp="1"/>
          </p:cNvSpPr>
          <p:nvPr>
            <p:ph type="sldNum" sz="quarter" idx="11"/>
          </p:nvPr>
        </p:nvSpPr>
        <p:spPr/>
        <p:txBody>
          <a:bodyPr/>
          <a:lstStyle/>
          <a:p>
            <a:fld id="{DDD2A080-DA64-4F5C-9131-47EB793B4410}" type="slidenum">
              <a:rPr lang="en-GB" noProof="0" smtClean="0"/>
              <a:pPr/>
              <a:t>14</a:t>
            </a:fld>
            <a:endParaRPr lang="en-GB" noProof="0" dirty="0"/>
          </a:p>
        </p:txBody>
      </p:sp>
      <p:sp>
        <p:nvSpPr>
          <p:cNvPr id="7" name="Title 6">
            <a:extLst>
              <a:ext uri="{FF2B5EF4-FFF2-40B4-BE49-F238E27FC236}">
                <a16:creationId xmlns:a16="http://schemas.microsoft.com/office/drawing/2014/main" id="{8231796C-8FA4-80C6-FE63-D11D53F45CF6}"/>
              </a:ext>
            </a:extLst>
          </p:cNvPr>
          <p:cNvSpPr>
            <a:spLocks noGrp="1"/>
          </p:cNvSpPr>
          <p:nvPr>
            <p:ph type="title"/>
          </p:nvPr>
        </p:nvSpPr>
        <p:spPr/>
        <p:txBody>
          <a:bodyPr/>
          <a:lstStyle/>
          <a:p>
            <a:r>
              <a:rPr lang="en-GB" dirty="0"/>
              <a:t>Prompt Chaining</a:t>
            </a:r>
          </a:p>
        </p:txBody>
      </p:sp>
      <p:sp>
        <p:nvSpPr>
          <p:cNvPr id="6" name="Content Placeholder 5">
            <a:extLst>
              <a:ext uri="{FF2B5EF4-FFF2-40B4-BE49-F238E27FC236}">
                <a16:creationId xmlns:a16="http://schemas.microsoft.com/office/drawing/2014/main" id="{B24D2C56-4E2B-2517-574D-91CFCD6AC464}"/>
              </a:ext>
            </a:extLst>
          </p:cNvPr>
          <p:cNvSpPr>
            <a:spLocks noGrp="1"/>
          </p:cNvSpPr>
          <p:nvPr>
            <p:ph idx="1"/>
          </p:nvPr>
        </p:nvSpPr>
        <p:spPr/>
        <p:txBody>
          <a:bodyPr/>
          <a:lstStyle/>
          <a:p>
            <a:r>
              <a:rPr lang="en-GB" b="1" dirty="0"/>
              <a:t>Prompt chaining </a:t>
            </a:r>
            <a:r>
              <a:rPr lang="en-GB" dirty="0"/>
              <a:t>is a technique in prompt engineering where a complex task is </a:t>
            </a:r>
          </a:p>
          <a:p>
            <a:r>
              <a:rPr lang="en-GB" dirty="0"/>
              <a:t>broken into subtasks, each handled by a separate prompt.</a:t>
            </a:r>
          </a:p>
          <a:p>
            <a:endParaRPr lang="en-GB" dirty="0"/>
          </a:p>
          <a:p>
            <a:r>
              <a:rPr lang="en-GB" b="1" dirty="0"/>
              <a:t>How it works: </a:t>
            </a:r>
            <a:r>
              <a:rPr lang="en-GB" dirty="0"/>
              <a:t>Responses from one prompt are used as inputs for another, allowing for task </a:t>
            </a:r>
          </a:p>
          <a:p>
            <a:r>
              <a:rPr lang="en-GB" dirty="0"/>
              <a:t>transformations before arriving at the final output.</a:t>
            </a:r>
          </a:p>
          <a:p>
            <a:endParaRPr lang="en-GB" dirty="0"/>
          </a:p>
          <a:p>
            <a:r>
              <a:rPr lang="en-GB" b="1" dirty="0"/>
              <a:t>Benefit of Prompt Chaining</a:t>
            </a:r>
            <a:r>
              <a:rPr lang="en-GB" dirty="0"/>
              <a:t>: Improves the performance, transparency, and controllability </a:t>
            </a:r>
          </a:p>
          <a:p>
            <a:r>
              <a:rPr lang="en-GB" dirty="0"/>
              <a:t>of LLMs by breaking down complex tasks into manageable subtasks, enabling easier </a:t>
            </a:r>
          </a:p>
          <a:p>
            <a:r>
              <a:rPr lang="en-GB" dirty="0"/>
              <a:t>debugging, optimization, and enhanced user experience</a:t>
            </a:r>
          </a:p>
        </p:txBody>
      </p:sp>
      <p:sp>
        <p:nvSpPr>
          <p:cNvPr id="9" name="Rectangle 104">
            <a:extLst>
              <a:ext uri="{FF2B5EF4-FFF2-40B4-BE49-F238E27FC236}">
                <a16:creationId xmlns:a16="http://schemas.microsoft.com/office/drawing/2014/main" id="{A2A34103-54F5-DF70-2E8F-853659FE8628}"/>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56006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1C6FF-5950-B490-F13F-2EAEEEBC8E4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B95AB0-490C-12C0-52FB-283A6E67E234}"/>
              </a:ext>
            </a:extLst>
          </p:cNvPr>
          <p:cNvSpPr>
            <a:spLocks noGrp="1"/>
          </p:cNvSpPr>
          <p:nvPr>
            <p:ph type="sldNum" sz="quarter" idx="11"/>
          </p:nvPr>
        </p:nvSpPr>
        <p:spPr/>
        <p:txBody>
          <a:bodyPr/>
          <a:lstStyle/>
          <a:p>
            <a:fld id="{DDD2A080-DA64-4F5C-9131-47EB793B4410}" type="slidenum">
              <a:rPr lang="en-GB" noProof="0" smtClean="0"/>
              <a:pPr/>
              <a:t>15</a:t>
            </a:fld>
            <a:endParaRPr lang="en-GB" noProof="0" dirty="0"/>
          </a:p>
        </p:txBody>
      </p:sp>
      <p:sp>
        <p:nvSpPr>
          <p:cNvPr id="7" name="Title 6">
            <a:extLst>
              <a:ext uri="{FF2B5EF4-FFF2-40B4-BE49-F238E27FC236}">
                <a16:creationId xmlns:a16="http://schemas.microsoft.com/office/drawing/2014/main" id="{F02B03AE-7D4D-CC08-4E28-7E7715D25F5C}"/>
              </a:ext>
            </a:extLst>
          </p:cNvPr>
          <p:cNvSpPr>
            <a:spLocks noGrp="1"/>
          </p:cNvSpPr>
          <p:nvPr>
            <p:ph type="title"/>
          </p:nvPr>
        </p:nvSpPr>
        <p:spPr/>
        <p:txBody>
          <a:bodyPr/>
          <a:lstStyle/>
          <a:p>
            <a:r>
              <a:rPr lang="en-GB" dirty="0"/>
              <a:t>Chain-of-thought prompting </a:t>
            </a:r>
          </a:p>
        </p:txBody>
      </p:sp>
      <p:sp>
        <p:nvSpPr>
          <p:cNvPr id="6" name="Content Placeholder 5">
            <a:extLst>
              <a:ext uri="{FF2B5EF4-FFF2-40B4-BE49-F238E27FC236}">
                <a16:creationId xmlns:a16="http://schemas.microsoft.com/office/drawing/2014/main" id="{3DC98333-FE00-CDA3-9763-8C8E857941A2}"/>
              </a:ext>
            </a:extLst>
          </p:cNvPr>
          <p:cNvSpPr>
            <a:spLocks noGrp="1"/>
          </p:cNvSpPr>
          <p:nvPr>
            <p:ph idx="1"/>
          </p:nvPr>
        </p:nvSpPr>
        <p:spPr/>
        <p:txBody>
          <a:bodyPr/>
          <a:lstStyle/>
          <a:p>
            <a:r>
              <a:rPr lang="en-GB" b="1" dirty="0"/>
              <a:t>Chain-of-Thought (</a:t>
            </a:r>
            <a:r>
              <a:rPr lang="en-GB" b="1" dirty="0" err="1"/>
              <a:t>CoT</a:t>
            </a:r>
            <a:r>
              <a:rPr lang="en-GB" b="1" dirty="0"/>
              <a:t>) Prompting </a:t>
            </a:r>
            <a:r>
              <a:rPr lang="en-GB" dirty="0"/>
              <a:t>encourages Large Language Models (LLMs) to </a:t>
            </a:r>
          </a:p>
          <a:p>
            <a:r>
              <a:rPr lang="en-GB" dirty="0"/>
              <a:t>explain their reasoning step-by-step, enhancing the accuracy and interpretability of their </a:t>
            </a:r>
          </a:p>
          <a:p>
            <a:r>
              <a:rPr lang="en-GB" dirty="0"/>
              <a:t>responses compared to standard prompts.</a:t>
            </a:r>
          </a:p>
          <a:p>
            <a:endParaRPr lang="en-GB" dirty="0"/>
          </a:p>
          <a:p>
            <a:r>
              <a:rPr lang="en-GB" b="1" dirty="0"/>
              <a:t>Effectiveness</a:t>
            </a:r>
            <a:r>
              <a:rPr lang="en-GB" dirty="0"/>
              <a:t>: </a:t>
            </a:r>
            <a:r>
              <a:rPr lang="en-GB" dirty="0" err="1"/>
              <a:t>CoT</a:t>
            </a:r>
            <a:r>
              <a:rPr lang="en-GB" dirty="0"/>
              <a:t> prompting is particularly successful in tasks involving arithmetic, </a:t>
            </a:r>
          </a:p>
          <a:p>
            <a:r>
              <a:rPr lang="en-GB" dirty="0"/>
              <a:t>commonsense, and symbolic reasoning, with larger models (100B+ parameters) seeing the </a:t>
            </a:r>
          </a:p>
          <a:p>
            <a:r>
              <a:rPr lang="en-GB" dirty="0"/>
              <a:t>most significant improvements in performance.</a:t>
            </a:r>
          </a:p>
          <a:p>
            <a:endParaRPr lang="en-GB" dirty="0"/>
          </a:p>
          <a:p>
            <a:r>
              <a:rPr lang="en-GB" b="1" dirty="0"/>
              <a:t>Limitations</a:t>
            </a:r>
            <a:r>
              <a:rPr lang="en-GB" dirty="0"/>
              <a:t>: </a:t>
            </a:r>
            <a:r>
              <a:rPr lang="en-GB" dirty="0" err="1"/>
              <a:t>CoT</a:t>
            </a:r>
            <a:r>
              <a:rPr lang="en-GB" dirty="0"/>
              <a:t> prompts only yield performance gains in large-scale models; smaller models </a:t>
            </a:r>
          </a:p>
          <a:p>
            <a:r>
              <a:rPr lang="en-GB" dirty="0"/>
              <a:t>may produce illogical reasoning chains, reducing accuracy.</a:t>
            </a:r>
          </a:p>
          <a:p>
            <a:endParaRPr lang="en-GB" dirty="0"/>
          </a:p>
          <a:p>
            <a:r>
              <a:rPr lang="en-GB" b="1" dirty="0"/>
              <a:t>Impact</a:t>
            </a:r>
            <a:r>
              <a:rPr lang="en-GB" dirty="0"/>
              <a:t>: By guiding LLMs to demonstrate their reasoning process, </a:t>
            </a:r>
            <a:r>
              <a:rPr lang="en-GB" dirty="0" err="1"/>
              <a:t>CoT</a:t>
            </a:r>
            <a:r>
              <a:rPr lang="en-GB" dirty="0"/>
              <a:t> prompting bridges the </a:t>
            </a:r>
          </a:p>
          <a:p>
            <a:r>
              <a:rPr lang="en-GB" dirty="0"/>
              <a:t>gap between human-like reasoning and AI-generated outputs</a:t>
            </a:r>
          </a:p>
        </p:txBody>
      </p:sp>
      <p:sp>
        <p:nvSpPr>
          <p:cNvPr id="9" name="Rectangle 104">
            <a:extLst>
              <a:ext uri="{FF2B5EF4-FFF2-40B4-BE49-F238E27FC236}">
                <a16:creationId xmlns:a16="http://schemas.microsoft.com/office/drawing/2014/main" id="{6E477796-2C4D-A2EA-7F3E-C7249072FF50}"/>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142194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C5AAA-8914-5985-C316-8B46EC3B49C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61BEAF-0847-0804-E6E0-82DC7E635AB7}"/>
              </a:ext>
            </a:extLst>
          </p:cNvPr>
          <p:cNvSpPr>
            <a:spLocks noGrp="1"/>
          </p:cNvSpPr>
          <p:nvPr>
            <p:ph type="sldNum" sz="quarter" idx="11"/>
          </p:nvPr>
        </p:nvSpPr>
        <p:spPr/>
        <p:txBody>
          <a:bodyPr/>
          <a:lstStyle/>
          <a:p>
            <a:fld id="{DDD2A080-DA64-4F5C-9131-47EB793B4410}" type="slidenum">
              <a:rPr lang="en-GB" noProof="0" smtClean="0"/>
              <a:pPr/>
              <a:t>16</a:t>
            </a:fld>
            <a:endParaRPr lang="en-GB" noProof="0" dirty="0"/>
          </a:p>
        </p:txBody>
      </p:sp>
      <p:sp>
        <p:nvSpPr>
          <p:cNvPr id="7" name="Title 6">
            <a:extLst>
              <a:ext uri="{FF2B5EF4-FFF2-40B4-BE49-F238E27FC236}">
                <a16:creationId xmlns:a16="http://schemas.microsoft.com/office/drawing/2014/main" id="{FE1A2D1B-5BA6-37C6-86BD-EF66482295FE}"/>
              </a:ext>
            </a:extLst>
          </p:cNvPr>
          <p:cNvSpPr>
            <a:spLocks noGrp="1"/>
          </p:cNvSpPr>
          <p:nvPr>
            <p:ph type="title"/>
          </p:nvPr>
        </p:nvSpPr>
        <p:spPr/>
        <p:txBody>
          <a:bodyPr/>
          <a:lstStyle/>
          <a:p>
            <a:r>
              <a:rPr lang="en-GB" dirty="0"/>
              <a:t>Tree-of-Thought Prompting </a:t>
            </a:r>
          </a:p>
        </p:txBody>
      </p:sp>
      <p:sp>
        <p:nvSpPr>
          <p:cNvPr id="6" name="Content Placeholder 5">
            <a:extLst>
              <a:ext uri="{FF2B5EF4-FFF2-40B4-BE49-F238E27FC236}">
                <a16:creationId xmlns:a16="http://schemas.microsoft.com/office/drawing/2014/main" id="{6574D349-2661-2013-4E8F-D534B5AD44D1}"/>
              </a:ext>
            </a:extLst>
          </p:cNvPr>
          <p:cNvSpPr>
            <a:spLocks noGrp="1"/>
          </p:cNvSpPr>
          <p:nvPr>
            <p:ph idx="1"/>
          </p:nvPr>
        </p:nvSpPr>
        <p:spPr/>
        <p:txBody>
          <a:bodyPr/>
          <a:lstStyle/>
          <a:p>
            <a:r>
              <a:rPr lang="en-GB" b="1" dirty="0"/>
              <a:t>Tree-of-Thought (</a:t>
            </a:r>
            <a:r>
              <a:rPr lang="en-GB" b="1" dirty="0" err="1"/>
              <a:t>ToT</a:t>
            </a:r>
            <a:r>
              <a:rPr lang="en-GB" b="1" dirty="0"/>
              <a:t>) Prompting </a:t>
            </a:r>
            <a:r>
              <a:rPr lang="en-GB" dirty="0"/>
              <a:t>helps Large Language Models (LLMs) break complex </a:t>
            </a:r>
          </a:p>
          <a:p>
            <a:r>
              <a:rPr lang="en-GB" dirty="0"/>
              <a:t>problems into smaller steps, encouraging them to explore different solutions and correct </a:t>
            </a:r>
          </a:p>
          <a:p>
            <a:r>
              <a:rPr lang="en-GB" dirty="0"/>
              <a:t>mistakes along the way.</a:t>
            </a:r>
          </a:p>
          <a:p>
            <a:endParaRPr lang="en-GB" dirty="0"/>
          </a:p>
          <a:p>
            <a:r>
              <a:rPr lang="en-GB" b="1" dirty="0"/>
              <a:t>Effectiveness</a:t>
            </a:r>
            <a:r>
              <a:rPr lang="en-GB" dirty="0"/>
              <a:t>: </a:t>
            </a:r>
            <a:r>
              <a:rPr lang="en-GB" dirty="0" err="1"/>
              <a:t>ToT</a:t>
            </a:r>
            <a:r>
              <a:rPr lang="en-GB" dirty="0"/>
              <a:t> is useful for tasks like planning or brainstorming. For example, when </a:t>
            </a:r>
          </a:p>
          <a:p>
            <a:r>
              <a:rPr lang="en-GB" dirty="0"/>
              <a:t>solving a complex problem, each step is evaluated by “experts” (LLM’s stages), allowing for </a:t>
            </a:r>
          </a:p>
          <a:p>
            <a:r>
              <a:rPr lang="en-GB" dirty="0"/>
              <a:t>group-like collaboration and refinement.</a:t>
            </a:r>
          </a:p>
          <a:p>
            <a:endParaRPr lang="en-GB" dirty="0"/>
          </a:p>
          <a:p>
            <a:r>
              <a:rPr lang="en-GB" b="1" dirty="0"/>
              <a:t>Limitations</a:t>
            </a:r>
            <a:r>
              <a:rPr lang="en-GB" dirty="0"/>
              <a:t>: Not very effective for simpler tasks.</a:t>
            </a:r>
          </a:p>
          <a:p>
            <a:endParaRPr lang="en-GB" dirty="0"/>
          </a:p>
          <a:p>
            <a:r>
              <a:rPr lang="en-GB" b="1" dirty="0"/>
              <a:t>Impact</a:t>
            </a:r>
            <a:r>
              <a:rPr lang="en-GB" dirty="0"/>
              <a:t>: </a:t>
            </a:r>
            <a:r>
              <a:rPr lang="en-GB" dirty="0" err="1"/>
              <a:t>ToT</a:t>
            </a:r>
            <a:r>
              <a:rPr lang="en-GB" dirty="0"/>
              <a:t> enhances decision-making by guiding the model through a structured, step-by</a:t>
            </a:r>
          </a:p>
          <a:p>
            <a:r>
              <a:rPr lang="en-GB" dirty="0"/>
              <a:t>step thinking process, simulating collaborative problem-solving.</a:t>
            </a:r>
          </a:p>
        </p:txBody>
      </p:sp>
      <p:sp>
        <p:nvSpPr>
          <p:cNvPr id="9" name="Rectangle 104">
            <a:extLst>
              <a:ext uri="{FF2B5EF4-FFF2-40B4-BE49-F238E27FC236}">
                <a16:creationId xmlns:a16="http://schemas.microsoft.com/office/drawing/2014/main" id="{05062B21-8C72-6E56-51B6-02EE91ECCE10}"/>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3198788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DD1C7-5ADA-5560-09EB-99E836A8B6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BC2420-23DA-ED79-74EC-4F11490A1741}"/>
              </a:ext>
            </a:extLst>
          </p:cNvPr>
          <p:cNvSpPr>
            <a:spLocks noGrp="1"/>
          </p:cNvSpPr>
          <p:nvPr>
            <p:ph type="title"/>
          </p:nvPr>
        </p:nvSpPr>
        <p:spPr/>
        <p:txBody>
          <a:bodyPr/>
          <a:lstStyle/>
          <a:p>
            <a:r>
              <a:rPr lang="en-GB" dirty="0"/>
              <a:t>References</a:t>
            </a:r>
          </a:p>
        </p:txBody>
      </p:sp>
      <p:sp>
        <p:nvSpPr>
          <p:cNvPr id="4" name="Content Placeholder 3">
            <a:extLst>
              <a:ext uri="{FF2B5EF4-FFF2-40B4-BE49-F238E27FC236}">
                <a16:creationId xmlns:a16="http://schemas.microsoft.com/office/drawing/2014/main" id="{085C6C14-5C52-52EA-16B5-D154F8193484}"/>
              </a:ext>
            </a:extLst>
          </p:cNvPr>
          <p:cNvSpPr>
            <a:spLocks noGrp="1"/>
          </p:cNvSpPr>
          <p:nvPr>
            <p:ph idx="13"/>
          </p:nvPr>
        </p:nvSpPr>
        <p:spPr/>
        <p:txBody>
          <a:bodyPr/>
          <a:lstStyle/>
          <a:p>
            <a:r>
              <a:rPr lang="en-GB" dirty="0">
                <a:hlinkClick r:id="rId3"/>
              </a:rPr>
              <a:t>https://learnprompting.org/docs/introduction </a:t>
            </a:r>
            <a:endParaRPr lang="en-GB" dirty="0"/>
          </a:p>
          <a:p>
            <a:r>
              <a:rPr lang="en-GB" dirty="0">
                <a:hlinkClick r:id="rId4"/>
              </a:rPr>
              <a:t>https://github.com/dair-ai/Prompt-Engineering-Guide</a:t>
            </a:r>
            <a:endParaRPr lang="en-GB" dirty="0"/>
          </a:p>
          <a:p>
            <a:r>
              <a:rPr lang="en-GB" dirty="0">
                <a:hlinkClick r:id="rId5"/>
              </a:rPr>
              <a:t>https://www.promptingguide.ai/</a:t>
            </a:r>
            <a:endParaRPr lang="en-GB" dirty="0"/>
          </a:p>
          <a:p>
            <a:r>
              <a:rPr lang="en-GB" dirty="0">
                <a:hlinkClick r:id="rId6"/>
              </a:rPr>
              <a:t>https://github.com/BrightPool/udemy-prompt-engineering-course</a:t>
            </a:r>
            <a:endParaRPr lang="en-GB" dirty="0"/>
          </a:p>
        </p:txBody>
      </p:sp>
      <p:sp>
        <p:nvSpPr>
          <p:cNvPr id="5" name="Slide Number Placeholder 4">
            <a:extLst>
              <a:ext uri="{FF2B5EF4-FFF2-40B4-BE49-F238E27FC236}">
                <a16:creationId xmlns:a16="http://schemas.microsoft.com/office/drawing/2014/main" id="{D27C27EC-806F-BA9C-F642-C52DEEAA2448}"/>
              </a:ext>
            </a:extLst>
          </p:cNvPr>
          <p:cNvSpPr>
            <a:spLocks noGrp="1"/>
          </p:cNvSpPr>
          <p:nvPr>
            <p:ph type="sldNum" sz="quarter" idx="11"/>
          </p:nvPr>
        </p:nvSpPr>
        <p:spPr/>
        <p:txBody>
          <a:bodyPr/>
          <a:lstStyle/>
          <a:p>
            <a:fld id="{DDD2A080-DA64-4F5C-9131-47EB793B4410}" type="slidenum">
              <a:rPr lang="en-GB" noProof="0" smtClean="0"/>
              <a:pPr/>
              <a:t>17</a:t>
            </a:fld>
            <a:endParaRPr lang="en-GB" noProof="0" dirty="0"/>
          </a:p>
        </p:txBody>
      </p:sp>
    </p:spTree>
    <p:extLst>
      <p:ext uri="{BB962C8B-B14F-4D97-AF65-F5344CB8AC3E}">
        <p14:creationId xmlns:p14="http://schemas.microsoft.com/office/powerpoint/2010/main" val="276663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we’ll be covering today</a:t>
            </a:r>
          </a:p>
        </p:txBody>
      </p:sp>
      <p:sp>
        <p:nvSpPr>
          <p:cNvPr id="4" name="Content Placeholder 3"/>
          <p:cNvSpPr>
            <a:spLocks noGrp="1"/>
          </p:cNvSpPr>
          <p:nvPr>
            <p:ph idx="13"/>
          </p:nvPr>
        </p:nvSpPr>
        <p:spPr/>
        <p:txBody>
          <a:bodyPr/>
          <a:lstStyle/>
          <a:p>
            <a:r>
              <a:rPr lang="en-GB" dirty="0"/>
              <a:t>What is Prompt Engineering</a:t>
            </a:r>
          </a:p>
          <a:p>
            <a:r>
              <a:rPr lang="en-GB" dirty="0"/>
              <a:t>The Structure of a prompt</a:t>
            </a:r>
          </a:p>
          <a:p>
            <a:r>
              <a:rPr lang="en-GB" dirty="0"/>
              <a:t>Beginner Techniques </a:t>
            </a:r>
          </a:p>
          <a:p>
            <a:r>
              <a:rPr lang="en-GB" dirty="0"/>
              <a:t>Prompt Injection</a:t>
            </a:r>
          </a:p>
          <a:p>
            <a:r>
              <a:rPr lang="en-GB" dirty="0"/>
              <a:t>Advanced Techniques </a:t>
            </a:r>
            <a:endParaRPr lang="en-US" dirty="0"/>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396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3" descr="A picture containing water, blue, sitting, boat&#10;&#10;Description automatically generated">
            <a:extLst>
              <a:ext uri="{FF2B5EF4-FFF2-40B4-BE49-F238E27FC236}">
                <a16:creationId xmlns:a16="http://schemas.microsoft.com/office/drawing/2014/main" id="{7FEE40C1-1A6A-45D1-907C-E84038BA5E73}"/>
              </a:ext>
            </a:extLst>
          </p:cNvPr>
          <p:cNvPicPr>
            <a:picLocks noGrp="1" noChangeAspect="1"/>
          </p:cNvPicPr>
          <p:nvPr>
            <p:ph type="pic" sz="quarter" idx="17"/>
          </p:nvPr>
        </p:nvPicPr>
        <p:blipFill rotWithShape="1">
          <a:blip r:embed="rId3"/>
          <a:srcRect t="12500" b="12500"/>
          <a:stretch/>
        </p:blipFill>
        <p:spPr>
          <a:xfrm>
            <a:off x="0" y="0"/>
            <a:ext cx="12192000" cy="6858000"/>
          </a:xfrm>
        </p:spPr>
      </p:pic>
      <p:sp>
        <p:nvSpPr>
          <p:cNvPr id="2" name="Title 1"/>
          <p:cNvSpPr>
            <a:spLocks noGrp="1"/>
          </p:cNvSpPr>
          <p:nvPr>
            <p:ph type="title"/>
          </p:nvPr>
        </p:nvSpPr>
        <p:spPr>
          <a:xfrm>
            <a:off x="658800" y="2448000"/>
            <a:ext cx="6454112" cy="732995"/>
          </a:xfrm>
        </p:spPr>
        <p:txBody>
          <a:bodyPr/>
          <a:lstStyle/>
          <a:p>
            <a:r>
              <a:rPr lang="en-GB" dirty="0"/>
              <a:t>What is Prompt Engineering? </a:t>
            </a:r>
            <a:endParaRPr lang="nl-NL" dirty="0"/>
          </a:p>
        </p:txBody>
      </p:sp>
    </p:spTree>
    <p:extLst>
      <p:ext uri="{BB962C8B-B14F-4D97-AF65-F5344CB8AC3E}">
        <p14:creationId xmlns:p14="http://schemas.microsoft.com/office/powerpoint/2010/main" val="140923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7" name="Title 6"/>
          <p:cNvSpPr>
            <a:spLocks noGrp="1"/>
          </p:cNvSpPr>
          <p:nvPr>
            <p:ph type="title"/>
          </p:nvPr>
        </p:nvSpPr>
        <p:spPr/>
        <p:txBody>
          <a:bodyPr/>
          <a:lstStyle/>
          <a:p>
            <a:r>
              <a:rPr lang="en-GB" dirty="0"/>
              <a:t>What is Prompt Engineering?</a:t>
            </a:r>
          </a:p>
        </p:txBody>
      </p:sp>
      <p:sp>
        <p:nvSpPr>
          <p:cNvPr id="6" name="Content Placeholder 5"/>
          <p:cNvSpPr>
            <a:spLocks noGrp="1"/>
          </p:cNvSpPr>
          <p:nvPr>
            <p:ph idx="1"/>
          </p:nvPr>
        </p:nvSpPr>
        <p:spPr/>
        <p:txBody>
          <a:bodyPr/>
          <a:lstStyle/>
          <a:p>
            <a:r>
              <a:rPr lang="en-GB" b="1" dirty="0"/>
              <a:t>Prompt engineering </a:t>
            </a:r>
            <a:r>
              <a:rPr lang="en-GB" dirty="0"/>
              <a:t>is the process of designing and crafting input prompts to guide large language models (LLMs) in generating relevant and useful responses. </a:t>
            </a:r>
          </a:p>
          <a:p>
            <a:endParaRPr lang="en-GB" dirty="0"/>
          </a:p>
          <a:p>
            <a:r>
              <a:rPr lang="en-GB" b="1" dirty="0"/>
              <a:t>Why it Matters</a:t>
            </a:r>
            <a:r>
              <a:rPr lang="en-GB" dirty="0"/>
              <a:t>: The quality of the AI's output depends heavily on how the prompt is structured, making prompt engineering a key skill for interacting effectively with LLMs.</a:t>
            </a:r>
            <a:endParaRPr lang="en-US"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47149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E8D07-6B12-87BF-E812-5A4DCB449D95}"/>
            </a:ext>
          </a:extLst>
        </p:cNvPr>
        <p:cNvGrpSpPr/>
        <p:nvPr/>
      </p:nvGrpSpPr>
      <p:grpSpPr>
        <a:xfrm>
          <a:off x="0" y="0"/>
          <a:ext cx="0" cy="0"/>
          <a:chOff x="0" y="0"/>
          <a:chExt cx="0" cy="0"/>
        </a:xfrm>
      </p:grpSpPr>
      <p:pic>
        <p:nvPicPr>
          <p:cNvPr id="8" name="Picture Placeholder 3" descr="A picture containing water, blue, sitting, boat&#10;&#10;Description automatically generated">
            <a:extLst>
              <a:ext uri="{FF2B5EF4-FFF2-40B4-BE49-F238E27FC236}">
                <a16:creationId xmlns:a16="http://schemas.microsoft.com/office/drawing/2014/main" id="{29286161-2215-73DE-B0E7-F9C92F2F5299}"/>
              </a:ext>
            </a:extLst>
          </p:cNvPr>
          <p:cNvPicPr>
            <a:picLocks noGrp="1" noChangeAspect="1"/>
          </p:cNvPicPr>
          <p:nvPr>
            <p:ph type="pic" sz="quarter" idx="17"/>
          </p:nvPr>
        </p:nvPicPr>
        <p:blipFill rotWithShape="1">
          <a:blip r:embed="rId3"/>
          <a:srcRect t="12500" b="12500"/>
          <a:stretch/>
        </p:blipFill>
        <p:spPr>
          <a:xfrm>
            <a:off x="0" y="0"/>
            <a:ext cx="12192000" cy="6858000"/>
          </a:xfrm>
        </p:spPr>
      </p:pic>
      <p:sp>
        <p:nvSpPr>
          <p:cNvPr id="2" name="Title 1">
            <a:extLst>
              <a:ext uri="{FF2B5EF4-FFF2-40B4-BE49-F238E27FC236}">
                <a16:creationId xmlns:a16="http://schemas.microsoft.com/office/drawing/2014/main" id="{31776C28-41BF-FB3C-4B2B-327A025C9128}"/>
              </a:ext>
            </a:extLst>
          </p:cNvPr>
          <p:cNvSpPr>
            <a:spLocks noGrp="1"/>
          </p:cNvSpPr>
          <p:nvPr>
            <p:ph type="title"/>
          </p:nvPr>
        </p:nvSpPr>
        <p:spPr>
          <a:xfrm>
            <a:off x="658800" y="2448000"/>
            <a:ext cx="5711874" cy="732995"/>
          </a:xfrm>
        </p:spPr>
        <p:txBody>
          <a:bodyPr/>
          <a:lstStyle/>
          <a:p>
            <a:r>
              <a:rPr lang="en-GB" dirty="0"/>
              <a:t>The structure of a prompt</a:t>
            </a:r>
            <a:endParaRPr lang="nl-NL" dirty="0"/>
          </a:p>
        </p:txBody>
      </p:sp>
    </p:spTree>
    <p:extLst>
      <p:ext uri="{BB962C8B-B14F-4D97-AF65-F5344CB8AC3E}">
        <p14:creationId xmlns:p14="http://schemas.microsoft.com/office/powerpoint/2010/main" val="264310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D4281-BFFE-6A6F-1E9B-FBABC30F93FD}"/>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56988D1-CA25-99E4-A1CD-DAE88F5BD7EF}"/>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4" name="Title 3">
            <a:extLst>
              <a:ext uri="{FF2B5EF4-FFF2-40B4-BE49-F238E27FC236}">
                <a16:creationId xmlns:a16="http://schemas.microsoft.com/office/drawing/2014/main" id="{74D2AA48-56BE-D21C-9C75-82EA737A260C}"/>
              </a:ext>
            </a:extLst>
          </p:cNvPr>
          <p:cNvSpPr>
            <a:spLocks noGrp="1"/>
          </p:cNvSpPr>
          <p:nvPr>
            <p:ph type="title"/>
          </p:nvPr>
        </p:nvSpPr>
        <p:spPr/>
        <p:txBody>
          <a:bodyPr/>
          <a:lstStyle/>
          <a:p>
            <a:r>
              <a:rPr lang="en-GB" dirty="0"/>
              <a:t>The structure of a prompt</a:t>
            </a:r>
          </a:p>
        </p:txBody>
      </p:sp>
      <p:sp>
        <p:nvSpPr>
          <p:cNvPr id="2" name="Content Placeholder 1">
            <a:extLst>
              <a:ext uri="{FF2B5EF4-FFF2-40B4-BE49-F238E27FC236}">
                <a16:creationId xmlns:a16="http://schemas.microsoft.com/office/drawing/2014/main" id="{5EC7454D-CC0B-F48B-FEC2-E3976EA98796}"/>
              </a:ext>
            </a:extLst>
          </p:cNvPr>
          <p:cNvSpPr>
            <a:spLocks noGrp="1"/>
          </p:cNvSpPr>
          <p:nvPr>
            <p:ph idx="1"/>
          </p:nvPr>
        </p:nvSpPr>
        <p:spPr/>
        <p:txBody>
          <a:bodyPr/>
          <a:lstStyle/>
          <a:p>
            <a:r>
              <a:rPr lang="en-GB" b="1" dirty="0"/>
              <a:t> A prompt is composed with the following components</a:t>
            </a:r>
          </a:p>
          <a:p>
            <a:endParaRPr lang="en-GB" dirty="0"/>
          </a:p>
          <a:p>
            <a:pPr lvl="1"/>
            <a:r>
              <a:rPr lang="en-US" dirty="0">
                <a:solidFill>
                  <a:srgbClr val="0070C0"/>
                </a:solidFill>
              </a:rPr>
              <a:t>Instruction</a:t>
            </a:r>
          </a:p>
          <a:p>
            <a:pPr lvl="1"/>
            <a:endParaRPr lang="en-US" dirty="0"/>
          </a:p>
          <a:p>
            <a:pPr lvl="1"/>
            <a:r>
              <a:rPr lang="en-US" dirty="0">
                <a:solidFill>
                  <a:srgbClr val="00B050"/>
                </a:solidFill>
              </a:rPr>
              <a:t>Context</a:t>
            </a:r>
          </a:p>
          <a:p>
            <a:pPr lvl="1"/>
            <a:endParaRPr lang="en-US" dirty="0"/>
          </a:p>
          <a:p>
            <a:pPr lvl="1"/>
            <a:r>
              <a:rPr lang="en-US" dirty="0">
                <a:solidFill>
                  <a:srgbClr val="FF6200"/>
                </a:solidFill>
              </a:rPr>
              <a:t>Input Data</a:t>
            </a:r>
          </a:p>
          <a:p>
            <a:pPr lvl="1"/>
            <a:endParaRPr lang="en-US" dirty="0"/>
          </a:p>
          <a:p>
            <a:pPr lvl="1"/>
            <a:r>
              <a:rPr lang="en-US" dirty="0">
                <a:solidFill>
                  <a:srgbClr val="FF0000"/>
                </a:solidFill>
              </a:rPr>
              <a:t>Output Indicator</a:t>
            </a:r>
          </a:p>
          <a:p>
            <a:pPr lvl="1"/>
            <a:endParaRPr lang="en-US" dirty="0"/>
          </a:p>
          <a:p>
            <a:pPr lvl="1"/>
            <a:endParaRPr lang="en-US" dirty="0"/>
          </a:p>
          <a:p>
            <a:pPr lvl="1"/>
            <a:endParaRPr lang="en-GB" dirty="0"/>
          </a:p>
          <a:p>
            <a:pPr marL="180000" lvl="2" indent="0">
              <a:buNone/>
            </a:pPr>
            <a:endParaRPr lang="en-GB" dirty="0"/>
          </a:p>
        </p:txBody>
      </p:sp>
      <p:grpSp>
        <p:nvGrpSpPr>
          <p:cNvPr id="3" name="Group 2">
            <a:extLst>
              <a:ext uri="{FF2B5EF4-FFF2-40B4-BE49-F238E27FC236}">
                <a16:creationId xmlns:a16="http://schemas.microsoft.com/office/drawing/2014/main" id="{E779ED63-A5CC-AF0A-BB4B-C98F1B6B883F}"/>
              </a:ext>
            </a:extLst>
          </p:cNvPr>
          <p:cNvGrpSpPr/>
          <p:nvPr/>
        </p:nvGrpSpPr>
        <p:grpSpPr>
          <a:xfrm>
            <a:off x="-2368598" y="0"/>
            <a:ext cx="1860598" cy="5727700"/>
            <a:chOff x="-2025698" y="0"/>
            <a:chExt cx="1872000" cy="5727700"/>
          </a:xfrm>
        </p:grpSpPr>
        <p:sp>
          <p:nvSpPr>
            <p:cNvPr id="8" name="Rectangle 104">
              <a:extLst>
                <a:ext uri="{FF2B5EF4-FFF2-40B4-BE49-F238E27FC236}">
                  <a16:creationId xmlns:a16="http://schemas.microsoft.com/office/drawing/2014/main" id="{672A2EEF-EA84-CB02-D4FB-62F0E2318BC4}"/>
                </a:ext>
              </a:extLst>
            </p:cNvPr>
            <p:cNvSpPr>
              <a:spLocks noChangeArrowheads="1"/>
            </p:cNvSpPr>
            <p:nvPr/>
          </p:nvSpPr>
          <p:spPr bwMode="gray">
            <a:xfrm>
              <a:off x="-2025698" y="0"/>
              <a:ext cx="1872000" cy="5727700"/>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9" name="Rectangle 106">
              <a:extLst>
                <a:ext uri="{FF2B5EF4-FFF2-40B4-BE49-F238E27FC236}">
                  <a16:creationId xmlns:a16="http://schemas.microsoft.com/office/drawing/2014/main" id="{F934B236-AA26-A3CF-88BC-30392BFD200D}"/>
                </a:ext>
              </a:extLst>
            </p:cNvPr>
            <p:cNvSpPr>
              <a:spLocks noChangeArrowheads="1"/>
            </p:cNvSpPr>
            <p:nvPr userDrawn="1"/>
          </p:nvSpPr>
          <p:spPr bwMode="gray">
            <a:xfrm>
              <a:off x="-1893936" y="542342"/>
              <a:ext cx="1658513" cy="2210707"/>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GB" altLang="en-US" sz="1000" dirty="0">
                  <a:solidFill>
                    <a:srgbClr val="333333"/>
                  </a:solidFill>
                </a:rPr>
                <a:t>Use the indent button to create the text levels with the appropriate bullet.</a:t>
              </a:r>
            </a:p>
          </p:txBody>
        </p:sp>
        <p:sp>
          <p:nvSpPr>
            <p:cNvPr id="10" name="Rectangle 113">
              <a:extLst>
                <a:ext uri="{FF2B5EF4-FFF2-40B4-BE49-F238E27FC236}">
                  <a16:creationId xmlns:a16="http://schemas.microsoft.com/office/drawing/2014/main" id="{2BEB4D72-6771-2335-22D8-2C36BC07111A}"/>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Using bullets with indent button</a:t>
              </a:r>
            </a:p>
          </p:txBody>
        </p:sp>
        <p:grpSp>
          <p:nvGrpSpPr>
            <p:cNvPr id="11" name="Group 10">
              <a:extLst>
                <a:ext uri="{FF2B5EF4-FFF2-40B4-BE49-F238E27FC236}">
                  <a16:creationId xmlns:a16="http://schemas.microsoft.com/office/drawing/2014/main" id="{C3AAAFF7-B7BA-C431-508E-C4F890B028E9}"/>
                </a:ext>
              </a:extLst>
            </p:cNvPr>
            <p:cNvGrpSpPr/>
            <p:nvPr/>
          </p:nvGrpSpPr>
          <p:grpSpPr bwMode="gray">
            <a:xfrm>
              <a:off x="-1900053" y="1073944"/>
              <a:ext cx="1590582" cy="947098"/>
              <a:chOff x="-1573454" y="1531453"/>
              <a:chExt cx="1335187" cy="795026"/>
            </a:xfrm>
          </p:grpSpPr>
          <p:pic>
            <p:nvPicPr>
              <p:cNvPr id="12" name="Picture 11">
                <a:extLst>
                  <a:ext uri="{FF2B5EF4-FFF2-40B4-BE49-F238E27FC236}">
                    <a16:creationId xmlns:a16="http://schemas.microsoft.com/office/drawing/2014/main" id="{3CE99376-50E0-F1FC-7336-5E63E1C91E08}"/>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13" name="Multiply 12">
                <a:extLst>
                  <a:ext uri="{FF2B5EF4-FFF2-40B4-BE49-F238E27FC236}">
                    <a16:creationId xmlns:a16="http://schemas.microsoft.com/office/drawing/2014/main" id="{D6C8E048-C336-4289-4994-290CC9F760E1}"/>
                  </a:ext>
                </a:extLst>
              </p:cNvPr>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dirty="0" err="1"/>
              </a:p>
            </p:txBody>
          </p:sp>
        </p:grpSp>
      </p:grpSp>
      <p:sp>
        <p:nvSpPr>
          <p:cNvPr id="5" name="Content Placeholder 1">
            <a:extLst>
              <a:ext uri="{FF2B5EF4-FFF2-40B4-BE49-F238E27FC236}">
                <a16:creationId xmlns:a16="http://schemas.microsoft.com/office/drawing/2014/main" id="{FA7799E5-5366-25E7-BB69-6E8D86BCABC1}"/>
              </a:ext>
            </a:extLst>
          </p:cNvPr>
          <p:cNvSpPr txBox="1">
            <a:spLocks/>
          </p:cNvSpPr>
          <p:nvPr/>
        </p:nvSpPr>
        <p:spPr bwMode="gray">
          <a:xfrm>
            <a:off x="4400706" y="1490675"/>
            <a:ext cx="6636957" cy="3066859"/>
          </a:xfrm>
          <a:prstGeom prst="rect">
            <a:avLst/>
          </a:prstGeom>
        </p:spPr>
        <p:txBody>
          <a:bodyPr vert="horz" lIns="0" tIns="0" rIns="0" bIns="0" rtlCol="0">
            <a:noAutofit/>
          </a:bodyPr>
          <a:lst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4">
                  <a:extLst>
                    <a:ext uri="{96DAC541-7B7A-43D3-8B79-37D633B846F1}">
                      <asvg:svgBlip xmlns:asvg="http://schemas.microsoft.com/office/drawing/2016/SVG/main" r:embed="rId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6">
                  <a:extLst>
                    <a:ext uri="{96DAC541-7B7A-43D3-8B79-37D633B846F1}">
                      <asvg:svgBlip xmlns:asvg="http://schemas.microsoft.com/office/drawing/2016/SVG/main" r:embed="rId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8">
                  <a:extLst>
                    <a:ext uri="{96DAC541-7B7A-43D3-8B79-37D633B846F1}">
                      <asvg:svgBlip xmlns:asvg="http://schemas.microsoft.com/office/drawing/2016/SVG/main" r:embed="rId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10">
                  <a:extLst>
                    <a:ext uri="{96DAC541-7B7A-43D3-8B79-37D633B846F1}">
                      <asvg:svgBlip xmlns:asvg="http://schemas.microsoft.com/office/drawing/2016/SVG/main" r:embed="rId1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b="1" dirty="0"/>
          </a:p>
          <a:p>
            <a:pPr marL="0" lvl="1" indent="0">
              <a:buNone/>
            </a:pPr>
            <a:r>
              <a:rPr lang="en-GB" dirty="0">
                <a:solidFill>
                  <a:srgbClr val="0070C0"/>
                </a:solidFill>
              </a:rPr>
              <a:t>Classify the text into neutral, negative or positive</a:t>
            </a:r>
          </a:p>
          <a:p>
            <a:pPr lvl="1"/>
            <a:endParaRPr lang="en-US" dirty="0"/>
          </a:p>
          <a:p>
            <a:pPr marL="0" lvl="1" indent="0">
              <a:buNone/>
            </a:pPr>
            <a:endParaRPr lang="en-US" dirty="0">
              <a:solidFill>
                <a:srgbClr val="00B050"/>
              </a:solidFill>
            </a:endParaRPr>
          </a:p>
          <a:p>
            <a:pPr marL="0" lvl="1" indent="0">
              <a:buNone/>
            </a:pPr>
            <a:endParaRPr lang="en-US" dirty="0"/>
          </a:p>
          <a:p>
            <a:pPr marL="0" lvl="1" indent="0">
              <a:buNone/>
            </a:pPr>
            <a:r>
              <a:rPr lang="en-GB" dirty="0">
                <a:solidFill>
                  <a:srgbClr val="FF6200"/>
                </a:solidFill>
              </a:rPr>
              <a:t>I think the food way okay</a:t>
            </a:r>
          </a:p>
          <a:p>
            <a:pPr marL="0" lvl="1" indent="0">
              <a:buNone/>
            </a:pPr>
            <a:endParaRPr lang="en-US" dirty="0"/>
          </a:p>
          <a:p>
            <a:pPr marL="0" lvl="1" indent="0">
              <a:buNone/>
            </a:pPr>
            <a:r>
              <a:rPr lang="en-US" dirty="0">
                <a:solidFill>
                  <a:srgbClr val="FF0000"/>
                </a:solidFill>
              </a:rPr>
              <a:t>Sentiment:</a:t>
            </a:r>
            <a:endParaRPr lang="en-US" dirty="0"/>
          </a:p>
          <a:p>
            <a:pPr lvl="1"/>
            <a:endParaRPr lang="en-US" dirty="0"/>
          </a:p>
          <a:p>
            <a:pPr lvl="1"/>
            <a:endParaRPr lang="en-GB" dirty="0"/>
          </a:p>
          <a:p>
            <a:pPr marL="180000" lvl="2" indent="0">
              <a:buFontTx/>
              <a:buNone/>
            </a:pPr>
            <a:endParaRPr lang="en-GB" dirty="0"/>
          </a:p>
        </p:txBody>
      </p:sp>
    </p:spTree>
    <p:extLst>
      <p:ext uri="{BB962C8B-B14F-4D97-AF65-F5344CB8AC3E}">
        <p14:creationId xmlns:p14="http://schemas.microsoft.com/office/powerpoint/2010/main" val="313604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F114F-0C89-B116-BCE7-36FB2EE5403E}"/>
            </a:ext>
          </a:extLst>
        </p:cNvPr>
        <p:cNvGrpSpPr/>
        <p:nvPr/>
      </p:nvGrpSpPr>
      <p:grpSpPr>
        <a:xfrm>
          <a:off x="0" y="0"/>
          <a:ext cx="0" cy="0"/>
          <a:chOff x="0" y="0"/>
          <a:chExt cx="0" cy="0"/>
        </a:xfrm>
      </p:grpSpPr>
      <p:pic>
        <p:nvPicPr>
          <p:cNvPr id="8" name="Picture Placeholder 3" descr="A picture containing water, blue, sitting, boat&#10;&#10;Description automatically generated">
            <a:extLst>
              <a:ext uri="{FF2B5EF4-FFF2-40B4-BE49-F238E27FC236}">
                <a16:creationId xmlns:a16="http://schemas.microsoft.com/office/drawing/2014/main" id="{77D7AEA6-2E83-F181-A1D5-097384647656}"/>
              </a:ext>
            </a:extLst>
          </p:cNvPr>
          <p:cNvPicPr>
            <a:picLocks noGrp="1" noChangeAspect="1"/>
          </p:cNvPicPr>
          <p:nvPr>
            <p:ph type="pic" sz="quarter" idx="17"/>
          </p:nvPr>
        </p:nvPicPr>
        <p:blipFill rotWithShape="1">
          <a:blip r:embed="rId3"/>
          <a:srcRect t="12500" b="12500"/>
          <a:stretch/>
        </p:blipFill>
        <p:spPr>
          <a:xfrm>
            <a:off x="0" y="0"/>
            <a:ext cx="12192000" cy="6858000"/>
          </a:xfrm>
        </p:spPr>
      </p:pic>
      <p:sp>
        <p:nvSpPr>
          <p:cNvPr id="2" name="Title 1">
            <a:extLst>
              <a:ext uri="{FF2B5EF4-FFF2-40B4-BE49-F238E27FC236}">
                <a16:creationId xmlns:a16="http://schemas.microsoft.com/office/drawing/2014/main" id="{46A24B3D-E72C-976D-5971-CA4FA936D311}"/>
              </a:ext>
            </a:extLst>
          </p:cNvPr>
          <p:cNvSpPr>
            <a:spLocks noGrp="1"/>
          </p:cNvSpPr>
          <p:nvPr>
            <p:ph type="title"/>
          </p:nvPr>
        </p:nvSpPr>
        <p:spPr>
          <a:xfrm>
            <a:off x="658800" y="2448000"/>
            <a:ext cx="4625274" cy="732995"/>
          </a:xfrm>
        </p:spPr>
        <p:txBody>
          <a:bodyPr/>
          <a:lstStyle/>
          <a:p>
            <a:r>
              <a:rPr lang="en-GB" dirty="0"/>
              <a:t>Beginner Techniques</a:t>
            </a:r>
          </a:p>
        </p:txBody>
      </p:sp>
    </p:spTree>
    <p:extLst>
      <p:ext uri="{BB962C8B-B14F-4D97-AF65-F5344CB8AC3E}">
        <p14:creationId xmlns:p14="http://schemas.microsoft.com/office/powerpoint/2010/main" val="338055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2EF8E-CCD6-06D7-C2CF-160EB360284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4A6BAA-48E5-8524-C38F-A43271218F30}"/>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7" name="Title 6">
            <a:extLst>
              <a:ext uri="{FF2B5EF4-FFF2-40B4-BE49-F238E27FC236}">
                <a16:creationId xmlns:a16="http://schemas.microsoft.com/office/drawing/2014/main" id="{22263EFC-B67C-21EC-B961-B6E6D4A9CAAE}"/>
              </a:ext>
            </a:extLst>
          </p:cNvPr>
          <p:cNvSpPr>
            <a:spLocks noGrp="1"/>
          </p:cNvSpPr>
          <p:nvPr>
            <p:ph type="title"/>
          </p:nvPr>
        </p:nvSpPr>
        <p:spPr/>
        <p:txBody>
          <a:bodyPr/>
          <a:lstStyle/>
          <a:p>
            <a:r>
              <a:rPr lang="en-GB" dirty="0"/>
              <a:t>Assigning Roles</a:t>
            </a:r>
          </a:p>
        </p:txBody>
      </p:sp>
      <p:sp>
        <p:nvSpPr>
          <p:cNvPr id="6" name="Content Placeholder 5">
            <a:extLst>
              <a:ext uri="{FF2B5EF4-FFF2-40B4-BE49-F238E27FC236}">
                <a16:creationId xmlns:a16="http://schemas.microsoft.com/office/drawing/2014/main" id="{AC20CC19-A698-0701-F7B8-E36232F23ECC}"/>
              </a:ext>
            </a:extLst>
          </p:cNvPr>
          <p:cNvSpPr>
            <a:spLocks noGrp="1"/>
          </p:cNvSpPr>
          <p:nvPr>
            <p:ph idx="1"/>
          </p:nvPr>
        </p:nvSpPr>
        <p:spPr/>
        <p:txBody>
          <a:bodyPr/>
          <a:lstStyle/>
          <a:p>
            <a:r>
              <a:rPr lang="en-GB" b="1" dirty="0"/>
              <a:t>Assigning roles </a:t>
            </a:r>
            <a:r>
              <a:rPr lang="en-GB" dirty="0"/>
              <a:t>to the LLM, or role prompting, is a technique that can be used to control the </a:t>
            </a:r>
          </a:p>
          <a:p>
            <a:r>
              <a:rPr lang="en-GB" dirty="0"/>
              <a:t>style of AI-generated text</a:t>
            </a:r>
          </a:p>
          <a:p>
            <a:endParaRPr lang="en-GB" dirty="0"/>
          </a:p>
          <a:p>
            <a:r>
              <a:rPr lang="en-GB" dirty="0"/>
              <a:t>Role prompting is most often used to </a:t>
            </a:r>
            <a:r>
              <a:rPr lang="en-GB" b="1" dirty="0"/>
              <a:t>style</a:t>
            </a:r>
            <a:r>
              <a:rPr lang="en-GB" dirty="0"/>
              <a:t> text</a:t>
            </a:r>
          </a:p>
          <a:p>
            <a:endParaRPr lang="en-GB" dirty="0"/>
          </a:p>
          <a:p>
            <a:r>
              <a:rPr lang="en-GB" dirty="0"/>
              <a:t>This involves asking the AI to </a:t>
            </a:r>
            <a:r>
              <a:rPr lang="en-GB" b="1" dirty="0"/>
              <a:t>pretend</a:t>
            </a:r>
            <a:r>
              <a:rPr lang="en-GB" dirty="0"/>
              <a:t> to be a certain person, or act in a certain way, thus modifying how it writes based on the assigned role</a:t>
            </a:r>
          </a:p>
          <a:p>
            <a:endParaRPr lang="en-GB" dirty="0"/>
          </a:p>
          <a:p>
            <a:r>
              <a:rPr lang="en-GB" dirty="0"/>
              <a:t>This can be used to </a:t>
            </a:r>
            <a:r>
              <a:rPr lang="en-GB" b="1" dirty="0"/>
              <a:t>change the tone, style, and even the depth of the information</a:t>
            </a:r>
            <a:r>
              <a:rPr lang="en-GB" dirty="0"/>
              <a:t> presented</a:t>
            </a:r>
          </a:p>
          <a:p>
            <a:endParaRPr lang="en-GB" dirty="0"/>
          </a:p>
          <a:p>
            <a:r>
              <a:rPr lang="en-GB" dirty="0"/>
              <a:t>It can also improve the AI's </a:t>
            </a:r>
            <a:r>
              <a:rPr lang="en-GB" b="1" dirty="0"/>
              <a:t>accuracy</a:t>
            </a:r>
            <a:r>
              <a:rPr lang="en-GB" dirty="0"/>
              <a:t> when solving </a:t>
            </a:r>
            <a:r>
              <a:rPr lang="en-GB" b="1" dirty="0"/>
              <a:t>math problems</a:t>
            </a:r>
            <a:endParaRPr lang="en-US" dirty="0"/>
          </a:p>
        </p:txBody>
      </p:sp>
      <p:sp>
        <p:nvSpPr>
          <p:cNvPr id="9" name="Rectangle 104">
            <a:extLst>
              <a:ext uri="{FF2B5EF4-FFF2-40B4-BE49-F238E27FC236}">
                <a16:creationId xmlns:a16="http://schemas.microsoft.com/office/drawing/2014/main" id="{547C50F4-074F-B70E-D9E2-93676A8ED89E}"/>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1708342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EEDA8-EF1A-EAE3-9673-3B0EC4B18AC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38D176-7066-EC8B-B341-76440ED2E1B9}"/>
              </a:ext>
            </a:extLst>
          </p:cNvPr>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7" name="Title 6">
            <a:extLst>
              <a:ext uri="{FF2B5EF4-FFF2-40B4-BE49-F238E27FC236}">
                <a16:creationId xmlns:a16="http://schemas.microsoft.com/office/drawing/2014/main" id="{62EA0716-1260-513F-8F1F-4FDEA516F028}"/>
              </a:ext>
            </a:extLst>
          </p:cNvPr>
          <p:cNvSpPr>
            <a:spLocks noGrp="1"/>
          </p:cNvSpPr>
          <p:nvPr>
            <p:ph type="title"/>
          </p:nvPr>
        </p:nvSpPr>
        <p:spPr/>
        <p:txBody>
          <a:bodyPr/>
          <a:lstStyle/>
          <a:p>
            <a:r>
              <a:rPr lang="en-GB" dirty="0"/>
              <a:t>Zero-shot prompting </a:t>
            </a:r>
          </a:p>
        </p:txBody>
      </p:sp>
      <p:sp>
        <p:nvSpPr>
          <p:cNvPr id="6" name="Content Placeholder 5">
            <a:extLst>
              <a:ext uri="{FF2B5EF4-FFF2-40B4-BE49-F238E27FC236}">
                <a16:creationId xmlns:a16="http://schemas.microsoft.com/office/drawing/2014/main" id="{57047E2F-7F93-54F2-4BA6-1A980A519B7A}"/>
              </a:ext>
            </a:extLst>
          </p:cNvPr>
          <p:cNvSpPr>
            <a:spLocks noGrp="1"/>
          </p:cNvSpPr>
          <p:nvPr>
            <p:ph idx="1"/>
          </p:nvPr>
        </p:nvSpPr>
        <p:spPr/>
        <p:txBody>
          <a:bodyPr/>
          <a:lstStyle/>
          <a:p>
            <a:r>
              <a:rPr lang="en-GB" b="1" dirty="0"/>
              <a:t>Instructs the model to perform a task without providing examples </a:t>
            </a:r>
          </a:p>
          <a:p>
            <a:endParaRPr lang="en-GB" b="1" dirty="0"/>
          </a:p>
          <a:p>
            <a:r>
              <a:rPr lang="en-GB" dirty="0"/>
              <a:t>These tasks can include:</a:t>
            </a:r>
          </a:p>
          <a:p>
            <a:pPr marL="702900" lvl="2" indent="-342900">
              <a:buFont typeface="Arial" panose="020B0604020202020204" pitchFamily="34" charset="0"/>
              <a:buChar char="•"/>
            </a:pPr>
            <a:r>
              <a:rPr lang="en-GB" dirty="0"/>
              <a:t>Sentiment classification (Hands-on)</a:t>
            </a:r>
          </a:p>
          <a:p>
            <a:pPr marL="702900" lvl="2" indent="-342900">
              <a:buFont typeface="Arial" panose="020B0604020202020204" pitchFamily="34" charset="0"/>
              <a:buChar char="•"/>
            </a:pPr>
            <a:r>
              <a:rPr lang="en-GB" dirty="0"/>
              <a:t>Language translation</a:t>
            </a:r>
          </a:p>
          <a:p>
            <a:pPr marL="702900" lvl="2" indent="-342900">
              <a:buFont typeface="Arial" panose="020B0604020202020204" pitchFamily="34" charset="0"/>
              <a:buChar char="•"/>
            </a:pPr>
            <a:r>
              <a:rPr lang="en-GB" dirty="0"/>
              <a:t>Named Entity Recognition (Hands-on)</a:t>
            </a:r>
          </a:p>
          <a:p>
            <a:pPr marL="702900" lvl="2" indent="-342900">
              <a:buFont typeface="Arial" panose="020B0604020202020204" pitchFamily="34" charset="0"/>
              <a:buChar char="•"/>
            </a:pPr>
            <a:r>
              <a:rPr lang="en-GB" dirty="0"/>
              <a:t>Text Summarization		</a:t>
            </a:r>
          </a:p>
          <a:p>
            <a:endParaRPr lang="en-GB" dirty="0"/>
          </a:p>
          <a:p>
            <a:r>
              <a:rPr lang="en-GB" dirty="0"/>
              <a:t>Models like </a:t>
            </a:r>
            <a:r>
              <a:rPr lang="en-GB" i="1" dirty="0"/>
              <a:t>GPT-3.5</a:t>
            </a:r>
            <a:r>
              <a:rPr lang="en-GB" dirty="0"/>
              <a:t>, </a:t>
            </a:r>
            <a:r>
              <a:rPr lang="en-GB" i="1" dirty="0"/>
              <a:t>GPT-4</a:t>
            </a:r>
            <a:r>
              <a:rPr lang="en-GB" dirty="0"/>
              <a:t> or </a:t>
            </a:r>
            <a:r>
              <a:rPr lang="en-GB" i="1" dirty="0"/>
              <a:t>Claude 3</a:t>
            </a:r>
            <a:r>
              <a:rPr lang="en-GB" dirty="0"/>
              <a:t> can handle tasks this way due to </a:t>
            </a:r>
            <a:r>
              <a:rPr lang="en-GB" b="1" dirty="0"/>
              <a:t>large-scale training</a:t>
            </a:r>
          </a:p>
          <a:p>
            <a:endParaRPr lang="en-GB" dirty="0"/>
          </a:p>
          <a:p>
            <a:r>
              <a:rPr lang="en-GB" b="1" dirty="0"/>
              <a:t>Next step</a:t>
            </a:r>
            <a:r>
              <a:rPr lang="en-GB" dirty="0"/>
              <a:t>: When zero-shot fails, use examples (Few-shot Prompting)</a:t>
            </a:r>
          </a:p>
        </p:txBody>
      </p:sp>
      <p:sp>
        <p:nvSpPr>
          <p:cNvPr id="9" name="Rectangle 104">
            <a:extLst>
              <a:ext uri="{FF2B5EF4-FFF2-40B4-BE49-F238E27FC236}">
                <a16:creationId xmlns:a16="http://schemas.microsoft.com/office/drawing/2014/main" id="{7F6521D4-CBDC-B646-395A-42CDEBCCA0E0}"/>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9132073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potx" id="{510FE12E-235F-4DF7-80B5-CC7A56E8C58C}" vid="{7193EA8B-3B4F-4C84-B20B-7C67A680BA82}"/>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01 ING presentation template 16x9.potx" id="{510FE12E-235F-4DF7-80B5-CC7A56E8C58C}" vid="{C1BE9C5C-B9C9-4E57-817D-9A57CEE8B946}"/>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71bb6dd-3275-40f4-93fe-5d0273df76e9" xsi:nil="true"/>
    <lcf76f155ced4ddcb4097134ff3c332f xmlns="76155f3d-f482-4aca-9592-007e6292e71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2CB1515F5223A4C9A5FFBB234555283" ma:contentTypeVersion="13" ma:contentTypeDescription="Een nieuw document maken." ma:contentTypeScope="" ma:versionID="34fcb7cc10e2a57eb0e799f512250ac3">
  <xsd:schema xmlns:xsd="http://www.w3.org/2001/XMLSchema" xmlns:xs="http://www.w3.org/2001/XMLSchema" xmlns:p="http://schemas.microsoft.com/office/2006/metadata/properties" xmlns:ns2="76155f3d-f482-4aca-9592-007e6292e710" xmlns:ns3="571bb6dd-3275-40f4-93fe-5d0273df76e9" targetNamespace="http://schemas.microsoft.com/office/2006/metadata/properties" ma:root="true" ma:fieldsID="05d4931f9076a1c2d0a6d705312d4200" ns2:_="" ns3:_="">
    <xsd:import namespace="76155f3d-f482-4aca-9592-007e6292e710"/>
    <xsd:import namespace="571bb6dd-3275-40f4-93fe-5d0273df76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155f3d-f482-4aca-9592-007e6292e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Afbeeldingtags" ma:readOnly="false" ma:fieldId="{5cf76f15-5ced-4ddc-b409-7134ff3c332f}" ma:taxonomyMulti="true" ma:sspId="ba1dba96-c252-421a-8d24-58690b45a70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71bb6dd-3275-40f4-93fe-5d0273df76e9"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2224c657-6a17-4c6d-a42a-8c987babbc1e}" ma:internalName="TaxCatchAll" ma:showField="CatchAllData" ma:web="571bb6dd-3275-40f4-93fe-5d0273df76e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C607DA-105C-4E37-B77C-A5594A2842EB}">
  <ds:schemaRefs>
    <ds:schemaRef ds:uri="http://schemas.microsoft.com/office/2006/metadata/properties"/>
    <ds:schemaRef ds:uri="http://schemas.microsoft.com/office/infopath/2007/PartnerControls"/>
    <ds:schemaRef ds:uri="571bb6dd-3275-40f4-93fe-5d0273df76e9"/>
    <ds:schemaRef ds:uri="76155f3d-f482-4aca-9592-007e6292e710"/>
  </ds:schemaRefs>
</ds:datastoreItem>
</file>

<file path=customXml/itemProps2.xml><?xml version="1.0" encoding="utf-8"?>
<ds:datastoreItem xmlns:ds="http://schemas.openxmlformats.org/officeDocument/2006/customXml" ds:itemID="{C046ECCB-17EB-4E76-923A-DC23ACECFE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155f3d-f482-4aca-9592-007e6292e710"/>
    <ds:schemaRef ds:uri="571bb6dd-3275-40f4-93fe-5d0273df76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B189C6-D9D3-45AD-80B4-C3F58CB932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01 ING presentation template 16x9 (2)</Template>
  <TotalTime>56</TotalTime>
  <Words>832</Words>
  <Application>Microsoft Office PowerPoint</Application>
  <PresentationFormat>Widescreen</PresentationFormat>
  <Paragraphs>152</Paragraphs>
  <Slides>18</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18</vt:i4>
      </vt:variant>
    </vt:vector>
  </HeadingPairs>
  <TitlesOfParts>
    <vt:vector size="22" baseType="lpstr">
      <vt:lpstr>ING Me</vt:lpstr>
      <vt:lpstr>Arial</vt:lpstr>
      <vt:lpstr>ING_PP_Template_16x9_January2020</vt:lpstr>
      <vt:lpstr>1_ING_PP_Template_16x9_January2020</vt:lpstr>
      <vt:lpstr>Prompt Engineering </vt:lpstr>
      <vt:lpstr>What we’ll be covering today</vt:lpstr>
      <vt:lpstr>What is Prompt Engineering? </vt:lpstr>
      <vt:lpstr>What is Prompt Engineering?</vt:lpstr>
      <vt:lpstr>The structure of a prompt</vt:lpstr>
      <vt:lpstr>The structure of a prompt</vt:lpstr>
      <vt:lpstr>Beginner Techniques</vt:lpstr>
      <vt:lpstr>Assigning Roles</vt:lpstr>
      <vt:lpstr>Zero-shot prompting </vt:lpstr>
      <vt:lpstr>Few-shot prompting  </vt:lpstr>
      <vt:lpstr>Prompt Injection</vt:lpstr>
      <vt:lpstr>Prompt Injection </vt:lpstr>
      <vt:lpstr>Advanced Techniques </vt:lpstr>
      <vt:lpstr>Prompt Chaining</vt:lpstr>
      <vt:lpstr>Chain-of-thought prompting </vt:lpstr>
      <vt:lpstr>Tree-of-Thought Prompting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Ioana Moise</dc:creator>
  <cp:keywords>16x9; Template; Global; Think Forward; External</cp:keywords>
  <dc:description>April 2020</dc:description>
  <cp:lastModifiedBy>Ioana Moise</cp:lastModifiedBy>
  <cp:revision>21</cp:revision>
  <dcterms:created xsi:type="dcterms:W3CDTF">2024-10-21T15:36:59Z</dcterms:created>
  <dcterms:modified xsi:type="dcterms:W3CDTF">2024-10-21T16:34:49Z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0x010100F2CB1515F5223A4C9A5FFBB234555283</vt:lpwstr>
  </property>
</Properties>
</file>