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3" r:id="rId6"/>
    <p:sldId id="260" r:id="rId7"/>
    <p:sldId id="261" r:id="rId8"/>
    <p:sldId id="264" r:id="rId9"/>
    <p:sldId id="262"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9"/>
    <p:penClr>
      <a:srgbClr val="FF0000"/>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636"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408702-4A27-49F5-968B-39C8DF27FE8A}" type="datetimeFigureOut">
              <a:rPr lang="en-US" smtClean="0"/>
              <a:pPr/>
              <a:t>10/13/2021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62FC73-66DF-4305-AB39-EF8811C45C8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C62FC73-66DF-4305-AB39-EF8811C45C83}"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95A71F-63F7-4070-AAF4-139AC587DEFC}" type="datetimeFigureOut">
              <a:rPr lang="en-US" smtClean="0"/>
              <a:pPr/>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BED96-A103-4D20-8EBE-C0E7E349B8AE}" type="slidenum">
              <a:rPr lang="en-US" smtClean="0"/>
              <a:pPr/>
              <a:t>‹#›</a:t>
            </a:fld>
            <a:endParaRPr lang="en-US"/>
          </a:p>
        </p:txBody>
      </p:sp>
    </p:spTree>
  </p:cSld>
  <p:clrMapOvr>
    <a:masterClrMapping/>
  </p:clrMapOvr>
  <p:transition>
    <p:cut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95A71F-63F7-4070-AAF4-139AC587DEFC}" type="datetimeFigureOut">
              <a:rPr lang="en-US" smtClean="0"/>
              <a:pPr/>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BED96-A103-4D20-8EBE-C0E7E349B8AE}" type="slidenum">
              <a:rPr lang="en-US" smtClean="0"/>
              <a:pPr/>
              <a:t>‹#›</a:t>
            </a:fld>
            <a:endParaRPr lang="en-US"/>
          </a:p>
        </p:txBody>
      </p:sp>
    </p:spTree>
  </p:cSld>
  <p:clrMapOvr>
    <a:masterClrMapping/>
  </p:clrMapOvr>
  <p:transition>
    <p:cut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95A71F-63F7-4070-AAF4-139AC587DEFC}" type="datetimeFigureOut">
              <a:rPr lang="en-US" smtClean="0"/>
              <a:pPr/>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BED96-A103-4D20-8EBE-C0E7E349B8AE}" type="slidenum">
              <a:rPr lang="en-US" smtClean="0"/>
              <a:pPr/>
              <a:t>‹#›</a:t>
            </a:fld>
            <a:endParaRPr lang="en-US"/>
          </a:p>
        </p:txBody>
      </p:sp>
    </p:spTree>
  </p:cSld>
  <p:clrMapOvr>
    <a:masterClrMapping/>
  </p:clrMapOvr>
  <p:transition>
    <p:cut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95A71F-63F7-4070-AAF4-139AC587DEFC}" type="datetimeFigureOut">
              <a:rPr lang="en-US" smtClean="0"/>
              <a:pPr/>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BED96-A103-4D20-8EBE-C0E7E349B8AE}" type="slidenum">
              <a:rPr lang="en-US" smtClean="0"/>
              <a:pPr/>
              <a:t>‹#›</a:t>
            </a:fld>
            <a:endParaRPr lang="en-US"/>
          </a:p>
        </p:txBody>
      </p:sp>
    </p:spTree>
  </p:cSld>
  <p:clrMapOvr>
    <a:masterClrMapping/>
  </p:clrMapOvr>
  <p:transition>
    <p:cut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95A71F-63F7-4070-AAF4-139AC587DEFC}" type="datetimeFigureOut">
              <a:rPr lang="en-US" smtClean="0"/>
              <a:pPr/>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BED96-A103-4D20-8EBE-C0E7E349B8AE}" type="slidenum">
              <a:rPr lang="en-US" smtClean="0"/>
              <a:pPr/>
              <a:t>‹#›</a:t>
            </a:fld>
            <a:endParaRPr lang="en-US"/>
          </a:p>
        </p:txBody>
      </p:sp>
    </p:spTree>
  </p:cSld>
  <p:clrMapOvr>
    <a:masterClrMapping/>
  </p:clrMapOvr>
  <p:transition>
    <p:cut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95A71F-63F7-4070-AAF4-139AC587DEFC}" type="datetimeFigureOut">
              <a:rPr lang="en-US" smtClean="0"/>
              <a:pPr/>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BED96-A103-4D20-8EBE-C0E7E349B8AE}" type="slidenum">
              <a:rPr lang="en-US" smtClean="0"/>
              <a:pPr/>
              <a:t>‹#›</a:t>
            </a:fld>
            <a:endParaRPr lang="en-US"/>
          </a:p>
        </p:txBody>
      </p:sp>
    </p:spTree>
  </p:cSld>
  <p:clrMapOvr>
    <a:masterClrMapping/>
  </p:clrMapOvr>
  <p:transition>
    <p:cut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95A71F-63F7-4070-AAF4-139AC587DEFC}" type="datetimeFigureOut">
              <a:rPr lang="en-US" smtClean="0"/>
              <a:pPr/>
              <a:t>10/13/2021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0BED96-A103-4D20-8EBE-C0E7E349B8AE}" type="slidenum">
              <a:rPr lang="en-US" smtClean="0"/>
              <a:pPr/>
              <a:t>‹#›</a:t>
            </a:fld>
            <a:endParaRPr lang="en-US"/>
          </a:p>
        </p:txBody>
      </p:sp>
    </p:spTree>
  </p:cSld>
  <p:clrMapOvr>
    <a:masterClrMapping/>
  </p:clrMapOvr>
  <p:transition>
    <p:cut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95A71F-63F7-4070-AAF4-139AC587DEFC}" type="datetimeFigureOut">
              <a:rPr lang="en-US" smtClean="0"/>
              <a:pPr/>
              <a:t>10/13/2021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0BED96-A103-4D20-8EBE-C0E7E349B8AE}" type="slidenum">
              <a:rPr lang="en-US" smtClean="0"/>
              <a:pPr/>
              <a:t>‹#›</a:t>
            </a:fld>
            <a:endParaRPr lang="en-US"/>
          </a:p>
        </p:txBody>
      </p:sp>
    </p:spTree>
  </p:cSld>
  <p:clrMapOvr>
    <a:masterClrMapping/>
  </p:clrMapOvr>
  <p:transition>
    <p:cut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95A71F-63F7-4070-AAF4-139AC587DEFC}" type="datetimeFigureOut">
              <a:rPr lang="en-US" smtClean="0"/>
              <a:pPr/>
              <a:t>10/13/2021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0BED96-A103-4D20-8EBE-C0E7E349B8AE}" type="slidenum">
              <a:rPr lang="en-US" smtClean="0"/>
              <a:pPr/>
              <a:t>‹#›</a:t>
            </a:fld>
            <a:endParaRPr lang="en-US"/>
          </a:p>
        </p:txBody>
      </p:sp>
    </p:spTree>
  </p:cSld>
  <p:clrMapOvr>
    <a:masterClrMapping/>
  </p:clrMapOvr>
  <p:transition>
    <p:cut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95A71F-63F7-4070-AAF4-139AC587DEFC}" type="datetimeFigureOut">
              <a:rPr lang="en-US" smtClean="0"/>
              <a:pPr/>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BED96-A103-4D20-8EBE-C0E7E349B8AE}" type="slidenum">
              <a:rPr lang="en-US" smtClean="0"/>
              <a:pPr/>
              <a:t>‹#›</a:t>
            </a:fld>
            <a:endParaRPr lang="en-US"/>
          </a:p>
        </p:txBody>
      </p:sp>
    </p:spTree>
  </p:cSld>
  <p:clrMapOvr>
    <a:masterClrMapping/>
  </p:clrMapOvr>
  <p:transition>
    <p:cut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95A71F-63F7-4070-AAF4-139AC587DEFC}" type="datetimeFigureOut">
              <a:rPr lang="en-US" smtClean="0"/>
              <a:pPr/>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BED96-A103-4D20-8EBE-C0E7E349B8AE}" type="slidenum">
              <a:rPr lang="en-US" smtClean="0"/>
              <a:pPr/>
              <a:t>‹#›</a:t>
            </a:fld>
            <a:endParaRPr lang="en-US"/>
          </a:p>
        </p:txBody>
      </p:sp>
    </p:spTree>
  </p:cSld>
  <p:clrMapOvr>
    <a:masterClrMapping/>
  </p:clrMapOvr>
  <p:transition>
    <p:cut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95A71F-63F7-4070-AAF4-139AC587DEFC}" type="datetimeFigureOut">
              <a:rPr lang="en-US" smtClean="0"/>
              <a:pPr/>
              <a:t>10/13/2021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BED96-A103-4D20-8EBE-C0E7E349B8A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cut thruBlk="1"/>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391400" cy="1676399"/>
          </a:xfrm>
        </p:spPr>
        <p:txBody>
          <a:bodyPr>
            <a:normAutofit fontScale="90000"/>
          </a:bodyPr>
          <a:lstStyle/>
          <a:p>
            <a:r>
              <a:rPr lang="en-US" b="1" dirty="0" smtClean="0">
                <a:latin typeface="Gill Sans MT" pitchFamily="34" charset="0"/>
              </a:rPr>
              <a:t>Welcome to</a:t>
            </a:r>
            <a:br>
              <a:rPr lang="en-US" b="1" dirty="0" smtClean="0">
                <a:latin typeface="Gill Sans MT" pitchFamily="34" charset="0"/>
              </a:rPr>
            </a:br>
            <a:r>
              <a:rPr lang="en-US" b="1" dirty="0" smtClean="0">
                <a:solidFill>
                  <a:srgbClr val="0070C0"/>
                </a:solidFill>
                <a:latin typeface="Gill Sans MT" pitchFamily="34" charset="0"/>
              </a:rPr>
              <a:t>Feed My Sheep </a:t>
            </a:r>
            <a:r>
              <a:rPr lang="en-US" b="1" dirty="0" smtClean="0">
                <a:solidFill>
                  <a:srgbClr val="0070C0"/>
                </a:solidFill>
                <a:latin typeface="Gill Sans MT" pitchFamily="34" charset="0"/>
              </a:rPr>
              <a:t/>
            </a:r>
            <a:br>
              <a:rPr lang="en-US" b="1" dirty="0" smtClean="0">
                <a:solidFill>
                  <a:srgbClr val="0070C0"/>
                </a:solidFill>
                <a:latin typeface="Gill Sans MT" pitchFamily="34" charset="0"/>
              </a:rPr>
            </a:br>
            <a:r>
              <a:rPr lang="en-US" b="1" dirty="0" smtClean="0">
                <a:latin typeface="Gill Sans MT" pitchFamily="34" charset="0"/>
              </a:rPr>
              <a:t>Trust- </a:t>
            </a:r>
            <a:r>
              <a:rPr lang="en-US" b="1" dirty="0" smtClean="0">
                <a:latin typeface="Gill Sans MT" pitchFamily="34" charset="0"/>
              </a:rPr>
              <a:t>Bangladesh</a:t>
            </a:r>
            <a:endParaRPr lang="en-US" b="1" dirty="0">
              <a:latin typeface="Gill Sans MT" pitchFamily="34" charset="0"/>
            </a:endParaRPr>
          </a:p>
        </p:txBody>
      </p:sp>
      <p:sp>
        <p:nvSpPr>
          <p:cNvPr id="3" name="Subtitle 2"/>
          <p:cNvSpPr>
            <a:spLocks noGrp="1"/>
          </p:cNvSpPr>
          <p:nvPr>
            <p:ph type="subTitle" idx="1"/>
          </p:nvPr>
        </p:nvSpPr>
        <p:spPr>
          <a:xfrm>
            <a:off x="762000" y="2514600"/>
            <a:ext cx="7391400" cy="3505200"/>
          </a:xfrm>
        </p:spPr>
        <p:txBody>
          <a:bodyPr>
            <a:noAutofit/>
          </a:bodyPr>
          <a:lstStyle/>
          <a:p>
            <a:pPr algn="just"/>
            <a:r>
              <a:rPr lang="en-US" sz="1600" b="1" dirty="0">
                <a:solidFill>
                  <a:schemeClr val="tx1"/>
                </a:solidFill>
                <a:latin typeface="Gill Sans MT" pitchFamily="34" charset="0"/>
              </a:rPr>
              <a:t>Feed my sheep is a Christian, non-denominational and non-profit organization based in Khulna, Bangladesh. </a:t>
            </a:r>
            <a:r>
              <a:rPr lang="en-US" sz="1600" b="1" dirty="0" smtClean="0">
                <a:solidFill>
                  <a:schemeClr val="tx1"/>
                </a:solidFill>
                <a:latin typeface="Gill Sans MT" pitchFamily="34" charset="0"/>
              </a:rPr>
              <a:t> It has been registered under the Office of the Registrar, Khulna, Government of People’s Republic of Bangladesh. The registration number is IV-12. It </a:t>
            </a:r>
            <a:r>
              <a:rPr lang="en-US" sz="1600" b="1" dirty="0">
                <a:solidFill>
                  <a:schemeClr val="tx1"/>
                </a:solidFill>
                <a:latin typeface="Gill Sans MT" pitchFamily="34" charset="0"/>
              </a:rPr>
              <a:t>is a child-safe organization It has zero-tolerance against sexual exploitation and abuse. As a child-focused organization, it believes in Do No Harm to beneficiaries, especially children. We are dedicated to upholding the best interest of children. Jesus states Peter’s tasks in 3 words- “Feed my sheep” (John 21:17)”. Peter would understand that the “sheep” Jesus referred to were people. Peter was to lead people to the green pasture that gives everlasting life. The name (Feed </a:t>
            </a:r>
            <a:r>
              <a:rPr lang="en-US" sz="1600" b="1" dirty="0" smtClean="0">
                <a:solidFill>
                  <a:schemeClr val="tx1"/>
                </a:solidFill>
                <a:latin typeface="Gill Sans MT" pitchFamily="34" charset="0"/>
              </a:rPr>
              <a:t>My Sheep</a:t>
            </a:r>
            <a:r>
              <a:rPr lang="en-US" sz="1600" b="1" dirty="0">
                <a:solidFill>
                  <a:schemeClr val="tx1"/>
                </a:solidFill>
                <a:latin typeface="Gill Sans MT" pitchFamily="34" charset="0"/>
              </a:rPr>
              <a:t>) was inspired by the Holy Bible. It was previously named J&amp;S Building Lives and Education for children. It started its journey on January 12, 2020 with 35 children. </a:t>
            </a:r>
            <a:r>
              <a:rPr lang="en-US" sz="1600" b="1" dirty="0" smtClean="0">
                <a:solidFill>
                  <a:schemeClr val="tx1"/>
                </a:solidFill>
                <a:latin typeface="Gill Sans MT" pitchFamily="34" charset="0"/>
              </a:rPr>
              <a:t> Now we have 217 children in 4 areas. </a:t>
            </a:r>
          </a:p>
          <a:p>
            <a:pPr algn="just"/>
            <a:endParaRPr lang="en-US" sz="1600" b="1" dirty="0">
              <a:latin typeface="Gill Sans MT" pitchFamily="34" charset="0"/>
            </a:endParaRPr>
          </a:p>
          <a:p>
            <a:pPr algn="just"/>
            <a:endParaRPr lang="en-US" sz="1600" b="1" dirty="0" smtClean="0">
              <a:latin typeface="Gill Sans MT" pitchFamily="34" charset="0"/>
            </a:endParaRPr>
          </a:p>
          <a:p>
            <a:pPr algn="just"/>
            <a:endParaRPr lang="en-US" sz="1600" b="1" dirty="0">
              <a:latin typeface="Gill Sans MT" pitchFamily="34" charset="0"/>
            </a:endParaRPr>
          </a:p>
          <a:p>
            <a:pPr algn="just"/>
            <a:endParaRPr lang="en-US" sz="1600" b="1" dirty="0" smtClean="0">
              <a:latin typeface="Gill Sans MT" pitchFamily="34" charset="0"/>
            </a:endParaRPr>
          </a:p>
        </p:txBody>
      </p:sp>
    </p:spTree>
  </p:cSld>
  <p:clrMapOvr>
    <a:masterClrMapping/>
  </p:clrMapOvr>
  <p:transition advTm="180000">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US" b="1" dirty="0" smtClean="0">
                <a:solidFill>
                  <a:srgbClr val="0070C0"/>
                </a:solidFill>
              </a:rPr>
              <a:t>Thank you for your continuous prayer and                            support</a:t>
            </a:r>
          </a:p>
          <a:p>
            <a:pPr algn="ctr"/>
            <a:endParaRPr lang="en-US" b="1" dirty="0">
              <a:solidFill>
                <a:srgbClr val="0070C0"/>
              </a:solidFill>
            </a:endParaRPr>
          </a:p>
        </p:txBody>
      </p:sp>
      <p:pic>
        <p:nvPicPr>
          <p:cNvPr id="4" name="Picture 3" descr="FB_IMG_1633803211108.jpg"/>
          <p:cNvPicPr>
            <a:picLocks noChangeAspect="1"/>
          </p:cNvPicPr>
          <p:nvPr/>
        </p:nvPicPr>
        <p:blipFill>
          <a:blip r:embed="rId2"/>
          <a:stretch>
            <a:fillRect/>
          </a:stretch>
        </p:blipFill>
        <p:spPr>
          <a:xfrm>
            <a:off x="4648200" y="3124200"/>
            <a:ext cx="4191000" cy="3319463"/>
          </a:xfrm>
          <a:prstGeom prst="rect">
            <a:avLst/>
          </a:prstGeom>
        </p:spPr>
      </p:pic>
      <p:pic>
        <p:nvPicPr>
          <p:cNvPr id="5" name="Picture 4" descr="FB_IMG_1627841054905.jpg"/>
          <p:cNvPicPr>
            <a:picLocks noChangeAspect="1"/>
          </p:cNvPicPr>
          <p:nvPr/>
        </p:nvPicPr>
        <p:blipFill>
          <a:blip r:embed="rId3"/>
          <a:stretch>
            <a:fillRect/>
          </a:stretch>
        </p:blipFill>
        <p:spPr>
          <a:xfrm>
            <a:off x="152400" y="3124200"/>
            <a:ext cx="4419600" cy="3333466"/>
          </a:xfrm>
          <a:prstGeom prst="rect">
            <a:avLst/>
          </a:prstGeom>
        </p:spPr>
      </p:pic>
    </p:spTree>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638800"/>
          </a:xfrm>
        </p:spPr>
        <p:txBody>
          <a:bodyPr>
            <a:noAutofit/>
          </a:bodyPr>
          <a:lstStyle/>
          <a:p>
            <a:pPr>
              <a:buNone/>
            </a:pPr>
            <a:r>
              <a:rPr lang="en-US" sz="2000" b="1" u="sng" dirty="0" smtClean="0">
                <a:solidFill>
                  <a:srgbClr val="FFC000"/>
                </a:solidFill>
                <a:latin typeface="Gill Sans MT" pitchFamily="34" charset="0"/>
              </a:rPr>
              <a:t>Mission: </a:t>
            </a:r>
          </a:p>
          <a:p>
            <a:pPr>
              <a:buNone/>
            </a:pPr>
            <a:r>
              <a:rPr lang="en-US" sz="2000" dirty="0" smtClean="0">
                <a:latin typeface="Gill Sans MT" pitchFamily="34" charset="0"/>
              </a:rPr>
              <a:t>To connect people around the world to help children to thrive and excel in lives, and empower them to change their own lives and communities for a peaceful world.</a:t>
            </a:r>
          </a:p>
          <a:p>
            <a:pPr>
              <a:buNone/>
            </a:pPr>
            <a:r>
              <a:rPr lang="en-US" sz="2000" b="1" u="sng" dirty="0" smtClean="0">
                <a:solidFill>
                  <a:srgbClr val="FFC000"/>
                </a:solidFill>
                <a:latin typeface="Gill Sans MT" pitchFamily="34" charset="0"/>
              </a:rPr>
              <a:t>Vision: </a:t>
            </a:r>
          </a:p>
          <a:p>
            <a:pPr>
              <a:buNone/>
            </a:pPr>
            <a:r>
              <a:rPr lang="en-US" sz="2000" dirty="0" smtClean="0">
                <a:latin typeface="Gill Sans MT" pitchFamily="34" charset="0"/>
              </a:rPr>
              <a:t>We envision all children live with equal opportunities and dignity irrespective of their caste, creed and culture. </a:t>
            </a:r>
          </a:p>
          <a:p>
            <a:pPr>
              <a:buNone/>
            </a:pPr>
            <a:r>
              <a:rPr lang="en-US" sz="2000" b="1" u="sng" dirty="0" smtClean="0">
                <a:solidFill>
                  <a:srgbClr val="FFC000"/>
                </a:solidFill>
                <a:latin typeface="Gill Sans MT" pitchFamily="34" charset="0"/>
              </a:rPr>
              <a:t>Values:</a:t>
            </a:r>
          </a:p>
          <a:p>
            <a:pPr>
              <a:buNone/>
            </a:pPr>
            <a:r>
              <a:rPr lang="en-US" sz="2000" dirty="0" smtClean="0">
                <a:latin typeface="Gill Sans MT" pitchFamily="34" charset="0"/>
              </a:rPr>
              <a:t>We value the children as the best gift from God and dedicated to ensure a peaceful world for them. We are ready to response to any adversities arise. </a:t>
            </a:r>
          </a:p>
          <a:p>
            <a:pPr>
              <a:buNone/>
            </a:pPr>
            <a:r>
              <a:rPr lang="en-US" sz="2000" b="1" u="sng" dirty="0" smtClean="0">
                <a:solidFill>
                  <a:srgbClr val="FFC000"/>
                </a:solidFill>
                <a:latin typeface="Gill Sans MT" pitchFamily="34" charset="0"/>
              </a:rPr>
              <a:t>Objectives:</a:t>
            </a:r>
          </a:p>
          <a:p>
            <a:pPr>
              <a:buNone/>
            </a:pPr>
            <a:r>
              <a:rPr lang="en-US" sz="2000" dirty="0" smtClean="0">
                <a:latin typeface="Gill Sans MT" pitchFamily="34" charset="0"/>
              </a:rPr>
              <a:t>The principal objective of the Trust shall be to promote compassion to children of all communities in Bangladesh also to promote spiritual and mental development, purity, integrity, holiness, Godliness and security.  Besides, the Trust shall provide peaceful life to the poor people through God’s love.  It’s purpose is to alleviate human suffering and distress and promote human development in all its forms. </a:t>
            </a:r>
            <a:endParaRPr lang="en-US" sz="2000" dirty="0">
              <a:latin typeface="Gill Sans MT" pitchFamily="34" charset="0"/>
            </a:endParaRPr>
          </a:p>
        </p:txBody>
      </p:sp>
    </p:spTree>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pPr>
              <a:buNone/>
            </a:pPr>
            <a:r>
              <a:rPr lang="en-US" sz="2200" b="1" u="sng" dirty="0" smtClean="0">
                <a:solidFill>
                  <a:srgbClr val="FFC000"/>
                </a:solidFill>
                <a:latin typeface="Gill Sans MT" pitchFamily="34" charset="0"/>
              </a:rPr>
              <a:t>Activities:</a:t>
            </a:r>
          </a:p>
          <a:p>
            <a:pPr marL="400050" indent="-400050">
              <a:buAutoNum type="romanLcPeriod"/>
            </a:pPr>
            <a:r>
              <a:rPr lang="en-US" sz="1700" dirty="0" smtClean="0">
                <a:latin typeface="Gill Sans MT" pitchFamily="34" charset="0"/>
              </a:rPr>
              <a:t>To support the poor children in their education through sponsorship programs in each of our working areas &amp; help them to build a skillful life. </a:t>
            </a:r>
          </a:p>
          <a:p>
            <a:pPr marL="400050" indent="-400050">
              <a:buAutoNum type="romanLcPeriod"/>
            </a:pPr>
            <a:r>
              <a:rPr lang="en-US" sz="1700" dirty="0" smtClean="0">
                <a:latin typeface="Gill Sans MT" pitchFamily="34" charset="0"/>
              </a:rPr>
              <a:t>To build children home and orphanage for the children, vocational training center for the youths and old homes for the aged people. </a:t>
            </a:r>
          </a:p>
          <a:p>
            <a:pPr marL="400050" indent="-400050">
              <a:buAutoNum type="romanLcPeriod"/>
            </a:pPr>
            <a:r>
              <a:rPr lang="en-US" sz="1700" dirty="0" smtClean="0">
                <a:latin typeface="Gill Sans MT" pitchFamily="34" charset="0"/>
              </a:rPr>
              <a:t>To make hospital for the poor people so that they get medical care and facilities at lower cost, the hospital shall be named JD Hospital Private Ltd. </a:t>
            </a:r>
          </a:p>
          <a:p>
            <a:pPr marL="400050" indent="-400050">
              <a:buAutoNum type="romanLcPeriod"/>
            </a:pPr>
            <a:r>
              <a:rPr lang="en-US" sz="1700" dirty="0" smtClean="0">
                <a:latin typeface="Gill Sans MT" pitchFamily="34" charset="0"/>
              </a:rPr>
              <a:t>We encourage the youths and help them to set up clubs.</a:t>
            </a:r>
          </a:p>
          <a:p>
            <a:pPr marL="400050" indent="-400050">
              <a:buAutoNum type="romanLcPeriod"/>
            </a:pPr>
            <a:r>
              <a:rPr lang="en-US" sz="1700" dirty="0" smtClean="0">
                <a:latin typeface="Gill Sans MT" pitchFamily="34" charset="0"/>
              </a:rPr>
              <a:t>We work for adolescents to make them aware on health issues and support them through nutrition.</a:t>
            </a:r>
          </a:p>
          <a:p>
            <a:pPr marL="400050" indent="-400050">
              <a:buAutoNum type="romanLcPeriod"/>
            </a:pPr>
            <a:r>
              <a:rPr lang="en-US" sz="1700" dirty="0" smtClean="0">
                <a:latin typeface="Gill Sans MT" pitchFamily="34" charset="0"/>
              </a:rPr>
              <a:t>We engage womenfolk to make things of handicrafts through needle works. </a:t>
            </a:r>
          </a:p>
          <a:p>
            <a:pPr marL="400050" indent="-400050">
              <a:buAutoNum type="romanLcPeriod"/>
            </a:pPr>
            <a:r>
              <a:rPr lang="en-US" sz="1700" dirty="0" smtClean="0">
                <a:latin typeface="Gill Sans MT" pitchFamily="34" charset="0"/>
              </a:rPr>
              <a:t>We work for women empowerment and undertake activities which promote gender equality and disability inclusion in all aspects.</a:t>
            </a:r>
          </a:p>
          <a:p>
            <a:pPr marL="400050" indent="-400050">
              <a:buAutoNum type="romanLcPeriod"/>
            </a:pPr>
            <a:r>
              <a:rPr lang="en-US" sz="1700" dirty="0" smtClean="0">
                <a:latin typeface="Gill Sans MT" pitchFamily="34" charset="0"/>
              </a:rPr>
              <a:t>To work for the betterment of the sex worker and their children based in </a:t>
            </a:r>
            <a:r>
              <a:rPr lang="en-US" sz="1700" dirty="0" err="1" smtClean="0">
                <a:latin typeface="Gill Sans MT" pitchFamily="34" charset="0"/>
              </a:rPr>
              <a:t>Dacope</a:t>
            </a:r>
            <a:r>
              <a:rPr lang="en-US" sz="1700" dirty="0" smtClean="0">
                <a:latin typeface="Gill Sans MT" pitchFamily="34" charset="0"/>
              </a:rPr>
              <a:t>, Khulna.</a:t>
            </a:r>
          </a:p>
          <a:p>
            <a:pPr marL="400050" indent="-400050">
              <a:buAutoNum type="romanLcPeriod"/>
            </a:pPr>
            <a:r>
              <a:rPr lang="en-US" sz="1700" dirty="0" smtClean="0">
                <a:latin typeface="Gill Sans MT" pitchFamily="34" charset="0"/>
              </a:rPr>
              <a:t>To work for ensuring safe drinking water to the people of southern Bangladesh.</a:t>
            </a:r>
          </a:p>
          <a:p>
            <a:pPr marL="400050" indent="-400050">
              <a:buAutoNum type="romanLcPeriod"/>
            </a:pPr>
            <a:r>
              <a:rPr lang="en-US" sz="1700" dirty="0" smtClean="0">
                <a:latin typeface="Gill Sans MT" pitchFamily="34" charset="0"/>
              </a:rPr>
              <a:t>To work for food security and alternative livelihoods for coastal area people as they are the victim of climate change. We take initiatives of DRR &amp; CCA.</a:t>
            </a:r>
          </a:p>
          <a:p>
            <a:pPr marL="400050" indent="-400050">
              <a:buAutoNum type="romanLcPeriod"/>
            </a:pPr>
            <a:r>
              <a:rPr lang="en-US" sz="1700" dirty="0" smtClean="0">
                <a:latin typeface="Gill Sans MT" pitchFamily="34" charset="0"/>
              </a:rPr>
              <a:t>To work for the marginalized farmers so that they get irrigation facilities and other supports in times of dry season. </a:t>
            </a:r>
          </a:p>
          <a:p>
            <a:pPr marL="400050" indent="-400050">
              <a:buAutoNum type="romanLcPeriod"/>
            </a:pPr>
            <a:r>
              <a:rPr lang="en-US" sz="1700" dirty="0" smtClean="0">
                <a:latin typeface="Gill Sans MT" pitchFamily="34" charset="0"/>
              </a:rPr>
              <a:t>We respond to any natural and manmade disasters occur. </a:t>
            </a:r>
          </a:p>
          <a:p>
            <a:pPr marL="400050" indent="-400050">
              <a:buAutoNum type="romanLcPeriod"/>
            </a:pPr>
            <a:r>
              <a:rPr lang="en-US" sz="1700" dirty="0" smtClean="0">
                <a:latin typeface="Gill Sans MT" pitchFamily="34" charset="0"/>
              </a:rPr>
              <a:t>We work for establishing peace.  </a:t>
            </a:r>
          </a:p>
          <a:p>
            <a:pPr>
              <a:buNone/>
            </a:pPr>
            <a:endParaRPr lang="en-US" sz="1800" dirty="0" smtClean="0">
              <a:latin typeface="Gill Sans MT" pitchFamily="34" charset="0"/>
            </a:endParaRPr>
          </a:p>
          <a:p>
            <a:pPr>
              <a:buNone/>
            </a:pPr>
            <a:endParaRPr lang="en-US" sz="1800" dirty="0">
              <a:latin typeface="Gill Sans MT" pitchFamily="34" charset="0"/>
            </a:endParaRPr>
          </a:p>
        </p:txBody>
      </p:sp>
    </p:spTree>
  </p:cSld>
  <p:clrMapOvr>
    <a:masterClrMapping/>
  </p:clrMapOvr>
  <p:transition>
    <p:wheel spokes="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sz="2000" b="1" u="sng" dirty="0" smtClean="0">
                <a:solidFill>
                  <a:srgbClr val="FFC000"/>
                </a:solidFill>
                <a:latin typeface="Gill Sans MT" pitchFamily="34" charset="0"/>
              </a:rPr>
              <a:t>Child Sponsorship Program Areas (CSPA):</a:t>
            </a:r>
          </a:p>
          <a:p>
            <a:pPr marL="457200" indent="-457200">
              <a:buAutoNum type="arabicPeriod"/>
            </a:pPr>
            <a:r>
              <a:rPr lang="en-US" sz="1800" dirty="0" smtClean="0">
                <a:latin typeface="Gill Sans MT" pitchFamily="34" charset="0"/>
              </a:rPr>
              <a:t>Rose Child Sponsorship Program ( </a:t>
            </a:r>
            <a:r>
              <a:rPr lang="en-US" sz="1800" dirty="0" err="1" smtClean="0">
                <a:latin typeface="Gill Sans MT" pitchFamily="34" charset="0"/>
              </a:rPr>
              <a:t>Aroshnagar</a:t>
            </a:r>
            <a:r>
              <a:rPr lang="en-US" sz="1800" dirty="0" smtClean="0">
                <a:latin typeface="Gill Sans MT" pitchFamily="34" charset="0"/>
              </a:rPr>
              <a:t>, </a:t>
            </a:r>
            <a:r>
              <a:rPr lang="en-US" sz="1800" dirty="0" err="1" smtClean="0">
                <a:latin typeface="Gill Sans MT" pitchFamily="34" charset="0"/>
              </a:rPr>
              <a:t>Dumuria</a:t>
            </a:r>
            <a:r>
              <a:rPr lang="en-US" sz="1800" dirty="0" smtClean="0">
                <a:latin typeface="Gill Sans MT" pitchFamily="34" charset="0"/>
              </a:rPr>
              <a:t>, Khulna)-47 Children</a:t>
            </a:r>
          </a:p>
          <a:p>
            <a:pPr marL="457200" indent="-457200">
              <a:buAutoNum type="arabicPeriod"/>
            </a:pPr>
            <a:r>
              <a:rPr lang="en-US" sz="1800" dirty="0" smtClean="0">
                <a:latin typeface="Gill Sans MT" pitchFamily="34" charset="0"/>
              </a:rPr>
              <a:t>Tulips Child Sponsorship Program ( </a:t>
            </a:r>
            <a:r>
              <a:rPr lang="en-US" sz="1800" dirty="0" err="1" smtClean="0">
                <a:latin typeface="Gill Sans MT" pitchFamily="34" charset="0"/>
              </a:rPr>
              <a:t>Raghunathpur</a:t>
            </a:r>
            <a:r>
              <a:rPr lang="en-US" sz="1800" dirty="0" smtClean="0">
                <a:latin typeface="Gill Sans MT" pitchFamily="34" charset="0"/>
              </a:rPr>
              <a:t>, </a:t>
            </a:r>
            <a:r>
              <a:rPr lang="en-US" sz="1800" dirty="0" err="1" smtClean="0">
                <a:latin typeface="Gill Sans MT" pitchFamily="34" charset="0"/>
              </a:rPr>
              <a:t>Gabindaganj</a:t>
            </a:r>
            <a:r>
              <a:rPr lang="en-US" sz="1800" dirty="0" smtClean="0">
                <a:latin typeface="Gill Sans MT" pitchFamily="34" charset="0"/>
              </a:rPr>
              <a:t>, </a:t>
            </a:r>
            <a:r>
              <a:rPr lang="en-US" sz="1800" dirty="0" err="1" smtClean="0">
                <a:latin typeface="Gill Sans MT" pitchFamily="34" charset="0"/>
              </a:rPr>
              <a:t>Gaibandha</a:t>
            </a:r>
            <a:r>
              <a:rPr lang="en-US" sz="1800" dirty="0" smtClean="0">
                <a:latin typeface="Gill Sans MT" pitchFamily="34" charset="0"/>
              </a:rPr>
              <a:t>)-47 Children</a:t>
            </a:r>
          </a:p>
          <a:p>
            <a:pPr marL="457200" indent="-457200">
              <a:buAutoNum type="arabicPeriod"/>
            </a:pPr>
            <a:r>
              <a:rPr lang="en-US" sz="1800" dirty="0" smtClean="0">
                <a:latin typeface="Gill Sans MT" pitchFamily="34" charset="0"/>
              </a:rPr>
              <a:t>Orchids Child Sponsorship Program ( </a:t>
            </a:r>
            <a:r>
              <a:rPr lang="en-US" sz="1800" dirty="0" err="1" smtClean="0">
                <a:latin typeface="Gill Sans MT" pitchFamily="34" charset="0"/>
              </a:rPr>
              <a:t>Kalinagar</a:t>
            </a:r>
            <a:r>
              <a:rPr lang="en-US" sz="1800" dirty="0" smtClean="0">
                <a:latin typeface="Gill Sans MT" pitchFamily="34" charset="0"/>
              </a:rPr>
              <a:t>, </a:t>
            </a:r>
            <a:r>
              <a:rPr lang="en-US" sz="1800" dirty="0" err="1" smtClean="0">
                <a:latin typeface="Gill Sans MT" pitchFamily="34" charset="0"/>
              </a:rPr>
              <a:t>Dacope</a:t>
            </a:r>
            <a:r>
              <a:rPr lang="en-US" sz="1800" dirty="0" smtClean="0">
                <a:latin typeface="Gill Sans MT" pitchFamily="34" charset="0"/>
              </a:rPr>
              <a:t>, Khulna)-77 Children</a:t>
            </a:r>
          </a:p>
          <a:p>
            <a:pPr marL="457200" indent="-457200">
              <a:buAutoNum type="arabicPeriod"/>
            </a:pPr>
            <a:r>
              <a:rPr lang="en-US" sz="1800" dirty="0" smtClean="0">
                <a:latin typeface="Gill Sans MT" pitchFamily="34" charset="0"/>
              </a:rPr>
              <a:t>Sunflower Child Sponsorship Program ( </a:t>
            </a:r>
            <a:r>
              <a:rPr lang="en-US" sz="1800" dirty="0" err="1" smtClean="0">
                <a:latin typeface="Gill Sans MT" pitchFamily="34" charset="0"/>
              </a:rPr>
              <a:t>Bamandanga</a:t>
            </a:r>
            <a:r>
              <a:rPr lang="en-US" sz="1800" dirty="0" smtClean="0">
                <a:latin typeface="Gill Sans MT" pitchFamily="34" charset="0"/>
              </a:rPr>
              <a:t>, </a:t>
            </a:r>
            <a:r>
              <a:rPr lang="en-US" sz="1800" dirty="0" err="1" smtClean="0">
                <a:latin typeface="Gill Sans MT" pitchFamily="34" charset="0"/>
              </a:rPr>
              <a:t>Assasuni</a:t>
            </a:r>
            <a:r>
              <a:rPr lang="en-US" sz="1800" dirty="0" smtClean="0">
                <a:latin typeface="Gill Sans MT" pitchFamily="34" charset="0"/>
              </a:rPr>
              <a:t>, </a:t>
            </a:r>
            <a:r>
              <a:rPr lang="en-US" sz="1800" dirty="0" err="1" smtClean="0">
                <a:latin typeface="Gill Sans MT" pitchFamily="34" charset="0"/>
              </a:rPr>
              <a:t>Satkhira</a:t>
            </a:r>
            <a:r>
              <a:rPr lang="en-US" sz="1800" dirty="0" smtClean="0">
                <a:latin typeface="Gill Sans MT" pitchFamily="34" charset="0"/>
              </a:rPr>
              <a:t>)- 46 Children</a:t>
            </a:r>
          </a:p>
          <a:p>
            <a:pPr marL="457200" indent="-457200">
              <a:buNone/>
            </a:pPr>
            <a:r>
              <a:rPr lang="en-US" sz="2000" b="1" u="sng" dirty="0" smtClean="0">
                <a:solidFill>
                  <a:srgbClr val="FFC000"/>
                </a:solidFill>
                <a:latin typeface="Gill Sans MT" pitchFamily="34" charset="0"/>
              </a:rPr>
              <a:t>Supports:</a:t>
            </a:r>
          </a:p>
          <a:p>
            <a:pPr marL="514350" indent="-514350">
              <a:buAutoNum type="romanLcPeriod"/>
            </a:pPr>
            <a:r>
              <a:rPr lang="en-US" sz="1800" dirty="0" smtClean="0">
                <a:latin typeface="Gill Sans MT" pitchFamily="34" charset="0"/>
              </a:rPr>
              <a:t>Food support: A meal a day to 217 children, light Tiffin a day to 217 children</a:t>
            </a:r>
          </a:p>
          <a:p>
            <a:pPr marL="514350" indent="-514350">
              <a:buAutoNum type="romanLcPeriod"/>
            </a:pPr>
            <a:r>
              <a:rPr lang="en-US" sz="1800" dirty="0" smtClean="0">
                <a:latin typeface="Gill Sans MT" pitchFamily="34" charset="0"/>
              </a:rPr>
              <a:t>Hygiene support: Brush, Toothpaste, soap, shampoo, coconut oil, washing powder/detergent,  sanitary napkin (if applicable) each month to 217 children</a:t>
            </a:r>
          </a:p>
          <a:p>
            <a:pPr marL="514350" indent="-514350">
              <a:buAutoNum type="romanLcPeriod"/>
            </a:pPr>
            <a:r>
              <a:rPr lang="en-US" sz="1800" dirty="0" smtClean="0">
                <a:latin typeface="Gill Sans MT" pitchFamily="34" charset="0"/>
              </a:rPr>
              <a:t>Educational materials: Exercise book, pen, pencil, eraser, cutter, each month to 217 children</a:t>
            </a:r>
          </a:p>
          <a:p>
            <a:pPr marL="514350" indent="-514350">
              <a:buAutoNum type="romanLcPeriod"/>
            </a:pPr>
            <a:r>
              <a:rPr lang="en-US" sz="1800" dirty="0" smtClean="0">
                <a:latin typeface="Gill Sans MT" pitchFamily="34" charset="0"/>
              </a:rPr>
              <a:t>Others: Scale, school uniform, school bag, shoes, school fee, umbrella,  Christmas gift( dress), mosquito net, bed sheet one time a year to 217 children</a:t>
            </a:r>
          </a:p>
          <a:p>
            <a:pPr marL="514350" indent="-514350">
              <a:buAutoNum type="romanLcPeriod"/>
            </a:pPr>
            <a:r>
              <a:rPr lang="en-US" sz="1800" dirty="0" smtClean="0">
                <a:latin typeface="Gill Sans MT" pitchFamily="34" charset="0"/>
              </a:rPr>
              <a:t>Health screening/ check up one time a year to 217 children</a:t>
            </a:r>
          </a:p>
          <a:p>
            <a:pPr marL="514350" indent="-514350">
              <a:buAutoNum type="romanLcPeriod"/>
            </a:pPr>
            <a:endParaRPr lang="en-US" sz="1800" dirty="0" smtClean="0">
              <a:latin typeface="Gill Sans MT" pitchFamily="34" charset="0"/>
            </a:endParaRPr>
          </a:p>
          <a:p>
            <a:pPr marL="514350" indent="-514350">
              <a:buAutoNum type="romanLcPeriod"/>
            </a:pPr>
            <a:endParaRPr lang="en-US" sz="2000" dirty="0" smtClean="0">
              <a:latin typeface="Gill Sans MT" pitchFamily="34" charset="0"/>
            </a:endParaRPr>
          </a:p>
          <a:p>
            <a:pPr marL="514350" indent="-514350">
              <a:buAutoNum type="romanLcPeriod"/>
            </a:pPr>
            <a:endParaRPr lang="en-US" sz="2000" dirty="0">
              <a:latin typeface="Gill Sans MT" pitchFamily="34" charset="0"/>
            </a:endParaRPr>
          </a:p>
        </p:txBody>
      </p:sp>
    </p:spTree>
  </p:cSld>
  <p:clrMapOvr>
    <a:masterClrMapping/>
  </p:clrMapOvr>
  <p:transition>
    <p:split dir="in"/>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944562"/>
          </a:xfrm>
        </p:spPr>
        <p:txBody>
          <a:bodyPr>
            <a:normAutofit/>
          </a:bodyPr>
          <a:lstStyle/>
          <a:p>
            <a:r>
              <a:rPr lang="en-US" sz="4000" b="1" u="sng" dirty="0" smtClean="0">
                <a:solidFill>
                  <a:srgbClr val="FFC000"/>
                </a:solidFill>
                <a:latin typeface="Gill Sans MT" pitchFamily="34" charset="0"/>
              </a:rPr>
              <a:t>Outcomes</a:t>
            </a:r>
            <a:endParaRPr lang="en-US" sz="4000" b="1" u="sng" dirty="0">
              <a:solidFill>
                <a:srgbClr val="FFC000"/>
              </a:solidFill>
              <a:latin typeface="Gill Sans MT" pitchFamily="34" charset="0"/>
            </a:endParaRPr>
          </a:p>
        </p:txBody>
      </p:sp>
      <p:sp>
        <p:nvSpPr>
          <p:cNvPr id="3" name="Content Placeholder 2"/>
          <p:cNvSpPr>
            <a:spLocks noGrp="1"/>
          </p:cNvSpPr>
          <p:nvPr>
            <p:ph idx="1"/>
          </p:nvPr>
        </p:nvSpPr>
        <p:spPr>
          <a:xfrm>
            <a:off x="457200" y="1143000"/>
            <a:ext cx="8229600" cy="4983163"/>
          </a:xfrm>
        </p:spPr>
        <p:txBody>
          <a:bodyPr>
            <a:normAutofit lnSpcReduction="10000"/>
          </a:bodyPr>
          <a:lstStyle/>
          <a:p>
            <a:pPr>
              <a:buAutoNum type="arabicPeriod"/>
            </a:pPr>
            <a:r>
              <a:rPr lang="en-US" dirty="0" smtClean="0">
                <a:latin typeface="Gill Sans MT" pitchFamily="34" charset="0"/>
              </a:rPr>
              <a:t>The poor children will be fed. They get hygiene and educational support. </a:t>
            </a:r>
          </a:p>
          <a:p>
            <a:pPr>
              <a:buAutoNum type="arabicPeriod"/>
            </a:pPr>
            <a:r>
              <a:rPr lang="en-US" dirty="0" smtClean="0">
                <a:latin typeface="Gill Sans MT" pitchFamily="34" charset="0"/>
              </a:rPr>
              <a:t>They will have better health with nutritious food.</a:t>
            </a:r>
          </a:p>
          <a:p>
            <a:pPr>
              <a:buAutoNum type="arabicPeriod"/>
            </a:pPr>
            <a:r>
              <a:rPr lang="en-US" dirty="0" smtClean="0">
                <a:latin typeface="Gill Sans MT" pitchFamily="34" charset="0"/>
              </a:rPr>
              <a:t>They will have a solvent life when they finishes up their study. </a:t>
            </a:r>
          </a:p>
          <a:p>
            <a:pPr>
              <a:buAutoNum type="arabicPeriod"/>
            </a:pPr>
            <a:r>
              <a:rPr lang="en-US" dirty="0" smtClean="0">
                <a:latin typeface="Gill Sans MT" pitchFamily="34" charset="0"/>
              </a:rPr>
              <a:t>They will support others the same way they have been supported. </a:t>
            </a:r>
          </a:p>
          <a:p>
            <a:pPr>
              <a:buAutoNum type="arabicPeriod"/>
            </a:pPr>
            <a:r>
              <a:rPr lang="en-US" dirty="0" smtClean="0">
                <a:latin typeface="Gill Sans MT" pitchFamily="34" charset="0"/>
              </a:rPr>
              <a:t>We will establish peace in the family and in the community.</a:t>
            </a:r>
          </a:p>
          <a:p>
            <a:pPr>
              <a:buAutoNum type="arabicPeriod"/>
            </a:pPr>
            <a:endParaRPr lang="en-US" sz="1600" dirty="0" smtClean="0">
              <a:latin typeface="Gill Sans MT" pitchFamily="34" charset="0"/>
            </a:endParaRPr>
          </a:p>
          <a:p>
            <a:pPr>
              <a:buAutoNum type="arabicPeriod"/>
            </a:pPr>
            <a:endParaRPr lang="en-US" sz="1600" dirty="0">
              <a:latin typeface="Gill Sans MT" pitchFamily="34" charset="0"/>
            </a:endParaRPr>
          </a:p>
        </p:txBody>
      </p:sp>
    </p:spTree>
  </p:cSld>
  <p:clrMapOvr>
    <a:masterClrMapping/>
  </p:clrMapOvr>
  <p:transition>
    <p:strips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2000" b="1" dirty="0" smtClean="0">
                <a:solidFill>
                  <a:srgbClr val="00B050"/>
                </a:solidFill>
                <a:latin typeface="Gill Sans MT" pitchFamily="34" charset="0"/>
              </a:rPr>
              <a:t>Budget Breakdown</a:t>
            </a:r>
            <a:r>
              <a:rPr lang="en-US" sz="2000" dirty="0" smtClean="0">
                <a:solidFill>
                  <a:srgbClr val="00B050"/>
                </a:solidFill>
                <a:latin typeface="Gill Sans MT" pitchFamily="34" charset="0"/>
              </a:rPr>
              <a:t/>
            </a:r>
            <a:br>
              <a:rPr lang="en-US" sz="2000" dirty="0" smtClean="0">
                <a:solidFill>
                  <a:srgbClr val="00B050"/>
                </a:solidFill>
                <a:latin typeface="Gill Sans MT" pitchFamily="34" charset="0"/>
              </a:rPr>
            </a:br>
            <a:r>
              <a:rPr lang="en-US" sz="2000" b="1" u="sng" dirty="0" smtClean="0">
                <a:solidFill>
                  <a:srgbClr val="00B050"/>
                </a:solidFill>
                <a:latin typeface="Gill Sans MT" pitchFamily="34" charset="0"/>
              </a:rPr>
              <a:t>Child Sponsorship Program</a:t>
            </a:r>
            <a:endParaRPr lang="en-US" sz="2000" b="1" u="sng" dirty="0">
              <a:solidFill>
                <a:srgbClr val="00B050"/>
              </a:solidFill>
              <a:latin typeface="Gill Sans MT" pitchFamily="34" charset="0"/>
            </a:endParaRPr>
          </a:p>
        </p:txBody>
      </p:sp>
      <p:graphicFrame>
        <p:nvGraphicFramePr>
          <p:cNvPr id="6" name="Content Placeholder 5"/>
          <p:cNvGraphicFramePr>
            <a:graphicFrameLocks noGrp="1"/>
          </p:cNvGraphicFramePr>
          <p:nvPr>
            <p:ph idx="1"/>
          </p:nvPr>
        </p:nvGraphicFramePr>
        <p:xfrm>
          <a:off x="0" y="1276263"/>
          <a:ext cx="9143995" cy="4766515"/>
        </p:xfrm>
        <a:graphic>
          <a:graphicData uri="http://schemas.openxmlformats.org/drawingml/2006/table">
            <a:tbl>
              <a:tblPr firstRow="1" bandRow="1">
                <a:tableStyleId>{5C22544A-7EE6-4342-B048-85BDC9FD1C3A}</a:tableStyleId>
              </a:tblPr>
              <a:tblGrid>
                <a:gridCol w="1219198"/>
                <a:gridCol w="1066800"/>
                <a:gridCol w="1447800"/>
                <a:gridCol w="1295400"/>
                <a:gridCol w="1219200"/>
                <a:gridCol w="1219200"/>
                <a:gridCol w="1676397"/>
              </a:tblGrid>
              <a:tr h="490143">
                <a:tc>
                  <a:txBody>
                    <a:bodyPr/>
                    <a:lstStyle/>
                    <a:p>
                      <a:pPr algn="ctr"/>
                      <a:r>
                        <a:rPr lang="en-US" sz="1200" dirty="0" smtClean="0">
                          <a:latin typeface="Gill Sans MT" pitchFamily="34" charset="0"/>
                        </a:rPr>
                        <a:t>Item:</a:t>
                      </a:r>
                      <a:endParaRPr lang="en-US" sz="1200" dirty="0">
                        <a:latin typeface="Gill Sans MT" pitchFamily="34" charset="0"/>
                      </a:endParaRPr>
                    </a:p>
                  </a:txBody>
                  <a:tcPr/>
                </a:tc>
                <a:tc>
                  <a:txBody>
                    <a:bodyPr/>
                    <a:lstStyle/>
                    <a:p>
                      <a:pPr algn="ctr"/>
                      <a:r>
                        <a:rPr lang="en-US" sz="1200" dirty="0" smtClean="0">
                          <a:latin typeface="Gill Sans MT" pitchFamily="34" charset="0"/>
                        </a:rPr>
                        <a:t>Unit cost:</a:t>
                      </a:r>
                      <a:endParaRPr lang="en-US" sz="1200" dirty="0">
                        <a:latin typeface="Gill Sans MT" pitchFamily="34" charset="0"/>
                      </a:endParaRPr>
                    </a:p>
                  </a:txBody>
                  <a:tcPr/>
                </a:tc>
                <a:tc>
                  <a:txBody>
                    <a:bodyPr/>
                    <a:lstStyle/>
                    <a:p>
                      <a:pPr algn="ctr"/>
                      <a:r>
                        <a:rPr lang="en-US" sz="1200" dirty="0" smtClean="0">
                          <a:latin typeface="Gill Sans MT" pitchFamily="34" charset="0"/>
                        </a:rPr>
                        <a:t>No.</a:t>
                      </a:r>
                      <a:r>
                        <a:rPr lang="en-US" sz="1200" baseline="0" dirty="0" smtClean="0">
                          <a:latin typeface="Gill Sans MT" pitchFamily="34" charset="0"/>
                        </a:rPr>
                        <a:t> of Children</a:t>
                      </a:r>
                      <a:endParaRPr lang="en-US" sz="1200" dirty="0">
                        <a:latin typeface="Gill Sans MT" pitchFamily="34" charset="0"/>
                      </a:endParaRPr>
                    </a:p>
                  </a:txBody>
                  <a:tcPr/>
                </a:tc>
                <a:tc>
                  <a:txBody>
                    <a:bodyPr/>
                    <a:lstStyle/>
                    <a:p>
                      <a:pPr algn="ctr"/>
                      <a:r>
                        <a:rPr lang="en-US" sz="1200" baseline="0" dirty="0" smtClean="0">
                          <a:latin typeface="Gill Sans MT" pitchFamily="34" charset="0"/>
                        </a:rPr>
                        <a:t> Cost Per Day</a:t>
                      </a:r>
                      <a:endParaRPr lang="en-US" sz="1200" dirty="0">
                        <a:latin typeface="Gill Sans MT" pitchFamily="34" charset="0"/>
                      </a:endParaRPr>
                    </a:p>
                  </a:txBody>
                  <a:tcPr/>
                </a:tc>
                <a:tc>
                  <a:txBody>
                    <a:bodyPr/>
                    <a:lstStyle/>
                    <a:p>
                      <a:pPr algn="ctr"/>
                      <a:r>
                        <a:rPr lang="en-US" sz="1200" dirty="0" smtClean="0">
                          <a:latin typeface="Gill Sans MT" pitchFamily="34" charset="0"/>
                        </a:rPr>
                        <a:t>Cost Per Month</a:t>
                      </a:r>
                      <a:endParaRPr lang="en-US" sz="1200" dirty="0">
                        <a:latin typeface="Gill Sans MT" pitchFamily="34" charset="0"/>
                      </a:endParaRPr>
                    </a:p>
                  </a:txBody>
                  <a:tcPr/>
                </a:tc>
                <a:tc>
                  <a:txBody>
                    <a:bodyPr/>
                    <a:lstStyle/>
                    <a:p>
                      <a:pPr algn="ctr"/>
                      <a:r>
                        <a:rPr lang="en-US" sz="1200" dirty="0" smtClean="0">
                          <a:latin typeface="Gill Sans MT" pitchFamily="34" charset="0"/>
                        </a:rPr>
                        <a:t>Cost Per Year</a:t>
                      </a:r>
                      <a:endParaRPr lang="en-US" sz="1200" dirty="0">
                        <a:latin typeface="Gill Sans MT" pitchFamily="34" charset="0"/>
                      </a:endParaRPr>
                    </a:p>
                  </a:txBody>
                  <a:tcPr/>
                </a:tc>
                <a:tc>
                  <a:txBody>
                    <a:bodyPr/>
                    <a:lstStyle/>
                    <a:p>
                      <a:pPr algn="ctr"/>
                      <a:r>
                        <a:rPr lang="en-US" sz="1200" dirty="0" smtClean="0">
                          <a:latin typeface="Gill Sans MT" pitchFamily="34" charset="0"/>
                        </a:rPr>
                        <a:t>Remarks</a:t>
                      </a:r>
                      <a:endParaRPr lang="en-US" sz="1200" dirty="0">
                        <a:latin typeface="Gill Sans MT" pitchFamily="34" charset="0"/>
                      </a:endParaRPr>
                    </a:p>
                  </a:txBody>
                  <a:tcPr/>
                </a:tc>
              </a:tr>
              <a:tr h="619857">
                <a:tc>
                  <a:txBody>
                    <a:bodyPr/>
                    <a:lstStyle/>
                    <a:p>
                      <a:pPr algn="ctr"/>
                      <a:r>
                        <a:rPr lang="en-US" sz="1200" dirty="0" smtClean="0">
                          <a:latin typeface="Gill Sans MT" pitchFamily="34" charset="0"/>
                        </a:rPr>
                        <a:t>Meal</a:t>
                      </a:r>
                      <a:endParaRPr lang="en-US" sz="1200" dirty="0">
                        <a:latin typeface="Gill Sans MT" pitchFamily="34" charset="0"/>
                      </a:endParaRPr>
                    </a:p>
                  </a:txBody>
                  <a:tcPr/>
                </a:tc>
                <a:tc>
                  <a:txBody>
                    <a:bodyPr/>
                    <a:lstStyle/>
                    <a:p>
                      <a:pPr algn="ctr"/>
                      <a:r>
                        <a:rPr lang="en-US" sz="1200" dirty="0" smtClean="0">
                          <a:latin typeface="Gill Sans MT" pitchFamily="34" charset="0"/>
                        </a:rPr>
                        <a:t>$1</a:t>
                      </a:r>
                      <a:endParaRPr lang="en-US" sz="1200" dirty="0">
                        <a:latin typeface="Gill Sans MT" pitchFamily="34" charset="0"/>
                      </a:endParaRPr>
                    </a:p>
                  </a:txBody>
                  <a:tcPr/>
                </a:tc>
                <a:tc>
                  <a:txBody>
                    <a:bodyPr/>
                    <a:lstStyle/>
                    <a:p>
                      <a:pPr algn="ctr"/>
                      <a:r>
                        <a:rPr lang="en-US" sz="1200" dirty="0" smtClean="0">
                          <a:latin typeface="Gill Sans MT" pitchFamily="34" charset="0"/>
                        </a:rPr>
                        <a:t>217</a:t>
                      </a:r>
                      <a:endParaRPr lang="en-US" sz="1200" dirty="0">
                        <a:latin typeface="Gill Sans MT" pitchFamily="34" charset="0"/>
                      </a:endParaRPr>
                    </a:p>
                  </a:txBody>
                  <a:tcPr/>
                </a:tc>
                <a:tc>
                  <a:txBody>
                    <a:bodyPr/>
                    <a:lstStyle/>
                    <a:p>
                      <a:pPr algn="ctr"/>
                      <a:r>
                        <a:rPr lang="en-US" sz="1200" dirty="0" smtClean="0">
                          <a:latin typeface="Gill Sans MT" pitchFamily="34" charset="0"/>
                        </a:rPr>
                        <a:t>$217</a:t>
                      </a:r>
                      <a:endParaRPr lang="en-US" sz="1200" dirty="0">
                        <a:latin typeface="Gill Sans MT" pitchFamily="34" charset="0"/>
                      </a:endParaRPr>
                    </a:p>
                  </a:txBody>
                  <a:tcPr/>
                </a:tc>
                <a:tc>
                  <a:txBody>
                    <a:bodyPr/>
                    <a:lstStyle/>
                    <a:p>
                      <a:pPr algn="ctr"/>
                      <a:r>
                        <a:rPr lang="en-US" sz="1200" dirty="0" smtClean="0">
                          <a:latin typeface="Gill Sans MT" pitchFamily="34" charset="0"/>
                        </a:rPr>
                        <a:t>$4882.50</a:t>
                      </a:r>
                      <a:endParaRPr lang="en-US" sz="1200" dirty="0">
                        <a:latin typeface="Gill Sans MT" pitchFamily="34" charset="0"/>
                      </a:endParaRPr>
                    </a:p>
                  </a:txBody>
                  <a:tcPr/>
                </a:tc>
                <a:tc>
                  <a:txBody>
                    <a:bodyPr/>
                    <a:lstStyle/>
                    <a:p>
                      <a:pPr algn="ctr"/>
                      <a:r>
                        <a:rPr lang="en-US" sz="1200" dirty="0" smtClean="0">
                          <a:latin typeface="Gill Sans MT" pitchFamily="34" charset="0"/>
                        </a:rPr>
                        <a:t>$58590</a:t>
                      </a:r>
                      <a:endParaRPr lang="en-US" sz="1200" dirty="0">
                        <a:latin typeface="Gill Sans MT" pitchFamily="34" charset="0"/>
                      </a:endParaRPr>
                    </a:p>
                  </a:txBody>
                  <a:tcPr/>
                </a:tc>
                <a:tc>
                  <a:txBody>
                    <a:bodyPr/>
                    <a:lstStyle/>
                    <a:p>
                      <a:pPr algn="ctr"/>
                      <a:r>
                        <a:rPr lang="en-US" sz="1200" dirty="0" smtClean="0">
                          <a:latin typeface="Gill Sans MT" pitchFamily="34" charset="0"/>
                        </a:rPr>
                        <a:t>1 month=22 days(Rice,</a:t>
                      </a:r>
                      <a:r>
                        <a:rPr lang="en-US" sz="1200" baseline="0" dirty="0" smtClean="0">
                          <a:latin typeface="Gill Sans MT" pitchFamily="34" charset="0"/>
                        </a:rPr>
                        <a:t> vegetables, fish, meat etc.)</a:t>
                      </a:r>
                      <a:endParaRPr lang="en-US" sz="1200" dirty="0">
                        <a:latin typeface="Gill Sans MT" pitchFamily="34" charset="0"/>
                      </a:endParaRPr>
                    </a:p>
                  </a:txBody>
                  <a:tcPr/>
                </a:tc>
              </a:tr>
              <a:tr h="348000">
                <a:tc>
                  <a:txBody>
                    <a:bodyPr/>
                    <a:lstStyle/>
                    <a:p>
                      <a:pPr algn="ctr"/>
                      <a:r>
                        <a:rPr lang="en-US" sz="1200" dirty="0" smtClean="0">
                          <a:latin typeface="Gill Sans MT" pitchFamily="34" charset="0"/>
                        </a:rPr>
                        <a:t>Tiffin</a:t>
                      </a:r>
                      <a:endParaRPr lang="en-US" sz="1200" dirty="0">
                        <a:latin typeface="Gill Sans MT" pitchFamily="34" charset="0"/>
                      </a:endParaRPr>
                    </a:p>
                  </a:txBody>
                  <a:tcPr/>
                </a:tc>
                <a:tc>
                  <a:txBody>
                    <a:bodyPr/>
                    <a:lstStyle/>
                    <a:p>
                      <a:pPr algn="ctr"/>
                      <a:r>
                        <a:rPr lang="en-US" sz="1200" dirty="0" smtClean="0">
                          <a:latin typeface="Gill Sans MT" pitchFamily="34" charset="0"/>
                        </a:rPr>
                        <a:t>$0.25</a:t>
                      </a:r>
                      <a:endParaRPr lang="en-US" sz="1200" dirty="0">
                        <a:latin typeface="Gill Sans MT" pitchFamily="34" charset="0"/>
                      </a:endParaRPr>
                    </a:p>
                  </a:txBody>
                  <a:tcPr/>
                </a:tc>
                <a:tc>
                  <a:txBody>
                    <a:bodyPr/>
                    <a:lstStyle/>
                    <a:p>
                      <a:pPr algn="ctr"/>
                      <a:r>
                        <a:rPr lang="en-US" sz="1200" dirty="0" smtClean="0">
                          <a:latin typeface="Gill Sans MT" pitchFamily="34" charset="0"/>
                        </a:rPr>
                        <a:t>217</a:t>
                      </a:r>
                      <a:endParaRPr lang="en-US" sz="1200" dirty="0">
                        <a:latin typeface="Gill Sans MT" pitchFamily="34" charset="0"/>
                      </a:endParaRPr>
                    </a:p>
                  </a:txBody>
                  <a:tcPr/>
                </a:tc>
                <a:tc>
                  <a:txBody>
                    <a:bodyPr/>
                    <a:lstStyle/>
                    <a:p>
                      <a:pPr algn="ctr"/>
                      <a:r>
                        <a:rPr lang="en-US" sz="1200" dirty="0" smtClean="0">
                          <a:latin typeface="Gill Sans MT" pitchFamily="34" charset="0"/>
                        </a:rPr>
                        <a:t>$54.25</a:t>
                      </a:r>
                      <a:endParaRPr lang="en-US" sz="1200" dirty="0">
                        <a:latin typeface="Gill Sans MT" pitchFamily="34" charset="0"/>
                      </a:endParaRPr>
                    </a:p>
                  </a:txBody>
                  <a:tcPr/>
                </a:tc>
                <a:tc>
                  <a:txBody>
                    <a:bodyPr/>
                    <a:lstStyle/>
                    <a:p>
                      <a:pPr algn="ctr"/>
                      <a:r>
                        <a:rPr lang="en-US" sz="1200" dirty="0" smtClean="0">
                          <a:latin typeface="Gill Sans MT" pitchFamily="34" charset="0"/>
                        </a:rPr>
                        <a:t>$1220.63</a:t>
                      </a:r>
                      <a:endParaRPr lang="en-US" sz="1200" dirty="0">
                        <a:latin typeface="Gill Sans MT" pitchFamily="34" charset="0"/>
                      </a:endParaRPr>
                    </a:p>
                  </a:txBody>
                  <a:tcPr/>
                </a:tc>
                <a:tc>
                  <a:txBody>
                    <a:bodyPr/>
                    <a:lstStyle/>
                    <a:p>
                      <a:pPr algn="ctr"/>
                      <a:r>
                        <a:rPr lang="en-US" sz="1200" dirty="0" smtClean="0">
                          <a:latin typeface="Gill Sans MT" pitchFamily="34" charset="0"/>
                        </a:rPr>
                        <a:t>$14647.50</a:t>
                      </a:r>
                      <a:endParaRPr lang="en-US" sz="1200" dirty="0">
                        <a:latin typeface="Gill Sans MT" pitchFamily="34" charset="0"/>
                      </a:endParaRPr>
                    </a:p>
                  </a:txBody>
                  <a:tcPr/>
                </a:tc>
                <a:tc>
                  <a:txBody>
                    <a:bodyPr/>
                    <a:lstStyle/>
                    <a:p>
                      <a:pPr algn="ctr"/>
                      <a:r>
                        <a:rPr lang="en-US" sz="1200" dirty="0" smtClean="0">
                          <a:latin typeface="Gill Sans MT" pitchFamily="34" charset="0"/>
                        </a:rPr>
                        <a:t>Apple</a:t>
                      </a:r>
                      <a:endParaRPr lang="en-US" sz="1200" dirty="0">
                        <a:latin typeface="Gill Sans MT" pitchFamily="34" charset="0"/>
                      </a:endParaRPr>
                    </a:p>
                  </a:txBody>
                  <a:tcPr/>
                </a:tc>
              </a:tr>
              <a:tr h="619857">
                <a:tc>
                  <a:txBody>
                    <a:bodyPr/>
                    <a:lstStyle/>
                    <a:p>
                      <a:pPr algn="ctr"/>
                      <a:r>
                        <a:rPr lang="en-US" sz="1200" dirty="0" smtClean="0">
                          <a:latin typeface="Gill Sans MT" pitchFamily="34" charset="0"/>
                        </a:rPr>
                        <a:t>Hygiene</a:t>
                      </a:r>
                      <a:endParaRPr lang="en-US" sz="1200" dirty="0">
                        <a:latin typeface="Gill Sans MT" pitchFamily="34" charset="0"/>
                      </a:endParaRPr>
                    </a:p>
                  </a:txBody>
                  <a:tcPr/>
                </a:tc>
                <a:tc>
                  <a:txBody>
                    <a:bodyPr/>
                    <a:lstStyle/>
                    <a:p>
                      <a:pPr algn="ctr"/>
                      <a:r>
                        <a:rPr lang="en-US" sz="1200" dirty="0" smtClean="0">
                          <a:latin typeface="Gill Sans MT" pitchFamily="34" charset="0"/>
                        </a:rPr>
                        <a:t>$3.83</a:t>
                      </a:r>
                      <a:endParaRPr lang="en-US" sz="1200" dirty="0">
                        <a:latin typeface="Gill Sans MT" pitchFamily="34" charset="0"/>
                      </a:endParaRPr>
                    </a:p>
                  </a:txBody>
                  <a:tcPr/>
                </a:tc>
                <a:tc>
                  <a:txBody>
                    <a:bodyPr/>
                    <a:lstStyle/>
                    <a:p>
                      <a:pPr algn="ctr"/>
                      <a:r>
                        <a:rPr lang="en-US" sz="1200" dirty="0" smtClean="0">
                          <a:latin typeface="Gill Sans MT" pitchFamily="34" charset="0"/>
                        </a:rPr>
                        <a:t>217</a:t>
                      </a:r>
                      <a:endParaRPr lang="en-US" sz="1200" dirty="0">
                        <a:latin typeface="Gill Sans MT" pitchFamily="34" charset="0"/>
                      </a:endParaRPr>
                    </a:p>
                  </a:txBody>
                  <a:tcPr/>
                </a:tc>
                <a:tc>
                  <a:txBody>
                    <a:bodyPr/>
                    <a:lstStyle/>
                    <a:p>
                      <a:pPr algn="ctr"/>
                      <a:r>
                        <a:rPr lang="en-US" sz="1200" dirty="0" smtClean="0">
                          <a:latin typeface="Gill Sans MT" pitchFamily="34" charset="0"/>
                        </a:rPr>
                        <a:t>-</a:t>
                      </a:r>
                      <a:endParaRPr lang="en-US" sz="1200" dirty="0">
                        <a:latin typeface="Gill Sans MT" pitchFamily="34" charset="0"/>
                      </a:endParaRPr>
                    </a:p>
                  </a:txBody>
                  <a:tcPr/>
                </a:tc>
                <a:tc>
                  <a:txBody>
                    <a:bodyPr/>
                    <a:lstStyle/>
                    <a:p>
                      <a:pPr algn="ctr"/>
                      <a:r>
                        <a:rPr lang="en-US" sz="1200" dirty="0" smtClean="0">
                          <a:latin typeface="Gill Sans MT" pitchFamily="34" charset="0"/>
                        </a:rPr>
                        <a:t>$830</a:t>
                      </a:r>
                      <a:endParaRPr lang="en-US" sz="1200" dirty="0">
                        <a:latin typeface="Gill Sans MT" pitchFamily="34" charset="0"/>
                      </a:endParaRPr>
                    </a:p>
                  </a:txBody>
                  <a:tcPr/>
                </a:tc>
                <a:tc>
                  <a:txBody>
                    <a:bodyPr/>
                    <a:lstStyle/>
                    <a:p>
                      <a:pPr algn="ctr"/>
                      <a:r>
                        <a:rPr lang="en-US" sz="1200" dirty="0" smtClean="0">
                          <a:latin typeface="Gill Sans MT" pitchFamily="34" charset="0"/>
                        </a:rPr>
                        <a:t>$9960</a:t>
                      </a:r>
                      <a:endParaRPr lang="en-US" sz="1200" dirty="0">
                        <a:latin typeface="Gill Sans MT" pitchFamily="34" charset="0"/>
                      </a:endParaRPr>
                    </a:p>
                  </a:txBody>
                  <a:tcPr/>
                </a:tc>
                <a:tc>
                  <a:txBody>
                    <a:bodyPr/>
                    <a:lstStyle/>
                    <a:p>
                      <a:pPr algn="ctr"/>
                      <a:r>
                        <a:rPr lang="en-US" sz="1200" dirty="0" smtClean="0">
                          <a:latin typeface="Gill Sans MT" pitchFamily="34" charset="0"/>
                        </a:rPr>
                        <a:t>Brush,</a:t>
                      </a:r>
                      <a:r>
                        <a:rPr lang="en-US" sz="1200" baseline="0" dirty="0" smtClean="0">
                          <a:latin typeface="Gill Sans MT" pitchFamily="34" charset="0"/>
                        </a:rPr>
                        <a:t> toothpaste, soap, shampoo, oil, detergent etc.</a:t>
                      </a:r>
                      <a:endParaRPr lang="en-US" sz="1200" dirty="0">
                        <a:latin typeface="Gill Sans MT" pitchFamily="34" charset="0"/>
                      </a:endParaRPr>
                    </a:p>
                  </a:txBody>
                  <a:tcPr/>
                </a:tc>
              </a:tr>
              <a:tr h="619857">
                <a:tc>
                  <a:txBody>
                    <a:bodyPr/>
                    <a:lstStyle/>
                    <a:p>
                      <a:pPr algn="ctr"/>
                      <a:r>
                        <a:rPr lang="en-US" sz="1200" dirty="0" smtClean="0">
                          <a:latin typeface="Gill Sans MT" pitchFamily="34" charset="0"/>
                        </a:rPr>
                        <a:t>Educational</a:t>
                      </a:r>
                      <a:r>
                        <a:rPr lang="en-US" sz="1200" baseline="0" dirty="0" smtClean="0">
                          <a:latin typeface="Gill Sans MT" pitchFamily="34" charset="0"/>
                        </a:rPr>
                        <a:t> materials</a:t>
                      </a:r>
                      <a:endParaRPr lang="en-US" sz="1200" dirty="0">
                        <a:latin typeface="Gill Sans MT" pitchFamily="34" charset="0"/>
                      </a:endParaRPr>
                    </a:p>
                  </a:txBody>
                  <a:tcPr/>
                </a:tc>
                <a:tc>
                  <a:txBody>
                    <a:bodyPr/>
                    <a:lstStyle/>
                    <a:p>
                      <a:pPr algn="ctr"/>
                      <a:r>
                        <a:rPr lang="en-US" sz="1200" dirty="0" smtClean="0">
                          <a:latin typeface="Gill Sans MT" pitchFamily="34" charset="0"/>
                        </a:rPr>
                        <a:t>$1.38</a:t>
                      </a:r>
                      <a:endParaRPr lang="en-US" sz="1200" dirty="0">
                        <a:latin typeface="Gill Sans MT" pitchFamily="34" charset="0"/>
                      </a:endParaRPr>
                    </a:p>
                  </a:txBody>
                  <a:tcPr/>
                </a:tc>
                <a:tc>
                  <a:txBody>
                    <a:bodyPr/>
                    <a:lstStyle/>
                    <a:p>
                      <a:pPr algn="ctr"/>
                      <a:r>
                        <a:rPr lang="en-US" sz="1200" dirty="0" smtClean="0">
                          <a:latin typeface="Gill Sans MT" pitchFamily="34" charset="0"/>
                        </a:rPr>
                        <a:t>217</a:t>
                      </a:r>
                      <a:endParaRPr lang="en-US" sz="1200" dirty="0">
                        <a:latin typeface="Gill Sans MT" pitchFamily="34" charset="0"/>
                      </a:endParaRPr>
                    </a:p>
                  </a:txBody>
                  <a:tcPr/>
                </a:tc>
                <a:tc>
                  <a:txBody>
                    <a:bodyPr/>
                    <a:lstStyle/>
                    <a:p>
                      <a:pPr algn="ctr"/>
                      <a:r>
                        <a:rPr lang="en-US" sz="1200" dirty="0" smtClean="0">
                          <a:latin typeface="Gill Sans MT" pitchFamily="34" charset="0"/>
                        </a:rPr>
                        <a:t>-</a:t>
                      </a:r>
                      <a:endParaRPr lang="en-US" sz="1200" dirty="0">
                        <a:latin typeface="Gill Sans MT" pitchFamily="34" charset="0"/>
                      </a:endParaRPr>
                    </a:p>
                  </a:txBody>
                  <a:tcPr/>
                </a:tc>
                <a:tc>
                  <a:txBody>
                    <a:bodyPr/>
                    <a:lstStyle/>
                    <a:p>
                      <a:pPr algn="ctr"/>
                      <a:r>
                        <a:rPr lang="en-US" sz="1200" dirty="0" smtClean="0">
                          <a:latin typeface="Gill Sans MT" pitchFamily="34" charset="0"/>
                        </a:rPr>
                        <a:t>$299.46</a:t>
                      </a:r>
                      <a:endParaRPr lang="en-US" sz="1200" dirty="0">
                        <a:latin typeface="Gill Sans MT" pitchFamily="34" charset="0"/>
                      </a:endParaRPr>
                    </a:p>
                  </a:txBody>
                  <a:tcPr/>
                </a:tc>
                <a:tc>
                  <a:txBody>
                    <a:bodyPr/>
                    <a:lstStyle/>
                    <a:p>
                      <a:pPr algn="ctr"/>
                      <a:r>
                        <a:rPr lang="en-US" sz="1200" dirty="0" smtClean="0">
                          <a:latin typeface="Gill Sans MT" pitchFamily="34" charset="0"/>
                        </a:rPr>
                        <a:t>$3593.52</a:t>
                      </a:r>
                      <a:endParaRPr lang="en-US" sz="1200" dirty="0">
                        <a:latin typeface="Gill Sans MT" pitchFamily="34" charset="0"/>
                      </a:endParaRPr>
                    </a:p>
                  </a:txBody>
                  <a:tcPr/>
                </a:tc>
                <a:tc>
                  <a:txBody>
                    <a:bodyPr/>
                    <a:lstStyle/>
                    <a:p>
                      <a:pPr algn="ctr"/>
                      <a:r>
                        <a:rPr lang="en-US" sz="1200" dirty="0" smtClean="0">
                          <a:latin typeface="Gill Sans MT" pitchFamily="34" charset="0"/>
                        </a:rPr>
                        <a:t>Exercise book, pen, pencil, eraser, cutter etc.</a:t>
                      </a:r>
                      <a:endParaRPr lang="en-US" sz="1200" dirty="0">
                        <a:latin typeface="Gill Sans MT" pitchFamily="34" charset="0"/>
                      </a:endParaRPr>
                    </a:p>
                  </a:txBody>
                  <a:tcPr/>
                </a:tc>
              </a:tr>
              <a:tr h="796959">
                <a:tc>
                  <a:txBody>
                    <a:bodyPr/>
                    <a:lstStyle/>
                    <a:p>
                      <a:pPr algn="ctr"/>
                      <a:r>
                        <a:rPr lang="en-US" sz="1200" dirty="0" smtClean="0">
                          <a:latin typeface="Gill Sans MT" pitchFamily="34" charset="0"/>
                        </a:rPr>
                        <a:t>Others</a:t>
                      </a:r>
                      <a:endParaRPr lang="en-US" sz="1200" dirty="0">
                        <a:latin typeface="Gill Sans MT" pitchFamily="34" charset="0"/>
                      </a:endParaRPr>
                    </a:p>
                  </a:txBody>
                  <a:tcPr/>
                </a:tc>
                <a:tc>
                  <a:txBody>
                    <a:bodyPr/>
                    <a:lstStyle/>
                    <a:p>
                      <a:pPr algn="ctr"/>
                      <a:r>
                        <a:rPr lang="en-US" sz="1200" dirty="0" smtClean="0">
                          <a:latin typeface="Gill Sans MT" pitchFamily="34" charset="0"/>
                        </a:rPr>
                        <a:t>$95.38</a:t>
                      </a:r>
                      <a:endParaRPr lang="en-US" sz="1200" dirty="0">
                        <a:latin typeface="Gill Sans MT" pitchFamily="34" charset="0"/>
                      </a:endParaRPr>
                    </a:p>
                  </a:txBody>
                  <a:tcPr/>
                </a:tc>
                <a:tc>
                  <a:txBody>
                    <a:bodyPr/>
                    <a:lstStyle/>
                    <a:p>
                      <a:pPr algn="ctr"/>
                      <a:r>
                        <a:rPr lang="en-US" sz="1200" dirty="0" smtClean="0">
                          <a:latin typeface="Gill Sans MT" pitchFamily="34" charset="0"/>
                        </a:rPr>
                        <a:t>217</a:t>
                      </a:r>
                      <a:endParaRPr lang="en-US" sz="1200" dirty="0">
                        <a:latin typeface="Gill Sans MT" pitchFamily="34" charset="0"/>
                      </a:endParaRPr>
                    </a:p>
                  </a:txBody>
                  <a:tcPr/>
                </a:tc>
                <a:tc>
                  <a:txBody>
                    <a:bodyPr/>
                    <a:lstStyle/>
                    <a:p>
                      <a:pPr algn="ctr"/>
                      <a:r>
                        <a:rPr lang="en-US" sz="1200" dirty="0" smtClean="0">
                          <a:latin typeface="Gill Sans MT" pitchFamily="34" charset="0"/>
                        </a:rPr>
                        <a:t>-</a:t>
                      </a:r>
                      <a:endParaRPr lang="en-US" sz="1200" dirty="0">
                        <a:latin typeface="Gill Sans MT" pitchFamily="34" charset="0"/>
                      </a:endParaRPr>
                    </a:p>
                  </a:txBody>
                  <a:tcPr/>
                </a:tc>
                <a:tc>
                  <a:txBody>
                    <a:bodyPr/>
                    <a:lstStyle/>
                    <a:p>
                      <a:pPr algn="ctr"/>
                      <a:r>
                        <a:rPr lang="en-US" sz="1200" dirty="0" smtClean="0">
                          <a:latin typeface="Gill Sans MT" pitchFamily="34" charset="0"/>
                        </a:rPr>
                        <a:t>-</a:t>
                      </a:r>
                      <a:endParaRPr lang="en-US" sz="1200" dirty="0">
                        <a:latin typeface="Gill Sans MT" pitchFamily="34" charset="0"/>
                      </a:endParaRPr>
                    </a:p>
                  </a:txBody>
                  <a:tcPr/>
                </a:tc>
                <a:tc>
                  <a:txBody>
                    <a:bodyPr/>
                    <a:lstStyle/>
                    <a:p>
                      <a:pPr algn="ctr"/>
                      <a:r>
                        <a:rPr lang="en-US" sz="1200" dirty="0" smtClean="0">
                          <a:latin typeface="Gill Sans MT" pitchFamily="34" charset="0"/>
                        </a:rPr>
                        <a:t>$20697.46</a:t>
                      </a:r>
                      <a:endParaRPr lang="en-US" sz="1200" dirty="0">
                        <a:latin typeface="Gill Sans MT" pitchFamily="34" charset="0"/>
                      </a:endParaRPr>
                    </a:p>
                  </a:txBody>
                  <a:tcPr/>
                </a:tc>
                <a:tc>
                  <a:txBody>
                    <a:bodyPr/>
                    <a:lstStyle/>
                    <a:p>
                      <a:pPr algn="ctr"/>
                      <a:r>
                        <a:rPr lang="en-US" sz="1200" dirty="0" smtClean="0">
                          <a:latin typeface="Gill Sans MT" pitchFamily="34" charset="0"/>
                        </a:rPr>
                        <a:t>Scale, school dress, bag, shoe, fee, umbrella, dress, mosquito et, bed cover etc.</a:t>
                      </a:r>
                      <a:endParaRPr lang="en-US" sz="1200" dirty="0">
                        <a:latin typeface="Gill Sans MT" pitchFamily="34" charset="0"/>
                      </a:endParaRPr>
                    </a:p>
                  </a:txBody>
                  <a:tcPr/>
                </a:tc>
              </a:tr>
              <a:tr h="310193">
                <a:tc>
                  <a:txBody>
                    <a:bodyPr/>
                    <a:lstStyle/>
                    <a:p>
                      <a:pPr algn="ctr"/>
                      <a:r>
                        <a:rPr lang="en-US" sz="1200" dirty="0" smtClean="0">
                          <a:latin typeface="Gill Sans MT" pitchFamily="34" charset="0"/>
                        </a:rPr>
                        <a:t>Health screening</a:t>
                      </a:r>
                      <a:endParaRPr lang="en-US" sz="1200" dirty="0">
                        <a:latin typeface="Gill Sans MT" pitchFamily="34" charset="0"/>
                      </a:endParaRPr>
                    </a:p>
                  </a:txBody>
                  <a:tcPr/>
                </a:tc>
                <a:tc>
                  <a:txBody>
                    <a:bodyPr/>
                    <a:lstStyle/>
                    <a:p>
                      <a:pPr algn="ctr"/>
                      <a:r>
                        <a:rPr lang="en-US" sz="1200" dirty="0" smtClean="0">
                          <a:latin typeface="Gill Sans MT" pitchFamily="34" charset="0"/>
                        </a:rPr>
                        <a:t>$3.75</a:t>
                      </a:r>
                      <a:endParaRPr lang="en-US" sz="1200" dirty="0">
                        <a:latin typeface="Gill Sans MT" pitchFamily="34" charset="0"/>
                      </a:endParaRPr>
                    </a:p>
                  </a:txBody>
                  <a:tcPr/>
                </a:tc>
                <a:tc>
                  <a:txBody>
                    <a:bodyPr/>
                    <a:lstStyle/>
                    <a:p>
                      <a:pPr algn="ctr"/>
                      <a:r>
                        <a:rPr lang="en-US" sz="1200" dirty="0" smtClean="0">
                          <a:latin typeface="Gill Sans MT" pitchFamily="34" charset="0"/>
                        </a:rPr>
                        <a:t>217</a:t>
                      </a:r>
                      <a:endParaRPr lang="en-US" sz="1200" dirty="0">
                        <a:latin typeface="Gill Sans MT" pitchFamily="34" charset="0"/>
                      </a:endParaRPr>
                    </a:p>
                  </a:txBody>
                  <a:tcPr/>
                </a:tc>
                <a:tc>
                  <a:txBody>
                    <a:bodyPr/>
                    <a:lstStyle/>
                    <a:p>
                      <a:pPr algn="ctr"/>
                      <a:r>
                        <a:rPr lang="en-US" sz="1200" dirty="0" smtClean="0">
                          <a:latin typeface="Gill Sans MT" pitchFamily="34" charset="0"/>
                        </a:rPr>
                        <a:t>-</a:t>
                      </a:r>
                      <a:endParaRPr lang="en-US" sz="1200" dirty="0">
                        <a:latin typeface="Gill Sans MT" pitchFamily="34" charset="0"/>
                      </a:endParaRPr>
                    </a:p>
                  </a:txBody>
                  <a:tcPr/>
                </a:tc>
                <a:tc>
                  <a:txBody>
                    <a:bodyPr/>
                    <a:lstStyle/>
                    <a:p>
                      <a:pPr algn="ctr"/>
                      <a:r>
                        <a:rPr lang="en-US" sz="1200" dirty="0" smtClean="0">
                          <a:latin typeface="Gill Sans MT" pitchFamily="34" charset="0"/>
                        </a:rPr>
                        <a:t>-</a:t>
                      </a:r>
                      <a:endParaRPr lang="en-US" sz="1200" dirty="0">
                        <a:latin typeface="Gill Sans MT" pitchFamily="34" charset="0"/>
                      </a:endParaRPr>
                    </a:p>
                  </a:txBody>
                  <a:tcPr/>
                </a:tc>
                <a:tc>
                  <a:txBody>
                    <a:bodyPr/>
                    <a:lstStyle/>
                    <a:p>
                      <a:pPr algn="ctr"/>
                      <a:r>
                        <a:rPr lang="en-US" sz="1200" dirty="0" smtClean="0">
                          <a:latin typeface="Gill Sans MT" pitchFamily="34" charset="0"/>
                        </a:rPr>
                        <a:t>$813.75</a:t>
                      </a:r>
                      <a:endParaRPr lang="en-US" sz="1200" dirty="0">
                        <a:latin typeface="Gill Sans MT" pitchFamily="34" charset="0"/>
                      </a:endParaRPr>
                    </a:p>
                  </a:txBody>
                  <a:tcPr/>
                </a:tc>
                <a:tc>
                  <a:txBody>
                    <a:bodyPr/>
                    <a:lstStyle/>
                    <a:p>
                      <a:pPr algn="ctr"/>
                      <a:r>
                        <a:rPr lang="en-US" sz="1200" dirty="0" smtClean="0">
                          <a:latin typeface="Gill Sans MT" pitchFamily="34" charset="0"/>
                        </a:rPr>
                        <a:t>Check up</a:t>
                      </a:r>
                      <a:endParaRPr lang="en-US" sz="1200" dirty="0">
                        <a:latin typeface="Gill Sans MT" pitchFamily="34" charset="0"/>
                      </a:endParaRPr>
                    </a:p>
                  </a:txBody>
                  <a:tcPr/>
                </a:tc>
              </a:tr>
              <a:tr h="265653">
                <a:tc>
                  <a:txBody>
                    <a:bodyPr/>
                    <a:lstStyle/>
                    <a:p>
                      <a:pPr algn="ctr"/>
                      <a:endParaRPr lang="en-US" sz="1200">
                        <a:latin typeface="Gill Sans MT" pitchFamily="34" charset="0"/>
                      </a:endParaRPr>
                    </a:p>
                  </a:txBody>
                  <a:tcPr/>
                </a:tc>
                <a:tc>
                  <a:txBody>
                    <a:bodyPr/>
                    <a:lstStyle/>
                    <a:p>
                      <a:pPr algn="ctr"/>
                      <a:endParaRPr lang="en-US" sz="1200">
                        <a:latin typeface="Gill Sans MT" pitchFamily="34" charset="0"/>
                      </a:endParaRPr>
                    </a:p>
                  </a:txBody>
                  <a:tcPr/>
                </a:tc>
                <a:tc>
                  <a:txBody>
                    <a:bodyPr/>
                    <a:lstStyle/>
                    <a:p>
                      <a:pPr algn="ctr"/>
                      <a:endParaRPr lang="en-US" sz="1200">
                        <a:latin typeface="Gill Sans MT" pitchFamily="34" charset="0"/>
                      </a:endParaRPr>
                    </a:p>
                  </a:txBody>
                  <a:tcPr/>
                </a:tc>
                <a:tc>
                  <a:txBody>
                    <a:bodyPr/>
                    <a:lstStyle/>
                    <a:p>
                      <a:pPr algn="ctr"/>
                      <a:endParaRPr lang="en-US" sz="1200">
                        <a:latin typeface="Gill Sans MT" pitchFamily="34" charset="0"/>
                      </a:endParaRPr>
                    </a:p>
                  </a:txBody>
                  <a:tcPr/>
                </a:tc>
                <a:tc>
                  <a:txBody>
                    <a:bodyPr/>
                    <a:lstStyle/>
                    <a:p>
                      <a:pPr algn="ctr"/>
                      <a:endParaRPr lang="en-US" sz="1200">
                        <a:latin typeface="Gill Sans MT" pitchFamily="34" charset="0"/>
                      </a:endParaRPr>
                    </a:p>
                  </a:txBody>
                  <a:tcPr/>
                </a:tc>
                <a:tc>
                  <a:txBody>
                    <a:bodyPr/>
                    <a:lstStyle/>
                    <a:p>
                      <a:pPr algn="ctr"/>
                      <a:endParaRPr lang="en-US" sz="1200">
                        <a:latin typeface="Gill Sans MT" pitchFamily="34" charset="0"/>
                      </a:endParaRPr>
                    </a:p>
                  </a:txBody>
                  <a:tcPr/>
                </a:tc>
                <a:tc>
                  <a:txBody>
                    <a:bodyPr/>
                    <a:lstStyle/>
                    <a:p>
                      <a:pPr algn="ctr"/>
                      <a:endParaRPr lang="en-US" sz="1200" dirty="0">
                        <a:latin typeface="Gill Sans MT" pitchFamily="34" charset="0"/>
                      </a:endParaRPr>
                    </a:p>
                  </a:txBody>
                  <a:tcPr/>
                </a:tc>
              </a:tr>
              <a:tr h="600659">
                <a:tc>
                  <a:txBody>
                    <a:bodyPr/>
                    <a:lstStyle/>
                    <a:p>
                      <a:pPr algn="ctr"/>
                      <a:r>
                        <a:rPr lang="en-US" sz="1200" dirty="0" smtClean="0">
                          <a:latin typeface="Gill Sans MT" pitchFamily="34" charset="0"/>
                        </a:rPr>
                        <a:t>Grand</a:t>
                      </a:r>
                      <a:r>
                        <a:rPr lang="en-US" sz="1200" baseline="0" dirty="0" smtClean="0">
                          <a:latin typeface="Gill Sans MT" pitchFamily="34" charset="0"/>
                        </a:rPr>
                        <a:t> Total</a:t>
                      </a:r>
                      <a:endParaRPr lang="en-US" sz="1200" dirty="0">
                        <a:latin typeface="Gill Sans MT" pitchFamily="34" charset="0"/>
                      </a:endParaRPr>
                    </a:p>
                  </a:txBody>
                  <a:tcPr/>
                </a:tc>
                <a:tc>
                  <a:txBody>
                    <a:bodyPr/>
                    <a:lstStyle/>
                    <a:p>
                      <a:pPr algn="ctr"/>
                      <a:endParaRPr lang="en-US" sz="1200" dirty="0">
                        <a:latin typeface="Gill Sans MT" pitchFamily="34" charset="0"/>
                      </a:endParaRPr>
                    </a:p>
                  </a:txBody>
                  <a:tcPr/>
                </a:tc>
                <a:tc>
                  <a:txBody>
                    <a:bodyPr/>
                    <a:lstStyle/>
                    <a:p>
                      <a:pPr algn="ctr"/>
                      <a:endParaRPr lang="en-US" sz="1200" dirty="0">
                        <a:latin typeface="Gill Sans MT" pitchFamily="34" charset="0"/>
                      </a:endParaRPr>
                    </a:p>
                  </a:txBody>
                  <a:tcPr/>
                </a:tc>
                <a:tc>
                  <a:txBody>
                    <a:bodyPr/>
                    <a:lstStyle/>
                    <a:p>
                      <a:pPr algn="ctr"/>
                      <a:r>
                        <a:rPr lang="en-US" sz="1200" dirty="0" smtClean="0">
                          <a:solidFill>
                            <a:srgbClr val="00B050"/>
                          </a:solidFill>
                          <a:latin typeface="Gill Sans MT" pitchFamily="34" charset="0"/>
                        </a:rPr>
                        <a:t>$271.25</a:t>
                      </a:r>
                      <a:endParaRPr lang="en-US" sz="1200" dirty="0">
                        <a:solidFill>
                          <a:srgbClr val="00B050"/>
                        </a:solidFill>
                        <a:latin typeface="Gill Sans MT" pitchFamily="34" charset="0"/>
                      </a:endParaRPr>
                    </a:p>
                  </a:txBody>
                  <a:tcPr/>
                </a:tc>
                <a:tc>
                  <a:txBody>
                    <a:bodyPr/>
                    <a:lstStyle/>
                    <a:p>
                      <a:pPr algn="ctr"/>
                      <a:r>
                        <a:rPr lang="en-US" sz="1200" dirty="0" smtClean="0">
                          <a:solidFill>
                            <a:srgbClr val="00B050"/>
                          </a:solidFill>
                          <a:latin typeface="Gill Sans MT" pitchFamily="34" charset="0"/>
                        </a:rPr>
                        <a:t>$7232.59</a:t>
                      </a:r>
                      <a:endParaRPr lang="en-US" sz="1200" dirty="0">
                        <a:solidFill>
                          <a:srgbClr val="00B050"/>
                        </a:solidFill>
                        <a:latin typeface="Gill Sans MT" pitchFamily="34" charset="0"/>
                      </a:endParaRPr>
                    </a:p>
                  </a:txBody>
                  <a:tcPr/>
                </a:tc>
                <a:tc>
                  <a:txBody>
                    <a:bodyPr/>
                    <a:lstStyle/>
                    <a:p>
                      <a:pPr algn="ctr"/>
                      <a:r>
                        <a:rPr lang="en-US" sz="1200" dirty="0" smtClean="0">
                          <a:solidFill>
                            <a:srgbClr val="00B050"/>
                          </a:solidFill>
                          <a:latin typeface="Gill Sans MT" pitchFamily="34" charset="0"/>
                        </a:rPr>
                        <a:t>$108302.23</a:t>
                      </a:r>
                      <a:endParaRPr lang="en-US" sz="1200" dirty="0">
                        <a:solidFill>
                          <a:srgbClr val="00B050"/>
                        </a:solidFill>
                        <a:latin typeface="Gill Sans MT" pitchFamily="34" charset="0"/>
                      </a:endParaRPr>
                    </a:p>
                  </a:txBody>
                  <a:tcPr/>
                </a:tc>
                <a:tc>
                  <a:txBody>
                    <a:bodyPr/>
                    <a:lstStyle/>
                    <a:p>
                      <a:pPr algn="ctr"/>
                      <a:r>
                        <a:rPr lang="en-US" sz="1200" dirty="0" smtClean="0">
                          <a:latin typeface="Gill Sans MT" pitchFamily="34" charset="0"/>
                        </a:rPr>
                        <a:t>*1 US Dollar=80</a:t>
                      </a:r>
                      <a:r>
                        <a:rPr lang="en-US" sz="1200" baseline="0" dirty="0" smtClean="0">
                          <a:latin typeface="Gill Sans MT" pitchFamily="34" charset="0"/>
                        </a:rPr>
                        <a:t> BDT.</a:t>
                      </a:r>
                      <a:endParaRPr lang="en-US" sz="1200" dirty="0">
                        <a:latin typeface="Gill Sans MT" pitchFamily="34" charset="0"/>
                      </a:endParaRPr>
                    </a:p>
                  </a:txBody>
                  <a:tcPr/>
                </a:tc>
              </a:tr>
            </a:tbl>
          </a:graphicData>
        </a:graphic>
      </p:graphicFrame>
    </p:spTree>
  </p:cSld>
  <p:clrMapOvr>
    <a:masterClrMapping/>
  </p:clrMapOvr>
  <p:transition>
    <p:newsfla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Autofit/>
          </a:bodyPr>
          <a:lstStyle/>
          <a:p>
            <a:pPr>
              <a:buNone/>
            </a:pPr>
            <a:r>
              <a:rPr lang="en-US" sz="1600" dirty="0" smtClean="0">
                <a:latin typeface="Gill Sans MT" pitchFamily="34" charset="0"/>
              </a:rPr>
              <a:t>We have 10 youth groups. We preach the Bible to the youths, worship and engage them in social activities for peace building. We focus to leadership in them. </a:t>
            </a:r>
          </a:p>
          <a:p>
            <a:pPr>
              <a:buNone/>
            </a:pPr>
            <a:r>
              <a:rPr lang="en-US" sz="1600" dirty="0" smtClean="0">
                <a:latin typeface="Gill Sans MT" pitchFamily="34" charset="0"/>
              </a:rPr>
              <a:t>We focus to engage the womenfolk in income generating activities. This will enhance the economy and they will be empowered and come up with leadership skills and make a valuable contribution to the society. </a:t>
            </a:r>
          </a:p>
          <a:p>
            <a:pPr>
              <a:buNone/>
            </a:pPr>
            <a:r>
              <a:rPr lang="en-US" sz="1600" b="1" u="sng" dirty="0" smtClean="0">
                <a:solidFill>
                  <a:srgbClr val="FFC000"/>
                </a:solidFill>
                <a:latin typeface="Gill Sans MT" pitchFamily="34" charset="0"/>
              </a:rPr>
              <a:t>Program Areas:  </a:t>
            </a:r>
            <a:r>
              <a:rPr lang="en-US" sz="1600" dirty="0" smtClean="0">
                <a:latin typeface="Gill Sans MT" pitchFamily="34" charset="0"/>
              </a:rPr>
              <a:t>Khulna-7, Satkhira-2 and Gaibandha-1</a:t>
            </a:r>
          </a:p>
          <a:p>
            <a:pPr marL="400050" indent="-400050">
              <a:buAutoNum type="romanLcPeriod"/>
            </a:pPr>
            <a:r>
              <a:rPr lang="en-US" sz="1600" dirty="0" err="1" smtClean="0">
                <a:latin typeface="Gill Sans MT" pitchFamily="34" charset="0"/>
              </a:rPr>
              <a:t>Kalinagar</a:t>
            </a:r>
            <a:r>
              <a:rPr lang="en-US" sz="1600" dirty="0" smtClean="0">
                <a:latin typeface="Gill Sans MT" pitchFamily="34" charset="0"/>
              </a:rPr>
              <a:t>, </a:t>
            </a:r>
            <a:r>
              <a:rPr lang="en-US" sz="1600" dirty="0" err="1" smtClean="0">
                <a:latin typeface="Gill Sans MT" pitchFamily="34" charset="0"/>
              </a:rPr>
              <a:t>Dhopadhi</a:t>
            </a:r>
            <a:r>
              <a:rPr lang="en-US" sz="1600" dirty="0" smtClean="0">
                <a:latin typeface="Gill Sans MT" pitchFamily="34" charset="0"/>
              </a:rPr>
              <a:t>, </a:t>
            </a:r>
            <a:r>
              <a:rPr lang="en-US" sz="1600" dirty="0" err="1" smtClean="0">
                <a:latin typeface="Gill Sans MT" pitchFamily="34" charset="0"/>
              </a:rPr>
              <a:t>Banishanta</a:t>
            </a:r>
            <a:r>
              <a:rPr lang="en-US" sz="1600" dirty="0" smtClean="0">
                <a:latin typeface="Gill Sans MT" pitchFamily="34" charset="0"/>
              </a:rPr>
              <a:t>, </a:t>
            </a:r>
            <a:r>
              <a:rPr lang="en-US" sz="1600" dirty="0" err="1" smtClean="0">
                <a:latin typeface="Gill Sans MT" pitchFamily="34" charset="0"/>
              </a:rPr>
              <a:t>Tildanga</a:t>
            </a:r>
            <a:r>
              <a:rPr lang="en-US" sz="1600" dirty="0" smtClean="0">
                <a:latin typeface="Gill Sans MT" pitchFamily="34" charset="0"/>
              </a:rPr>
              <a:t>, </a:t>
            </a:r>
            <a:r>
              <a:rPr lang="en-US" sz="1600" dirty="0" err="1" smtClean="0">
                <a:latin typeface="Gill Sans MT" pitchFamily="34" charset="0"/>
              </a:rPr>
              <a:t>Chalna</a:t>
            </a:r>
            <a:r>
              <a:rPr lang="en-US" sz="1600" dirty="0" smtClean="0">
                <a:latin typeface="Gill Sans MT" pitchFamily="34" charset="0"/>
              </a:rPr>
              <a:t> in </a:t>
            </a:r>
            <a:r>
              <a:rPr lang="en-US" sz="1600" dirty="0" err="1" smtClean="0">
                <a:latin typeface="Gill Sans MT" pitchFamily="34" charset="0"/>
              </a:rPr>
              <a:t>Dacope</a:t>
            </a:r>
            <a:r>
              <a:rPr lang="en-US" sz="1600" dirty="0" smtClean="0">
                <a:latin typeface="Gill Sans MT" pitchFamily="34" charset="0"/>
              </a:rPr>
              <a:t> </a:t>
            </a:r>
            <a:r>
              <a:rPr lang="en-US" sz="1600" dirty="0" err="1" smtClean="0">
                <a:latin typeface="Gill Sans MT" pitchFamily="34" charset="0"/>
              </a:rPr>
              <a:t>Upzilla</a:t>
            </a:r>
            <a:r>
              <a:rPr lang="en-US" sz="1600" dirty="0" smtClean="0">
                <a:latin typeface="Gill Sans MT" pitchFamily="34" charset="0"/>
              </a:rPr>
              <a:t>, Khulna, Bangladesh.</a:t>
            </a:r>
          </a:p>
          <a:p>
            <a:pPr marL="400050" indent="-400050">
              <a:buAutoNum type="romanLcPeriod"/>
            </a:pPr>
            <a:r>
              <a:rPr lang="en-US" sz="1600" dirty="0" err="1" smtClean="0">
                <a:latin typeface="Gill Sans MT" pitchFamily="34" charset="0"/>
              </a:rPr>
              <a:t>Goroikhali</a:t>
            </a:r>
            <a:r>
              <a:rPr lang="en-US" sz="1600" dirty="0" smtClean="0">
                <a:latin typeface="Gill Sans MT" pitchFamily="34" charset="0"/>
              </a:rPr>
              <a:t>, </a:t>
            </a:r>
            <a:r>
              <a:rPr lang="en-US" sz="1600" dirty="0" err="1" smtClean="0">
                <a:latin typeface="Gill Sans MT" pitchFamily="34" charset="0"/>
              </a:rPr>
              <a:t>Paikgachha</a:t>
            </a:r>
            <a:r>
              <a:rPr lang="en-US" sz="1600" dirty="0" smtClean="0">
                <a:latin typeface="Gill Sans MT" pitchFamily="34" charset="0"/>
              </a:rPr>
              <a:t> in </a:t>
            </a:r>
            <a:r>
              <a:rPr lang="en-US" sz="1600" dirty="0" err="1" smtClean="0">
                <a:latin typeface="Gill Sans MT" pitchFamily="34" charset="0"/>
              </a:rPr>
              <a:t>Paikgachha</a:t>
            </a:r>
            <a:r>
              <a:rPr lang="en-US" sz="1600" dirty="0" smtClean="0">
                <a:latin typeface="Gill Sans MT" pitchFamily="34" charset="0"/>
              </a:rPr>
              <a:t> </a:t>
            </a:r>
            <a:r>
              <a:rPr lang="en-US" sz="1600" dirty="0" err="1" smtClean="0">
                <a:latin typeface="Gill Sans MT" pitchFamily="34" charset="0"/>
              </a:rPr>
              <a:t>Upazilla</a:t>
            </a:r>
            <a:r>
              <a:rPr lang="en-US" sz="1600" dirty="0" smtClean="0">
                <a:latin typeface="Gill Sans MT" pitchFamily="34" charset="0"/>
              </a:rPr>
              <a:t>, Khulna, Bangladesh.</a:t>
            </a:r>
          </a:p>
          <a:p>
            <a:pPr marL="400050" indent="-400050">
              <a:buAutoNum type="romanLcPeriod"/>
            </a:pPr>
            <a:r>
              <a:rPr lang="en-US" sz="1600" dirty="0" err="1" smtClean="0">
                <a:latin typeface="Gill Sans MT" pitchFamily="34" charset="0"/>
              </a:rPr>
              <a:t>Borodol</a:t>
            </a:r>
            <a:r>
              <a:rPr lang="en-US" sz="1600" dirty="0" smtClean="0">
                <a:latin typeface="Gill Sans MT" pitchFamily="34" charset="0"/>
              </a:rPr>
              <a:t>, </a:t>
            </a:r>
            <a:r>
              <a:rPr lang="en-US" sz="1600" dirty="0" err="1" smtClean="0">
                <a:latin typeface="Gill Sans MT" pitchFamily="34" charset="0"/>
              </a:rPr>
              <a:t>Bamandanga</a:t>
            </a:r>
            <a:r>
              <a:rPr lang="en-US" sz="1600" dirty="0" smtClean="0">
                <a:latin typeface="Gill Sans MT" pitchFamily="34" charset="0"/>
              </a:rPr>
              <a:t> in </a:t>
            </a:r>
            <a:r>
              <a:rPr lang="en-US" sz="1600" dirty="0" err="1" smtClean="0">
                <a:latin typeface="Gill Sans MT" pitchFamily="34" charset="0"/>
              </a:rPr>
              <a:t>Assasuni</a:t>
            </a:r>
            <a:r>
              <a:rPr lang="en-US" sz="1600" dirty="0" smtClean="0">
                <a:latin typeface="Gill Sans MT" pitchFamily="34" charset="0"/>
              </a:rPr>
              <a:t> </a:t>
            </a:r>
            <a:r>
              <a:rPr lang="en-US" sz="1600" dirty="0" err="1" smtClean="0">
                <a:latin typeface="Gill Sans MT" pitchFamily="34" charset="0"/>
              </a:rPr>
              <a:t>Upazilla</a:t>
            </a:r>
            <a:r>
              <a:rPr lang="en-US" sz="1600" dirty="0" smtClean="0">
                <a:latin typeface="Gill Sans MT" pitchFamily="34" charset="0"/>
              </a:rPr>
              <a:t>, </a:t>
            </a:r>
            <a:r>
              <a:rPr lang="en-US" sz="1600" dirty="0" err="1" smtClean="0">
                <a:latin typeface="Gill Sans MT" pitchFamily="34" charset="0"/>
              </a:rPr>
              <a:t>Ssatkhira</a:t>
            </a:r>
            <a:r>
              <a:rPr lang="en-US" sz="1600" dirty="0" smtClean="0">
                <a:latin typeface="Gill Sans MT" pitchFamily="34" charset="0"/>
              </a:rPr>
              <a:t>, Bangladesh</a:t>
            </a:r>
          </a:p>
          <a:p>
            <a:pPr marL="400050" indent="-400050">
              <a:buAutoNum type="romanLcPeriod"/>
            </a:pPr>
            <a:r>
              <a:rPr lang="en-US" sz="1600" dirty="0" err="1" smtClean="0">
                <a:latin typeface="Gill Sans MT" pitchFamily="34" charset="0"/>
              </a:rPr>
              <a:t>Raghunathpur</a:t>
            </a:r>
            <a:r>
              <a:rPr lang="en-US" sz="1600" dirty="0" smtClean="0">
                <a:latin typeface="Gill Sans MT" pitchFamily="34" charset="0"/>
              </a:rPr>
              <a:t> in </a:t>
            </a:r>
            <a:r>
              <a:rPr lang="en-US" sz="1600" dirty="0" err="1" smtClean="0">
                <a:latin typeface="Gill Sans MT" pitchFamily="34" charset="0"/>
              </a:rPr>
              <a:t>Gabindaganj</a:t>
            </a:r>
            <a:r>
              <a:rPr lang="en-US" sz="1600" dirty="0" smtClean="0">
                <a:latin typeface="Gill Sans MT" pitchFamily="34" charset="0"/>
              </a:rPr>
              <a:t> </a:t>
            </a:r>
            <a:r>
              <a:rPr lang="en-US" sz="1600" dirty="0" err="1" smtClean="0">
                <a:latin typeface="Gill Sans MT" pitchFamily="34" charset="0"/>
              </a:rPr>
              <a:t>Upazilaa</a:t>
            </a:r>
            <a:r>
              <a:rPr lang="en-US" sz="1600" dirty="0" smtClean="0">
                <a:latin typeface="Gill Sans MT" pitchFamily="34" charset="0"/>
              </a:rPr>
              <a:t>, </a:t>
            </a:r>
            <a:r>
              <a:rPr lang="en-US" sz="1600" dirty="0" err="1" smtClean="0">
                <a:latin typeface="Gill Sans MT" pitchFamily="34" charset="0"/>
              </a:rPr>
              <a:t>Gaibandha</a:t>
            </a:r>
            <a:r>
              <a:rPr lang="en-US" sz="1600" dirty="0" smtClean="0">
                <a:latin typeface="Gill Sans MT" pitchFamily="34" charset="0"/>
              </a:rPr>
              <a:t>, Bangladesh</a:t>
            </a:r>
          </a:p>
          <a:p>
            <a:pPr>
              <a:buNone/>
            </a:pPr>
            <a:endParaRPr lang="en-US" sz="1600" dirty="0" smtClean="0">
              <a:latin typeface="Gill Sans MT" pitchFamily="34" charset="0"/>
            </a:endParaRPr>
          </a:p>
          <a:p>
            <a:pPr>
              <a:buNone/>
            </a:pPr>
            <a:r>
              <a:rPr lang="en-US" sz="1600" b="1" u="sng" dirty="0" smtClean="0">
                <a:solidFill>
                  <a:srgbClr val="FFC000"/>
                </a:solidFill>
                <a:latin typeface="Gill Sans MT" pitchFamily="34" charset="0"/>
              </a:rPr>
              <a:t>Supports: </a:t>
            </a:r>
          </a:p>
          <a:p>
            <a:pPr marL="400050" indent="-400050">
              <a:buAutoNum type="romanLcPeriod"/>
            </a:pPr>
            <a:r>
              <a:rPr lang="en-US" sz="1600" dirty="0" smtClean="0">
                <a:latin typeface="Gill Sans MT" pitchFamily="34" charset="0"/>
              </a:rPr>
              <a:t>Bible Study Center</a:t>
            </a:r>
          </a:p>
          <a:p>
            <a:pPr marL="400050" indent="-400050">
              <a:buAutoNum type="romanLcPeriod"/>
            </a:pPr>
            <a:r>
              <a:rPr lang="en-US" sz="1600" dirty="0" smtClean="0">
                <a:latin typeface="Gill Sans MT" pitchFamily="34" charset="0"/>
              </a:rPr>
              <a:t>IGA support</a:t>
            </a:r>
          </a:p>
          <a:p>
            <a:pPr marL="400050" indent="-400050">
              <a:buAutoNum type="romanLcPeriod"/>
            </a:pPr>
            <a:r>
              <a:rPr lang="en-US" sz="1600" dirty="0" smtClean="0">
                <a:latin typeface="Gill Sans MT" pitchFamily="34" charset="0"/>
              </a:rPr>
              <a:t>Needle work</a:t>
            </a:r>
          </a:p>
          <a:p>
            <a:pPr marL="400050" indent="-400050">
              <a:buAutoNum type="romanLcPeriod"/>
            </a:pPr>
            <a:r>
              <a:rPr lang="en-US" sz="1600" dirty="0" smtClean="0">
                <a:latin typeface="Gill Sans MT" pitchFamily="34" charset="0"/>
              </a:rPr>
              <a:t>Cows/goats/duck/chicken rearing</a:t>
            </a:r>
          </a:p>
          <a:p>
            <a:pPr>
              <a:buNone/>
            </a:pPr>
            <a:endParaRPr lang="en-US" sz="1600" dirty="0" smtClean="0">
              <a:latin typeface="Gill Sans MT" pitchFamily="34" charset="0"/>
            </a:endParaRPr>
          </a:p>
          <a:p>
            <a:pPr>
              <a:buNone/>
            </a:pPr>
            <a:r>
              <a:rPr lang="en-US" sz="1600" dirty="0" smtClean="0">
                <a:solidFill>
                  <a:srgbClr val="FF0000"/>
                </a:solidFill>
                <a:latin typeface="Gill Sans MT" pitchFamily="34" charset="0"/>
              </a:rPr>
              <a:t>Disability</a:t>
            </a:r>
            <a:r>
              <a:rPr lang="en-US" sz="1600" dirty="0" smtClean="0">
                <a:latin typeface="Gill Sans MT" pitchFamily="34" charset="0"/>
              </a:rPr>
              <a:t> Support for 3-5 youths in each groups</a:t>
            </a:r>
            <a:endParaRPr lang="en-US" sz="1600" dirty="0">
              <a:latin typeface="Gill Sans MT" pitchFamily="34" charset="0"/>
            </a:endParaRPr>
          </a:p>
        </p:txBody>
      </p:sp>
      <p:sp>
        <p:nvSpPr>
          <p:cNvPr id="4" name="Title 3"/>
          <p:cNvSpPr>
            <a:spLocks noGrp="1"/>
          </p:cNvSpPr>
          <p:nvPr>
            <p:ph type="title"/>
          </p:nvPr>
        </p:nvSpPr>
        <p:spPr>
          <a:xfrm>
            <a:off x="457200" y="274638"/>
            <a:ext cx="8229600" cy="639762"/>
          </a:xfrm>
        </p:spPr>
        <p:txBody>
          <a:bodyPr>
            <a:noAutofit/>
          </a:bodyPr>
          <a:lstStyle/>
          <a:p>
            <a:r>
              <a:rPr lang="en-US" sz="4000" b="1" u="sng" dirty="0" smtClean="0">
                <a:solidFill>
                  <a:srgbClr val="FFC000"/>
                </a:solidFill>
                <a:latin typeface="Gill Sans MT" pitchFamily="34" charset="0"/>
              </a:rPr>
              <a:t>Youth Program</a:t>
            </a:r>
            <a:endParaRPr lang="en-US" sz="4000" b="1" u="sng" dirty="0">
              <a:solidFill>
                <a:srgbClr val="FFC000"/>
              </a:solidFill>
              <a:latin typeface="Gill Sans MT" pitchFamily="34" charset="0"/>
            </a:endParaRPr>
          </a:p>
        </p:txBody>
      </p:sp>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smtClean="0">
                <a:solidFill>
                  <a:srgbClr val="FFC000"/>
                </a:solidFill>
                <a:latin typeface="Gill Sans MT" pitchFamily="34" charset="0"/>
              </a:rPr>
              <a:t>Outcomes</a:t>
            </a:r>
            <a:endParaRPr lang="en-US" sz="4000" b="1" u="sng" dirty="0">
              <a:solidFill>
                <a:srgbClr val="FFC000"/>
              </a:solidFill>
              <a:latin typeface="Gill Sans MT" pitchFamily="34" charset="0"/>
            </a:endParaRPr>
          </a:p>
        </p:txBody>
      </p:sp>
      <p:sp>
        <p:nvSpPr>
          <p:cNvPr id="3" name="Content Placeholder 2"/>
          <p:cNvSpPr>
            <a:spLocks noGrp="1"/>
          </p:cNvSpPr>
          <p:nvPr>
            <p:ph idx="1"/>
          </p:nvPr>
        </p:nvSpPr>
        <p:spPr>
          <a:xfrm>
            <a:off x="457200" y="1295400"/>
            <a:ext cx="8229600" cy="4830763"/>
          </a:xfrm>
        </p:spPr>
        <p:txBody>
          <a:bodyPr>
            <a:normAutofit fontScale="92500"/>
          </a:bodyPr>
          <a:lstStyle/>
          <a:p>
            <a:pPr marL="514350" indent="-514350">
              <a:buAutoNum type="arabicPeriod"/>
            </a:pPr>
            <a:r>
              <a:rPr lang="en-US" sz="2800" dirty="0" smtClean="0">
                <a:latin typeface="Gill Sans MT" pitchFamily="34" charset="0"/>
              </a:rPr>
              <a:t>The youths will be good followers of Jesus Christ and future ministers, pastors will come out from there. </a:t>
            </a:r>
          </a:p>
          <a:p>
            <a:pPr marL="514350" indent="-514350">
              <a:buAutoNum type="arabicPeriod"/>
            </a:pPr>
            <a:r>
              <a:rPr lang="en-US" sz="2800" dirty="0" smtClean="0">
                <a:latin typeface="Gill Sans MT" pitchFamily="34" charset="0"/>
              </a:rPr>
              <a:t>They will reach to the unreached who haven’t heard of Jesus Christ. </a:t>
            </a:r>
          </a:p>
          <a:p>
            <a:pPr marL="514350" indent="-514350">
              <a:buAutoNum type="arabicPeriod"/>
            </a:pPr>
            <a:r>
              <a:rPr lang="en-US" sz="2800" dirty="0" smtClean="0">
                <a:latin typeface="Gill Sans MT" pitchFamily="34" charset="0"/>
              </a:rPr>
              <a:t>They will be solvent and help other youths in the community to be solvent. </a:t>
            </a:r>
          </a:p>
          <a:p>
            <a:pPr marL="514350" indent="-514350">
              <a:buAutoNum type="arabicPeriod"/>
            </a:pPr>
            <a:r>
              <a:rPr lang="en-US" sz="2800" dirty="0" smtClean="0">
                <a:latin typeface="Gill Sans MT" pitchFamily="34" charset="0"/>
              </a:rPr>
              <a:t>Leadership and Entrepreneur skill will grow in them and they work relentlessly to ensure peace in the community.  </a:t>
            </a:r>
          </a:p>
          <a:p>
            <a:pPr marL="514350" indent="-514350">
              <a:buNone/>
            </a:pPr>
            <a:r>
              <a:rPr lang="en-US" sz="2800" dirty="0" smtClean="0">
                <a:latin typeface="Gill Sans MT" pitchFamily="34" charset="0"/>
              </a:rPr>
              <a:t>Thus we will transform communities to peace, prosperity and solvency. </a:t>
            </a:r>
          </a:p>
          <a:p>
            <a:pPr marL="514350" indent="-514350">
              <a:buNone/>
            </a:pPr>
            <a:endParaRPr lang="en-US" dirty="0" smtClean="0">
              <a:latin typeface="Gill Sans MT" pitchFamily="34" charset="0"/>
            </a:endParaRPr>
          </a:p>
          <a:p>
            <a:pPr marL="514350" indent="-514350">
              <a:buAutoNum type="arabicPeriod"/>
            </a:pPr>
            <a:endParaRPr lang="en-US" dirty="0" smtClean="0">
              <a:latin typeface="Gill Sans MT" pitchFamily="34" charset="0"/>
            </a:endParaRPr>
          </a:p>
        </p:txBody>
      </p:sp>
    </p:spTree>
  </p:cSld>
  <p:clrMapOvr>
    <a:masterClrMapping/>
  </p:clrMapOvr>
  <p:transition>
    <p:wheel spokes="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08038"/>
          </a:xfrm>
        </p:spPr>
        <p:txBody>
          <a:bodyPr>
            <a:normAutofit/>
          </a:bodyPr>
          <a:lstStyle/>
          <a:p>
            <a:r>
              <a:rPr lang="en-US" sz="2000" b="1" dirty="0" smtClean="0">
                <a:solidFill>
                  <a:srgbClr val="00B050"/>
                </a:solidFill>
                <a:latin typeface="Gill Sans MT" pitchFamily="34" charset="0"/>
              </a:rPr>
              <a:t>Budget Breakdown</a:t>
            </a:r>
            <a:r>
              <a:rPr lang="en-US" sz="2000" dirty="0" smtClean="0">
                <a:solidFill>
                  <a:srgbClr val="00B050"/>
                </a:solidFill>
                <a:latin typeface="Gill Sans MT" pitchFamily="34" charset="0"/>
              </a:rPr>
              <a:t/>
            </a:r>
            <a:br>
              <a:rPr lang="en-US" sz="2000" dirty="0" smtClean="0">
                <a:solidFill>
                  <a:srgbClr val="00B050"/>
                </a:solidFill>
                <a:latin typeface="Gill Sans MT" pitchFamily="34" charset="0"/>
              </a:rPr>
            </a:br>
            <a:r>
              <a:rPr lang="en-US" sz="2000" b="1" u="sng" dirty="0" smtClean="0">
                <a:solidFill>
                  <a:srgbClr val="00B050"/>
                </a:solidFill>
                <a:latin typeface="Gill Sans MT" pitchFamily="34" charset="0"/>
              </a:rPr>
              <a:t>Youth Program/Ministry</a:t>
            </a:r>
            <a:endParaRPr lang="en-US" sz="2000" b="1" u="sng" dirty="0">
              <a:solidFill>
                <a:srgbClr val="00B050"/>
              </a:solidFill>
              <a:latin typeface="Gill Sans MT" pitchFamily="34" charset="0"/>
            </a:endParaRPr>
          </a:p>
        </p:txBody>
      </p:sp>
      <p:graphicFrame>
        <p:nvGraphicFramePr>
          <p:cNvPr id="5" name="Content Placeholder 4"/>
          <p:cNvGraphicFramePr>
            <a:graphicFrameLocks noGrp="1"/>
          </p:cNvGraphicFramePr>
          <p:nvPr>
            <p:ph idx="1"/>
          </p:nvPr>
        </p:nvGraphicFramePr>
        <p:xfrm>
          <a:off x="457200" y="1600200"/>
          <a:ext cx="8229600" cy="4648201"/>
        </p:xfrm>
        <a:graphic>
          <a:graphicData uri="http://schemas.openxmlformats.org/drawingml/2006/table">
            <a:tbl>
              <a:tblPr firstRow="1" bandRow="1">
                <a:tableStyleId>{5C22544A-7EE6-4342-B048-85BDC9FD1C3A}</a:tableStyleId>
              </a:tblPr>
              <a:tblGrid>
                <a:gridCol w="1524000"/>
                <a:gridCol w="1600200"/>
                <a:gridCol w="1295400"/>
                <a:gridCol w="1447800"/>
                <a:gridCol w="2362200"/>
              </a:tblGrid>
              <a:tr h="899652">
                <a:tc>
                  <a:txBody>
                    <a:bodyPr/>
                    <a:lstStyle/>
                    <a:p>
                      <a:pPr algn="ctr"/>
                      <a:r>
                        <a:rPr lang="en-US" dirty="0" smtClean="0">
                          <a:latin typeface="Gill Sans MT" pitchFamily="34" charset="0"/>
                        </a:rPr>
                        <a:t>Item</a:t>
                      </a:r>
                      <a:endParaRPr lang="en-US" dirty="0">
                        <a:latin typeface="Gill Sans MT" pitchFamily="34" charset="0"/>
                      </a:endParaRPr>
                    </a:p>
                  </a:txBody>
                  <a:tcPr/>
                </a:tc>
                <a:tc>
                  <a:txBody>
                    <a:bodyPr/>
                    <a:lstStyle/>
                    <a:p>
                      <a:pPr algn="ctr"/>
                      <a:r>
                        <a:rPr lang="en-US" dirty="0" smtClean="0">
                          <a:latin typeface="Gill Sans MT" pitchFamily="34" charset="0"/>
                        </a:rPr>
                        <a:t>No.</a:t>
                      </a:r>
                      <a:r>
                        <a:rPr lang="en-US" baseline="0" dirty="0" smtClean="0">
                          <a:latin typeface="Gill Sans MT" pitchFamily="34" charset="0"/>
                        </a:rPr>
                        <a:t> of youth groups</a:t>
                      </a:r>
                      <a:endParaRPr lang="en-US" dirty="0">
                        <a:latin typeface="Gill Sans MT" pitchFamily="34" charset="0"/>
                      </a:endParaRPr>
                    </a:p>
                  </a:txBody>
                  <a:tcPr/>
                </a:tc>
                <a:tc>
                  <a:txBody>
                    <a:bodyPr/>
                    <a:lstStyle/>
                    <a:p>
                      <a:pPr algn="ctr"/>
                      <a:r>
                        <a:rPr lang="en-US" dirty="0" smtClean="0">
                          <a:latin typeface="Gill Sans MT" pitchFamily="34" charset="0"/>
                        </a:rPr>
                        <a:t>Unit Cost </a:t>
                      </a:r>
                      <a:endParaRPr lang="en-US" dirty="0">
                        <a:latin typeface="Gill Sans MT" pitchFamily="34" charset="0"/>
                      </a:endParaRPr>
                    </a:p>
                  </a:txBody>
                  <a:tcPr/>
                </a:tc>
                <a:tc>
                  <a:txBody>
                    <a:bodyPr/>
                    <a:lstStyle/>
                    <a:p>
                      <a:pPr algn="ctr"/>
                      <a:r>
                        <a:rPr lang="en-US" dirty="0" smtClean="0">
                          <a:latin typeface="Gill Sans MT" pitchFamily="34" charset="0"/>
                        </a:rPr>
                        <a:t>Total Cost</a:t>
                      </a:r>
                      <a:endParaRPr lang="en-US" dirty="0">
                        <a:latin typeface="Gill Sans MT" pitchFamily="34" charset="0"/>
                      </a:endParaRPr>
                    </a:p>
                  </a:txBody>
                  <a:tcPr/>
                </a:tc>
                <a:tc>
                  <a:txBody>
                    <a:bodyPr/>
                    <a:lstStyle/>
                    <a:p>
                      <a:pPr algn="ctr"/>
                      <a:r>
                        <a:rPr lang="en-US" dirty="0" smtClean="0">
                          <a:latin typeface="Gill Sans MT" pitchFamily="34" charset="0"/>
                        </a:rPr>
                        <a:t>Remarks</a:t>
                      </a:r>
                      <a:endParaRPr lang="en-US" dirty="0">
                        <a:latin typeface="Gill Sans MT" pitchFamily="34" charset="0"/>
                      </a:endParaRPr>
                    </a:p>
                  </a:txBody>
                  <a:tcPr/>
                </a:tc>
              </a:tr>
              <a:tr h="899652">
                <a:tc>
                  <a:txBody>
                    <a:bodyPr/>
                    <a:lstStyle/>
                    <a:p>
                      <a:pPr algn="ctr"/>
                      <a:r>
                        <a:rPr lang="en-US" sz="1200" dirty="0" smtClean="0">
                          <a:latin typeface="Gill Sans MT" pitchFamily="34" charset="0"/>
                        </a:rPr>
                        <a:t>Bible Study Center</a:t>
                      </a:r>
                      <a:endParaRPr lang="en-US" sz="1200" dirty="0">
                        <a:latin typeface="Gill Sans MT" pitchFamily="34" charset="0"/>
                      </a:endParaRPr>
                    </a:p>
                  </a:txBody>
                  <a:tcPr/>
                </a:tc>
                <a:tc>
                  <a:txBody>
                    <a:bodyPr/>
                    <a:lstStyle/>
                    <a:p>
                      <a:pPr algn="ctr"/>
                      <a:r>
                        <a:rPr lang="en-US" sz="1200" dirty="0" smtClean="0">
                          <a:latin typeface="Gill Sans MT" pitchFamily="34" charset="0"/>
                        </a:rPr>
                        <a:t>10</a:t>
                      </a:r>
                      <a:endParaRPr lang="en-US" sz="1200" dirty="0">
                        <a:latin typeface="Gill Sans MT" pitchFamily="34" charset="0"/>
                      </a:endParaRPr>
                    </a:p>
                  </a:txBody>
                  <a:tcPr/>
                </a:tc>
                <a:tc>
                  <a:txBody>
                    <a:bodyPr/>
                    <a:lstStyle/>
                    <a:p>
                      <a:pPr algn="ctr"/>
                      <a:r>
                        <a:rPr lang="en-US" sz="1200" dirty="0" smtClean="0">
                          <a:latin typeface="Gill Sans MT" pitchFamily="34" charset="0"/>
                        </a:rPr>
                        <a:t>$7250</a:t>
                      </a:r>
                      <a:endParaRPr lang="en-US" sz="1200" dirty="0">
                        <a:latin typeface="Gill Sans MT" pitchFamily="34" charset="0"/>
                      </a:endParaRPr>
                    </a:p>
                  </a:txBody>
                  <a:tcPr/>
                </a:tc>
                <a:tc>
                  <a:txBody>
                    <a:bodyPr/>
                    <a:lstStyle/>
                    <a:p>
                      <a:pPr algn="ctr"/>
                      <a:r>
                        <a:rPr lang="en-US" sz="1200" dirty="0" smtClean="0">
                          <a:latin typeface="Gill Sans MT" pitchFamily="34" charset="0"/>
                        </a:rPr>
                        <a:t>$72500</a:t>
                      </a:r>
                      <a:endParaRPr lang="en-US" sz="1200" dirty="0">
                        <a:latin typeface="Gill Sans MT" pitchFamily="34" charset="0"/>
                      </a:endParaRPr>
                    </a:p>
                  </a:txBody>
                  <a:tcPr/>
                </a:tc>
                <a:tc>
                  <a:txBody>
                    <a:bodyPr/>
                    <a:lstStyle/>
                    <a:p>
                      <a:pPr algn="ctr"/>
                      <a:r>
                        <a:rPr lang="en-US" sz="1200" dirty="0" smtClean="0">
                          <a:latin typeface="Gill Sans MT" pitchFamily="34" charset="0"/>
                        </a:rPr>
                        <a:t>Semi</a:t>
                      </a:r>
                      <a:r>
                        <a:rPr lang="en-US" sz="1200" baseline="0" dirty="0" smtClean="0">
                          <a:latin typeface="Gill Sans MT" pitchFamily="34" charset="0"/>
                        </a:rPr>
                        <a:t> </a:t>
                      </a:r>
                      <a:r>
                        <a:rPr lang="en-US" sz="1200" baseline="0" dirty="0" err="1" smtClean="0">
                          <a:latin typeface="Gill Sans MT" pitchFamily="34" charset="0"/>
                        </a:rPr>
                        <a:t>pacca</a:t>
                      </a:r>
                      <a:r>
                        <a:rPr lang="en-US" sz="1200" baseline="0" dirty="0" smtClean="0">
                          <a:latin typeface="Gill Sans MT" pitchFamily="34" charset="0"/>
                        </a:rPr>
                        <a:t> building with toilet, furniture and other facilities for 20 youths per group</a:t>
                      </a:r>
                      <a:endParaRPr lang="en-US" sz="1200" dirty="0">
                        <a:latin typeface="Gill Sans MT" pitchFamily="34" charset="0"/>
                      </a:endParaRPr>
                    </a:p>
                  </a:txBody>
                  <a:tcPr/>
                </a:tc>
              </a:tr>
              <a:tr h="642608">
                <a:tc>
                  <a:txBody>
                    <a:bodyPr/>
                    <a:lstStyle/>
                    <a:p>
                      <a:pPr algn="ctr"/>
                      <a:r>
                        <a:rPr lang="en-US" sz="1200" dirty="0" smtClean="0">
                          <a:latin typeface="Gill Sans MT" pitchFamily="34" charset="0"/>
                        </a:rPr>
                        <a:t>IGA</a:t>
                      </a:r>
                      <a:r>
                        <a:rPr lang="en-US" sz="1200" baseline="0" dirty="0" smtClean="0">
                          <a:latin typeface="Gill Sans MT" pitchFamily="34" charset="0"/>
                        </a:rPr>
                        <a:t> support</a:t>
                      </a:r>
                      <a:endParaRPr lang="en-US" sz="1200" dirty="0">
                        <a:latin typeface="Gill Sans MT" pitchFamily="34" charset="0"/>
                      </a:endParaRPr>
                    </a:p>
                  </a:txBody>
                  <a:tcPr/>
                </a:tc>
                <a:tc>
                  <a:txBody>
                    <a:bodyPr/>
                    <a:lstStyle/>
                    <a:p>
                      <a:pPr algn="ctr"/>
                      <a:r>
                        <a:rPr lang="en-US" sz="1200" dirty="0" smtClean="0">
                          <a:latin typeface="Gill Sans MT" pitchFamily="34" charset="0"/>
                        </a:rPr>
                        <a:t>10</a:t>
                      </a:r>
                      <a:endParaRPr lang="en-US" sz="1200" dirty="0">
                        <a:latin typeface="Gill Sans MT" pitchFamily="34" charset="0"/>
                      </a:endParaRPr>
                    </a:p>
                  </a:txBody>
                  <a:tcPr/>
                </a:tc>
                <a:tc>
                  <a:txBody>
                    <a:bodyPr/>
                    <a:lstStyle/>
                    <a:p>
                      <a:pPr algn="ctr"/>
                      <a:r>
                        <a:rPr lang="en-US" sz="1200" dirty="0" smtClean="0">
                          <a:latin typeface="Gill Sans MT" pitchFamily="34" charset="0"/>
                        </a:rPr>
                        <a:t>$1625</a:t>
                      </a:r>
                      <a:endParaRPr lang="en-US" sz="1200" dirty="0">
                        <a:latin typeface="Gill Sans MT" pitchFamily="34" charset="0"/>
                      </a:endParaRPr>
                    </a:p>
                  </a:txBody>
                  <a:tcPr/>
                </a:tc>
                <a:tc>
                  <a:txBody>
                    <a:bodyPr/>
                    <a:lstStyle/>
                    <a:p>
                      <a:pPr algn="ctr"/>
                      <a:r>
                        <a:rPr lang="en-US" sz="1200" dirty="0" smtClean="0">
                          <a:latin typeface="Gill Sans MT" pitchFamily="34" charset="0"/>
                        </a:rPr>
                        <a:t>$65000</a:t>
                      </a:r>
                      <a:endParaRPr lang="en-US" sz="1200" dirty="0">
                        <a:latin typeface="Gill Sans MT" pitchFamily="34" charset="0"/>
                      </a:endParaRPr>
                    </a:p>
                  </a:txBody>
                  <a:tcPr/>
                </a:tc>
                <a:tc>
                  <a:txBody>
                    <a:bodyPr/>
                    <a:lstStyle/>
                    <a:p>
                      <a:pPr algn="ctr"/>
                      <a:r>
                        <a:rPr lang="en-US" sz="1200" dirty="0" smtClean="0">
                          <a:latin typeface="Gill Sans MT" pitchFamily="34" charset="0"/>
                        </a:rPr>
                        <a:t>Crab</a:t>
                      </a:r>
                      <a:r>
                        <a:rPr lang="en-US" sz="1200" baseline="0" dirty="0" smtClean="0">
                          <a:latin typeface="Gill Sans MT" pitchFamily="34" charset="0"/>
                        </a:rPr>
                        <a:t> farming/ </a:t>
                      </a:r>
                      <a:r>
                        <a:rPr lang="en-US" sz="1200" baseline="0" dirty="0" err="1" smtClean="0">
                          <a:latin typeface="Gill Sans MT" pitchFamily="34" charset="0"/>
                        </a:rPr>
                        <a:t>vermi</a:t>
                      </a:r>
                      <a:r>
                        <a:rPr lang="en-US" sz="1200" baseline="0" dirty="0" smtClean="0">
                          <a:latin typeface="Gill Sans MT" pitchFamily="34" charset="0"/>
                        </a:rPr>
                        <a:t>  compost to 2 youths per group</a:t>
                      </a:r>
                      <a:endParaRPr lang="en-US" sz="1200" dirty="0">
                        <a:latin typeface="Gill Sans MT" pitchFamily="34" charset="0"/>
                      </a:endParaRPr>
                    </a:p>
                  </a:txBody>
                  <a:tcPr/>
                </a:tc>
              </a:tr>
              <a:tr h="642608">
                <a:tc>
                  <a:txBody>
                    <a:bodyPr/>
                    <a:lstStyle/>
                    <a:p>
                      <a:pPr algn="ctr"/>
                      <a:r>
                        <a:rPr lang="en-US" sz="1200" dirty="0" smtClean="0">
                          <a:latin typeface="Gill Sans MT" pitchFamily="34" charset="0"/>
                        </a:rPr>
                        <a:t>Needle work</a:t>
                      </a:r>
                      <a:r>
                        <a:rPr lang="en-US" sz="1200" baseline="0" dirty="0" smtClean="0">
                          <a:latin typeface="Gill Sans MT" pitchFamily="34" charset="0"/>
                        </a:rPr>
                        <a:t> (</a:t>
                      </a:r>
                      <a:r>
                        <a:rPr lang="en-US" sz="1200" dirty="0" smtClean="0">
                          <a:latin typeface="Gill Sans MT" pitchFamily="34" charset="0"/>
                        </a:rPr>
                        <a:t>Sewing</a:t>
                      </a:r>
                      <a:r>
                        <a:rPr lang="en-US" sz="1200" baseline="0" dirty="0" smtClean="0">
                          <a:latin typeface="Gill Sans MT" pitchFamily="34" charset="0"/>
                        </a:rPr>
                        <a:t> machine)</a:t>
                      </a:r>
                      <a:endParaRPr lang="en-US" sz="1200" dirty="0">
                        <a:latin typeface="Gill Sans MT" pitchFamily="34" charset="0"/>
                      </a:endParaRPr>
                    </a:p>
                  </a:txBody>
                  <a:tcPr/>
                </a:tc>
                <a:tc>
                  <a:txBody>
                    <a:bodyPr/>
                    <a:lstStyle/>
                    <a:p>
                      <a:pPr algn="ctr"/>
                      <a:r>
                        <a:rPr lang="en-US" sz="1200" dirty="0" smtClean="0">
                          <a:latin typeface="Gill Sans MT" pitchFamily="34" charset="0"/>
                        </a:rPr>
                        <a:t>10</a:t>
                      </a:r>
                      <a:endParaRPr lang="en-US" sz="1200" dirty="0">
                        <a:latin typeface="Gill Sans MT" pitchFamily="34" charset="0"/>
                      </a:endParaRPr>
                    </a:p>
                  </a:txBody>
                  <a:tcPr/>
                </a:tc>
                <a:tc>
                  <a:txBody>
                    <a:bodyPr/>
                    <a:lstStyle/>
                    <a:p>
                      <a:pPr algn="ctr"/>
                      <a:r>
                        <a:rPr lang="en-US" sz="1200" dirty="0" smtClean="0">
                          <a:latin typeface="Gill Sans MT" pitchFamily="34" charset="0"/>
                        </a:rPr>
                        <a:t>$300</a:t>
                      </a:r>
                      <a:endParaRPr lang="en-US" sz="1200" dirty="0">
                        <a:latin typeface="Gill Sans MT"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Gill Sans MT" pitchFamily="34" charset="0"/>
                        </a:rPr>
                        <a:t>$6000</a:t>
                      </a:r>
                    </a:p>
                    <a:p>
                      <a:pPr algn="ctr"/>
                      <a:endParaRPr lang="en-US" sz="1200" dirty="0">
                        <a:latin typeface="Gill Sans MT" pitchFamily="34" charset="0"/>
                      </a:endParaRPr>
                    </a:p>
                  </a:txBody>
                  <a:tcPr/>
                </a:tc>
                <a:tc>
                  <a:txBody>
                    <a:bodyPr/>
                    <a:lstStyle/>
                    <a:p>
                      <a:pPr algn="ctr"/>
                      <a:r>
                        <a:rPr lang="en-US" sz="1200" dirty="0" smtClean="0">
                          <a:latin typeface="Gill Sans MT" pitchFamily="34" charset="0"/>
                        </a:rPr>
                        <a:t>3 youths per group</a:t>
                      </a:r>
                      <a:endParaRPr lang="en-US" sz="1200" dirty="0">
                        <a:latin typeface="Gill Sans MT" pitchFamily="34" charset="0"/>
                      </a:endParaRPr>
                    </a:p>
                  </a:txBody>
                  <a:tcPr/>
                </a:tc>
              </a:tr>
              <a:tr h="521227">
                <a:tc>
                  <a:txBody>
                    <a:bodyPr/>
                    <a:lstStyle/>
                    <a:p>
                      <a:pPr algn="ctr"/>
                      <a:r>
                        <a:rPr lang="en-US" sz="1200" dirty="0" smtClean="0">
                          <a:latin typeface="Gill Sans MT" pitchFamily="34" charset="0"/>
                        </a:rPr>
                        <a:t>Cow rearing</a:t>
                      </a:r>
                      <a:endParaRPr lang="en-US" sz="1200" dirty="0">
                        <a:latin typeface="Gill Sans MT" pitchFamily="34" charset="0"/>
                      </a:endParaRPr>
                    </a:p>
                  </a:txBody>
                  <a:tcPr/>
                </a:tc>
                <a:tc>
                  <a:txBody>
                    <a:bodyPr/>
                    <a:lstStyle/>
                    <a:p>
                      <a:pPr algn="ctr"/>
                      <a:r>
                        <a:rPr lang="en-US" sz="1200" dirty="0" smtClean="0">
                          <a:latin typeface="Gill Sans MT" pitchFamily="34" charset="0"/>
                        </a:rPr>
                        <a:t>10</a:t>
                      </a:r>
                      <a:endParaRPr lang="en-US" sz="1200" dirty="0">
                        <a:latin typeface="Gill Sans MT" pitchFamily="34" charset="0"/>
                      </a:endParaRPr>
                    </a:p>
                  </a:txBody>
                  <a:tcPr/>
                </a:tc>
                <a:tc>
                  <a:txBody>
                    <a:bodyPr/>
                    <a:lstStyle/>
                    <a:p>
                      <a:pPr algn="ctr"/>
                      <a:r>
                        <a:rPr lang="en-US" sz="1200" dirty="0" smtClean="0">
                          <a:latin typeface="Gill Sans MT" pitchFamily="34" charset="0"/>
                        </a:rPr>
                        <a:t>$1875</a:t>
                      </a:r>
                      <a:endParaRPr lang="en-US" sz="1200" dirty="0">
                        <a:latin typeface="Gill Sans MT" pitchFamily="34" charset="0"/>
                      </a:endParaRPr>
                    </a:p>
                  </a:txBody>
                  <a:tcPr/>
                </a:tc>
                <a:tc>
                  <a:txBody>
                    <a:bodyPr/>
                    <a:lstStyle/>
                    <a:p>
                      <a:pPr algn="ctr"/>
                      <a:r>
                        <a:rPr lang="en-US" sz="1200" dirty="0" smtClean="0">
                          <a:latin typeface="Gill Sans MT" pitchFamily="34" charset="0"/>
                        </a:rPr>
                        <a:t>$112500</a:t>
                      </a:r>
                      <a:endParaRPr lang="en-US" sz="1200" dirty="0">
                        <a:latin typeface="Gill Sans MT" pitchFamily="34" charset="0"/>
                      </a:endParaRPr>
                    </a:p>
                  </a:txBody>
                  <a:tcPr/>
                </a:tc>
                <a:tc>
                  <a:txBody>
                    <a:bodyPr/>
                    <a:lstStyle/>
                    <a:p>
                      <a:pPr algn="ctr"/>
                      <a:r>
                        <a:rPr lang="en-US" sz="1200" dirty="0" smtClean="0">
                          <a:latin typeface="Gill Sans MT" pitchFamily="34" charset="0"/>
                        </a:rPr>
                        <a:t>3 youths per group</a:t>
                      </a:r>
                      <a:endParaRPr lang="en-US" sz="1200" dirty="0">
                        <a:latin typeface="Gill Sans MT" pitchFamily="34" charset="0"/>
                      </a:endParaRPr>
                    </a:p>
                  </a:txBody>
                  <a:tcPr/>
                </a:tc>
              </a:tr>
              <a:tr h="521227">
                <a:tc>
                  <a:txBody>
                    <a:bodyPr/>
                    <a:lstStyle/>
                    <a:p>
                      <a:pPr algn="ctr"/>
                      <a:r>
                        <a:rPr lang="en-US" sz="1200" dirty="0" smtClean="0">
                          <a:latin typeface="Gill Sans MT" pitchFamily="34" charset="0"/>
                        </a:rPr>
                        <a:t>Disability support</a:t>
                      </a:r>
                      <a:endParaRPr lang="en-US" sz="1200" dirty="0">
                        <a:latin typeface="Gill Sans MT" pitchFamily="34" charset="0"/>
                      </a:endParaRPr>
                    </a:p>
                  </a:txBody>
                  <a:tcPr/>
                </a:tc>
                <a:tc>
                  <a:txBody>
                    <a:bodyPr/>
                    <a:lstStyle/>
                    <a:p>
                      <a:pPr algn="ctr"/>
                      <a:r>
                        <a:rPr lang="en-US" sz="1200" dirty="0" smtClean="0">
                          <a:latin typeface="Gill Sans MT" pitchFamily="34" charset="0"/>
                        </a:rPr>
                        <a:t>10</a:t>
                      </a:r>
                      <a:endParaRPr lang="en-US" sz="1200" dirty="0">
                        <a:latin typeface="Gill Sans MT" pitchFamily="34" charset="0"/>
                      </a:endParaRPr>
                    </a:p>
                  </a:txBody>
                  <a:tcPr/>
                </a:tc>
                <a:tc>
                  <a:txBody>
                    <a:bodyPr/>
                    <a:lstStyle/>
                    <a:p>
                      <a:pPr algn="ctr"/>
                      <a:r>
                        <a:rPr lang="en-US" sz="1200" dirty="0" smtClean="0">
                          <a:latin typeface="Gill Sans MT" pitchFamily="34" charset="0"/>
                        </a:rPr>
                        <a:t>$300</a:t>
                      </a:r>
                      <a:endParaRPr lang="en-US" sz="1200" dirty="0">
                        <a:latin typeface="Gill Sans MT" pitchFamily="34" charset="0"/>
                      </a:endParaRPr>
                    </a:p>
                  </a:txBody>
                  <a:tcPr/>
                </a:tc>
                <a:tc>
                  <a:txBody>
                    <a:bodyPr/>
                    <a:lstStyle/>
                    <a:p>
                      <a:pPr algn="ctr"/>
                      <a:r>
                        <a:rPr lang="en-US" sz="1200" dirty="0" smtClean="0">
                          <a:latin typeface="Gill Sans MT" pitchFamily="34" charset="0"/>
                        </a:rPr>
                        <a:t>$12000</a:t>
                      </a:r>
                      <a:endParaRPr lang="en-US" sz="1200" dirty="0">
                        <a:latin typeface="Gill Sans MT" pitchFamily="34" charset="0"/>
                      </a:endParaRPr>
                    </a:p>
                  </a:txBody>
                  <a:tcPr/>
                </a:tc>
                <a:tc>
                  <a:txBody>
                    <a:bodyPr/>
                    <a:lstStyle/>
                    <a:p>
                      <a:pPr algn="ctr"/>
                      <a:r>
                        <a:rPr lang="en-US" sz="1200" dirty="0" smtClean="0">
                          <a:latin typeface="Gill Sans MT" pitchFamily="34" charset="0"/>
                        </a:rPr>
                        <a:t>2 disabled youths per group</a:t>
                      </a:r>
                      <a:endParaRPr lang="en-US" sz="1200" dirty="0">
                        <a:latin typeface="Gill Sans MT" pitchFamily="34" charset="0"/>
                      </a:endParaRPr>
                    </a:p>
                  </a:txBody>
                  <a:tcPr/>
                </a:tc>
              </a:tr>
              <a:tr h="521227">
                <a:tc>
                  <a:txBody>
                    <a:bodyPr/>
                    <a:lstStyle/>
                    <a:p>
                      <a:pPr algn="ctr"/>
                      <a:r>
                        <a:rPr lang="en-US" sz="1200" dirty="0" smtClean="0">
                          <a:latin typeface="Gill Sans MT" pitchFamily="34" charset="0"/>
                        </a:rPr>
                        <a:t>Grand Total</a:t>
                      </a:r>
                      <a:endParaRPr lang="en-US" sz="1200" dirty="0">
                        <a:latin typeface="Gill Sans MT" pitchFamily="34" charset="0"/>
                      </a:endParaRPr>
                    </a:p>
                  </a:txBody>
                  <a:tcPr/>
                </a:tc>
                <a:tc>
                  <a:txBody>
                    <a:bodyPr/>
                    <a:lstStyle/>
                    <a:p>
                      <a:pPr algn="ctr"/>
                      <a:endParaRPr lang="en-US" sz="1200" dirty="0">
                        <a:latin typeface="Gill Sans MT" pitchFamily="34" charset="0"/>
                      </a:endParaRPr>
                    </a:p>
                  </a:txBody>
                  <a:tcPr/>
                </a:tc>
                <a:tc>
                  <a:txBody>
                    <a:bodyPr/>
                    <a:lstStyle/>
                    <a:p>
                      <a:pPr algn="ctr"/>
                      <a:endParaRPr lang="en-US" sz="1200" dirty="0">
                        <a:latin typeface="Gill Sans MT" pitchFamily="34" charset="0"/>
                      </a:endParaRPr>
                    </a:p>
                  </a:txBody>
                  <a:tcPr/>
                </a:tc>
                <a:tc>
                  <a:txBody>
                    <a:bodyPr/>
                    <a:lstStyle/>
                    <a:p>
                      <a:pPr algn="ctr"/>
                      <a:r>
                        <a:rPr lang="en-US" sz="1200" dirty="0" smtClean="0">
                          <a:solidFill>
                            <a:srgbClr val="00B050"/>
                          </a:solidFill>
                          <a:latin typeface="Gill Sans MT" pitchFamily="34" charset="0"/>
                        </a:rPr>
                        <a:t>$268000</a:t>
                      </a:r>
                      <a:endParaRPr lang="en-US" sz="1200" dirty="0">
                        <a:solidFill>
                          <a:srgbClr val="00B050"/>
                        </a:solidFill>
                        <a:latin typeface="Gill Sans MT" pitchFamily="34" charset="0"/>
                      </a:endParaRPr>
                    </a:p>
                  </a:txBody>
                  <a:tcPr/>
                </a:tc>
                <a:tc>
                  <a:txBody>
                    <a:bodyPr/>
                    <a:lstStyle/>
                    <a:p>
                      <a:pPr algn="ctr"/>
                      <a:endParaRPr lang="en-US" sz="1200" dirty="0">
                        <a:latin typeface="Gill Sans MT" pitchFamily="34" charset="0"/>
                      </a:endParaRPr>
                    </a:p>
                  </a:txBody>
                  <a:tcPr/>
                </a:tc>
              </a:tr>
            </a:tbl>
          </a:graphicData>
        </a:graphic>
      </p:graphicFrame>
    </p:spTree>
  </p:cSld>
  <p:clrMapOvr>
    <a:masterClrMapping/>
  </p:clrMapOvr>
  <p:transition>
    <p:wheel spokes="2"/>
  </p:transition>
  <p:timing>
    <p:tnLst>
      <p:par>
        <p:cTn id="1" dur="indefinite" restart="never" nodeType="tmRoot"/>
      </p:par>
    </p:tnLst>
  </p:timing>
</p:sld>
</file>

<file path=ppt/theme/theme1.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355</TotalTime>
  <Words>1280</Words>
  <Application>Microsoft Office PowerPoint</Application>
  <PresentationFormat>On-screen Show (4:3)</PresentationFormat>
  <Paragraphs>156</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Welcome to Feed My Sheep  Trust- Bangladesh</vt:lpstr>
      <vt:lpstr>Slide 2</vt:lpstr>
      <vt:lpstr>Slide 3</vt:lpstr>
      <vt:lpstr>Slide 4</vt:lpstr>
      <vt:lpstr>Outcomes</vt:lpstr>
      <vt:lpstr>Budget Breakdown Child Sponsorship Program</vt:lpstr>
      <vt:lpstr>Youth Program</vt:lpstr>
      <vt:lpstr>Outcomes</vt:lpstr>
      <vt:lpstr>Budget Breakdown Youth Program/Ministry</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Feed My Sheep Trust- Bangladesh</dc:title>
  <dc:creator>Windows User</dc:creator>
  <cp:lastModifiedBy>Windows User</cp:lastModifiedBy>
  <cp:revision>81</cp:revision>
  <dcterms:created xsi:type="dcterms:W3CDTF">2021-10-12T13:58:02Z</dcterms:created>
  <dcterms:modified xsi:type="dcterms:W3CDTF">2021-10-13T17:57:33Z</dcterms:modified>
</cp:coreProperties>
</file>