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4" r:id="rId25"/>
    <p:sldId id="285" r:id="rId26"/>
    <p:sldId id="286" r:id="rId27"/>
    <p:sldId id="287" r:id="rId28"/>
    <p:sldId id="288" r:id="rId29"/>
    <p:sldId id="289" r:id="rId30"/>
    <p:sldId id="290" r:id="rId31"/>
    <p:sldId id="291" r:id="rId32"/>
    <p:sldId id="292" r:id="rId33"/>
    <p:sldId id="293" r:id="rId34"/>
  </p:sldIdLst>
  <p:sldSz cx="6896100" cy="5181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5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920133"/>
            <a:ext cx="3179966"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194247" y="3762731"/>
            <a:ext cx="3711378"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1: GIỚI THIỆU VỀ CUSTOM COMPONENT TRONG REACT NATIVE</a:t>
            </a:r>
            <a:endParaRPr lang="en-US" sz="1400">
              <a:solidFill>
                <a:srgbClr val="F16622"/>
              </a:solidFill>
              <a:latin typeface="Times New Roman" panose="02020603050405020304"/>
            </a:endParaRPr>
          </a:p>
        </p:txBody>
      </p:sp>
      <p:sp>
        <p:nvSpPr>
          <p:cNvPr id="19" name="TextBox 19"/>
          <p:cNvSpPr txBox="1"/>
          <p:nvPr/>
        </p:nvSpPr>
        <p:spPr>
          <a:xfrm>
            <a:off x="3194050" y="4403090"/>
            <a:ext cx="3506470" cy="502285"/>
          </a:xfrm>
          <a:prstGeom prst="rect">
            <a:avLst/>
          </a:prstGeom>
        </p:spPr>
        <p:txBody>
          <a:bodyPr wrap="square" lIns="0" tIns="0" rIns="0" bIns="0" rtlCol="0" anchor="t">
            <a:spAutoFit/>
          </a:bodyPr>
          <a:lstStyle/>
          <a:p>
            <a:pPr>
              <a:lnSpc>
                <a:spcPts val="1960"/>
              </a:lnSpc>
            </a:pPr>
            <a:r>
              <a:rPr lang="en-US" sz="1400">
                <a:solidFill>
                  <a:srgbClr val="F16622"/>
                </a:solidFill>
                <a:latin typeface="Times New Roman" panose="02020603050405020304"/>
              </a:rPr>
              <a:t>PHẦN 1: TẦM QUAN TRỌNG, VÀ CÁCH XÂY DỰNG CUSTOM COMPONENT</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54030"/>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Hiển thị icon bên trái của </a:t>
              </a:r>
              <a:r>
                <a:rPr lang="en-US" sz="1600">
                  <a:solidFill>
                    <a:srgbClr val="3B3939"/>
                  </a:solidFill>
                  <a:latin typeface="Times New Roman Bold" panose="02020603050405020304"/>
                </a:rPr>
                <a:t>Header, </a:t>
              </a:r>
              <a:r>
                <a:rPr lang="en-US" sz="1600">
                  <a:solidFill>
                    <a:srgbClr val="3B3939"/>
                  </a:solidFill>
                  <a:latin typeface="Times New Roman" panose="02020603050405020304"/>
                </a:rPr>
                <a:t>là thành phần được sử dụng nhiều, nên chúng ta viết sẵn một image component để hiển thị icon từ prop iconLeft được truyền vào.</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9</a:t>
            </a:r>
            <a:endParaRPr lang="en-US" sz="1000">
              <a:solidFill>
                <a:srgbClr val="000000"/>
              </a:solidFill>
              <a:latin typeface="Times New Roman" panose="02020603050405020304"/>
            </a:endParaRPr>
          </a:p>
        </p:txBody>
      </p:sp>
      <p:sp>
        <p:nvSpPr>
          <p:cNvPr id="38" name="Text Box 37"/>
          <p:cNvSpPr txBox="1"/>
          <p:nvPr/>
        </p:nvSpPr>
        <p:spPr>
          <a:xfrm>
            <a:off x="862965" y="1981200"/>
            <a:ext cx="5422900" cy="24612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iconLeft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&lt;Pressable hitSlop={15} onPress={onPressLeft || Navigator.goback}&gt;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&lt;Image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source={iconLeft}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width={leftIconSize}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height={leftIconSize}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resizeMode={'contain'}</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tintColor={iconLeftColor}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&lt;/Pressable&gt;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54030"/>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renderCenter </a:t>
              </a:r>
              <a:r>
                <a:rPr lang="en-US" sz="1600">
                  <a:solidFill>
                    <a:srgbClr val="3B3939"/>
                  </a:solidFill>
                  <a:latin typeface="Times New Roman" panose="02020603050405020304"/>
                </a:rPr>
                <a:t>hàm render component ở giữa, nếu bạn muốn tuỳ chỉnh giao diện thì truyền prop </a:t>
              </a:r>
              <a:r>
                <a:rPr lang="en-US" sz="1600">
                  <a:solidFill>
                    <a:srgbClr val="3B3939"/>
                  </a:solidFill>
                  <a:latin typeface="Times New Roman Bold" panose="02020603050405020304"/>
                </a:rPr>
                <a:t>centerComponent</a:t>
              </a:r>
              <a:r>
                <a:rPr lang="en-US" sz="1600">
                  <a:solidFill>
                    <a:srgbClr val="3B3939"/>
                  </a:solidFill>
                  <a:latin typeface="Times New Roman" panose="02020603050405020304"/>
                </a:rPr>
                <a:t>, không thì bạn có thể tuyền prop title để đặt tên cho </a:t>
              </a:r>
              <a:r>
                <a:rPr lang="en-US" sz="1600">
                  <a:solidFill>
                    <a:srgbClr val="3B3939"/>
                  </a:solidFill>
                  <a:latin typeface="Times New Roman Bold" panose="02020603050405020304"/>
                </a:rPr>
                <a:t>Header.</a:t>
              </a:r>
              <a:endParaRPr lang="en-US" sz="1600">
                <a:solidFill>
                  <a:srgbClr val="3B3939"/>
                </a:solidFill>
                <a:latin typeface="Times New Roman Bold"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10</a:t>
            </a:r>
            <a:endParaRPr lang="en-US" sz="1000">
              <a:solidFill>
                <a:srgbClr val="000000"/>
              </a:solidFill>
              <a:latin typeface="Times New Roman" panose="02020603050405020304"/>
            </a:endParaRPr>
          </a:p>
        </p:txBody>
      </p:sp>
      <p:sp>
        <p:nvSpPr>
          <p:cNvPr id="38" name="Text Box 37"/>
          <p:cNvSpPr txBox="1"/>
          <p:nvPr/>
        </p:nvSpPr>
        <p:spPr>
          <a:xfrm>
            <a:off x="741045" y="1981200"/>
            <a:ext cx="5422900" cy="24612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renderCenter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centerComponent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style={styles.containerCenter}&gt;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style={styles.title} numberOfLines={numberOfLines}&gt;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{title}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54030"/>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renderRight </a:t>
              </a:r>
              <a:r>
                <a:rPr lang="en-US" sz="1600">
                  <a:solidFill>
                    <a:srgbClr val="3B3939"/>
                  </a:solidFill>
                  <a:latin typeface="Times New Roman" panose="02020603050405020304"/>
                </a:rPr>
                <a:t>có các thành phần tương tự như </a:t>
              </a:r>
              <a:r>
                <a:rPr lang="en-US" sz="1600">
                  <a:solidFill>
                    <a:srgbClr val="3B3939"/>
                  </a:solidFill>
                  <a:latin typeface="Times New Roman Bold" panose="02020603050405020304"/>
                </a:rPr>
                <a:t>renderLeft</a:t>
              </a:r>
              <a:r>
                <a:rPr lang="en-US" sz="1600">
                  <a:solidFill>
                    <a:srgbClr val="3B3939"/>
                  </a:solidFill>
                  <a:latin typeface="Times New Roman" panose="02020603050405020304"/>
                </a:rPr>
                <a:t>, chỉ thay bằng các prop khác như </a:t>
              </a:r>
              <a:r>
                <a:rPr lang="en-US" sz="1600">
                  <a:solidFill>
                    <a:srgbClr val="3B3939"/>
                  </a:solidFill>
                  <a:latin typeface="Times New Roman Bold" panose="02020603050405020304"/>
                </a:rPr>
                <a:t>iconRight, rightIconSize,...</a:t>
              </a:r>
              <a:endParaRPr lang="en-US" sz="1600">
                <a:solidFill>
                  <a:srgbClr val="3B3939"/>
                </a:solidFill>
                <a:latin typeface="Times New Roman Bold"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11</a:t>
            </a:r>
            <a:endParaRPr lang="en-US" sz="1000">
              <a:solidFill>
                <a:srgbClr val="000000"/>
              </a:solidFill>
              <a:latin typeface="Times New Roman" panose="02020603050405020304"/>
            </a:endParaRPr>
          </a:p>
        </p:txBody>
      </p:sp>
      <p:sp>
        <p:nvSpPr>
          <p:cNvPr id="38" name="Text Box 37"/>
          <p:cNvSpPr txBox="1"/>
          <p:nvPr/>
        </p:nvSpPr>
        <p:spPr>
          <a:xfrm>
            <a:off x="809625" y="1752600"/>
            <a:ext cx="5276850" cy="28917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const renderRight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rightComponent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style={styles.containerRight}&gt;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{iconRight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&lt;Pressable hitSlop={15} onPress={onPressRight}&gt;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&lt;/Pressable&gt;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style={{width: rightIconSize, height: rightIconSize}}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54030"/>
            <a:ext cx="5806032" cy="788035"/>
            <a:chOff x="0" y="0"/>
            <a:chExt cx="7741376" cy="10507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1173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Bây giờ, bạn có thể sử dụng custom component </a:t>
              </a:r>
              <a:r>
                <a:rPr lang="en-US" sz="1600">
                  <a:solidFill>
                    <a:srgbClr val="3B3939"/>
                  </a:solidFill>
                  <a:latin typeface="Times New Roman Bold" panose="02020603050405020304"/>
                </a:rPr>
                <a:t>Header </a:t>
              </a:r>
              <a:r>
                <a:rPr lang="en-US" sz="1600">
                  <a:solidFill>
                    <a:srgbClr val="3B3939"/>
                  </a:solidFill>
                  <a:latin typeface="Times New Roman" panose="02020603050405020304"/>
                </a:rPr>
                <a:t>đã được viết. Ngoài ra bạn có thể sử dụng nhiều hơn các prop có trong </a:t>
              </a:r>
              <a:r>
                <a:rPr lang="en-US" sz="1600">
                  <a:solidFill>
                    <a:srgbClr val="3B3939"/>
                  </a:solidFill>
                  <a:latin typeface="Times New Roman Bold" panose="02020603050405020304"/>
                </a:rPr>
                <a:t>Header.</a:t>
              </a:r>
              <a:endParaRPr lang="en-US" sz="1600">
                <a:solidFill>
                  <a:srgbClr val="3B3939"/>
                </a:solidFill>
                <a:latin typeface="Times New Roman Bold"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12</a:t>
            </a:r>
            <a:endParaRPr lang="en-US" sz="1000">
              <a:solidFill>
                <a:srgbClr val="000000"/>
              </a:solidFill>
              <a:latin typeface="Times New Roman" panose="02020603050405020304"/>
            </a:endParaRPr>
          </a:p>
        </p:txBody>
      </p:sp>
      <p:sp>
        <p:nvSpPr>
          <p:cNvPr id="38" name="Text Box 37"/>
          <p:cNvSpPr txBox="1"/>
          <p:nvPr/>
        </p:nvSpPr>
        <p:spPr>
          <a:xfrm>
            <a:off x="1008380" y="1981200"/>
            <a:ext cx="4878705" cy="1599565"/>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&lt;Header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title="Đây là tiêu đề"</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iconLeft={{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uri: 'https://cdn-icons-png.flaticon.com/512/271/271220.png',</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rightComponent={customRightHeader()}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/&gt;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6622"/>
        </a:solidFill>
        <a:effectLst/>
      </p:bgPr>
    </p:bg>
    <p:spTree>
      <p:nvGrpSpPr>
        <p:cNvPr id="1" name=""/>
        <p:cNvGrpSpPr/>
        <p:nvPr/>
      </p:nvGrpSpPr>
      <p:grpSpPr>
        <a:xfrm>
          <a:off x="0" y="0"/>
          <a:ext cx="0" cy="0"/>
          <a:chOff x="0" y="0"/>
          <a:chExt cx="0" cy="0"/>
        </a:xfrm>
      </p:grpSpPr>
      <p:grpSp>
        <p:nvGrpSpPr>
          <p:cNvPr id="2" name="Group 2"/>
          <p:cNvGrpSpPr/>
          <p:nvPr/>
        </p:nvGrpSpPr>
        <p:grpSpPr>
          <a:xfrm rot="0">
            <a:off x="2298358" y="2069433"/>
            <a:ext cx="5503157" cy="4938226"/>
            <a:chOff x="0" y="0"/>
            <a:chExt cx="7337542" cy="6584302"/>
          </a:xfrm>
        </p:grpSpPr>
        <p:grpSp>
          <p:nvGrpSpPr>
            <p:cNvPr id="3" name="Group 3"/>
            <p:cNvGrpSpPr/>
            <p:nvPr/>
          </p:nvGrpSpPr>
          <p:grpSpPr>
            <a:xfrm rot="5400000">
              <a:off x="2364341" y="208900"/>
              <a:ext cx="5182102" cy="4764301"/>
              <a:chOff x="0" y="0"/>
              <a:chExt cx="2028468" cy="1864925"/>
            </a:xfrm>
          </p:grpSpPr>
          <p:sp>
            <p:nvSpPr>
              <p:cNvPr id="4" name="Freeform 4"/>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5" name="TextBox 5"/>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nvGrpSpPr>
            <p:cNvPr id="6" name="Group 6"/>
            <p:cNvGrpSpPr/>
            <p:nvPr/>
          </p:nvGrpSpPr>
          <p:grpSpPr>
            <a:xfrm rot="5400000">
              <a:off x="1567031" y="-194667"/>
              <a:ext cx="1687116" cy="2076450"/>
              <a:chOff x="0" y="0"/>
              <a:chExt cx="660400" cy="812800"/>
            </a:xfrm>
          </p:grpSpPr>
          <p:sp>
            <p:nvSpPr>
              <p:cNvPr id="7" name="Freeform 7"/>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8" name="TextBox 8"/>
              <p:cNvSpPr txBox="1"/>
              <p:nvPr/>
            </p:nvSpPr>
            <p:spPr>
              <a:xfrm>
                <a:off x="0" y="-19050"/>
                <a:ext cx="660400" cy="70485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6426889">
              <a:off x="448125" y="1024803"/>
              <a:ext cx="5182102" cy="4764301"/>
              <a:chOff x="0" y="0"/>
              <a:chExt cx="2028468" cy="1864925"/>
            </a:xfrm>
          </p:grpSpPr>
          <p:sp>
            <p:nvSpPr>
              <p:cNvPr id="10" name="Freeform 10"/>
              <p:cNvSpPr/>
              <p:nvPr/>
            </p:nvSpPr>
            <p:spPr>
              <a:xfrm>
                <a:off x="0" y="0"/>
                <a:ext cx="2028468" cy="1864925"/>
              </a:xfrm>
              <a:custGeom>
                <a:avLst/>
                <a:gdLst/>
                <a:ahLst/>
                <a:cxnLst/>
                <a:rect l="l" t="t" r="r" b="b"/>
                <a:pathLst>
                  <a:path w="2028468" h="1864925">
                    <a:moveTo>
                      <a:pt x="51791" y="0"/>
                    </a:moveTo>
                    <a:lnTo>
                      <a:pt x="1976677" y="0"/>
                    </a:lnTo>
                    <a:cubicBezTo>
                      <a:pt x="2005280" y="0"/>
                      <a:pt x="2028468" y="23188"/>
                      <a:pt x="2028468" y="51791"/>
                    </a:cubicBezTo>
                    <a:lnTo>
                      <a:pt x="2028468" y="1813134"/>
                    </a:lnTo>
                    <a:cubicBezTo>
                      <a:pt x="2028468" y="1826870"/>
                      <a:pt x="2023012" y="1840043"/>
                      <a:pt x="2013299" y="1849756"/>
                    </a:cubicBezTo>
                    <a:cubicBezTo>
                      <a:pt x="2003586" y="1859469"/>
                      <a:pt x="1990413" y="1864925"/>
                      <a:pt x="1976677" y="1864925"/>
                    </a:cubicBezTo>
                    <a:lnTo>
                      <a:pt x="51791" y="1864925"/>
                    </a:lnTo>
                    <a:cubicBezTo>
                      <a:pt x="38055" y="1864925"/>
                      <a:pt x="24882" y="1859469"/>
                      <a:pt x="15169" y="1849756"/>
                    </a:cubicBezTo>
                    <a:cubicBezTo>
                      <a:pt x="5457" y="1840043"/>
                      <a:pt x="0" y="1826870"/>
                      <a:pt x="0" y="1813134"/>
                    </a:cubicBezTo>
                    <a:lnTo>
                      <a:pt x="0" y="51791"/>
                    </a:lnTo>
                    <a:cubicBezTo>
                      <a:pt x="0" y="38055"/>
                      <a:pt x="5457" y="24882"/>
                      <a:pt x="15169" y="15169"/>
                    </a:cubicBezTo>
                    <a:cubicBezTo>
                      <a:pt x="24882" y="5457"/>
                      <a:pt x="38055" y="0"/>
                      <a:pt x="51791" y="0"/>
                    </a:cubicBezTo>
                    <a:close/>
                  </a:path>
                </a:pathLst>
              </a:custGeom>
              <a:solidFill>
                <a:srgbClr val="FFFFFF"/>
              </a:solidFill>
            </p:spPr>
          </p:sp>
          <p:sp>
            <p:nvSpPr>
              <p:cNvPr id="11" name="TextBox 11"/>
              <p:cNvSpPr txBox="1"/>
              <p:nvPr/>
            </p:nvSpPr>
            <p:spPr>
              <a:xfrm>
                <a:off x="0" y="-19050"/>
                <a:ext cx="2028468" cy="1883975"/>
              </a:xfrm>
              <a:prstGeom prst="rect">
                <a:avLst/>
              </a:prstGeom>
            </p:spPr>
            <p:txBody>
              <a:bodyPr lIns="50800" tIns="50800" rIns="50800" bIns="50800" rtlCol="0" anchor="ctr"/>
              <a:lstStyle/>
              <a:p>
                <a:pPr algn="ctr">
                  <a:lnSpc>
                    <a:spcPts val="1400"/>
                  </a:lnSpc>
                  <a:spcBef>
                    <a:spcPct val="0"/>
                  </a:spcBef>
                </a:pPr>
              </a:p>
            </p:txBody>
          </p:sp>
        </p:grpSp>
      </p:grpSp>
      <p:sp>
        <p:nvSpPr>
          <p:cNvPr id="12" name="Freeform 12"/>
          <p:cNvSpPr/>
          <p:nvPr/>
        </p:nvSpPr>
        <p:spPr>
          <a:xfrm>
            <a:off x="298417" y="300160"/>
            <a:ext cx="1877596" cy="821361"/>
          </a:xfrm>
          <a:custGeom>
            <a:avLst/>
            <a:gdLst/>
            <a:ahLst/>
            <a:cxnLst/>
            <a:rect l="l" t="t" r="r" b="b"/>
            <a:pathLst>
              <a:path w="1877596" h="821361">
                <a:moveTo>
                  <a:pt x="0" y="0"/>
                </a:moveTo>
                <a:lnTo>
                  <a:pt x="1877596" y="0"/>
                </a:lnTo>
                <a:lnTo>
                  <a:pt x="1877596" y="821361"/>
                </a:lnTo>
                <a:lnTo>
                  <a:pt x="0" y="821361"/>
                </a:lnTo>
                <a:lnTo>
                  <a:pt x="0" y="0"/>
                </a:lnTo>
                <a:close/>
              </a:path>
            </a:pathLst>
          </a:custGeom>
          <a:blipFill>
            <a:blip r:embed="rId1"/>
            <a:stretch>
              <a:fillRect/>
            </a:stretch>
          </a:blipFill>
        </p:spPr>
      </p:sp>
      <p:grpSp>
        <p:nvGrpSpPr>
          <p:cNvPr id="13" name="Group 13"/>
          <p:cNvGrpSpPr/>
          <p:nvPr/>
        </p:nvGrpSpPr>
        <p:grpSpPr>
          <a:xfrm rot="0">
            <a:off x="637365" y="1766022"/>
            <a:ext cx="1813240" cy="181324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1400"/>
                </a:lnSpc>
              </a:pPr>
            </a:p>
          </p:txBody>
        </p:sp>
      </p:grpSp>
      <p:sp>
        <p:nvSpPr>
          <p:cNvPr id="16" name="Freeform 16"/>
          <p:cNvSpPr/>
          <p:nvPr/>
        </p:nvSpPr>
        <p:spPr>
          <a:xfrm>
            <a:off x="850295" y="2069433"/>
            <a:ext cx="1387382" cy="1206419"/>
          </a:xfrm>
          <a:custGeom>
            <a:avLst/>
            <a:gdLst/>
            <a:ahLst/>
            <a:cxnLst/>
            <a:rect l="l" t="t" r="r" b="b"/>
            <a:pathLst>
              <a:path w="1387382" h="1206419">
                <a:moveTo>
                  <a:pt x="0" y="0"/>
                </a:moveTo>
                <a:lnTo>
                  <a:pt x="1387382" y="0"/>
                </a:lnTo>
                <a:lnTo>
                  <a:pt x="1387382" y="1206419"/>
                </a:lnTo>
                <a:lnTo>
                  <a:pt x="0" y="1206419"/>
                </a:lnTo>
                <a:lnTo>
                  <a:pt x="0" y="0"/>
                </a:lnTo>
                <a:close/>
              </a:path>
            </a:pathLst>
          </a:custGeom>
          <a:blipFill>
            <a:blip r:embed="rId2"/>
            <a:stretch>
              <a:fillRect/>
            </a:stretch>
          </a:blipFill>
        </p:spPr>
      </p:sp>
      <p:sp>
        <p:nvSpPr>
          <p:cNvPr id="17" name="TextBox 17"/>
          <p:cNvSpPr txBox="1"/>
          <p:nvPr/>
        </p:nvSpPr>
        <p:spPr>
          <a:xfrm>
            <a:off x="3459174" y="2920133"/>
            <a:ext cx="3446451" cy="659130"/>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LẬP TRÌNH ĐA NỀN TẢNG VỚI REACT NATIVE</a:t>
            </a:r>
            <a:endParaRPr lang="en-US" sz="1800">
              <a:solidFill>
                <a:srgbClr val="F16622"/>
              </a:solidFill>
              <a:latin typeface="Times New Roman Bold" panose="02020603050405020304"/>
            </a:endParaRPr>
          </a:p>
        </p:txBody>
      </p:sp>
      <p:sp>
        <p:nvSpPr>
          <p:cNvPr id="18" name="TextBox 18"/>
          <p:cNvSpPr txBox="1"/>
          <p:nvPr/>
        </p:nvSpPr>
        <p:spPr>
          <a:xfrm>
            <a:off x="3194247" y="3762731"/>
            <a:ext cx="3711378"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BÀI 1: GIỚI THIỆU VỀ CUSTOM COMPONENT TRONG REACT NATIVE</a:t>
            </a:r>
            <a:endParaRPr lang="en-US" sz="1400">
              <a:solidFill>
                <a:srgbClr val="F16622"/>
              </a:solidFill>
              <a:latin typeface="Times New Roman" panose="02020603050405020304"/>
            </a:endParaRPr>
          </a:p>
        </p:txBody>
      </p:sp>
      <p:sp>
        <p:nvSpPr>
          <p:cNvPr id="19" name="TextBox 19"/>
          <p:cNvSpPr txBox="1"/>
          <p:nvPr/>
        </p:nvSpPr>
        <p:spPr>
          <a:xfrm>
            <a:off x="3194247" y="4381165"/>
            <a:ext cx="3711378" cy="516890"/>
          </a:xfrm>
          <a:prstGeom prst="rect">
            <a:avLst/>
          </a:prstGeom>
        </p:spPr>
        <p:txBody>
          <a:bodyPr lIns="0" tIns="0" rIns="0" bIns="0" rtlCol="0" anchor="t">
            <a:spAutoFit/>
          </a:bodyPr>
          <a:lstStyle/>
          <a:p>
            <a:pPr>
              <a:lnSpc>
                <a:spcPts val="1960"/>
              </a:lnSpc>
            </a:pPr>
            <a:r>
              <a:rPr lang="en-US" sz="1400">
                <a:solidFill>
                  <a:srgbClr val="F16622"/>
                </a:solidFill>
                <a:latin typeface="Times New Roman" panose="02020603050405020304"/>
              </a:rPr>
              <a:t>PHẦN 2: CUSTOM COMPONENT VIEW VÀ SECTION VIEW</a:t>
            </a:r>
            <a:endParaRPr lang="en-US" sz="1400">
              <a:solidFill>
                <a:srgbClr val="F16622"/>
              </a:solidFill>
              <a:latin typeface="Times New Roman" panose="02020603050405020304"/>
            </a:endParaRPr>
          </a:p>
        </p:txBody>
      </p:sp>
      <p:sp>
        <p:nvSpPr>
          <p:cNvPr id="20" name="TextBox 20"/>
          <p:cNvSpPr txBox="1"/>
          <p:nvPr/>
        </p:nvSpPr>
        <p:spPr>
          <a:xfrm>
            <a:off x="439048" y="4624387"/>
            <a:ext cx="1750814" cy="226695"/>
          </a:xfrm>
          <a:prstGeom prst="rect">
            <a:avLst/>
          </a:prstGeom>
        </p:spPr>
        <p:txBody>
          <a:bodyPr lIns="0" tIns="0" rIns="0" bIns="0" rtlCol="0" anchor="t">
            <a:spAutoFit/>
          </a:bodyPr>
          <a:lstStyle/>
          <a:p>
            <a:pPr algn="ctr">
              <a:lnSpc>
                <a:spcPts val="1680"/>
              </a:lnSpc>
            </a:pPr>
            <a:r>
              <a:rPr lang="en-US" sz="1200">
                <a:solidFill>
                  <a:srgbClr val="FFFFFF"/>
                </a:solidFill>
                <a:latin typeface="Times New Roman" panose="02020603050405020304"/>
              </a:rPr>
              <a:t>https://caodang.fpt.edu.vn/</a:t>
            </a:r>
            <a:endParaRPr lang="en-US" sz="1200">
              <a:solidFill>
                <a:srgbClr val="FFFFFF"/>
              </a:solidFill>
              <a:latin typeface="Times New Roman" panose="02020603050405020304"/>
            </a:endParaRPr>
          </a:p>
        </p:txBody>
      </p:sp>
      <p:sp>
        <p:nvSpPr>
          <p:cNvPr id="21" name="AutoShape 21"/>
          <p:cNvSpPr/>
          <p:nvPr/>
        </p:nvSpPr>
        <p:spPr>
          <a:xfrm flipV="1">
            <a:off x="298417" y="4907580"/>
            <a:ext cx="1999940" cy="3718"/>
          </a:xfrm>
          <a:prstGeom prst="line">
            <a:avLst/>
          </a:prstGeom>
          <a:ln w="19050" cap="flat">
            <a:solidFill>
              <a:srgbClr val="FFFFFF"/>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5" name="Group 5"/>
          <p:cNvGrpSpPr/>
          <p:nvPr/>
        </p:nvGrpSpPr>
        <p:grpSpPr>
          <a:xfrm rot="0">
            <a:off x="519040" y="942402"/>
            <a:ext cx="5806032" cy="511810"/>
            <a:chOff x="0" y="0"/>
            <a:chExt cx="7741376" cy="6824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Tuỳ chỉnh core component </a:t>
              </a:r>
              <a:r>
                <a:rPr lang="en-US" sz="1600">
                  <a:solidFill>
                    <a:srgbClr val="000000"/>
                  </a:solidFill>
                  <a:latin typeface="Times New Roman Bold" panose="02020603050405020304"/>
                </a:rPr>
                <a:t>&lt;View /&gt; </a:t>
              </a:r>
              <a:r>
                <a:rPr lang="en-US" sz="1600">
                  <a:solidFill>
                    <a:srgbClr val="000000"/>
                  </a:solidFill>
                  <a:latin typeface="Times New Roman" panose="02020603050405020304"/>
                </a:rPr>
                <a:t>mang các thuộc tính style ra ngoài prop.</a:t>
              </a:r>
              <a:endParaRPr lang="en-US" sz="1600">
                <a:solidFill>
                  <a:srgbClr val="000000"/>
                </a:solidFill>
                <a:latin typeface="Times New Roman" panose="02020603050405020304"/>
              </a:endParaRPr>
            </a:p>
          </p:txBody>
        </p:sp>
      </p:grpSp>
      <p:grpSp>
        <p:nvGrpSpPr>
          <p:cNvPr id="22" name="Group 22"/>
          <p:cNvGrpSpPr/>
          <p:nvPr/>
        </p:nvGrpSpPr>
        <p:grpSpPr>
          <a:xfrm rot="0">
            <a:off x="519113" y="1558987"/>
            <a:ext cx="5806032" cy="511810"/>
            <a:chOff x="0" y="0"/>
            <a:chExt cx="7741376" cy="6824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Tạo </a:t>
              </a:r>
              <a:r>
                <a:rPr lang="en-US" sz="1600">
                  <a:solidFill>
                    <a:srgbClr val="000000"/>
                  </a:solidFill>
                  <a:latin typeface="Times New Roman Bold" panose="02020603050405020304"/>
                </a:rPr>
                <a:t>&lt;SectionView /&gt; </a:t>
              </a:r>
              <a:r>
                <a:rPr lang="en-US" sz="1600">
                  <a:solidFill>
                    <a:srgbClr val="000000"/>
                  </a:solidFill>
                  <a:latin typeface="Times New Roman" panose="02020603050405020304"/>
                </a:rPr>
                <a:t>custom component, hiện thị dữ liệu dạng nhiều thành phần</a:t>
              </a:r>
              <a:endParaRPr lang="en-US" sz="1600">
                <a:solidFill>
                  <a:srgbClr val="000000"/>
                </a:solidFill>
                <a:latin typeface="Times New Roman" panose="02020603050405020304"/>
              </a:endParaRPr>
            </a:p>
          </p:txBody>
        </p:sp>
      </p:gr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13</a:t>
            </a:r>
            <a:endParaRPr lang="en-US" sz="1000">
              <a:solidFill>
                <a:srgbClr val="000000"/>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04024"/>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Xây dựng custom component </a:t>
              </a:r>
              <a:r>
                <a:rPr lang="en-US" sz="1600" b="1">
                  <a:solidFill>
                    <a:srgbClr val="3B3939"/>
                  </a:solidFill>
                  <a:latin typeface="Times New Roman Bold" panose="02020603050405020304" charset="0"/>
                  <a:cs typeface="Times New Roman Bold" panose="02020603050405020304" charset="0"/>
                </a:rPr>
                <a:t>&lt;View /&gt;</a:t>
              </a:r>
              <a:endParaRPr lang="en-US" sz="1600" b="1">
                <a:solidFill>
                  <a:srgbClr val="3B3939"/>
                </a:solidFill>
                <a:latin typeface="Times New Roman Bold" panose="02020603050405020304" charset="0"/>
                <a:cs typeface="Times New Roman Bold" panose="02020603050405020304" charset="0"/>
              </a:endParaRPr>
            </a:p>
          </p:txBody>
        </p:sp>
      </p:grpSp>
      <p:grpSp>
        <p:nvGrpSpPr>
          <p:cNvPr id="21" name="Group 21"/>
          <p:cNvGrpSpPr/>
          <p:nvPr/>
        </p:nvGrpSpPr>
        <p:grpSpPr>
          <a:xfrm rot="0">
            <a:off x="518478" y="1368209"/>
            <a:ext cx="5806031" cy="574040"/>
            <a:chOff x="0" y="-66675"/>
            <a:chExt cx="7741375" cy="765386"/>
          </a:xfrm>
        </p:grpSpPr>
        <p:grpSp>
          <p:nvGrpSpPr>
            <p:cNvPr id="22" name="Group 22"/>
            <p:cNvGrpSpPr/>
            <p:nvPr/>
          </p:nvGrpSpPr>
          <p:grpSpPr>
            <a:xfrm rot="0">
              <a:off x="10709" y="39546"/>
              <a:ext cx="262157" cy="240016"/>
              <a:chOff x="0" y="0"/>
              <a:chExt cx="852667" cy="780652"/>
            </a:xfrm>
          </p:grpSpPr>
          <p:sp>
            <p:nvSpPr>
              <p:cNvPr id="23" name="Freeform 23"/>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4" name="TextBox 24"/>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0">
              <a:off x="0" y="27307"/>
              <a:ext cx="242027" cy="242027"/>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0">
              <a:off x="11842" y="41833"/>
              <a:ext cx="218342" cy="212976"/>
              <a:chOff x="0" y="0"/>
              <a:chExt cx="733260" cy="715238"/>
            </a:xfrm>
          </p:grpSpPr>
          <p:sp>
            <p:nvSpPr>
              <p:cNvPr id="29" name="Freeform 29"/>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0" name="TextBox 30"/>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1261002">
              <a:off x="237344" y="32551"/>
              <a:ext cx="32993" cy="20225"/>
              <a:chOff x="0" y="0"/>
              <a:chExt cx="110802" cy="67923"/>
            </a:xfrm>
          </p:grpSpPr>
          <p:sp>
            <p:nvSpPr>
              <p:cNvPr id="32" name="Freeform 32"/>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3" name="TextBox 33"/>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4" name="Group 34"/>
            <p:cNvGrpSpPr/>
            <p:nvPr/>
          </p:nvGrpSpPr>
          <p:grpSpPr>
            <a:xfrm rot="2537428">
              <a:off x="4866" y="256957"/>
              <a:ext cx="14897" cy="20225"/>
              <a:chOff x="0" y="0"/>
              <a:chExt cx="50030" cy="67923"/>
            </a:xfrm>
          </p:grpSpPr>
          <p:sp>
            <p:nvSpPr>
              <p:cNvPr id="35" name="Freeform 35"/>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6" name="TextBox 36"/>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7" name="TextBox 37"/>
            <p:cNvSpPr txBox="1"/>
            <p:nvPr/>
          </p:nvSpPr>
          <p:spPr>
            <a:xfrm>
              <a:off x="405735" y="-66675"/>
              <a:ext cx="7335640" cy="765386"/>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Để có thể style cho </a:t>
              </a:r>
              <a:r>
                <a:rPr lang="en-US" sz="1600">
                  <a:solidFill>
                    <a:srgbClr val="3B3939"/>
                  </a:solidFill>
                  <a:latin typeface="Times New Roman Bold" panose="02020603050405020304"/>
                </a:rPr>
                <a:t>&lt;View /&gt; </a:t>
              </a:r>
              <a:r>
                <a:rPr lang="en-US" sz="1600">
                  <a:solidFill>
                    <a:srgbClr val="3B3939"/>
                  </a:solidFill>
                  <a:latin typeface="Times New Roman" panose="02020603050405020304"/>
                </a:rPr>
                <a:t>component phải </a:t>
              </a:r>
              <a:r>
                <a:rPr lang="en-US" sz="1600">
                  <a:solidFill>
                    <a:srgbClr val="3B3939"/>
                  </a:solidFill>
                  <a:latin typeface="Times New Roman Bold" panose="02020603050405020304"/>
                </a:rPr>
                <a:t>style inline</a:t>
              </a:r>
              <a:r>
                <a:rPr lang="en-US" sz="1600">
                  <a:solidFill>
                    <a:srgbClr val="3B3939"/>
                  </a:solidFill>
                  <a:latin typeface="Times New Roman" panose="02020603050405020304"/>
                </a:rPr>
                <a:t> hoặc truyền style qua </a:t>
              </a:r>
              <a:r>
                <a:rPr lang="en-US" sz="1600">
                  <a:solidFill>
                    <a:srgbClr val="3B3939"/>
                  </a:solidFill>
                  <a:latin typeface="Times New Roman Bold" panose="02020603050405020304"/>
                </a:rPr>
                <a:t>StyleSheet</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p:txBody>
        </p:sp>
      </p:grpSp>
      <p:grpSp>
        <p:nvGrpSpPr>
          <p:cNvPr id="38" name="Group 38"/>
          <p:cNvGrpSpPr/>
          <p:nvPr/>
        </p:nvGrpSpPr>
        <p:grpSpPr>
          <a:xfrm rot="0">
            <a:off x="823595" y="2286000"/>
            <a:ext cx="2751455" cy="498475"/>
            <a:chOff x="0" y="0"/>
            <a:chExt cx="1436174" cy="330240"/>
          </a:xfrm>
          <a:solidFill>
            <a:schemeClr val="accent6">
              <a:lumMod val="75000"/>
            </a:schemeClr>
          </a:solidFill>
        </p:grpSpPr>
        <p:sp>
          <p:nvSpPr>
            <p:cNvPr id="39" name="Freeform 39"/>
            <p:cNvSpPr/>
            <p:nvPr/>
          </p:nvSpPr>
          <p:spPr>
            <a:xfrm>
              <a:off x="0" y="0"/>
              <a:ext cx="1436174" cy="330240"/>
            </a:xfrm>
            <a:custGeom>
              <a:avLst/>
              <a:gdLst/>
              <a:ahLst/>
              <a:cxnLst/>
              <a:rect l="l" t="t" r="r" b="b"/>
              <a:pathLst>
                <a:path w="1436174" h="330240">
                  <a:moveTo>
                    <a:pt x="0" y="0"/>
                  </a:moveTo>
                  <a:lnTo>
                    <a:pt x="1436174" y="0"/>
                  </a:lnTo>
                  <a:lnTo>
                    <a:pt x="1436174" y="330240"/>
                  </a:lnTo>
                  <a:lnTo>
                    <a:pt x="0" y="330240"/>
                  </a:lnTo>
                  <a:close/>
                </a:path>
              </a:pathLst>
            </a:custGeom>
            <a:grpFill/>
          </p:spPr>
        </p:sp>
        <p:sp>
          <p:nvSpPr>
            <p:cNvPr id="40" name="TextBox 40"/>
            <p:cNvSpPr txBox="1"/>
            <p:nvPr/>
          </p:nvSpPr>
          <p:spPr>
            <a:xfrm>
              <a:off x="0" y="-57150"/>
              <a:ext cx="1436174" cy="387390"/>
            </a:xfrm>
            <a:prstGeom prst="rect">
              <a:avLst/>
            </a:prstGeom>
            <a:grpFill/>
          </p:spPr>
          <p:txBody>
            <a:bodyPr lIns="50800" tIns="50800" rIns="50800" bIns="50800" rtlCol="0" anchor="ctr"/>
            <a:lstStyle/>
            <a:p>
              <a:pPr algn="ctr">
                <a:lnSpc>
                  <a:spcPts val="1960"/>
                </a:lnSpc>
              </a:pPr>
              <a:r>
                <a:rPr lang="en-US" sz="1400">
                  <a:solidFill>
                    <a:srgbClr val="FFFFFF"/>
                  </a:solidFill>
                  <a:latin typeface="Times New Roman" panose="02020603050405020304" charset="0"/>
                  <a:cs typeface="Times New Roman" panose="02020603050405020304" charset="0"/>
                </a:rPr>
                <a:t> &lt;View style={styles.container} /&gt;</a:t>
              </a:r>
              <a:endParaRPr lang="en-US" sz="1400">
                <a:solidFill>
                  <a:srgbClr val="FFFFFF"/>
                </a:solidFill>
                <a:latin typeface="Times New Roman" panose="02020603050405020304" charset="0"/>
                <a:cs typeface="Times New Roman" panose="02020603050405020304" charset="0"/>
              </a:endParaRPr>
            </a:p>
          </p:txBody>
        </p:sp>
      </p:grpSp>
      <p:sp>
        <p:nvSpPr>
          <p:cNvPr id="41" name="TextBox 41"/>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grpSp>
        <p:nvGrpSpPr>
          <p:cNvPr id="42" name="Group 42"/>
          <p:cNvGrpSpPr/>
          <p:nvPr/>
        </p:nvGrpSpPr>
        <p:grpSpPr>
          <a:xfrm rot="0">
            <a:off x="3829050" y="2209800"/>
            <a:ext cx="2399665" cy="2174240"/>
            <a:chOff x="0" y="-29453"/>
            <a:chExt cx="1252341" cy="1245024"/>
          </a:xfrm>
          <a:solidFill>
            <a:schemeClr val="accent6">
              <a:lumMod val="75000"/>
            </a:schemeClr>
          </a:solidFill>
        </p:grpSpPr>
        <p:sp>
          <p:nvSpPr>
            <p:cNvPr id="43" name="Freeform 43"/>
            <p:cNvSpPr/>
            <p:nvPr/>
          </p:nvSpPr>
          <p:spPr>
            <a:xfrm>
              <a:off x="0" y="0"/>
              <a:ext cx="1252341" cy="1215571"/>
            </a:xfrm>
            <a:custGeom>
              <a:avLst/>
              <a:gdLst/>
              <a:ahLst/>
              <a:cxnLst/>
              <a:rect l="l" t="t" r="r" b="b"/>
              <a:pathLst>
                <a:path w="1252341" h="1215571">
                  <a:moveTo>
                    <a:pt x="0" y="0"/>
                  </a:moveTo>
                  <a:lnTo>
                    <a:pt x="1252341" y="0"/>
                  </a:lnTo>
                  <a:lnTo>
                    <a:pt x="1252341" y="1215571"/>
                  </a:lnTo>
                  <a:lnTo>
                    <a:pt x="0" y="1215571"/>
                  </a:lnTo>
                  <a:close/>
                </a:path>
              </a:pathLst>
            </a:custGeom>
            <a:grpFill/>
          </p:spPr>
        </p:sp>
        <p:sp>
          <p:nvSpPr>
            <p:cNvPr id="44" name="TextBox 44"/>
            <p:cNvSpPr txBox="1"/>
            <p:nvPr/>
          </p:nvSpPr>
          <p:spPr>
            <a:xfrm>
              <a:off x="0" y="-29453"/>
              <a:ext cx="1252341" cy="1245024"/>
            </a:xfrm>
            <a:prstGeom prst="rect">
              <a:avLst/>
            </a:prstGeom>
            <a:grpFill/>
          </p:spPr>
          <p:txBody>
            <a:bodyPr lIns="50800" tIns="50800" rIns="50800" bIns="50800" rtlCol="0" anchor="ctr"/>
            <a:lstStyle/>
            <a:p>
              <a:pPr>
                <a:lnSpc>
                  <a:spcPts val="1960"/>
                </a:lnSpc>
              </a:pPr>
              <a:r>
                <a:rPr lang="en-US" sz="1400">
                  <a:solidFill>
                    <a:srgbClr val="FFFFFF"/>
                  </a:solidFill>
                  <a:latin typeface="Times New Roman" panose="02020603050405020304" charset="0"/>
                  <a:cs typeface="Times New Roman" panose="02020603050405020304" charset="0"/>
                </a:rPr>
                <a:t>&lt;View</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style={{</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backgroundColor: 'red',</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height: 200,</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width: 100,</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borderColor: 'black',</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/&gt;</a:t>
              </a:r>
              <a:endParaRPr lang="en-US" sz="1400">
                <a:solidFill>
                  <a:srgbClr val="FFFFFF"/>
                </a:solidFill>
                <a:latin typeface="Times New Roman" panose="02020603050405020304" charset="0"/>
                <a:cs typeface="Times New Roman" panose="02020603050405020304" charset="0"/>
              </a:endParaRPr>
            </a:p>
          </p:txBody>
        </p:sp>
      </p:grpSp>
      <p:sp>
        <p:nvSpPr>
          <p:cNvPr id="45" name="TextBox 45"/>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14</a:t>
            </a:r>
            <a:endParaRPr lang="en-US" sz="1000">
              <a:solidFill>
                <a:srgbClr val="000000"/>
              </a:solidFill>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04024"/>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gn="l">
                <a:lnSpc>
                  <a:spcPts val="2240"/>
                </a:lnSpc>
              </a:pPr>
              <a:r>
                <a:rPr lang="en-US" sz="1600">
                  <a:solidFill>
                    <a:srgbClr val="3B3939"/>
                  </a:solidFill>
                  <a:latin typeface="Times New Roman Regular" panose="02020603050405020304" charset="0"/>
                  <a:cs typeface="Times New Roman Regular" panose="02020603050405020304" charset="0"/>
                  <a:sym typeface="+mn-ea"/>
                </a:rPr>
                <a:t>Sau khi xây dựng custom component </a:t>
              </a:r>
              <a:r>
                <a:rPr lang="en-US" sz="1600" b="1">
                  <a:solidFill>
                    <a:srgbClr val="3B3939"/>
                  </a:solidFill>
                  <a:latin typeface="Times New Roman Bold" panose="02020603050405020304" charset="0"/>
                  <a:cs typeface="Times New Roman Bold" panose="02020603050405020304" charset="0"/>
                  <a:sym typeface="+mn-ea"/>
                </a:rPr>
                <a:t>&lt;View /&gt;, </a:t>
              </a:r>
              <a:r>
                <a:rPr lang="en-US" sz="1600">
                  <a:solidFill>
                    <a:srgbClr val="3B3939"/>
                  </a:solidFill>
                  <a:latin typeface="Times New Roman" panose="02020603050405020304" charset="0"/>
                  <a:cs typeface="Times New Roman" panose="02020603050405020304" charset="0"/>
                  <a:sym typeface="+mn-ea"/>
                </a:rPr>
                <a:t>component sẽ được sử dụng như sau:</a:t>
              </a:r>
              <a:endParaRPr lang="en-US" sz="1600" b="1">
                <a:solidFill>
                  <a:srgbClr val="3B3939"/>
                </a:solidFill>
                <a:latin typeface="Times New Roman" panose="02020603050405020304" charset="0"/>
                <a:cs typeface="Times New Roman" panose="02020603050405020304" charset="0"/>
                <a:sym typeface="+mn-ea"/>
              </a:endParaRPr>
            </a:p>
          </p:txBody>
        </p:sp>
      </p:grpSp>
      <p:sp>
        <p:nvSpPr>
          <p:cNvPr id="22" name="TextBox 22"/>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15</a:t>
            </a:r>
            <a:endParaRPr lang="en-US" sz="1000">
              <a:solidFill>
                <a:srgbClr val="000000"/>
              </a:solidFill>
              <a:latin typeface="Times New Roman" panose="02020603050405020304"/>
            </a:endParaRPr>
          </a:p>
        </p:txBody>
      </p:sp>
      <p:sp>
        <p:nvSpPr>
          <p:cNvPr id="38" name="Text Box 37"/>
          <p:cNvSpPr txBox="1"/>
          <p:nvPr/>
        </p:nvSpPr>
        <p:spPr>
          <a:xfrm>
            <a:off x="857250" y="1676400"/>
            <a:ext cx="4850130" cy="22453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&lt;View</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height={200}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width={200}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margin={10}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bg={"gray"}</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radius={20}</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justifyCenter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alignCenter&gt;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&lt;Text&gt;Sử dụng View custom component bọc Text&lt;/Text&gt;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grpSp>
        <p:nvGrpSpPr>
          <p:cNvPr id="5" name="Group 5"/>
          <p:cNvGrpSpPr/>
          <p:nvPr/>
        </p:nvGrpSpPr>
        <p:grpSpPr>
          <a:xfrm rot="0">
            <a:off x="519112" y="875786"/>
            <a:ext cx="5806031" cy="287020"/>
            <a:chOff x="0" y="-66675"/>
            <a:chExt cx="7741375" cy="38269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Khai báo một số props cho custom component </a:t>
              </a:r>
              <a:r>
                <a:rPr lang="en-US" sz="1600" b="1">
                  <a:solidFill>
                    <a:srgbClr val="3B3939"/>
                  </a:solidFill>
                  <a:latin typeface="Times New Roman Bold" panose="02020603050405020304" charset="0"/>
                  <a:cs typeface="Times New Roman Bold" panose="02020603050405020304" charset="0"/>
                  <a:sym typeface="+mn-ea"/>
                </a:rPr>
                <a:t>&lt;View /&gt;</a:t>
              </a:r>
              <a:endParaRPr lang="en-US" sz="1600" b="1">
                <a:solidFill>
                  <a:srgbClr val="3B3939"/>
                </a:solidFill>
                <a:latin typeface="Times New Roman Bold" panose="02020603050405020304" charset="0"/>
                <a:cs typeface="Times New Roman Bold" panose="02020603050405020304" charset="0"/>
                <a:sym typeface="+mn-ea"/>
              </a:endParaRPr>
            </a:p>
          </p:txBody>
        </p:sp>
      </p:grpSp>
      <p:grpSp>
        <p:nvGrpSpPr>
          <p:cNvPr id="22" name="Group 22"/>
          <p:cNvGrpSpPr/>
          <p:nvPr/>
        </p:nvGrpSpPr>
        <p:grpSpPr>
          <a:xfrm rot="0">
            <a:off x="835459" y="1371562"/>
            <a:ext cx="5489685" cy="235584"/>
            <a:chOff x="0" y="0"/>
            <a:chExt cx="7319580" cy="314113"/>
          </a:xfrm>
        </p:grpSpPr>
        <p:grpSp>
          <p:nvGrpSpPr>
            <p:cNvPr id="23" name="Group 23"/>
            <p:cNvGrpSpPr/>
            <p:nvPr/>
          </p:nvGrpSpPr>
          <p:grpSpPr>
            <a:xfrm rot="2700000">
              <a:off x="91796" y="18834"/>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167633" y="97452"/>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91796" y="170520"/>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18834" y="97452"/>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387101" y="-66675"/>
              <a:ext cx="693247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bg</a:t>
              </a:r>
              <a:r>
                <a:rPr lang="en-US" sz="1600">
                  <a:solidFill>
                    <a:srgbClr val="000000"/>
                  </a:solidFill>
                  <a:latin typeface="Times New Roman" panose="02020603050405020304"/>
                </a:rPr>
                <a:t>: xác định màu nền cho thành thành.</a:t>
              </a:r>
              <a:endParaRPr lang="en-US" sz="1600">
                <a:solidFill>
                  <a:srgbClr val="000000"/>
                </a:solidFill>
                <a:latin typeface="Times New Roman" panose="02020603050405020304"/>
              </a:endParaRPr>
            </a:p>
          </p:txBody>
        </p:sp>
      </p:grpSp>
      <p:grpSp>
        <p:nvGrpSpPr>
          <p:cNvPr id="36" name="Group 36"/>
          <p:cNvGrpSpPr/>
          <p:nvPr/>
        </p:nvGrpSpPr>
        <p:grpSpPr>
          <a:xfrm rot="0">
            <a:off x="835459" y="1769071"/>
            <a:ext cx="5489685" cy="511809"/>
            <a:chOff x="0" y="0"/>
            <a:chExt cx="7319580" cy="682413"/>
          </a:xfrm>
        </p:grpSpPr>
        <p:grpSp>
          <p:nvGrpSpPr>
            <p:cNvPr id="37" name="Group 37"/>
            <p:cNvGrpSpPr/>
            <p:nvPr/>
          </p:nvGrpSpPr>
          <p:grpSpPr>
            <a:xfrm rot="2700000">
              <a:off x="91796" y="18834"/>
              <a:ext cx="90938" cy="90938"/>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9" name="TextBox 3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0" name="Group 40"/>
            <p:cNvGrpSpPr/>
            <p:nvPr/>
          </p:nvGrpSpPr>
          <p:grpSpPr>
            <a:xfrm rot="2700000">
              <a:off x="167633" y="97452"/>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91796" y="170520"/>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6" name="Group 46"/>
            <p:cNvGrpSpPr/>
            <p:nvPr/>
          </p:nvGrpSpPr>
          <p:grpSpPr>
            <a:xfrm rot="2700000">
              <a:off x="18834" y="97452"/>
              <a:ext cx="90938" cy="90938"/>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8" name="TextBox 4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9" name="TextBox 49"/>
            <p:cNvSpPr txBox="1"/>
            <p:nvPr/>
          </p:nvSpPr>
          <p:spPr>
            <a:xfrm>
              <a:off x="387101" y="-66675"/>
              <a:ext cx="6932479"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row</a:t>
              </a:r>
              <a:r>
                <a:rPr lang="en-US" sz="1600">
                  <a:solidFill>
                    <a:srgbClr val="000000"/>
                  </a:solidFill>
                  <a:latin typeface="Times New Roman" panose="02020603050405020304"/>
                </a:rPr>
                <a:t>: hướng sắp của các thành phần bên trong (mặc định thành phần được sắp xếp theo dọc).</a:t>
              </a:r>
              <a:endParaRPr lang="en-US" sz="1600">
                <a:solidFill>
                  <a:srgbClr val="000000"/>
                </a:solidFill>
                <a:latin typeface="Times New Roman" panose="02020603050405020304"/>
              </a:endParaRPr>
            </a:p>
          </p:txBody>
        </p:sp>
      </p:grpSp>
      <p:grpSp>
        <p:nvGrpSpPr>
          <p:cNvPr id="50" name="Group 50"/>
          <p:cNvGrpSpPr/>
          <p:nvPr/>
        </p:nvGrpSpPr>
        <p:grpSpPr>
          <a:xfrm rot="0">
            <a:off x="835459" y="2442806"/>
            <a:ext cx="5489685" cy="235584"/>
            <a:chOff x="0" y="0"/>
            <a:chExt cx="7319580" cy="314113"/>
          </a:xfrm>
        </p:grpSpPr>
        <p:grpSp>
          <p:nvGrpSpPr>
            <p:cNvPr id="51" name="Group 51"/>
            <p:cNvGrpSpPr/>
            <p:nvPr/>
          </p:nvGrpSpPr>
          <p:grpSpPr>
            <a:xfrm rot="2700000">
              <a:off x="91796" y="18834"/>
              <a:ext cx="90938" cy="90938"/>
              <a:chOff x="0" y="0"/>
              <a:chExt cx="812800" cy="812800"/>
            </a:xfrm>
          </p:grpSpPr>
          <p:sp>
            <p:nvSpPr>
              <p:cNvPr id="52" name="Freeform 5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3" name="TextBox 5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4" name="Group 54"/>
            <p:cNvGrpSpPr/>
            <p:nvPr/>
          </p:nvGrpSpPr>
          <p:grpSpPr>
            <a:xfrm rot="2700000">
              <a:off x="167633" y="97452"/>
              <a:ext cx="90938" cy="90938"/>
              <a:chOff x="0" y="0"/>
              <a:chExt cx="812800" cy="812800"/>
            </a:xfrm>
          </p:grpSpPr>
          <p:sp>
            <p:nvSpPr>
              <p:cNvPr id="55" name="Freeform 5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6" name="TextBox 5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7" name="Group 57"/>
            <p:cNvGrpSpPr/>
            <p:nvPr/>
          </p:nvGrpSpPr>
          <p:grpSpPr>
            <a:xfrm rot="2700000">
              <a:off x="91796" y="170520"/>
              <a:ext cx="90938" cy="90938"/>
              <a:chOff x="0" y="0"/>
              <a:chExt cx="812800" cy="812800"/>
            </a:xfrm>
          </p:grpSpPr>
          <p:sp>
            <p:nvSpPr>
              <p:cNvPr id="58" name="Freeform 5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9" name="TextBox 5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0" name="Group 60"/>
            <p:cNvGrpSpPr/>
            <p:nvPr/>
          </p:nvGrpSpPr>
          <p:grpSpPr>
            <a:xfrm rot="2700000">
              <a:off x="18834" y="97452"/>
              <a:ext cx="90938" cy="90938"/>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63" name="TextBox 63"/>
            <p:cNvSpPr txBox="1"/>
            <p:nvPr/>
          </p:nvSpPr>
          <p:spPr>
            <a:xfrm>
              <a:off x="387101" y="-66675"/>
              <a:ext cx="693247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radius: </a:t>
              </a:r>
              <a:r>
                <a:rPr lang="en-US" sz="1600">
                  <a:solidFill>
                    <a:srgbClr val="000000"/>
                  </a:solidFill>
                  <a:latin typeface="Times New Roman" panose="02020603050405020304"/>
                </a:rPr>
                <a:t>độ cong của thành phần.</a:t>
              </a:r>
              <a:endParaRPr lang="en-US" sz="1600">
                <a:solidFill>
                  <a:srgbClr val="000000"/>
                </a:solidFill>
                <a:latin typeface="Times New Roman" panose="02020603050405020304"/>
              </a:endParaRPr>
            </a:p>
          </p:txBody>
        </p:sp>
      </p:grpSp>
      <p:grpSp>
        <p:nvGrpSpPr>
          <p:cNvPr id="64" name="Group 64"/>
          <p:cNvGrpSpPr/>
          <p:nvPr/>
        </p:nvGrpSpPr>
        <p:grpSpPr>
          <a:xfrm rot="0">
            <a:off x="835459" y="2840315"/>
            <a:ext cx="5489685" cy="235584"/>
            <a:chOff x="0" y="0"/>
            <a:chExt cx="7319580" cy="314113"/>
          </a:xfrm>
        </p:grpSpPr>
        <p:grpSp>
          <p:nvGrpSpPr>
            <p:cNvPr id="65" name="Group 65"/>
            <p:cNvGrpSpPr/>
            <p:nvPr/>
          </p:nvGrpSpPr>
          <p:grpSpPr>
            <a:xfrm rot="2700000">
              <a:off x="91796" y="18834"/>
              <a:ext cx="90938" cy="90938"/>
              <a:chOff x="0" y="0"/>
              <a:chExt cx="812800" cy="812800"/>
            </a:xfrm>
          </p:grpSpPr>
          <p:sp>
            <p:nvSpPr>
              <p:cNvPr id="66" name="Freeform 6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7" name="TextBox 6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8" name="Group 68"/>
            <p:cNvGrpSpPr/>
            <p:nvPr/>
          </p:nvGrpSpPr>
          <p:grpSpPr>
            <a:xfrm rot="2700000">
              <a:off x="167633" y="97452"/>
              <a:ext cx="90938" cy="90938"/>
              <a:chOff x="0" y="0"/>
              <a:chExt cx="812800" cy="812800"/>
            </a:xfrm>
          </p:grpSpPr>
          <p:sp>
            <p:nvSpPr>
              <p:cNvPr id="69" name="Freeform 6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0" name="TextBox 7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71" name="Group 71"/>
            <p:cNvGrpSpPr/>
            <p:nvPr/>
          </p:nvGrpSpPr>
          <p:grpSpPr>
            <a:xfrm rot="2700000">
              <a:off x="91796" y="170520"/>
              <a:ext cx="90938" cy="90938"/>
              <a:chOff x="0" y="0"/>
              <a:chExt cx="812800" cy="812800"/>
            </a:xfrm>
          </p:grpSpPr>
          <p:sp>
            <p:nvSpPr>
              <p:cNvPr id="72" name="Freeform 7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3" name="TextBox 7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74" name="Group 74"/>
            <p:cNvGrpSpPr/>
            <p:nvPr/>
          </p:nvGrpSpPr>
          <p:grpSpPr>
            <a:xfrm rot="2700000">
              <a:off x="18834" y="97452"/>
              <a:ext cx="90938" cy="90938"/>
              <a:chOff x="0" y="0"/>
              <a:chExt cx="812800" cy="812800"/>
            </a:xfrm>
          </p:grpSpPr>
          <p:sp>
            <p:nvSpPr>
              <p:cNvPr id="75" name="Freeform 7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6" name="TextBox 7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77" name="TextBox 77"/>
            <p:cNvSpPr txBox="1"/>
            <p:nvPr/>
          </p:nvSpPr>
          <p:spPr>
            <a:xfrm>
              <a:off x="387101" y="-66675"/>
              <a:ext cx="693247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margin: </a:t>
              </a:r>
              <a:r>
                <a:rPr lang="en-US" sz="1600">
                  <a:solidFill>
                    <a:srgbClr val="000000"/>
                  </a:solidFill>
                  <a:latin typeface="Times New Roman" panose="02020603050405020304"/>
                </a:rPr>
                <a:t>căn lề ngoài thành phần.</a:t>
              </a:r>
              <a:endParaRPr lang="en-US" sz="1600">
                <a:solidFill>
                  <a:srgbClr val="000000"/>
                </a:solidFill>
                <a:latin typeface="Times New Roman" panose="02020603050405020304"/>
              </a:endParaRPr>
            </a:p>
          </p:txBody>
        </p:sp>
      </p:grpSp>
      <p:grpSp>
        <p:nvGrpSpPr>
          <p:cNvPr id="78" name="Group 78"/>
          <p:cNvGrpSpPr/>
          <p:nvPr/>
        </p:nvGrpSpPr>
        <p:grpSpPr>
          <a:xfrm rot="0">
            <a:off x="835459" y="3237825"/>
            <a:ext cx="5489685" cy="235584"/>
            <a:chOff x="0" y="0"/>
            <a:chExt cx="7319580" cy="314113"/>
          </a:xfrm>
        </p:grpSpPr>
        <p:grpSp>
          <p:nvGrpSpPr>
            <p:cNvPr id="79" name="Group 79"/>
            <p:cNvGrpSpPr/>
            <p:nvPr/>
          </p:nvGrpSpPr>
          <p:grpSpPr>
            <a:xfrm rot="2700000">
              <a:off x="91796" y="18834"/>
              <a:ext cx="90938" cy="90938"/>
              <a:chOff x="0" y="0"/>
              <a:chExt cx="812800" cy="812800"/>
            </a:xfrm>
          </p:grpSpPr>
          <p:sp>
            <p:nvSpPr>
              <p:cNvPr id="80" name="Freeform 8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1" name="TextBox 8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2" name="Group 82"/>
            <p:cNvGrpSpPr/>
            <p:nvPr/>
          </p:nvGrpSpPr>
          <p:grpSpPr>
            <a:xfrm rot="2700000">
              <a:off x="167633" y="97452"/>
              <a:ext cx="90938" cy="90938"/>
              <a:chOff x="0" y="0"/>
              <a:chExt cx="812800" cy="812800"/>
            </a:xfrm>
          </p:grpSpPr>
          <p:sp>
            <p:nvSpPr>
              <p:cNvPr id="83" name="Freeform 8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4" name="TextBox 8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5" name="Group 85"/>
            <p:cNvGrpSpPr/>
            <p:nvPr/>
          </p:nvGrpSpPr>
          <p:grpSpPr>
            <a:xfrm rot="2700000">
              <a:off x="91796" y="170520"/>
              <a:ext cx="90938" cy="90938"/>
              <a:chOff x="0" y="0"/>
              <a:chExt cx="812800" cy="812800"/>
            </a:xfrm>
          </p:grpSpPr>
          <p:sp>
            <p:nvSpPr>
              <p:cNvPr id="86" name="Freeform 8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7" name="TextBox 8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8" name="Group 88"/>
            <p:cNvGrpSpPr/>
            <p:nvPr/>
          </p:nvGrpSpPr>
          <p:grpSpPr>
            <a:xfrm rot="2700000">
              <a:off x="18834" y="97452"/>
              <a:ext cx="90938" cy="90938"/>
              <a:chOff x="0" y="0"/>
              <a:chExt cx="812800" cy="812800"/>
            </a:xfrm>
          </p:grpSpPr>
          <p:sp>
            <p:nvSpPr>
              <p:cNvPr id="89" name="Freeform 8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0" name="TextBox 9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91" name="TextBox 91"/>
            <p:cNvSpPr txBox="1"/>
            <p:nvPr/>
          </p:nvSpPr>
          <p:spPr>
            <a:xfrm>
              <a:off x="387101" y="-66675"/>
              <a:ext cx="693247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padding: </a:t>
              </a:r>
              <a:r>
                <a:rPr lang="en-US" sz="1600">
                  <a:solidFill>
                    <a:srgbClr val="000000"/>
                  </a:solidFill>
                  <a:latin typeface="Times New Roman" panose="02020603050405020304"/>
                </a:rPr>
                <a:t>căn lề bên trong thành phần.</a:t>
              </a:r>
              <a:endParaRPr lang="en-US" sz="1600">
                <a:solidFill>
                  <a:srgbClr val="000000"/>
                </a:solidFill>
                <a:latin typeface="Times New Roman" panose="02020603050405020304"/>
              </a:endParaRPr>
            </a:p>
          </p:txBody>
        </p:sp>
      </p:grpSp>
      <p:grpSp>
        <p:nvGrpSpPr>
          <p:cNvPr id="92" name="Group 92"/>
          <p:cNvGrpSpPr/>
          <p:nvPr/>
        </p:nvGrpSpPr>
        <p:grpSpPr>
          <a:xfrm rot="0">
            <a:off x="835459" y="3635334"/>
            <a:ext cx="5489685" cy="235584"/>
            <a:chOff x="0" y="0"/>
            <a:chExt cx="7319580" cy="314113"/>
          </a:xfrm>
        </p:grpSpPr>
        <p:grpSp>
          <p:nvGrpSpPr>
            <p:cNvPr id="93" name="Group 93"/>
            <p:cNvGrpSpPr/>
            <p:nvPr/>
          </p:nvGrpSpPr>
          <p:grpSpPr>
            <a:xfrm rot="2700000">
              <a:off x="91796" y="18834"/>
              <a:ext cx="90938" cy="90938"/>
              <a:chOff x="0" y="0"/>
              <a:chExt cx="812800" cy="812800"/>
            </a:xfrm>
          </p:grpSpPr>
          <p:sp>
            <p:nvSpPr>
              <p:cNvPr id="94" name="Freeform 9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5" name="TextBox 9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6" name="Group 96"/>
            <p:cNvGrpSpPr/>
            <p:nvPr/>
          </p:nvGrpSpPr>
          <p:grpSpPr>
            <a:xfrm rot="2700000">
              <a:off x="167633" y="97452"/>
              <a:ext cx="90938" cy="90938"/>
              <a:chOff x="0" y="0"/>
              <a:chExt cx="812800" cy="812800"/>
            </a:xfrm>
          </p:grpSpPr>
          <p:sp>
            <p:nvSpPr>
              <p:cNvPr id="97" name="Freeform 9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8" name="TextBox 9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9" name="Group 99"/>
            <p:cNvGrpSpPr/>
            <p:nvPr/>
          </p:nvGrpSpPr>
          <p:grpSpPr>
            <a:xfrm rot="2700000">
              <a:off x="91796" y="170520"/>
              <a:ext cx="90938" cy="90938"/>
              <a:chOff x="0" y="0"/>
              <a:chExt cx="812800" cy="812800"/>
            </a:xfrm>
          </p:grpSpPr>
          <p:sp>
            <p:nvSpPr>
              <p:cNvPr id="100" name="Freeform 10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1" name="TextBox 10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02" name="Group 102"/>
            <p:cNvGrpSpPr/>
            <p:nvPr/>
          </p:nvGrpSpPr>
          <p:grpSpPr>
            <a:xfrm rot="2700000">
              <a:off x="18834" y="97452"/>
              <a:ext cx="90938" cy="90938"/>
              <a:chOff x="0" y="0"/>
              <a:chExt cx="812800" cy="812800"/>
            </a:xfrm>
          </p:grpSpPr>
          <p:sp>
            <p:nvSpPr>
              <p:cNvPr id="103" name="Freeform 10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4" name="TextBox 10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05" name="TextBox 105"/>
            <p:cNvSpPr txBox="1"/>
            <p:nvPr/>
          </p:nvSpPr>
          <p:spPr>
            <a:xfrm>
              <a:off x="387101" y="-66675"/>
              <a:ext cx="693247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height: </a:t>
              </a:r>
              <a:r>
                <a:rPr lang="en-US" sz="1600">
                  <a:solidFill>
                    <a:srgbClr val="000000"/>
                  </a:solidFill>
                  <a:latin typeface="Times New Roman" panose="02020603050405020304"/>
                </a:rPr>
                <a:t>chiều cao của ứng dụng.</a:t>
              </a:r>
              <a:endParaRPr lang="en-US" sz="1600">
                <a:solidFill>
                  <a:srgbClr val="000000"/>
                </a:solidFill>
                <a:latin typeface="Times New Roman" panose="02020603050405020304"/>
              </a:endParaRPr>
            </a:p>
          </p:txBody>
        </p:sp>
      </p:grpSp>
      <p:grpSp>
        <p:nvGrpSpPr>
          <p:cNvPr id="106" name="Group 106"/>
          <p:cNvGrpSpPr/>
          <p:nvPr/>
        </p:nvGrpSpPr>
        <p:grpSpPr>
          <a:xfrm rot="0">
            <a:off x="835459" y="4032844"/>
            <a:ext cx="5489685" cy="235584"/>
            <a:chOff x="0" y="0"/>
            <a:chExt cx="7319580" cy="314113"/>
          </a:xfrm>
        </p:grpSpPr>
        <p:grpSp>
          <p:nvGrpSpPr>
            <p:cNvPr id="107" name="Group 107"/>
            <p:cNvGrpSpPr/>
            <p:nvPr/>
          </p:nvGrpSpPr>
          <p:grpSpPr>
            <a:xfrm rot="2700000">
              <a:off x="91796" y="18834"/>
              <a:ext cx="90938" cy="90938"/>
              <a:chOff x="0" y="0"/>
              <a:chExt cx="812800" cy="812800"/>
            </a:xfrm>
          </p:grpSpPr>
          <p:sp>
            <p:nvSpPr>
              <p:cNvPr id="108" name="Freeform 10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9" name="TextBox 10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0" name="Group 110"/>
            <p:cNvGrpSpPr/>
            <p:nvPr/>
          </p:nvGrpSpPr>
          <p:grpSpPr>
            <a:xfrm rot="2700000">
              <a:off x="167633" y="97452"/>
              <a:ext cx="90938" cy="90938"/>
              <a:chOff x="0" y="0"/>
              <a:chExt cx="812800" cy="812800"/>
            </a:xfrm>
          </p:grpSpPr>
          <p:sp>
            <p:nvSpPr>
              <p:cNvPr id="111" name="Freeform 1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2" name="TextBox 11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3" name="Group 113"/>
            <p:cNvGrpSpPr/>
            <p:nvPr/>
          </p:nvGrpSpPr>
          <p:grpSpPr>
            <a:xfrm rot="2700000">
              <a:off x="91796" y="170520"/>
              <a:ext cx="90938" cy="90938"/>
              <a:chOff x="0" y="0"/>
              <a:chExt cx="812800" cy="812800"/>
            </a:xfrm>
          </p:grpSpPr>
          <p:sp>
            <p:nvSpPr>
              <p:cNvPr id="114" name="Freeform 1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5" name="TextBox 11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6" name="Group 116"/>
            <p:cNvGrpSpPr/>
            <p:nvPr/>
          </p:nvGrpSpPr>
          <p:grpSpPr>
            <a:xfrm rot="2700000">
              <a:off x="18834" y="97452"/>
              <a:ext cx="90938" cy="90938"/>
              <a:chOff x="0" y="0"/>
              <a:chExt cx="812800" cy="812800"/>
            </a:xfrm>
          </p:grpSpPr>
          <p:sp>
            <p:nvSpPr>
              <p:cNvPr id="117" name="Freeform 1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8" name="TextBox 11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19" name="TextBox 119"/>
            <p:cNvSpPr txBox="1"/>
            <p:nvPr/>
          </p:nvSpPr>
          <p:spPr>
            <a:xfrm>
              <a:off x="387101" y="-66675"/>
              <a:ext cx="693247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width: </a:t>
              </a:r>
              <a:r>
                <a:rPr lang="en-US" sz="1600">
                  <a:solidFill>
                    <a:srgbClr val="000000"/>
                  </a:solidFill>
                  <a:latin typeface="Times New Roman" panose="02020603050405020304"/>
                </a:rPr>
                <a:t>chiều rộng của ứng dụng.</a:t>
              </a:r>
              <a:endParaRPr lang="en-US" sz="1600">
                <a:solidFill>
                  <a:srgbClr val="000000"/>
                </a:solidFill>
                <a:latin typeface="Times New Roman" panose="02020603050405020304"/>
              </a:endParaRPr>
            </a:p>
          </p:txBody>
        </p:sp>
      </p:grpSp>
      <p:sp>
        <p:nvSpPr>
          <p:cNvPr id="120" name="TextBox 1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16</a:t>
            </a:r>
            <a:endParaRPr lang="en-US" sz="1000">
              <a:solidFill>
                <a:srgbClr val="000000"/>
              </a:solidFill>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25792"/>
            <a:ext cx="5806032" cy="511810"/>
            <a:chOff x="0" y="0"/>
            <a:chExt cx="7741376" cy="6824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490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Tạo một danh sách </a:t>
              </a:r>
              <a:r>
                <a:rPr lang="en-US" sz="1600">
                  <a:solidFill>
                    <a:srgbClr val="3B3939"/>
                  </a:solidFill>
                  <a:latin typeface="Times New Roman Bold" panose="02020603050405020304"/>
                </a:rPr>
                <a:t>viewStyle </a:t>
              </a:r>
              <a:r>
                <a:rPr lang="en-US" sz="1600">
                  <a:solidFill>
                    <a:srgbClr val="3B3939"/>
                  </a:solidFill>
                  <a:latin typeface="Times New Roman" panose="02020603050405020304"/>
                </a:rPr>
                <a:t>định nghĩa các giá trị style từ prop nhận được</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17</a:t>
            </a:r>
            <a:endParaRPr lang="en-US" sz="1000">
              <a:solidFill>
                <a:srgbClr val="000000"/>
              </a:solidFill>
              <a:latin typeface="Times New Roman" panose="02020603050405020304"/>
            </a:endParaRPr>
          </a:p>
        </p:txBody>
      </p:sp>
      <p:sp>
        <p:nvSpPr>
          <p:cNvPr id="38" name="Text Box 37"/>
          <p:cNvSpPr txBox="1"/>
          <p:nvPr/>
        </p:nvSpPr>
        <p:spPr>
          <a:xfrm>
            <a:off x="1664335" y="1676400"/>
            <a:ext cx="3576955" cy="24612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viewStyle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abs &amp;&amp; styles.absolute,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row &amp;&amp; styles.row,</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bg &amp;&amp; {backgroundColor: bg},</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radius &amp;&amp; {borderRadius: radius},</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height &amp;&amp; {height},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width &amp;&amp; {width},</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margin &amp;&amp; {margin},</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padding &amp;&amp; {padding},</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{...StyleSheet.flatten(style)},</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3" y="936356"/>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Hiểu rõ tầm quan trọng và lợi ích khi tạo custom component</a:t>
              </a:r>
              <a:endParaRPr lang="en-US" sz="1600">
                <a:solidFill>
                  <a:srgbClr val="000000"/>
                </a:solidFill>
                <a:latin typeface="Times New Roman" panose="02020603050405020304"/>
              </a:endParaRPr>
            </a:p>
          </p:txBody>
        </p:sp>
      </p:grpSp>
      <p:sp>
        <p:nvSpPr>
          <p:cNvPr id="21" name="TextBox 21"/>
          <p:cNvSpPr txBox="1"/>
          <p:nvPr/>
        </p:nvSpPr>
        <p:spPr>
          <a:xfrm>
            <a:off x="5428727" y="254724"/>
            <a:ext cx="886346" cy="344805"/>
          </a:xfrm>
          <a:prstGeom prst="rect">
            <a:avLst/>
          </a:prstGeom>
        </p:spPr>
        <p:txBody>
          <a:bodyPr lIns="0" tIns="0" rIns="0" bIns="0" rtlCol="0" anchor="t">
            <a:spAutoFit/>
          </a:bodyPr>
          <a:lstStyle/>
          <a:p>
            <a:pPr>
              <a:lnSpc>
                <a:spcPts val="2520"/>
              </a:lnSpc>
            </a:pPr>
            <a:r>
              <a:rPr lang="en-US" sz="1800">
                <a:solidFill>
                  <a:srgbClr val="F16622"/>
                </a:solidFill>
                <a:latin typeface="Times New Roman Bold" panose="02020603050405020304"/>
              </a:rPr>
              <a:t>Mục tiêu</a:t>
            </a:r>
            <a:endParaRPr lang="en-US" sz="1800">
              <a:solidFill>
                <a:srgbClr val="F16622"/>
              </a:solidFill>
              <a:latin typeface="Times New Roman Bold" panose="02020603050405020304"/>
            </a:endParaRPr>
          </a:p>
        </p:txBody>
      </p:sp>
      <p:grpSp>
        <p:nvGrpSpPr>
          <p:cNvPr id="22" name="Group 22"/>
          <p:cNvGrpSpPr/>
          <p:nvPr/>
        </p:nvGrpSpPr>
        <p:grpSpPr>
          <a:xfrm rot="0">
            <a:off x="519113" y="1343391"/>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Các bước để tạo một custom component</a:t>
              </a:r>
              <a:endParaRPr lang="en-US" sz="1600">
                <a:solidFill>
                  <a:srgbClr val="000000"/>
                </a:solidFill>
                <a:latin typeface="Times New Roman" panose="02020603050405020304"/>
              </a:endParaRPr>
            </a:p>
          </p:txBody>
        </p:sp>
      </p:grpSp>
      <p:grpSp>
        <p:nvGrpSpPr>
          <p:cNvPr id="39" name="Group 39"/>
          <p:cNvGrpSpPr/>
          <p:nvPr/>
        </p:nvGrpSpPr>
        <p:grpSpPr>
          <a:xfrm rot="0">
            <a:off x="519113" y="1750426"/>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Tạo </a:t>
              </a:r>
              <a:r>
                <a:rPr lang="en-US" sz="1600">
                  <a:solidFill>
                    <a:srgbClr val="000000"/>
                  </a:solidFill>
                  <a:latin typeface="Times New Roman Bold" panose="02020603050405020304"/>
                </a:rPr>
                <a:t>&lt;Header /&gt;</a:t>
              </a:r>
              <a:r>
                <a:rPr lang="en-US" sz="1600">
                  <a:solidFill>
                    <a:srgbClr val="000000"/>
                  </a:solidFill>
                  <a:latin typeface="Times New Roman" panose="02020603050405020304"/>
                </a:rPr>
                <a:t> component</a:t>
              </a:r>
              <a:endParaRPr lang="en-US" sz="1600">
                <a:solidFill>
                  <a:srgbClr val="000000"/>
                </a:solidFill>
                <a:latin typeface="Times New Roman" panose="02020603050405020304"/>
              </a:endParaRPr>
            </a:p>
          </p:txBody>
        </p:sp>
      </p:grpSp>
      <p:sp>
        <p:nvSpPr>
          <p:cNvPr id="56" name="TextBox 56"/>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a:t>
            </a:r>
            <a:endParaRPr lang="en-US" sz="1000">
              <a:solidFill>
                <a:srgbClr val="000000"/>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15485" y="1372965"/>
            <a:ext cx="5570955" cy="235584"/>
            <a:chOff x="0" y="0"/>
            <a:chExt cx="7427940"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7" name="TextBox 17"/>
            <p:cNvSpPr txBox="1"/>
            <p:nvPr/>
          </p:nvSpPr>
          <p:spPr>
            <a:xfrm>
              <a:off x="387101" y="-66675"/>
              <a:ext cx="704083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styles.absolute</a:t>
              </a:r>
              <a:endParaRPr lang="en-US" sz="1600">
                <a:solidFill>
                  <a:srgbClr val="000000"/>
                </a:solidFill>
                <a:latin typeface="Times New Roman Bold" panose="02020603050405020304"/>
              </a:endParaRPr>
            </a:p>
          </p:txBody>
        </p:sp>
      </p:grpSp>
      <p:grpSp>
        <p:nvGrpSpPr>
          <p:cNvPr id="18" name="Group 18"/>
          <p:cNvGrpSpPr/>
          <p:nvPr/>
        </p:nvGrpSpPr>
        <p:grpSpPr>
          <a:xfrm rot="0">
            <a:off x="1503333" y="1831464"/>
            <a:ext cx="3898814" cy="924261"/>
            <a:chOff x="0" y="0"/>
            <a:chExt cx="2034855" cy="482387"/>
          </a:xfrm>
          <a:solidFill>
            <a:schemeClr val="accent6">
              <a:lumMod val="75000"/>
            </a:schemeClr>
          </a:solidFill>
        </p:grpSpPr>
        <p:sp>
          <p:nvSpPr>
            <p:cNvPr id="19" name="Freeform 19"/>
            <p:cNvSpPr/>
            <p:nvPr/>
          </p:nvSpPr>
          <p:spPr>
            <a:xfrm>
              <a:off x="0" y="0"/>
              <a:ext cx="2034855" cy="482387"/>
            </a:xfrm>
            <a:custGeom>
              <a:avLst/>
              <a:gdLst/>
              <a:ahLst/>
              <a:cxnLst/>
              <a:rect l="l" t="t" r="r" b="b"/>
              <a:pathLst>
                <a:path w="2034855" h="482387">
                  <a:moveTo>
                    <a:pt x="0" y="0"/>
                  </a:moveTo>
                  <a:lnTo>
                    <a:pt x="2034855" y="0"/>
                  </a:lnTo>
                  <a:lnTo>
                    <a:pt x="2034855" y="482387"/>
                  </a:lnTo>
                  <a:lnTo>
                    <a:pt x="0" y="482387"/>
                  </a:lnTo>
                  <a:close/>
                </a:path>
              </a:pathLst>
            </a:custGeom>
            <a:grpFill/>
          </p:spPr>
        </p:sp>
        <p:sp>
          <p:nvSpPr>
            <p:cNvPr id="20" name="TextBox 20"/>
            <p:cNvSpPr txBox="1"/>
            <p:nvPr/>
          </p:nvSpPr>
          <p:spPr>
            <a:xfrm>
              <a:off x="0" y="-57150"/>
              <a:ext cx="2034855" cy="539537"/>
            </a:xfrm>
            <a:prstGeom prst="rect">
              <a:avLst/>
            </a:prstGeom>
            <a:grpFill/>
          </p:spPr>
          <p:txBody>
            <a:bodyPr lIns="50800" tIns="50800" rIns="50800" bIns="50800" rtlCol="0" anchor="ctr"/>
            <a:lstStyle/>
            <a:p>
              <a:pPr>
                <a:lnSpc>
                  <a:spcPts val="1960"/>
                </a:lnSpc>
              </a:pPr>
              <a:r>
                <a:rPr lang="en-US" sz="1400">
                  <a:solidFill>
                    <a:srgbClr val="FFFFFF"/>
                  </a:solidFill>
                  <a:latin typeface="Times New Roman" panose="02020603050405020304" charset="0"/>
                  <a:cs typeface="Times New Roman" panose="02020603050405020304" charset="0"/>
                </a:rPr>
                <a:t>     absolute: {</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position: 'absolute',</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a:t>
              </a:r>
              <a:endParaRPr lang="en-US" sz="1400">
                <a:solidFill>
                  <a:srgbClr val="FFFFFF"/>
                </a:solidFill>
                <a:latin typeface="Times New Roman" panose="02020603050405020304" charset="0"/>
                <a:cs typeface="Times New Roman" panose="02020603050405020304" charset="0"/>
              </a:endParaRPr>
            </a:p>
          </p:txBody>
        </p:sp>
      </p:grpSp>
      <p:sp>
        <p:nvSpPr>
          <p:cNvPr id="21" name="TextBox 21"/>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grpSp>
        <p:nvGrpSpPr>
          <p:cNvPr id="22" name="Group 22"/>
          <p:cNvGrpSpPr/>
          <p:nvPr/>
        </p:nvGrpSpPr>
        <p:grpSpPr>
          <a:xfrm rot="0">
            <a:off x="815558" y="2936699"/>
            <a:ext cx="5570955" cy="235584"/>
            <a:chOff x="0" y="0"/>
            <a:chExt cx="7427940" cy="314113"/>
          </a:xfrm>
        </p:grpSpPr>
        <p:grpSp>
          <p:nvGrpSpPr>
            <p:cNvPr id="23" name="Group 23"/>
            <p:cNvGrpSpPr/>
            <p:nvPr/>
          </p:nvGrpSpPr>
          <p:grpSpPr>
            <a:xfrm rot="2700000">
              <a:off x="91796" y="18834"/>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167633" y="97452"/>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91796" y="170520"/>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2" name="Group 32"/>
            <p:cNvGrpSpPr/>
            <p:nvPr/>
          </p:nvGrpSpPr>
          <p:grpSpPr>
            <a:xfrm rot="2700000">
              <a:off x="18834" y="97452"/>
              <a:ext cx="90938" cy="90938"/>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4" name="TextBox 3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5" name="TextBox 35"/>
            <p:cNvSpPr txBox="1"/>
            <p:nvPr/>
          </p:nvSpPr>
          <p:spPr>
            <a:xfrm>
              <a:off x="387101" y="-66675"/>
              <a:ext cx="7040839"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styles.absolute</a:t>
              </a:r>
              <a:endParaRPr lang="en-US" sz="1600">
                <a:solidFill>
                  <a:srgbClr val="000000"/>
                </a:solidFill>
                <a:latin typeface="Times New Roman Bold" panose="02020603050405020304"/>
              </a:endParaRPr>
            </a:p>
          </p:txBody>
        </p:sp>
      </p:grpSp>
      <p:grpSp>
        <p:nvGrpSpPr>
          <p:cNvPr id="36" name="Group 36"/>
          <p:cNvGrpSpPr/>
          <p:nvPr/>
        </p:nvGrpSpPr>
        <p:grpSpPr>
          <a:xfrm rot="0">
            <a:off x="1502770" y="3412978"/>
            <a:ext cx="3898814" cy="924261"/>
            <a:chOff x="0" y="0"/>
            <a:chExt cx="2034855" cy="482387"/>
          </a:xfrm>
          <a:solidFill>
            <a:schemeClr val="accent6">
              <a:lumMod val="75000"/>
            </a:schemeClr>
          </a:solidFill>
        </p:grpSpPr>
        <p:sp>
          <p:nvSpPr>
            <p:cNvPr id="37" name="Freeform 37"/>
            <p:cNvSpPr/>
            <p:nvPr/>
          </p:nvSpPr>
          <p:spPr>
            <a:xfrm>
              <a:off x="0" y="0"/>
              <a:ext cx="2034855" cy="482387"/>
            </a:xfrm>
            <a:custGeom>
              <a:avLst/>
              <a:gdLst/>
              <a:ahLst/>
              <a:cxnLst/>
              <a:rect l="l" t="t" r="r" b="b"/>
              <a:pathLst>
                <a:path w="2034855" h="482387">
                  <a:moveTo>
                    <a:pt x="0" y="0"/>
                  </a:moveTo>
                  <a:lnTo>
                    <a:pt x="2034855" y="0"/>
                  </a:lnTo>
                  <a:lnTo>
                    <a:pt x="2034855" y="482387"/>
                  </a:lnTo>
                  <a:lnTo>
                    <a:pt x="0" y="482387"/>
                  </a:lnTo>
                  <a:close/>
                </a:path>
              </a:pathLst>
            </a:custGeom>
            <a:grpFill/>
          </p:spPr>
        </p:sp>
        <p:sp>
          <p:nvSpPr>
            <p:cNvPr id="38" name="TextBox 38"/>
            <p:cNvSpPr txBox="1"/>
            <p:nvPr/>
          </p:nvSpPr>
          <p:spPr>
            <a:xfrm>
              <a:off x="0" y="-57150"/>
              <a:ext cx="2034855" cy="539537"/>
            </a:xfrm>
            <a:prstGeom prst="rect">
              <a:avLst/>
            </a:prstGeom>
            <a:solidFill>
              <a:schemeClr val="accent6">
                <a:lumMod val="75000"/>
              </a:schemeClr>
            </a:solidFill>
          </p:spPr>
          <p:txBody>
            <a:bodyPr lIns="50800" tIns="50800" rIns="50800" bIns="50800" rtlCol="0" anchor="ctr"/>
            <a:lstStyle/>
            <a:p>
              <a:pPr>
                <a:lnSpc>
                  <a:spcPts val="1960"/>
                </a:lnSpc>
              </a:pPr>
              <a:r>
                <a:rPr lang="en-US" sz="1400">
                  <a:solidFill>
                    <a:srgbClr val="FFFFFF"/>
                  </a:solidFill>
                  <a:latin typeface="Times New Roman" panose="02020603050405020304" charset="0"/>
                  <a:cs typeface="Times New Roman" panose="02020603050405020304" charset="0"/>
                </a:rPr>
                <a:t>     row: {</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flexDirection: 'row',</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a:t>
              </a:r>
              <a:endParaRPr lang="en-US" sz="1400">
                <a:solidFill>
                  <a:srgbClr val="FFFFFF"/>
                </a:solidFill>
                <a:latin typeface="Times New Roman" panose="02020603050405020304" charset="0"/>
                <a:cs typeface="Times New Roman" panose="02020603050405020304" charset="0"/>
              </a:endParaRPr>
            </a:p>
          </p:txBody>
        </p:sp>
      </p:grpSp>
      <p:grpSp>
        <p:nvGrpSpPr>
          <p:cNvPr id="39" name="Group 39"/>
          <p:cNvGrpSpPr/>
          <p:nvPr/>
        </p:nvGrpSpPr>
        <p:grpSpPr>
          <a:xfrm rot="0">
            <a:off x="519112" y="875786"/>
            <a:ext cx="5806031" cy="287020"/>
            <a:chOff x="0" y="-66675"/>
            <a:chExt cx="7741375" cy="38269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Style chi tiết cho từng thuộc tính props nhận được:</a:t>
              </a:r>
              <a:endParaRPr lang="en-US" sz="1600">
                <a:solidFill>
                  <a:srgbClr val="3B3939"/>
                </a:solidFill>
                <a:latin typeface="Times New Roman" panose="02020603050405020304"/>
              </a:endParaRPr>
            </a:p>
          </p:txBody>
        </p:sp>
      </p:grpSp>
      <p:sp>
        <p:nvSpPr>
          <p:cNvPr id="56" name="TextBox 5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18</a:t>
            </a:r>
            <a:endParaRPr lang="en-US" sz="1000">
              <a:solidFill>
                <a:srgbClr val="000000"/>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43125"/>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StyleSheet.flatten()</a:t>
              </a:r>
              <a:endParaRPr lang="en-US" sz="1600">
                <a:solidFill>
                  <a:srgbClr val="3B3939"/>
                </a:solidFill>
                <a:latin typeface="Times New Roman Bold" panose="02020603050405020304"/>
              </a:endParaRPr>
            </a:p>
          </p:txBody>
        </p:sp>
      </p:grpSp>
      <p:grpSp>
        <p:nvGrpSpPr>
          <p:cNvPr id="21" name="Group 21"/>
          <p:cNvGrpSpPr/>
          <p:nvPr/>
        </p:nvGrpSpPr>
        <p:grpSpPr>
          <a:xfrm rot="0">
            <a:off x="1343660" y="1503680"/>
            <a:ext cx="4218305" cy="407670"/>
            <a:chOff x="0" y="0"/>
            <a:chExt cx="2201618" cy="289147"/>
          </a:xfrm>
        </p:grpSpPr>
        <p:sp>
          <p:nvSpPr>
            <p:cNvPr id="22" name="Freeform 22"/>
            <p:cNvSpPr/>
            <p:nvPr/>
          </p:nvSpPr>
          <p:spPr>
            <a:xfrm>
              <a:off x="0" y="0"/>
              <a:ext cx="2201618" cy="289147"/>
            </a:xfrm>
            <a:custGeom>
              <a:avLst/>
              <a:gdLst/>
              <a:ahLst/>
              <a:cxnLst/>
              <a:rect l="l" t="t" r="r" b="b"/>
              <a:pathLst>
                <a:path w="2201618" h="289147">
                  <a:moveTo>
                    <a:pt x="0" y="0"/>
                  </a:moveTo>
                  <a:lnTo>
                    <a:pt x="2201618" y="0"/>
                  </a:lnTo>
                  <a:lnTo>
                    <a:pt x="2201618" y="289147"/>
                  </a:lnTo>
                  <a:lnTo>
                    <a:pt x="0" y="289147"/>
                  </a:lnTo>
                  <a:close/>
                </a:path>
              </a:pathLst>
            </a:custGeom>
            <a:solidFill>
              <a:srgbClr val="F16622"/>
            </a:solidFill>
          </p:spPr>
        </p:sp>
        <p:sp>
          <p:nvSpPr>
            <p:cNvPr id="23" name="TextBox 23"/>
            <p:cNvSpPr txBox="1"/>
            <p:nvPr/>
          </p:nvSpPr>
          <p:spPr>
            <a:xfrm>
              <a:off x="0" y="-57150"/>
              <a:ext cx="2201618" cy="346297"/>
            </a:xfrm>
            <a:prstGeom prst="rect">
              <a:avLst/>
            </a:prstGeom>
            <a:solidFill>
              <a:schemeClr val="accent6">
                <a:lumMod val="75000"/>
              </a:schemeClr>
            </a:solidFill>
          </p:spPr>
          <p:txBody>
            <a:bodyPr lIns="50800" tIns="50800" rIns="50800" bIns="50800" rtlCol="0" anchor="ctr"/>
            <a:lstStyle/>
            <a:p>
              <a:pPr algn="ctr">
                <a:lnSpc>
                  <a:spcPts val="1960"/>
                </a:lnSpc>
              </a:pPr>
              <a:r>
                <a:rPr lang="en-US" sz="1400">
                  <a:solidFill>
                    <a:srgbClr val="FFFFFF"/>
                  </a:solidFill>
                  <a:latin typeface="Times New Roman" panose="02020603050405020304" charset="0"/>
                  <a:cs typeface="Times New Roman" panose="02020603050405020304" charset="0"/>
                </a:rPr>
                <a:t>static flatten(style: Object[]): Object;</a:t>
              </a:r>
              <a:endParaRPr lang="en-US" sz="1400">
                <a:solidFill>
                  <a:srgbClr val="FFFFFF"/>
                </a:solidFill>
                <a:latin typeface="Times New Roman" panose="02020603050405020304" charset="0"/>
                <a:cs typeface="Times New Roman" panose="02020603050405020304" charset="0"/>
              </a:endParaRPr>
            </a:p>
          </p:txBody>
        </p:sp>
      </p:grpSp>
      <p:sp>
        <p:nvSpPr>
          <p:cNvPr id="24" name="TextBox 24"/>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sp>
        <p:nvSpPr>
          <p:cNvPr id="25" name="TextBox 25"/>
          <p:cNvSpPr txBox="1"/>
          <p:nvPr/>
        </p:nvSpPr>
        <p:spPr>
          <a:xfrm>
            <a:off x="819671" y="2155777"/>
            <a:ext cx="5505473" cy="1130935"/>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StyleSheet.flatten </a:t>
            </a:r>
            <a:r>
              <a:rPr lang="en-US" sz="1600">
                <a:solidFill>
                  <a:srgbClr val="3B3939"/>
                </a:solidFill>
                <a:latin typeface="Times New Roman" panose="02020603050405020304"/>
              </a:rPr>
              <a:t>có chức năng gộp một mảng các đối tượng style, thành một đối tượng style tổng hợp. Ngoài ra, phương pháp này có thể được sử dụng để tra cứu ID, được trả về bởi </a:t>
            </a:r>
            <a:r>
              <a:rPr lang="en-US" sz="1600">
                <a:solidFill>
                  <a:srgbClr val="3B3939"/>
                </a:solidFill>
                <a:latin typeface="Times New Roman Bold" panose="02020603050405020304"/>
              </a:rPr>
              <a:t>StyleSheet.register</a:t>
            </a:r>
            <a:r>
              <a:rPr lang="en-US" sz="1600">
                <a:solidFill>
                  <a:srgbClr val="3B3939"/>
                </a:solidFill>
                <a:latin typeface="Times New Roman" panose="02020603050405020304"/>
              </a:rPr>
              <a:t>.</a:t>
            </a:r>
            <a:endParaRPr lang="en-US" sz="1600">
              <a:solidFill>
                <a:srgbClr val="3B3939"/>
              </a:solidFill>
              <a:latin typeface="Times New Roman" panose="02020603050405020304"/>
            </a:endParaRPr>
          </a:p>
        </p:txBody>
      </p:sp>
      <p:sp>
        <p:nvSpPr>
          <p:cNvPr id="26" name="TextBox 26"/>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19</a:t>
            </a:r>
            <a:endParaRPr lang="en-US" sz="1000">
              <a:solidFill>
                <a:srgbClr val="000000"/>
              </a:solidFill>
              <a:latin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27365" y="891249"/>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Return custom component </a:t>
              </a:r>
              <a:r>
                <a:rPr lang="en-US" sz="1600">
                  <a:solidFill>
                    <a:srgbClr val="3B3939"/>
                  </a:solidFill>
                  <a:latin typeface="Times New Roman Bold" panose="02020603050405020304"/>
                </a:rPr>
                <a:t>&lt;View /&gt;</a:t>
              </a:r>
              <a:endParaRPr lang="en-US" sz="1600">
                <a:solidFill>
                  <a:srgbClr val="3B3939"/>
                </a:solidFill>
                <a:latin typeface="Times New Roman" panose="02020603050405020304"/>
              </a:endParaRPr>
            </a:p>
          </p:txBody>
        </p:sp>
      </p:grpSp>
      <p:sp>
        <p:nvSpPr>
          <p:cNvPr id="21" name="TextBox 21"/>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View component</a:t>
            </a:r>
            <a:endParaRPr lang="en-US" sz="1800">
              <a:solidFill>
                <a:srgbClr val="F16622"/>
              </a:solidFill>
              <a:latin typeface="Times New Roman Bold" panose="02020603050405020304"/>
            </a:endParaRPr>
          </a:p>
        </p:txBody>
      </p:sp>
      <p:grpSp>
        <p:nvGrpSpPr>
          <p:cNvPr id="22" name="Group 22"/>
          <p:cNvGrpSpPr/>
          <p:nvPr/>
        </p:nvGrpSpPr>
        <p:grpSpPr>
          <a:xfrm rot="0">
            <a:off x="1162050" y="1535430"/>
            <a:ext cx="4617085" cy="441960"/>
            <a:chOff x="0" y="0"/>
            <a:chExt cx="2409644" cy="289147"/>
          </a:xfrm>
        </p:grpSpPr>
        <p:sp>
          <p:nvSpPr>
            <p:cNvPr id="23" name="Freeform 23"/>
            <p:cNvSpPr/>
            <p:nvPr/>
          </p:nvSpPr>
          <p:spPr>
            <a:xfrm>
              <a:off x="0" y="0"/>
              <a:ext cx="2409644" cy="289147"/>
            </a:xfrm>
            <a:custGeom>
              <a:avLst/>
              <a:gdLst/>
              <a:ahLst/>
              <a:cxnLst/>
              <a:rect l="l" t="t" r="r" b="b"/>
              <a:pathLst>
                <a:path w="2409644" h="289147">
                  <a:moveTo>
                    <a:pt x="0" y="0"/>
                  </a:moveTo>
                  <a:lnTo>
                    <a:pt x="2409644" y="0"/>
                  </a:lnTo>
                  <a:lnTo>
                    <a:pt x="2409644" y="289147"/>
                  </a:lnTo>
                  <a:lnTo>
                    <a:pt x="0" y="289147"/>
                  </a:lnTo>
                  <a:close/>
                </a:path>
              </a:pathLst>
            </a:custGeom>
            <a:solidFill>
              <a:srgbClr val="F16622"/>
            </a:solidFill>
          </p:spPr>
        </p:sp>
        <p:sp>
          <p:nvSpPr>
            <p:cNvPr id="24" name="TextBox 24"/>
            <p:cNvSpPr txBox="1"/>
            <p:nvPr/>
          </p:nvSpPr>
          <p:spPr>
            <a:xfrm>
              <a:off x="0" y="-57150"/>
              <a:ext cx="2409644" cy="346297"/>
            </a:xfrm>
            <a:prstGeom prst="rect">
              <a:avLst/>
            </a:prstGeom>
            <a:solidFill>
              <a:schemeClr val="accent6">
                <a:lumMod val="75000"/>
              </a:schemeClr>
            </a:solidFill>
          </p:spPr>
          <p:txBody>
            <a:bodyPr lIns="50800" tIns="50800" rIns="50800" bIns="50800" rtlCol="0" anchor="ctr"/>
            <a:lstStyle/>
            <a:p>
              <a:pPr algn="ctr">
                <a:lnSpc>
                  <a:spcPts val="1960"/>
                </a:lnSpc>
              </a:pPr>
              <a:r>
                <a:rPr lang="en-US" sz="1400">
                  <a:solidFill>
                    <a:srgbClr val="FFFFFF"/>
                  </a:solidFill>
                  <a:latin typeface="Times New Roman" panose="02020603050405020304" charset="0"/>
                  <a:cs typeface="Times New Roman" panose="02020603050405020304" charset="0"/>
                </a:rPr>
                <a:t>return &lt;View {...rest} ref={ref} style={viewStyle} </a:t>
              </a:r>
              <a:endParaRPr lang="en-US" sz="1400">
                <a:solidFill>
                  <a:srgbClr val="FFFFFF"/>
                </a:solidFill>
                <a:latin typeface="Times New Roman" panose="02020603050405020304" charset="0"/>
                <a:cs typeface="Times New Roman" panose="02020603050405020304" charset="0"/>
              </a:endParaRPr>
            </a:p>
          </p:txBody>
        </p:sp>
      </p:gr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20</a:t>
            </a:r>
            <a:endParaRPr lang="en-US" sz="1000">
              <a:solidFill>
                <a:srgbClr val="000000"/>
              </a:solidFill>
              <a:latin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27365" y="891249"/>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Xây dựng custom component </a:t>
              </a:r>
              <a:r>
                <a:rPr lang="en-US" sz="1600" b="1">
                  <a:solidFill>
                    <a:srgbClr val="3B3939"/>
                  </a:solidFill>
                  <a:latin typeface="Times New Roman Bold" panose="02020603050405020304" charset="0"/>
                  <a:cs typeface="Times New Roman Bold" panose="02020603050405020304" charset="0"/>
                </a:rPr>
                <a:t>Section component</a:t>
              </a:r>
              <a:endParaRPr lang="en-US" sz="1600" b="1">
                <a:solidFill>
                  <a:srgbClr val="3B3939"/>
                </a:solidFill>
                <a:latin typeface="Times New Roman Bold" panose="02020603050405020304" charset="0"/>
                <a:cs typeface="Times New Roman Bold" panose="02020603050405020304" charset="0"/>
              </a:endParaRPr>
            </a:p>
          </p:txBody>
        </p:sp>
      </p:grpSp>
      <p:sp>
        <p:nvSpPr>
          <p:cNvPr id="21" name="Freeform 21"/>
          <p:cNvSpPr/>
          <p:nvPr/>
        </p:nvSpPr>
        <p:spPr>
          <a:xfrm>
            <a:off x="2737332" y="1606148"/>
            <a:ext cx="1430960" cy="3065865"/>
          </a:xfrm>
          <a:custGeom>
            <a:avLst/>
            <a:gdLst/>
            <a:ahLst/>
            <a:cxnLst/>
            <a:rect l="l" t="t" r="r" b="b"/>
            <a:pathLst>
              <a:path w="1430960" h="3065865">
                <a:moveTo>
                  <a:pt x="0" y="0"/>
                </a:moveTo>
                <a:lnTo>
                  <a:pt x="1430961" y="0"/>
                </a:lnTo>
                <a:lnTo>
                  <a:pt x="1430961" y="3065864"/>
                </a:lnTo>
                <a:lnTo>
                  <a:pt x="0" y="3065864"/>
                </a:lnTo>
                <a:lnTo>
                  <a:pt x="0" y="0"/>
                </a:lnTo>
                <a:close/>
              </a:path>
            </a:pathLst>
          </a:custGeom>
          <a:blipFill>
            <a:blip r:embed="rId2"/>
            <a:stretch>
              <a:fillRect t="-1380" r="-1186"/>
            </a:stretch>
          </a:blipFill>
        </p:spPr>
      </p:sp>
      <p:sp>
        <p:nvSpPr>
          <p:cNvPr id="22" name="TextBox 22"/>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21</a:t>
            </a:r>
            <a:endParaRPr lang="en-US" sz="1000">
              <a:solidFill>
                <a:srgbClr val="000000"/>
              </a:solidFill>
              <a:latin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04024"/>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Section component </a:t>
              </a:r>
              <a:r>
                <a:rPr lang="en-US" sz="1600">
                  <a:solidFill>
                    <a:srgbClr val="3B3939"/>
                  </a:solidFill>
                  <a:latin typeface="Times New Roman" panose="02020603050405020304"/>
                </a:rPr>
                <a:t>bao gồm 2 thành phần chính:</a:t>
              </a:r>
              <a:endParaRPr lang="en-US" sz="1600">
                <a:solidFill>
                  <a:srgbClr val="3B3939"/>
                </a:solidFill>
                <a:latin typeface="Times New Roman" panose="02020603050405020304"/>
              </a:endParaRPr>
            </a:p>
          </p:txBody>
        </p:sp>
      </p:grpSp>
      <p:grpSp>
        <p:nvGrpSpPr>
          <p:cNvPr id="21" name="Group 21"/>
          <p:cNvGrpSpPr/>
          <p:nvPr/>
        </p:nvGrpSpPr>
        <p:grpSpPr>
          <a:xfrm rot="0">
            <a:off x="799942" y="1348575"/>
            <a:ext cx="5547909" cy="511809"/>
            <a:chOff x="0" y="0"/>
            <a:chExt cx="7397211" cy="682413"/>
          </a:xfrm>
        </p:grpSpPr>
        <p:grpSp>
          <p:nvGrpSpPr>
            <p:cNvPr id="22" name="Group 22"/>
            <p:cNvGrpSpPr/>
            <p:nvPr/>
          </p:nvGrpSpPr>
          <p:grpSpPr>
            <a:xfrm rot="2700000">
              <a:off x="91796" y="18834"/>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2700000">
              <a:off x="167633" y="97452"/>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2700000">
              <a:off x="91796" y="170520"/>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2700000">
              <a:off x="18834" y="97452"/>
              <a:ext cx="90938" cy="9093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34" name="TextBox 34"/>
            <p:cNvSpPr txBox="1"/>
            <p:nvPr/>
          </p:nvSpPr>
          <p:spPr>
            <a:xfrm>
              <a:off x="410632" y="-66675"/>
              <a:ext cx="6986580" cy="7490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Phần 1: Các item render ra thành phần chính gồm </a:t>
              </a:r>
              <a:r>
                <a:rPr lang="en-US" sz="1600">
                  <a:solidFill>
                    <a:srgbClr val="000000"/>
                  </a:solidFill>
                  <a:latin typeface="Times New Roman Bold" panose="02020603050405020304"/>
                </a:rPr>
                <a:t>tiêu đề</a:t>
              </a:r>
              <a:r>
                <a:rPr lang="en-US" sz="1600">
                  <a:solidFill>
                    <a:srgbClr val="000000"/>
                  </a:solidFill>
                  <a:latin typeface="Times New Roman" panose="02020603050405020304"/>
                </a:rPr>
                <a:t> và </a:t>
              </a:r>
              <a:r>
                <a:rPr lang="en-US" sz="1600">
                  <a:solidFill>
                    <a:srgbClr val="000000"/>
                  </a:solidFill>
                  <a:latin typeface="Times New Roman Bold" panose="02020603050405020304"/>
                </a:rPr>
                <a:t>card</a:t>
              </a:r>
              <a:r>
                <a:rPr lang="en-US" sz="1600">
                  <a:solidFill>
                    <a:srgbClr val="000000"/>
                  </a:solidFill>
                  <a:latin typeface="Times New Roman" panose="02020603050405020304"/>
                </a:rPr>
                <a:t>.</a:t>
              </a:r>
              <a:endParaRPr lang="en-US" sz="1600">
                <a:solidFill>
                  <a:srgbClr val="000000"/>
                </a:solidFill>
                <a:latin typeface="Times New Roman" panose="02020603050405020304"/>
              </a:endParaRPr>
            </a:p>
          </p:txBody>
        </p:sp>
      </p:grpSp>
      <p:sp>
        <p:nvSpPr>
          <p:cNvPr id="35" name="Freeform 35"/>
          <p:cNvSpPr/>
          <p:nvPr/>
        </p:nvSpPr>
        <p:spPr>
          <a:xfrm>
            <a:off x="3524194" y="2412384"/>
            <a:ext cx="2489490" cy="1954207"/>
          </a:xfrm>
          <a:custGeom>
            <a:avLst/>
            <a:gdLst/>
            <a:ahLst/>
            <a:cxnLst/>
            <a:rect l="l" t="t" r="r" b="b"/>
            <a:pathLst>
              <a:path w="2489490" h="1954207">
                <a:moveTo>
                  <a:pt x="0" y="0"/>
                </a:moveTo>
                <a:lnTo>
                  <a:pt x="2489491" y="0"/>
                </a:lnTo>
                <a:lnTo>
                  <a:pt x="2489491" y="1954207"/>
                </a:lnTo>
                <a:lnTo>
                  <a:pt x="0" y="1954207"/>
                </a:lnTo>
                <a:lnTo>
                  <a:pt x="0" y="0"/>
                </a:lnTo>
                <a:close/>
              </a:path>
            </a:pathLst>
          </a:custGeom>
          <a:blipFill>
            <a:blip r:embed="rId2"/>
            <a:stretch>
              <a:fillRect/>
            </a:stretch>
          </a:blipFill>
        </p:spPr>
      </p:sp>
      <p:sp>
        <p:nvSpPr>
          <p:cNvPr id="36" name="Freeform 36"/>
          <p:cNvSpPr/>
          <p:nvPr/>
        </p:nvSpPr>
        <p:spPr>
          <a:xfrm>
            <a:off x="1009793" y="2133644"/>
            <a:ext cx="2147036" cy="2756125"/>
          </a:xfrm>
          <a:custGeom>
            <a:avLst/>
            <a:gdLst/>
            <a:ahLst/>
            <a:cxnLst/>
            <a:rect l="l" t="t" r="r" b="b"/>
            <a:pathLst>
              <a:path w="2147036" h="2756125">
                <a:moveTo>
                  <a:pt x="0" y="0"/>
                </a:moveTo>
                <a:lnTo>
                  <a:pt x="2147037" y="0"/>
                </a:lnTo>
                <a:lnTo>
                  <a:pt x="2147037" y="2756125"/>
                </a:lnTo>
                <a:lnTo>
                  <a:pt x="0" y="2756125"/>
                </a:lnTo>
                <a:lnTo>
                  <a:pt x="0" y="0"/>
                </a:lnTo>
                <a:close/>
              </a:path>
            </a:pathLst>
          </a:custGeom>
          <a:blipFill>
            <a:blip r:embed="rId3"/>
            <a:stretch>
              <a:fillRect b="-1011"/>
            </a:stretch>
          </a:blipFill>
        </p:spPr>
      </p:sp>
      <p:sp>
        <p:nvSpPr>
          <p:cNvPr id="37" name="TextBox 37"/>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sp>
        <p:nvSpPr>
          <p:cNvPr id="38" name="TextBox 38"/>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22</a:t>
            </a:r>
            <a:endParaRPr lang="en-US" sz="1000">
              <a:solidFill>
                <a:srgbClr val="000000"/>
              </a:solidFill>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grpSp>
        <p:nvGrpSpPr>
          <p:cNvPr id="5" name="Group 5"/>
          <p:cNvGrpSpPr/>
          <p:nvPr/>
        </p:nvGrpSpPr>
        <p:grpSpPr>
          <a:xfrm rot="0">
            <a:off x="838604" y="936102"/>
            <a:ext cx="5547909" cy="235584"/>
            <a:chOff x="0" y="0"/>
            <a:chExt cx="7397211" cy="314113"/>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sp>
          <p:nvSpPr>
            <p:cNvPr id="18" name="TextBox 18"/>
            <p:cNvSpPr txBox="1"/>
            <p:nvPr/>
          </p:nvSpPr>
          <p:spPr>
            <a:xfrm>
              <a:off x="410632" y="-66675"/>
              <a:ext cx="698658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Phần 2: Các item render ra nội dung trong card</a:t>
              </a:r>
              <a:endParaRPr lang="en-US" sz="1600">
                <a:solidFill>
                  <a:srgbClr val="000000"/>
                </a:solidFill>
                <a:latin typeface="Times New Roman" panose="02020603050405020304"/>
              </a:endParaRPr>
            </a:p>
          </p:txBody>
        </p:sp>
      </p:grpSp>
      <p:sp>
        <p:nvSpPr>
          <p:cNvPr id="19" name="Freeform 19"/>
          <p:cNvSpPr/>
          <p:nvPr/>
        </p:nvSpPr>
        <p:spPr>
          <a:xfrm>
            <a:off x="3899477" y="2035725"/>
            <a:ext cx="2487035" cy="1655990"/>
          </a:xfrm>
          <a:custGeom>
            <a:avLst/>
            <a:gdLst/>
            <a:ahLst/>
            <a:cxnLst/>
            <a:rect l="l" t="t" r="r" b="b"/>
            <a:pathLst>
              <a:path w="2487035" h="1655990">
                <a:moveTo>
                  <a:pt x="0" y="0"/>
                </a:moveTo>
                <a:lnTo>
                  <a:pt x="2487035" y="0"/>
                </a:lnTo>
                <a:lnTo>
                  <a:pt x="2487035" y="1655990"/>
                </a:lnTo>
                <a:lnTo>
                  <a:pt x="0" y="1655990"/>
                </a:lnTo>
                <a:lnTo>
                  <a:pt x="0" y="0"/>
                </a:lnTo>
                <a:close/>
              </a:path>
            </a:pathLst>
          </a:custGeom>
          <a:blipFill>
            <a:blip r:embed="rId2"/>
            <a:stretch>
              <a:fillRect t="-17892"/>
            </a:stretch>
          </a:blipFill>
        </p:spPr>
      </p:sp>
      <p:sp>
        <p:nvSpPr>
          <p:cNvPr id="20" name="Freeform 20"/>
          <p:cNvSpPr/>
          <p:nvPr/>
        </p:nvSpPr>
        <p:spPr>
          <a:xfrm>
            <a:off x="1133910" y="1516207"/>
            <a:ext cx="2426240" cy="2829640"/>
          </a:xfrm>
          <a:custGeom>
            <a:avLst/>
            <a:gdLst/>
            <a:ahLst/>
            <a:cxnLst/>
            <a:rect l="l" t="t" r="r" b="b"/>
            <a:pathLst>
              <a:path w="2426240" h="2829640">
                <a:moveTo>
                  <a:pt x="0" y="0"/>
                </a:moveTo>
                <a:lnTo>
                  <a:pt x="2426239" y="0"/>
                </a:lnTo>
                <a:lnTo>
                  <a:pt x="2426239" y="2829641"/>
                </a:lnTo>
                <a:lnTo>
                  <a:pt x="0" y="2829641"/>
                </a:lnTo>
                <a:lnTo>
                  <a:pt x="0" y="0"/>
                </a:lnTo>
                <a:close/>
              </a:path>
            </a:pathLst>
          </a:custGeom>
          <a:blipFill>
            <a:blip r:embed="rId3"/>
            <a:stretch>
              <a:fillRect t="-10068" b="-1112"/>
            </a:stretch>
          </a:blipFill>
        </p:spPr>
      </p:sp>
      <p:grpSp>
        <p:nvGrpSpPr>
          <p:cNvPr id="21" name="Group 21"/>
          <p:cNvGrpSpPr/>
          <p:nvPr/>
        </p:nvGrpSpPr>
        <p:grpSpPr>
          <a:xfrm rot="0">
            <a:off x="1238976" y="1596381"/>
            <a:ext cx="2158440" cy="333527"/>
            <a:chOff x="0" y="0"/>
            <a:chExt cx="2877919" cy="444703"/>
          </a:xfrm>
        </p:grpSpPr>
        <p:sp>
          <p:nvSpPr>
            <p:cNvPr id="22" name="AutoShape 22"/>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23" name="AutoShape 23"/>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24" name="AutoShape 24"/>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25" name="Group 25"/>
          <p:cNvGrpSpPr/>
          <p:nvPr/>
        </p:nvGrpSpPr>
        <p:grpSpPr>
          <a:xfrm rot="0">
            <a:off x="1238976" y="1966831"/>
            <a:ext cx="2158440" cy="333527"/>
            <a:chOff x="0" y="0"/>
            <a:chExt cx="2877919" cy="444703"/>
          </a:xfrm>
        </p:grpSpPr>
        <p:sp>
          <p:nvSpPr>
            <p:cNvPr id="26" name="AutoShape 26"/>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27" name="AutoShape 27"/>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28" name="AutoShape 28"/>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29" name="AutoShape 29"/>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30" name="Group 30"/>
          <p:cNvGrpSpPr/>
          <p:nvPr/>
        </p:nvGrpSpPr>
        <p:grpSpPr>
          <a:xfrm rot="0">
            <a:off x="1238976" y="2328940"/>
            <a:ext cx="2158440" cy="333527"/>
            <a:chOff x="0" y="0"/>
            <a:chExt cx="2877919" cy="444703"/>
          </a:xfrm>
        </p:grpSpPr>
        <p:sp>
          <p:nvSpPr>
            <p:cNvPr id="31" name="AutoShape 31"/>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32" name="AutoShape 32"/>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33" name="AutoShape 33"/>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34" name="AutoShape 34"/>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35" name="Group 35"/>
          <p:cNvGrpSpPr/>
          <p:nvPr/>
        </p:nvGrpSpPr>
        <p:grpSpPr>
          <a:xfrm rot="0">
            <a:off x="1238213" y="2671062"/>
            <a:ext cx="2158440" cy="333527"/>
            <a:chOff x="0" y="0"/>
            <a:chExt cx="2877919" cy="444703"/>
          </a:xfrm>
        </p:grpSpPr>
        <p:sp>
          <p:nvSpPr>
            <p:cNvPr id="36" name="AutoShape 36"/>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37" name="AutoShape 37"/>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38" name="AutoShape 38"/>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39" name="AutoShape 39"/>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40" name="Group 40"/>
          <p:cNvGrpSpPr/>
          <p:nvPr/>
        </p:nvGrpSpPr>
        <p:grpSpPr>
          <a:xfrm rot="0">
            <a:off x="4017269" y="2150276"/>
            <a:ext cx="2158440" cy="333527"/>
            <a:chOff x="0" y="0"/>
            <a:chExt cx="2877919" cy="444703"/>
          </a:xfrm>
        </p:grpSpPr>
        <p:sp>
          <p:nvSpPr>
            <p:cNvPr id="41" name="AutoShape 41"/>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42" name="AutoShape 42"/>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43" name="AutoShape 43"/>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44" name="AutoShape 44"/>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45" name="Group 45"/>
          <p:cNvGrpSpPr/>
          <p:nvPr/>
        </p:nvGrpSpPr>
        <p:grpSpPr>
          <a:xfrm rot="0">
            <a:off x="4017269" y="2526065"/>
            <a:ext cx="2158440" cy="333527"/>
            <a:chOff x="0" y="0"/>
            <a:chExt cx="2877919" cy="444703"/>
          </a:xfrm>
        </p:grpSpPr>
        <p:sp>
          <p:nvSpPr>
            <p:cNvPr id="46" name="AutoShape 46"/>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47" name="AutoShape 47"/>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48" name="AutoShape 48"/>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49" name="AutoShape 49"/>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50" name="Group 50"/>
          <p:cNvGrpSpPr/>
          <p:nvPr/>
        </p:nvGrpSpPr>
        <p:grpSpPr>
          <a:xfrm rot="0">
            <a:off x="4017269" y="2879833"/>
            <a:ext cx="2158440" cy="333527"/>
            <a:chOff x="0" y="0"/>
            <a:chExt cx="2877919" cy="444703"/>
          </a:xfrm>
        </p:grpSpPr>
        <p:sp>
          <p:nvSpPr>
            <p:cNvPr id="51" name="AutoShape 51"/>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52" name="AutoShape 52"/>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53" name="AutoShape 53"/>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54" name="AutoShape 54"/>
            <p:cNvSpPr/>
            <p:nvPr/>
          </p:nvSpPr>
          <p:spPr>
            <a:xfrm>
              <a:off x="2864425" y="0"/>
              <a:ext cx="0" cy="444703"/>
            </a:xfrm>
            <a:prstGeom prst="line">
              <a:avLst/>
            </a:prstGeom>
            <a:ln w="26988" cap="flat">
              <a:solidFill>
                <a:srgbClr val="F16622"/>
              </a:solidFill>
              <a:prstDash val="solid"/>
              <a:headEnd type="none" w="sm" len="sm"/>
              <a:tailEnd type="none" w="sm" len="sm"/>
            </a:ln>
          </p:spPr>
        </p:sp>
      </p:grpSp>
      <p:grpSp>
        <p:nvGrpSpPr>
          <p:cNvPr id="55" name="Group 55"/>
          <p:cNvGrpSpPr/>
          <p:nvPr/>
        </p:nvGrpSpPr>
        <p:grpSpPr>
          <a:xfrm rot="0">
            <a:off x="4017269" y="3233602"/>
            <a:ext cx="2158440" cy="333527"/>
            <a:chOff x="0" y="0"/>
            <a:chExt cx="2877919" cy="444703"/>
          </a:xfrm>
        </p:grpSpPr>
        <p:sp>
          <p:nvSpPr>
            <p:cNvPr id="56" name="AutoShape 56"/>
            <p:cNvSpPr/>
            <p:nvPr/>
          </p:nvSpPr>
          <p:spPr>
            <a:xfrm>
              <a:off x="13494" y="431209"/>
              <a:ext cx="2850931" cy="0"/>
            </a:xfrm>
            <a:prstGeom prst="line">
              <a:avLst/>
            </a:prstGeom>
            <a:ln w="26988" cap="flat">
              <a:solidFill>
                <a:srgbClr val="F16622"/>
              </a:solidFill>
              <a:prstDash val="solid"/>
              <a:headEnd type="none" w="sm" len="sm"/>
              <a:tailEnd type="none" w="sm" len="sm"/>
            </a:ln>
          </p:spPr>
        </p:sp>
        <p:sp>
          <p:nvSpPr>
            <p:cNvPr id="57" name="AutoShape 57"/>
            <p:cNvSpPr/>
            <p:nvPr/>
          </p:nvSpPr>
          <p:spPr>
            <a:xfrm>
              <a:off x="13494" y="13494"/>
              <a:ext cx="2850931" cy="0"/>
            </a:xfrm>
            <a:prstGeom prst="line">
              <a:avLst/>
            </a:prstGeom>
            <a:ln w="26988" cap="flat">
              <a:solidFill>
                <a:srgbClr val="F16622"/>
              </a:solidFill>
              <a:prstDash val="solid"/>
              <a:headEnd type="none" w="sm" len="sm"/>
              <a:tailEnd type="none" w="sm" len="sm"/>
            </a:ln>
          </p:spPr>
        </p:sp>
        <p:sp>
          <p:nvSpPr>
            <p:cNvPr id="58" name="AutoShape 58"/>
            <p:cNvSpPr/>
            <p:nvPr/>
          </p:nvSpPr>
          <p:spPr>
            <a:xfrm flipH="1">
              <a:off x="13494" y="0"/>
              <a:ext cx="0" cy="444703"/>
            </a:xfrm>
            <a:prstGeom prst="line">
              <a:avLst/>
            </a:prstGeom>
            <a:ln w="26988" cap="flat">
              <a:solidFill>
                <a:srgbClr val="F16622"/>
              </a:solidFill>
              <a:prstDash val="solid"/>
              <a:headEnd type="none" w="sm" len="sm"/>
              <a:tailEnd type="none" w="sm" len="sm"/>
            </a:ln>
          </p:spPr>
        </p:sp>
        <p:sp>
          <p:nvSpPr>
            <p:cNvPr id="59" name="AutoShape 59"/>
            <p:cNvSpPr/>
            <p:nvPr/>
          </p:nvSpPr>
          <p:spPr>
            <a:xfrm>
              <a:off x="2864425" y="0"/>
              <a:ext cx="0" cy="444703"/>
            </a:xfrm>
            <a:prstGeom prst="line">
              <a:avLst/>
            </a:prstGeom>
            <a:ln w="26988" cap="flat">
              <a:solidFill>
                <a:srgbClr val="F16622"/>
              </a:solidFill>
              <a:prstDash val="solid"/>
              <a:headEnd type="none" w="sm" len="sm"/>
              <a:tailEnd type="none" w="sm" len="sm"/>
            </a:ln>
          </p:spPr>
        </p:sp>
      </p:grpSp>
      <p:sp>
        <p:nvSpPr>
          <p:cNvPr id="60" name="AutoShape 60"/>
          <p:cNvSpPr/>
          <p:nvPr/>
        </p:nvSpPr>
        <p:spPr>
          <a:xfrm>
            <a:off x="1249096" y="4138032"/>
            <a:ext cx="2138199" cy="0"/>
          </a:xfrm>
          <a:prstGeom prst="line">
            <a:avLst/>
          </a:prstGeom>
          <a:ln w="19050" cap="flat">
            <a:solidFill>
              <a:srgbClr val="F16622"/>
            </a:solidFill>
            <a:prstDash val="solid"/>
            <a:headEnd type="none" w="sm" len="sm"/>
            <a:tailEnd type="none" w="sm" len="sm"/>
          </a:ln>
        </p:spPr>
      </p:sp>
      <p:sp>
        <p:nvSpPr>
          <p:cNvPr id="61" name="AutoShape 61"/>
          <p:cNvSpPr/>
          <p:nvPr/>
        </p:nvSpPr>
        <p:spPr>
          <a:xfrm>
            <a:off x="1248333" y="3024831"/>
            <a:ext cx="2138199" cy="0"/>
          </a:xfrm>
          <a:prstGeom prst="line">
            <a:avLst/>
          </a:prstGeom>
          <a:ln w="19050" cap="flat">
            <a:solidFill>
              <a:srgbClr val="F16622"/>
            </a:solidFill>
            <a:prstDash val="solid"/>
            <a:headEnd type="none" w="sm" len="sm"/>
            <a:tailEnd type="none" w="sm" len="sm"/>
          </a:ln>
        </p:spPr>
      </p:sp>
      <p:sp>
        <p:nvSpPr>
          <p:cNvPr id="62" name="AutoShape 62"/>
          <p:cNvSpPr/>
          <p:nvPr/>
        </p:nvSpPr>
        <p:spPr>
          <a:xfrm>
            <a:off x="1295563" y="3014710"/>
            <a:ext cx="0" cy="1123322"/>
          </a:xfrm>
          <a:prstGeom prst="line">
            <a:avLst/>
          </a:prstGeom>
          <a:ln w="19050" cap="flat">
            <a:solidFill>
              <a:srgbClr val="F16622"/>
            </a:solidFill>
            <a:prstDash val="solid"/>
            <a:headEnd type="none" w="sm" len="sm"/>
            <a:tailEnd type="none" w="sm" len="sm"/>
          </a:ln>
        </p:spPr>
      </p:sp>
      <p:sp>
        <p:nvSpPr>
          <p:cNvPr id="63" name="AutoShape 63"/>
          <p:cNvSpPr/>
          <p:nvPr/>
        </p:nvSpPr>
        <p:spPr>
          <a:xfrm>
            <a:off x="3386532" y="3014710"/>
            <a:ext cx="763" cy="1123322"/>
          </a:xfrm>
          <a:prstGeom prst="line">
            <a:avLst/>
          </a:prstGeom>
          <a:ln w="19050" cap="flat">
            <a:solidFill>
              <a:srgbClr val="F16622"/>
            </a:solidFill>
            <a:prstDash val="solid"/>
            <a:headEnd type="none" w="sm" len="sm"/>
            <a:tailEnd type="none" w="sm" len="sm"/>
          </a:ln>
        </p:spPr>
      </p:sp>
      <p:sp>
        <p:nvSpPr>
          <p:cNvPr id="64" name="TextBox 64"/>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23</a:t>
            </a:r>
            <a:endParaRPr lang="en-US" sz="1000">
              <a:solidFill>
                <a:srgbClr val="000000"/>
              </a:solidFill>
              <a:latin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04024"/>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Tương ứng với mỗi component, cần khai báo các prop cho </a:t>
              </a:r>
              <a:r>
                <a:rPr lang="en-US" sz="1600">
                  <a:solidFill>
                    <a:srgbClr val="3B3939"/>
                  </a:solidFill>
                  <a:latin typeface="Times New Roman Bold" panose="02020603050405020304"/>
                </a:rPr>
                <a:t>Section </a:t>
              </a:r>
              <a:r>
                <a:rPr lang="en-US" sz="1600">
                  <a:solidFill>
                    <a:srgbClr val="3B3939"/>
                  </a:solidFill>
                  <a:latin typeface="Times New Roman" panose="02020603050405020304"/>
                </a:rPr>
                <a:t>component.</a:t>
              </a:r>
              <a:endParaRPr lang="en-US" sz="1600">
                <a:solidFill>
                  <a:srgbClr val="3B3939"/>
                </a:solidFill>
                <a:latin typeface="Times New Roman" panose="02020603050405020304"/>
              </a:endParaRPr>
            </a:p>
          </p:txBody>
        </p:sp>
      </p:grpSp>
      <p:grpSp>
        <p:nvGrpSpPr>
          <p:cNvPr id="21" name="Group 21"/>
          <p:cNvGrpSpPr/>
          <p:nvPr/>
        </p:nvGrpSpPr>
        <p:grpSpPr>
          <a:xfrm rot="0">
            <a:off x="777236" y="1604270"/>
            <a:ext cx="5547909" cy="511809"/>
            <a:chOff x="0" y="0"/>
            <a:chExt cx="7397211" cy="682413"/>
          </a:xfrm>
        </p:grpSpPr>
        <p:grpSp>
          <p:nvGrpSpPr>
            <p:cNvPr id="22" name="Group 22"/>
            <p:cNvGrpSpPr/>
            <p:nvPr/>
          </p:nvGrpSpPr>
          <p:grpSpPr>
            <a:xfrm rot="2700000">
              <a:off x="91796" y="18834"/>
              <a:ext cx="90938" cy="90938"/>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4" name="TextBox 24"/>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5" name="Group 25"/>
            <p:cNvGrpSpPr/>
            <p:nvPr/>
          </p:nvGrpSpPr>
          <p:grpSpPr>
            <a:xfrm rot="2700000">
              <a:off x="167633" y="97452"/>
              <a:ext cx="90938" cy="90938"/>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7" name="TextBox 2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8" name="Group 28"/>
            <p:cNvGrpSpPr/>
            <p:nvPr/>
          </p:nvGrpSpPr>
          <p:grpSpPr>
            <a:xfrm rot="2700000">
              <a:off x="91796" y="170520"/>
              <a:ext cx="90938" cy="90938"/>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0" name="TextBox 3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31" name="Group 31"/>
            <p:cNvGrpSpPr/>
            <p:nvPr/>
          </p:nvGrpSpPr>
          <p:grpSpPr>
            <a:xfrm rot="2700000">
              <a:off x="18834" y="97452"/>
              <a:ext cx="90938" cy="90938"/>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3" name="TextBox 3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34" name="TextBox 34"/>
            <p:cNvSpPr txBox="1"/>
            <p:nvPr/>
          </p:nvSpPr>
          <p:spPr>
            <a:xfrm>
              <a:off x="410632" y="-66675"/>
              <a:ext cx="6986580" cy="7490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Phần 1: Các item render ra thành phần chính gồm tiêu đề và card.</a:t>
              </a:r>
              <a:endParaRPr lang="en-US" sz="1600">
                <a:solidFill>
                  <a:srgbClr val="000000"/>
                </a:solidFill>
                <a:latin typeface="Times New Roman" panose="02020603050405020304"/>
              </a:endParaRPr>
            </a:p>
          </p:txBody>
        </p:sp>
      </p:grpSp>
      <p:grpSp>
        <p:nvGrpSpPr>
          <p:cNvPr id="35" name="Group 35"/>
          <p:cNvGrpSpPr/>
          <p:nvPr/>
        </p:nvGrpSpPr>
        <p:grpSpPr>
          <a:xfrm rot="0">
            <a:off x="1771650" y="2329180"/>
            <a:ext cx="3397250" cy="618490"/>
            <a:chOff x="0" y="0"/>
            <a:chExt cx="1943530" cy="812800"/>
          </a:xfrm>
        </p:grpSpPr>
        <p:sp>
          <p:nvSpPr>
            <p:cNvPr id="36" name="Freeform 36"/>
            <p:cNvSpPr/>
            <p:nvPr/>
          </p:nvSpPr>
          <p:spPr>
            <a:xfrm>
              <a:off x="0" y="0"/>
              <a:ext cx="1943530" cy="812800"/>
            </a:xfrm>
            <a:custGeom>
              <a:avLst/>
              <a:gdLst/>
              <a:ahLst/>
              <a:cxnLst/>
              <a:rect l="l" t="t" r="r" b="b"/>
              <a:pathLst>
                <a:path w="1943530" h="812800">
                  <a:moveTo>
                    <a:pt x="0" y="0"/>
                  </a:moveTo>
                  <a:lnTo>
                    <a:pt x="1943530" y="0"/>
                  </a:lnTo>
                  <a:lnTo>
                    <a:pt x="1943530" y="812800"/>
                  </a:lnTo>
                  <a:lnTo>
                    <a:pt x="0" y="812800"/>
                  </a:lnTo>
                  <a:close/>
                </a:path>
              </a:pathLst>
            </a:custGeom>
            <a:solidFill>
              <a:srgbClr val="F16622"/>
            </a:solidFill>
          </p:spPr>
        </p:sp>
        <p:sp>
          <p:nvSpPr>
            <p:cNvPr id="37" name="TextBox 37"/>
            <p:cNvSpPr txBox="1"/>
            <p:nvPr/>
          </p:nvSpPr>
          <p:spPr>
            <a:xfrm>
              <a:off x="0" y="-57150"/>
              <a:ext cx="1943530" cy="869950"/>
            </a:xfrm>
            <a:prstGeom prst="rect">
              <a:avLst/>
            </a:prstGeom>
            <a:solidFill>
              <a:schemeClr val="accent6">
                <a:lumMod val="75000"/>
              </a:schemeClr>
            </a:solidFill>
          </p:spPr>
          <p:txBody>
            <a:bodyPr lIns="50800" tIns="50800" rIns="50800" bIns="50800" rtlCol="0" anchor="ctr"/>
            <a:lstStyle/>
            <a:p>
              <a:pPr>
                <a:lnSpc>
                  <a:spcPts val="1960"/>
                </a:lnSpc>
              </a:pPr>
              <a:r>
                <a:rPr lang="en-US" sz="1400">
                  <a:solidFill>
                    <a:srgbClr val="FFFFFF"/>
                  </a:solidFill>
                  <a:latin typeface="Times New Roman" panose="02020603050405020304" charset="0"/>
                  <a:cs typeface="Times New Roman" panose="02020603050405020304" charset="0"/>
                </a:rPr>
                <a:t>  const renderSection = (data, index) =&gt; {</a:t>
              </a:r>
              <a:endParaRPr lang="en-US" sz="1400">
                <a:solidFill>
                  <a:srgbClr val="FFFFFF"/>
                </a:solidFill>
                <a:latin typeface="Times New Roman" panose="02020603050405020304" charset="0"/>
                <a:cs typeface="Times New Roman" panose="02020603050405020304" charset="0"/>
              </a:endParaRPr>
            </a:p>
            <a:p>
              <a:pPr>
                <a:lnSpc>
                  <a:spcPts val="1960"/>
                </a:lnSpc>
              </a:pPr>
              <a:r>
                <a:rPr lang="en-US" sz="1400">
                  <a:solidFill>
                    <a:srgbClr val="FFFFFF"/>
                  </a:solidFill>
                  <a:latin typeface="Times New Roman" panose="02020603050405020304" charset="0"/>
                  <a:cs typeface="Times New Roman" panose="02020603050405020304" charset="0"/>
                </a:rPr>
                <a:t>    const {title, events, titleStyle} = data;</a:t>
              </a:r>
              <a:endParaRPr lang="en-US" sz="1400">
                <a:solidFill>
                  <a:srgbClr val="FFFFFF"/>
                </a:solidFill>
                <a:latin typeface="Times New Roman" panose="02020603050405020304" charset="0"/>
                <a:cs typeface="Times New Roman" panose="02020603050405020304" charset="0"/>
              </a:endParaRPr>
            </a:p>
          </p:txBody>
        </p:sp>
      </p:grpSp>
      <p:sp>
        <p:nvSpPr>
          <p:cNvPr id="38" name="TextBox 38"/>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sp>
        <p:nvSpPr>
          <p:cNvPr id="39" name="TextBox 39"/>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24</a:t>
            </a:r>
            <a:endParaRPr lang="en-US" sz="1000">
              <a:solidFill>
                <a:srgbClr val="000000"/>
              </a:solidFill>
              <a:latin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38604" y="960756"/>
            <a:ext cx="5547909" cy="235584"/>
            <a:chOff x="0" y="0"/>
            <a:chExt cx="7397211" cy="314113"/>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1400"/>
                  </a:lnSpc>
                </a:pPr>
              </a:p>
            </p:txBody>
          </p:sp>
        </p:grpSp>
        <p:sp>
          <p:nvSpPr>
            <p:cNvPr id="17" name="TextBox 17"/>
            <p:cNvSpPr txBox="1"/>
            <p:nvPr/>
          </p:nvSpPr>
          <p:spPr>
            <a:xfrm>
              <a:off x="410632" y="-66675"/>
              <a:ext cx="698658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Phần 2: Các item render ra nội dung trong card</a:t>
              </a:r>
              <a:endParaRPr lang="en-US" sz="1600">
                <a:solidFill>
                  <a:srgbClr val="000000"/>
                </a:solidFill>
                <a:latin typeface="Times New Roman" panose="02020603050405020304"/>
              </a:endParaRPr>
            </a:p>
          </p:txBody>
        </p:sp>
      </p:grpSp>
      <p:grpSp>
        <p:nvGrpSpPr>
          <p:cNvPr id="18" name="Group 18"/>
          <p:cNvGrpSpPr/>
          <p:nvPr/>
        </p:nvGrpSpPr>
        <p:grpSpPr>
          <a:xfrm rot="0">
            <a:off x="1590895" y="1461313"/>
            <a:ext cx="3723834" cy="2268500"/>
            <a:chOff x="0" y="0"/>
            <a:chExt cx="1943530" cy="1183967"/>
          </a:xfrm>
        </p:grpSpPr>
        <p:sp>
          <p:nvSpPr>
            <p:cNvPr id="19" name="Freeform 19"/>
            <p:cNvSpPr/>
            <p:nvPr/>
          </p:nvSpPr>
          <p:spPr>
            <a:xfrm>
              <a:off x="0" y="0"/>
              <a:ext cx="1943530" cy="1183967"/>
            </a:xfrm>
            <a:custGeom>
              <a:avLst/>
              <a:gdLst/>
              <a:ahLst/>
              <a:cxnLst/>
              <a:rect l="l" t="t" r="r" b="b"/>
              <a:pathLst>
                <a:path w="1943530" h="1183967">
                  <a:moveTo>
                    <a:pt x="0" y="0"/>
                  </a:moveTo>
                  <a:lnTo>
                    <a:pt x="1943530" y="0"/>
                  </a:lnTo>
                  <a:lnTo>
                    <a:pt x="1943530" y="1183967"/>
                  </a:lnTo>
                  <a:lnTo>
                    <a:pt x="0" y="1183967"/>
                  </a:lnTo>
                  <a:close/>
                </a:path>
              </a:pathLst>
            </a:custGeom>
            <a:solidFill>
              <a:srgbClr val="F16622"/>
            </a:solidFill>
          </p:spPr>
        </p:sp>
        <p:sp>
          <p:nvSpPr>
            <p:cNvPr id="20" name="TextBox 20"/>
            <p:cNvSpPr txBox="1"/>
            <p:nvPr/>
          </p:nvSpPr>
          <p:spPr>
            <a:xfrm>
              <a:off x="0" y="16571"/>
              <a:ext cx="1943429" cy="1118200"/>
            </a:xfrm>
            <a:prstGeom prst="rect">
              <a:avLst/>
            </a:prstGeom>
            <a:solidFill>
              <a:schemeClr val="accent6">
                <a:lumMod val="75000"/>
              </a:schemeClr>
            </a:solidFill>
          </p:spPr>
          <p:txBody>
            <a:bodyPr lIns="50800" tIns="50800" rIns="50800" bIns="50800" rtlCol="0" anchor="ctr"/>
            <a:lstStyle/>
            <a:p>
              <a:pPr>
                <a:lnSpc>
                  <a:spcPts val="1960"/>
                </a:lnSpc>
              </a:pPr>
              <a:r>
                <a:rPr lang="en-US" sz="1400">
                  <a:solidFill>
                    <a:srgbClr val="FFFFFF"/>
                  </a:solidFill>
                  <a:latin typeface="Times New Roman Regular" panose="02020603050405020304" charset="0"/>
                  <a:cs typeface="Times New Roman Regular" panose="02020603050405020304" charset="0"/>
                </a:rPr>
                <a:t>  const renderChild = (data, index) =&gt;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const {</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content,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contentStyle,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titleStyle,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title,</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contentComponent,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eventComponent,</a:t>
              </a:r>
              <a:endParaRPr lang="en-US" sz="1400">
                <a:solidFill>
                  <a:srgbClr val="FFFFFF"/>
                </a:solidFill>
                <a:latin typeface="Times New Roman Regular" panose="02020603050405020304" charset="0"/>
                <a:cs typeface="Times New Roman Regular" panose="02020603050405020304" charset="0"/>
              </a:endParaRPr>
            </a:p>
            <a:p>
              <a:pPr>
                <a:lnSpc>
                  <a:spcPts val="1960"/>
                </a:lnSpc>
              </a:pPr>
              <a:r>
                <a:rPr lang="en-US" sz="1400">
                  <a:solidFill>
                    <a:srgbClr val="FFFFFF"/>
                  </a:solidFill>
                  <a:latin typeface="Times New Roman Regular" panose="02020603050405020304" charset="0"/>
                  <a:cs typeface="Times New Roman Regular" panose="02020603050405020304" charset="0"/>
                </a:rPr>
                <a:t>    } = data;</a:t>
              </a:r>
              <a:endParaRPr lang="en-US" sz="1400">
                <a:solidFill>
                  <a:srgbClr val="FFFFFF"/>
                </a:solidFill>
                <a:latin typeface="Times New Roman Regular" panose="02020603050405020304" charset="0"/>
                <a:cs typeface="Times New Roman Regular" panose="02020603050405020304" charset="0"/>
              </a:endParaRPr>
            </a:p>
          </p:txBody>
        </p:sp>
      </p:grpSp>
      <p:sp>
        <p:nvSpPr>
          <p:cNvPr id="21" name="TextBox 21"/>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25</a:t>
            </a:r>
            <a:endParaRPr lang="en-US" sz="1000">
              <a:solidFill>
                <a:srgbClr val="000000"/>
              </a:solidFill>
              <a:latin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52730" y="910750"/>
            <a:ext cx="5533784" cy="574040"/>
            <a:chOff x="18834" y="-66675"/>
            <a:chExt cx="7378378" cy="765388"/>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17" name="TextBox 17"/>
            <p:cNvSpPr txBox="1"/>
            <p:nvPr/>
          </p:nvSpPr>
          <p:spPr>
            <a:xfrm>
              <a:off x="410632" y="-66675"/>
              <a:ext cx="6986580" cy="7653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Phần 1: Xây dựng function </a:t>
              </a:r>
              <a:r>
                <a:rPr lang="en-US" sz="1600" b="1">
                  <a:solidFill>
                    <a:srgbClr val="000000"/>
                  </a:solidFill>
                  <a:latin typeface="Times New Roman Bold" panose="02020603050405020304" charset="0"/>
                  <a:cs typeface="Times New Roman Bold" panose="02020603050405020304" charset="0"/>
                </a:rPr>
                <a:t>renderSection</a:t>
              </a:r>
              <a:r>
                <a:rPr lang="en-US" sz="1600">
                  <a:solidFill>
                    <a:srgbClr val="000000"/>
                  </a:solidFill>
                  <a:latin typeface="Times New Roman" panose="02020603050405020304"/>
                </a:rPr>
                <a:t>, bao gồm title và nội dung trong card </a:t>
              </a:r>
              <a:endParaRPr lang="en-US" sz="1600">
                <a:solidFill>
                  <a:srgbClr val="000000"/>
                </a:solidFill>
                <a:latin typeface="Times New Roman" panose="02020603050405020304"/>
              </a:endParaRPr>
            </a:p>
          </p:txBody>
        </p:sp>
      </p:grpSp>
      <p:sp>
        <p:nvSpPr>
          <p:cNvPr id="19" name="TextBox 19"/>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26</a:t>
            </a:r>
            <a:endParaRPr lang="en-US" sz="1000">
              <a:solidFill>
                <a:srgbClr val="000000"/>
              </a:solidFill>
              <a:latin typeface="Times New Roman" panose="02020603050405020304"/>
            </a:endParaRPr>
          </a:p>
        </p:txBody>
      </p:sp>
      <p:sp>
        <p:nvSpPr>
          <p:cNvPr id="38" name="Text Box 37"/>
          <p:cNvSpPr txBox="1"/>
          <p:nvPr/>
        </p:nvSpPr>
        <p:spPr>
          <a:xfrm>
            <a:off x="957580" y="1676400"/>
            <a:ext cx="4981575" cy="24612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renderSection = (data, index)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{title, events, titleStyle} = data;</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key={index.toString()} style={[styles.section]}&gt;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style={[styles.titleSection, titleStyle]}&gt;{title}&lt;/Text&gt;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style={[styles.sectionBody, styles.shadow]}&gt;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{events?.map(renderChild)}</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852730" y="910750"/>
            <a:ext cx="5533784" cy="574040"/>
            <a:chOff x="18834" y="-66675"/>
            <a:chExt cx="7378378" cy="765387"/>
          </a:xfrm>
        </p:grpSpPr>
        <p:grpSp>
          <p:nvGrpSpPr>
            <p:cNvPr id="5" name="Group 5"/>
            <p:cNvGrpSpPr/>
            <p:nvPr/>
          </p:nvGrpSpPr>
          <p:grpSpPr>
            <a:xfrm rot="2700000">
              <a:off x="91796" y="18834"/>
              <a:ext cx="90938" cy="90938"/>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2700000">
              <a:off x="167633" y="97452"/>
              <a:ext cx="90938" cy="9093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2700000">
              <a:off x="91796" y="170520"/>
              <a:ext cx="90938" cy="90938"/>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3" name="TextBox 13"/>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2700000">
              <a:off x="18834" y="97452"/>
              <a:ext cx="90938" cy="90938"/>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sp>
          <p:nvSpPr>
            <p:cNvPr id="17" name="TextBox 17"/>
            <p:cNvSpPr txBox="1"/>
            <p:nvPr/>
          </p:nvSpPr>
          <p:spPr>
            <a:xfrm>
              <a:off x="410632" y="-66675"/>
              <a:ext cx="6986580" cy="765387"/>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Phần 2: </a:t>
              </a:r>
              <a:r>
                <a:rPr lang="en-US" sz="1600">
                  <a:solidFill>
                    <a:srgbClr val="000000"/>
                  </a:solidFill>
                  <a:latin typeface="Times New Roman" panose="02020603050405020304"/>
                  <a:sym typeface="+mn-ea"/>
                </a:rPr>
                <a:t>Xây dựng function </a:t>
              </a:r>
              <a:r>
                <a:rPr lang="en-US" sz="1600" b="1">
                  <a:solidFill>
                    <a:srgbClr val="000000"/>
                  </a:solidFill>
                  <a:latin typeface="Times New Roman Bold" panose="02020603050405020304" charset="0"/>
                  <a:cs typeface="Times New Roman Bold" panose="02020603050405020304" charset="0"/>
                  <a:sym typeface="+mn-ea"/>
                </a:rPr>
                <a:t>renderChild</a:t>
              </a:r>
              <a:r>
                <a:rPr lang="en-US" sz="1600">
                  <a:solidFill>
                    <a:srgbClr val="000000"/>
                  </a:solidFill>
                  <a:latin typeface="Times New Roman" panose="02020603050405020304"/>
                  <a:sym typeface="+mn-ea"/>
                </a:rPr>
                <a:t>, hiển thị nội dung trong card.</a:t>
              </a:r>
              <a:endParaRPr lang="en-US" sz="1600">
                <a:solidFill>
                  <a:srgbClr val="000000"/>
                </a:solidFill>
                <a:latin typeface="Times New Roman Bold" panose="02020603050405020304"/>
              </a:endParaRPr>
            </a:p>
          </p:txBody>
        </p:sp>
      </p:grpSp>
      <p:sp>
        <p:nvSpPr>
          <p:cNvPr id="19" name="TextBox 19"/>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sp>
        <p:nvSpPr>
          <p:cNvPr id="20" name="TextBox 2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27</a:t>
            </a:r>
            <a:endParaRPr lang="en-US" sz="1000">
              <a:solidFill>
                <a:srgbClr val="000000"/>
              </a:solidFill>
              <a:latin typeface="Times New Roman" panose="02020603050405020304"/>
            </a:endParaRPr>
          </a:p>
        </p:txBody>
      </p:sp>
      <p:sp>
        <p:nvSpPr>
          <p:cNvPr id="38" name="Text Box 37"/>
          <p:cNvSpPr txBox="1"/>
          <p:nvPr/>
        </p:nvSpPr>
        <p:spPr>
          <a:xfrm>
            <a:off x="552450" y="1644650"/>
            <a:ext cx="5801995" cy="289179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renderChild = (data, index)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const {...} = data;</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key={index.toString()}&gt;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{eventComponent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style={styles.containerChild}&gt;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style={[styles.titleChild, titleStyle]}&gt;{title}&lt;/Text&gt;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{contentComponent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&lt;Text style={[styles.contentChild, contentStyle]}&gt;{content}&lt;/Text&gt;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5784"/>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Custom component là gì?</a:t>
              </a:r>
              <a:endParaRPr lang="en-US" sz="1600">
                <a:solidFill>
                  <a:srgbClr val="3B3939"/>
                </a:solidFill>
                <a:latin typeface="Times New Roman" panose="02020603050405020304"/>
              </a:endParaRPr>
            </a:p>
          </p:txBody>
        </p:sp>
      </p:grpSp>
      <p:sp>
        <p:nvSpPr>
          <p:cNvPr id="21" name="TextBox 21"/>
          <p:cNvSpPr txBox="1"/>
          <p:nvPr/>
        </p:nvSpPr>
        <p:spPr>
          <a:xfrm>
            <a:off x="3452902" y="254724"/>
            <a:ext cx="2933683"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Ví dụ</a:t>
            </a:r>
            <a:endParaRPr lang="en-US" sz="1800">
              <a:solidFill>
                <a:srgbClr val="F16622"/>
              </a:solidFill>
              <a:latin typeface="Times New Roman Bold" panose="02020603050405020304"/>
            </a:endParaRPr>
          </a:p>
        </p:txBody>
      </p:sp>
      <p:sp>
        <p:nvSpPr>
          <p:cNvPr id="22" name="TextBox 22"/>
          <p:cNvSpPr txBox="1"/>
          <p:nvPr/>
        </p:nvSpPr>
        <p:spPr>
          <a:xfrm>
            <a:off x="826438" y="1272254"/>
            <a:ext cx="5498633" cy="1723390"/>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Trong React Native, </a:t>
            </a:r>
            <a:r>
              <a:rPr lang="en-US" sz="1600">
                <a:solidFill>
                  <a:srgbClr val="000000"/>
                </a:solidFill>
                <a:latin typeface="Times New Roman Bold" panose="02020603050405020304"/>
              </a:rPr>
              <a:t>"custom component"</a:t>
            </a:r>
            <a:r>
              <a:rPr lang="en-US" sz="1600">
                <a:solidFill>
                  <a:srgbClr val="000000"/>
                </a:solidFill>
                <a:latin typeface="Times New Roman" panose="02020603050405020304"/>
              </a:rPr>
              <a:t> là một thành phần được tạo ra để tái sử dụng trong ứng dụng. Các thành phần này được xây dựng bằng cách kết hợp các thành phần có sẵn từ React Native để tạo ra một thành phần mới có thể thực hiện một số chức năng cụ thể hoặc có giao diện người dùng đặc trưng mà thành các core component không thể làm được.</a:t>
            </a:r>
            <a:endParaRPr lang="en-US" sz="1600">
              <a:solidFill>
                <a:srgbClr val="000000"/>
              </a:solidFill>
              <a:latin typeface="Times New Roman"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a:t>
            </a:r>
            <a:endParaRPr lang="en-US" sz="1000">
              <a:solidFill>
                <a:srgbClr val="000000"/>
              </a:solidFill>
              <a:latin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22580"/>
          </a:xfrm>
          <a:prstGeom prst="rect">
            <a:avLst/>
          </a:prstGeom>
        </p:spPr>
        <p:txBody>
          <a:bodyPr lIns="0" tIns="0" rIns="0" bIns="0" rtlCol="0" anchor="t">
            <a:spAutoFit/>
          </a:bodyPr>
          <a:lstStyle/>
          <a:p>
            <a:pPr algn="r">
              <a:lnSpc>
                <a:spcPts val="2520"/>
              </a:lnSpc>
            </a:pPr>
            <a:r>
              <a:rPr lang="en-US">
                <a:solidFill>
                  <a:srgbClr val="F16622"/>
                </a:solidFill>
                <a:latin typeface="Times New Roman Bold" panose="02020603050405020304"/>
                <a:sym typeface="+mn-ea"/>
              </a:rPr>
              <a:t>Section component</a:t>
            </a:r>
            <a:endParaRPr lang="en-US" sz="1800">
              <a:solidFill>
                <a:srgbClr val="F16622"/>
              </a:solidFill>
              <a:latin typeface="Times New Roman Bold" panose="02020603050405020304"/>
            </a:endParaRPr>
          </a:p>
        </p:txBody>
      </p:sp>
      <p:grpSp>
        <p:nvGrpSpPr>
          <p:cNvPr id="5" name="Group 5"/>
          <p:cNvGrpSpPr/>
          <p:nvPr/>
        </p:nvGrpSpPr>
        <p:grpSpPr>
          <a:xfrm rot="0">
            <a:off x="527365" y="891249"/>
            <a:ext cx="5806031" cy="287020"/>
            <a:chOff x="0" y="-66675"/>
            <a:chExt cx="7741375" cy="38269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Kết quả</a:t>
              </a:r>
              <a:endParaRPr lang="en-US" sz="1600">
                <a:solidFill>
                  <a:srgbClr val="3B3939"/>
                </a:solidFill>
                <a:latin typeface="Times New Roman" panose="02020603050405020304"/>
              </a:endParaRPr>
            </a:p>
          </p:txBody>
        </p:sp>
      </p:grpSp>
      <p:sp>
        <p:nvSpPr>
          <p:cNvPr id="22" name="Freeform 22"/>
          <p:cNvSpPr/>
          <p:nvPr/>
        </p:nvSpPr>
        <p:spPr>
          <a:xfrm>
            <a:off x="2690060" y="1403584"/>
            <a:ext cx="1525505" cy="3268429"/>
          </a:xfrm>
          <a:custGeom>
            <a:avLst/>
            <a:gdLst/>
            <a:ahLst/>
            <a:cxnLst/>
            <a:rect l="l" t="t" r="r" b="b"/>
            <a:pathLst>
              <a:path w="1525505" h="3268429">
                <a:moveTo>
                  <a:pt x="0" y="0"/>
                </a:moveTo>
                <a:lnTo>
                  <a:pt x="1525505" y="0"/>
                </a:lnTo>
                <a:lnTo>
                  <a:pt x="1525505" y="3268428"/>
                </a:lnTo>
                <a:lnTo>
                  <a:pt x="0" y="3268428"/>
                </a:lnTo>
                <a:lnTo>
                  <a:pt x="0" y="0"/>
                </a:lnTo>
                <a:close/>
              </a:path>
            </a:pathLst>
          </a:custGeom>
          <a:blipFill>
            <a:blip r:embed="rId2"/>
            <a:stretch>
              <a:fillRect t="-1380" r="-1186"/>
            </a:stretch>
          </a:blipFill>
        </p:spPr>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28</a:t>
            </a:r>
            <a:endParaRPr lang="en-US" sz="1000">
              <a:solidFill>
                <a:srgbClr val="000000"/>
              </a:solidFill>
              <a:latin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grpSp>
        <p:nvGrpSpPr>
          <p:cNvPr id="5" name="Group 5"/>
          <p:cNvGrpSpPr/>
          <p:nvPr/>
        </p:nvGrpSpPr>
        <p:grpSpPr>
          <a:xfrm rot="0">
            <a:off x="519113" y="936356"/>
            <a:ext cx="5806032" cy="235585"/>
            <a:chOff x="0" y="0"/>
            <a:chExt cx="7741376" cy="314113"/>
          </a:xfrm>
        </p:grpSpPr>
        <p:grpSp>
          <p:nvGrpSpPr>
            <p:cNvPr id="6" name="Group 6"/>
            <p:cNvGrpSpPr/>
            <p:nvPr/>
          </p:nvGrpSpPr>
          <p:grpSpPr>
            <a:xfrm rot="0">
              <a:off x="10709" y="39546"/>
              <a:ext cx="262157" cy="240016"/>
              <a:chOff x="0" y="0"/>
              <a:chExt cx="852667" cy="780652"/>
            </a:xfrm>
          </p:grpSpPr>
          <p:sp>
            <p:nvSpPr>
              <p:cNvPr id="7" name="Freeform 7"/>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8" name="TextBox 8"/>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9" name="Group 9"/>
            <p:cNvGrpSpPr/>
            <p:nvPr/>
          </p:nvGrpSpPr>
          <p:grpSpPr>
            <a:xfrm rot="0">
              <a:off x="0" y="27307"/>
              <a:ext cx="242027" cy="242027"/>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2" name="Group 12"/>
            <p:cNvGrpSpPr/>
            <p:nvPr/>
          </p:nvGrpSpPr>
          <p:grpSpPr>
            <a:xfrm rot="0">
              <a:off x="11842" y="41833"/>
              <a:ext cx="218342" cy="212976"/>
              <a:chOff x="0" y="0"/>
              <a:chExt cx="733260" cy="715238"/>
            </a:xfrm>
          </p:grpSpPr>
          <p:sp>
            <p:nvSpPr>
              <p:cNvPr id="13" name="Freeform 13"/>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4" name="TextBox 14"/>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5" name="Group 15"/>
            <p:cNvGrpSpPr/>
            <p:nvPr/>
          </p:nvGrpSpPr>
          <p:grpSpPr>
            <a:xfrm rot="1261002">
              <a:off x="237344" y="32551"/>
              <a:ext cx="32993" cy="20225"/>
              <a:chOff x="0" y="0"/>
              <a:chExt cx="110802" cy="67923"/>
            </a:xfrm>
          </p:grpSpPr>
          <p:sp>
            <p:nvSpPr>
              <p:cNvPr id="16" name="Freeform 16"/>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7" name="TextBox 17"/>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8" name="Group 18"/>
            <p:cNvGrpSpPr/>
            <p:nvPr/>
          </p:nvGrpSpPr>
          <p:grpSpPr>
            <a:xfrm rot="2537428">
              <a:off x="4866" y="256957"/>
              <a:ext cx="14897" cy="20225"/>
              <a:chOff x="0" y="0"/>
              <a:chExt cx="50030" cy="67923"/>
            </a:xfrm>
          </p:grpSpPr>
          <p:sp>
            <p:nvSpPr>
              <p:cNvPr id="19" name="Freeform 19"/>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20" name="TextBox 20"/>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1" name="TextBox 21"/>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Hiểu rõ tầm quan trọng và lợi ích khi tạo custom component</a:t>
              </a:r>
              <a:endParaRPr lang="en-US" sz="1600">
                <a:solidFill>
                  <a:srgbClr val="000000"/>
                </a:solidFill>
                <a:latin typeface="Times New Roman" panose="02020603050405020304"/>
              </a:endParaRPr>
            </a:p>
          </p:txBody>
        </p:sp>
      </p:grpSp>
      <p:grpSp>
        <p:nvGrpSpPr>
          <p:cNvPr id="22" name="Group 22"/>
          <p:cNvGrpSpPr/>
          <p:nvPr/>
        </p:nvGrpSpPr>
        <p:grpSpPr>
          <a:xfrm rot="0">
            <a:off x="519185" y="1343391"/>
            <a:ext cx="5806032" cy="235585"/>
            <a:chOff x="0" y="0"/>
            <a:chExt cx="7741376" cy="314113"/>
          </a:xfrm>
        </p:grpSpPr>
        <p:grpSp>
          <p:nvGrpSpPr>
            <p:cNvPr id="23" name="Group 23"/>
            <p:cNvGrpSpPr/>
            <p:nvPr/>
          </p:nvGrpSpPr>
          <p:grpSpPr>
            <a:xfrm rot="0">
              <a:off x="10709" y="39546"/>
              <a:ext cx="262157" cy="240016"/>
              <a:chOff x="0" y="0"/>
              <a:chExt cx="852667" cy="780652"/>
            </a:xfrm>
          </p:grpSpPr>
          <p:sp>
            <p:nvSpPr>
              <p:cNvPr id="24" name="Freeform 24"/>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25" name="TextBox 25"/>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26" name="Group 26"/>
            <p:cNvGrpSpPr/>
            <p:nvPr/>
          </p:nvGrpSpPr>
          <p:grpSpPr>
            <a:xfrm rot="0">
              <a:off x="0" y="27307"/>
              <a:ext cx="242027" cy="242027"/>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29" name="Group 29"/>
            <p:cNvGrpSpPr/>
            <p:nvPr/>
          </p:nvGrpSpPr>
          <p:grpSpPr>
            <a:xfrm rot="0">
              <a:off x="11842" y="41833"/>
              <a:ext cx="218342" cy="212976"/>
              <a:chOff x="0" y="0"/>
              <a:chExt cx="733260" cy="715238"/>
            </a:xfrm>
          </p:grpSpPr>
          <p:sp>
            <p:nvSpPr>
              <p:cNvPr id="30" name="Freeform 30"/>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31" name="TextBox 31"/>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32" name="Group 32"/>
            <p:cNvGrpSpPr/>
            <p:nvPr/>
          </p:nvGrpSpPr>
          <p:grpSpPr>
            <a:xfrm rot="1261002">
              <a:off x="237344" y="32551"/>
              <a:ext cx="32993" cy="20225"/>
              <a:chOff x="0" y="0"/>
              <a:chExt cx="110802" cy="67923"/>
            </a:xfrm>
          </p:grpSpPr>
          <p:sp>
            <p:nvSpPr>
              <p:cNvPr id="33" name="Freeform 33"/>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34" name="TextBox 34"/>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35" name="Group 35"/>
            <p:cNvGrpSpPr/>
            <p:nvPr/>
          </p:nvGrpSpPr>
          <p:grpSpPr>
            <a:xfrm rot="2537428">
              <a:off x="4866" y="256957"/>
              <a:ext cx="14897" cy="20225"/>
              <a:chOff x="0" y="0"/>
              <a:chExt cx="50030" cy="67923"/>
            </a:xfrm>
          </p:grpSpPr>
          <p:sp>
            <p:nvSpPr>
              <p:cNvPr id="36" name="Freeform 36"/>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37" name="TextBox 37"/>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38" name="TextBox 38"/>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Các bước để tạo một custom component</a:t>
              </a:r>
              <a:endParaRPr lang="en-US" sz="1600">
                <a:solidFill>
                  <a:srgbClr val="000000"/>
                </a:solidFill>
                <a:latin typeface="Times New Roman" panose="02020603050405020304"/>
              </a:endParaRPr>
            </a:p>
          </p:txBody>
        </p:sp>
      </p:grpSp>
      <p:grpSp>
        <p:nvGrpSpPr>
          <p:cNvPr id="39" name="Group 39"/>
          <p:cNvGrpSpPr/>
          <p:nvPr/>
        </p:nvGrpSpPr>
        <p:grpSpPr>
          <a:xfrm rot="0">
            <a:off x="519258" y="1750426"/>
            <a:ext cx="5806032" cy="235585"/>
            <a:chOff x="0" y="0"/>
            <a:chExt cx="7741376" cy="314113"/>
          </a:xfrm>
        </p:grpSpPr>
        <p:grpSp>
          <p:nvGrpSpPr>
            <p:cNvPr id="40" name="Group 40"/>
            <p:cNvGrpSpPr/>
            <p:nvPr/>
          </p:nvGrpSpPr>
          <p:grpSpPr>
            <a:xfrm rot="0">
              <a:off x="10709" y="39546"/>
              <a:ext cx="262157" cy="240016"/>
              <a:chOff x="0" y="0"/>
              <a:chExt cx="852667" cy="780652"/>
            </a:xfrm>
          </p:grpSpPr>
          <p:sp>
            <p:nvSpPr>
              <p:cNvPr id="41" name="Freeform 41"/>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42" name="TextBox 42"/>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43" name="Group 43"/>
            <p:cNvGrpSpPr/>
            <p:nvPr/>
          </p:nvGrpSpPr>
          <p:grpSpPr>
            <a:xfrm rot="0">
              <a:off x="0" y="27307"/>
              <a:ext cx="242027" cy="242027"/>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46" name="Group 46"/>
            <p:cNvGrpSpPr/>
            <p:nvPr/>
          </p:nvGrpSpPr>
          <p:grpSpPr>
            <a:xfrm rot="0">
              <a:off x="11842" y="41833"/>
              <a:ext cx="218342" cy="212976"/>
              <a:chOff x="0" y="0"/>
              <a:chExt cx="733260" cy="715238"/>
            </a:xfrm>
          </p:grpSpPr>
          <p:sp>
            <p:nvSpPr>
              <p:cNvPr id="47" name="Freeform 47"/>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48" name="TextBox 48"/>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49" name="Group 49"/>
            <p:cNvGrpSpPr/>
            <p:nvPr/>
          </p:nvGrpSpPr>
          <p:grpSpPr>
            <a:xfrm rot="1261002">
              <a:off x="237344" y="32551"/>
              <a:ext cx="32993" cy="20225"/>
              <a:chOff x="0" y="0"/>
              <a:chExt cx="110802" cy="67923"/>
            </a:xfrm>
          </p:grpSpPr>
          <p:sp>
            <p:nvSpPr>
              <p:cNvPr id="50" name="Freeform 50"/>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51" name="TextBox 51"/>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52" name="Group 52"/>
            <p:cNvGrpSpPr/>
            <p:nvPr/>
          </p:nvGrpSpPr>
          <p:grpSpPr>
            <a:xfrm rot="2537428">
              <a:off x="4866" y="256957"/>
              <a:ext cx="14897" cy="20225"/>
              <a:chOff x="0" y="0"/>
              <a:chExt cx="50030" cy="67923"/>
            </a:xfrm>
          </p:grpSpPr>
          <p:sp>
            <p:nvSpPr>
              <p:cNvPr id="53" name="Freeform 53"/>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54" name="TextBox 54"/>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55" name="TextBox 55"/>
            <p:cNvSpPr txBox="1"/>
            <p:nvPr/>
          </p:nvSpPr>
          <p:spPr>
            <a:xfrm>
              <a:off x="405735" y="-66675"/>
              <a:ext cx="7335640" cy="3807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Tạo </a:t>
              </a:r>
              <a:r>
                <a:rPr lang="en-US" sz="1600">
                  <a:solidFill>
                    <a:srgbClr val="000000"/>
                  </a:solidFill>
                  <a:latin typeface="Times New Roman Bold" panose="02020603050405020304"/>
                </a:rPr>
                <a:t>&lt;Header /&gt;</a:t>
              </a:r>
              <a:r>
                <a:rPr lang="en-US" sz="1600">
                  <a:solidFill>
                    <a:srgbClr val="000000"/>
                  </a:solidFill>
                  <a:latin typeface="Times New Roman" panose="02020603050405020304"/>
                </a:rPr>
                <a:t> component</a:t>
              </a:r>
              <a:endParaRPr lang="en-US" sz="1600">
                <a:solidFill>
                  <a:srgbClr val="000000"/>
                </a:solidFill>
                <a:latin typeface="Times New Roman" panose="02020603050405020304"/>
              </a:endParaRPr>
            </a:p>
          </p:txBody>
        </p:sp>
      </p:grpSp>
      <p:grpSp>
        <p:nvGrpSpPr>
          <p:cNvPr id="56" name="Group 56"/>
          <p:cNvGrpSpPr/>
          <p:nvPr/>
        </p:nvGrpSpPr>
        <p:grpSpPr>
          <a:xfrm rot="0">
            <a:off x="518822" y="2157461"/>
            <a:ext cx="5806032" cy="511810"/>
            <a:chOff x="0" y="0"/>
            <a:chExt cx="7741376" cy="682413"/>
          </a:xfrm>
        </p:grpSpPr>
        <p:grpSp>
          <p:nvGrpSpPr>
            <p:cNvPr id="57" name="Group 57"/>
            <p:cNvGrpSpPr/>
            <p:nvPr/>
          </p:nvGrpSpPr>
          <p:grpSpPr>
            <a:xfrm rot="0">
              <a:off x="10709" y="39546"/>
              <a:ext cx="262157" cy="240016"/>
              <a:chOff x="0" y="0"/>
              <a:chExt cx="852667" cy="780652"/>
            </a:xfrm>
          </p:grpSpPr>
          <p:sp>
            <p:nvSpPr>
              <p:cNvPr id="58" name="Freeform 58"/>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59" name="TextBox 59"/>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60" name="Group 60"/>
            <p:cNvGrpSpPr/>
            <p:nvPr/>
          </p:nvGrpSpPr>
          <p:grpSpPr>
            <a:xfrm rot="0">
              <a:off x="0" y="27307"/>
              <a:ext cx="242027" cy="242027"/>
              <a:chOff x="0" y="0"/>
              <a:chExt cx="812800" cy="812800"/>
            </a:xfrm>
          </p:grpSpPr>
          <p:sp>
            <p:nvSpPr>
              <p:cNvPr id="61" name="Freeform 6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2" name="TextBox 62"/>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63" name="Group 63"/>
            <p:cNvGrpSpPr/>
            <p:nvPr/>
          </p:nvGrpSpPr>
          <p:grpSpPr>
            <a:xfrm rot="0">
              <a:off x="11842" y="41833"/>
              <a:ext cx="218342" cy="212976"/>
              <a:chOff x="0" y="0"/>
              <a:chExt cx="733260" cy="715238"/>
            </a:xfrm>
          </p:grpSpPr>
          <p:sp>
            <p:nvSpPr>
              <p:cNvPr id="64" name="Freeform 64"/>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65" name="TextBox 65"/>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66" name="Group 66"/>
            <p:cNvGrpSpPr/>
            <p:nvPr/>
          </p:nvGrpSpPr>
          <p:grpSpPr>
            <a:xfrm rot="1261002">
              <a:off x="237344" y="32551"/>
              <a:ext cx="32993" cy="20225"/>
              <a:chOff x="0" y="0"/>
              <a:chExt cx="110802" cy="67923"/>
            </a:xfrm>
          </p:grpSpPr>
          <p:sp>
            <p:nvSpPr>
              <p:cNvPr id="67" name="Freeform 67"/>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68" name="TextBox 68"/>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69" name="Group 69"/>
            <p:cNvGrpSpPr/>
            <p:nvPr/>
          </p:nvGrpSpPr>
          <p:grpSpPr>
            <a:xfrm rot="2537428">
              <a:off x="4866" y="256957"/>
              <a:ext cx="14897" cy="20225"/>
              <a:chOff x="0" y="0"/>
              <a:chExt cx="50030" cy="67923"/>
            </a:xfrm>
          </p:grpSpPr>
          <p:sp>
            <p:nvSpPr>
              <p:cNvPr id="70" name="Freeform 70"/>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71" name="TextBox 71"/>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72" name="TextBox 72"/>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Tuỳ chỉnh core component </a:t>
              </a:r>
              <a:r>
                <a:rPr lang="en-US" sz="1600">
                  <a:solidFill>
                    <a:srgbClr val="000000"/>
                  </a:solidFill>
                  <a:latin typeface="Times New Roman Bold" panose="02020603050405020304"/>
                </a:rPr>
                <a:t>&lt;View /&gt; </a:t>
              </a:r>
              <a:r>
                <a:rPr lang="en-US" sz="1600">
                  <a:solidFill>
                    <a:srgbClr val="000000"/>
                  </a:solidFill>
                  <a:latin typeface="Times New Roman" panose="02020603050405020304"/>
                </a:rPr>
                <a:t>mang các thuộc tính style ra ngoài prop.</a:t>
              </a:r>
              <a:endParaRPr lang="en-US" sz="1600">
                <a:solidFill>
                  <a:srgbClr val="000000"/>
                </a:solidFill>
                <a:latin typeface="Times New Roman" panose="02020603050405020304"/>
              </a:endParaRPr>
            </a:p>
          </p:txBody>
        </p:sp>
      </p:grpSp>
      <p:grpSp>
        <p:nvGrpSpPr>
          <p:cNvPr id="73" name="Group 73"/>
          <p:cNvGrpSpPr/>
          <p:nvPr/>
        </p:nvGrpSpPr>
        <p:grpSpPr>
          <a:xfrm rot="0">
            <a:off x="519113" y="2840721"/>
            <a:ext cx="5806032" cy="511810"/>
            <a:chOff x="0" y="0"/>
            <a:chExt cx="7741376" cy="682413"/>
          </a:xfrm>
        </p:grpSpPr>
        <p:grpSp>
          <p:nvGrpSpPr>
            <p:cNvPr id="74" name="Group 74"/>
            <p:cNvGrpSpPr/>
            <p:nvPr/>
          </p:nvGrpSpPr>
          <p:grpSpPr>
            <a:xfrm rot="0">
              <a:off x="10709" y="39546"/>
              <a:ext cx="262157" cy="240016"/>
              <a:chOff x="0" y="0"/>
              <a:chExt cx="852667" cy="780652"/>
            </a:xfrm>
          </p:grpSpPr>
          <p:sp>
            <p:nvSpPr>
              <p:cNvPr id="75" name="Freeform 75"/>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6" name="TextBox 76"/>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77" name="Group 77"/>
            <p:cNvGrpSpPr/>
            <p:nvPr/>
          </p:nvGrpSpPr>
          <p:grpSpPr>
            <a:xfrm rot="0">
              <a:off x="0" y="27307"/>
              <a:ext cx="242027" cy="242027"/>
              <a:chOff x="0" y="0"/>
              <a:chExt cx="812800" cy="812800"/>
            </a:xfrm>
          </p:grpSpPr>
          <p:sp>
            <p:nvSpPr>
              <p:cNvPr id="78" name="Freeform 7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9" name="TextBox 79"/>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80" name="Group 80"/>
            <p:cNvGrpSpPr/>
            <p:nvPr/>
          </p:nvGrpSpPr>
          <p:grpSpPr>
            <a:xfrm rot="0">
              <a:off x="11842" y="41833"/>
              <a:ext cx="218342" cy="212976"/>
              <a:chOff x="0" y="0"/>
              <a:chExt cx="733260" cy="715238"/>
            </a:xfrm>
          </p:grpSpPr>
          <p:sp>
            <p:nvSpPr>
              <p:cNvPr id="81" name="Freeform 81"/>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82" name="TextBox 82"/>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83" name="Group 83"/>
            <p:cNvGrpSpPr/>
            <p:nvPr/>
          </p:nvGrpSpPr>
          <p:grpSpPr>
            <a:xfrm rot="1261002">
              <a:off x="237344" y="32551"/>
              <a:ext cx="32993" cy="20225"/>
              <a:chOff x="0" y="0"/>
              <a:chExt cx="110802" cy="67923"/>
            </a:xfrm>
          </p:grpSpPr>
          <p:sp>
            <p:nvSpPr>
              <p:cNvPr id="84" name="Freeform 84"/>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85" name="TextBox 85"/>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86" name="Group 86"/>
            <p:cNvGrpSpPr/>
            <p:nvPr/>
          </p:nvGrpSpPr>
          <p:grpSpPr>
            <a:xfrm rot="2537428">
              <a:off x="4866" y="256957"/>
              <a:ext cx="14897" cy="20225"/>
              <a:chOff x="0" y="0"/>
              <a:chExt cx="50030" cy="67923"/>
            </a:xfrm>
          </p:grpSpPr>
          <p:sp>
            <p:nvSpPr>
              <p:cNvPr id="87" name="Freeform 87"/>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88" name="TextBox 88"/>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89" name="TextBox 89"/>
            <p:cNvSpPr txBox="1"/>
            <p:nvPr/>
          </p:nvSpPr>
          <p:spPr>
            <a:xfrm>
              <a:off x="405735" y="-66675"/>
              <a:ext cx="7335640" cy="749088"/>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Tạo </a:t>
              </a:r>
              <a:r>
                <a:rPr lang="en-US" sz="1600">
                  <a:solidFill>
                    <a:srgbClr val="000000"/>
                  </a:solidFill>
                  <a:latin typeface="Times New Roman Bold" panose="02020603050405020304"/>
                </a:rPr>
                <a:t>&lt;SectionView /&gt; </a:t>
              </a:r>
              <a:r>
                <a:rPr lang="en-US" sz="1600">
                  <a:solidFill>
                    <a:srgbClr val="000000"/>
                  </a:solidFill>
                  <a:latin typeface="Times New Roman" panose="02020603050405020304"/>
                </a:rPr>
                <a:t>component, hiện thị dữ liệu dạng nhiều thành phần</a:t>
              </a:r>
              <a:endParaRPr lang="en-US" sz="1600">
                <a:solidFill>
                  <a:srgbClr val="000000"/>
                </a:solidFill>
                <a:latin typeface="Times New Roman" panose="02020603050405020304"/>
              </a:endParaRPr>
            </a:p>
          </p:txBody>
        </p:sp>
      </p:grpSp>
      <p:sp>
        <p:nvSpPr>
          <p:cNvPr id="90" name="TextBox 90"/>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29</a:t>
            </a:r>
            <a:endParaRPr lang="en-US" sz="1000">
              <a:solidFill>
                <a:srgbClr val="000000"/>
              </a:solidFill>
              <a:latin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Freeform 4"/>
          <p:cNvSpPr/>
          <p:nvPr/>
        </p:nvSpPr>
        <p:spPr>
          <a:xfrm>
            <a:off x="1544011" y="1253870"/>
            <a:ext cx="3817604" cy="3319656"/>
          </a:xfrm>
          <a:custGeom>
            <a:avLst/>
            <a:gdLst/>
            <a:ahLst/>
            <a:cxnLst/>
            <a:rect l="l" t="t" r="r" b="b"/>
            <a:pathLst>
              <a:path w="3817604" h="3319656">
                <a:moveTo>
                  <a:pt x="0" y="0"/>
                </a:moveTo>
                <a:lnTo>
                  <a:pt x="3817603" y="0"/>
                </a:lnTo>
                <a:lnTo>
                  <a:pt x="3817603" y="3319655"/>
                </a:lnTo>
                <a:lnTo>
                  <a:pt x="0" y="3319655"/>
                </a:lnTo>
                <a:lnTo>
                  <a:pt x="0" y="0"/>
                </a:lnTo>
                <a:close/>
              </a:path>
            </a:pathLst>
          </a:custGeom>
          <a:blipFill>
            <a:blip r:embed="rId2">
              <a:alphaModFix amt="15000"/>
            </a:blip>
            <a:stretch>
              <a:fillRect/>
            </a:stretch>
          </a:blipFill>
        </p:spPr>
      </p:sp>
      <p:sp>
        <p:nvSpPr>
          <p:cNvPr id="5" name="TextBox 5"/>
          <p:cNvSpPr txBox="1"/>
          <p:nvPr/>
        </p:nvSpPr>
        <p:spPr>
          <a:xfrm>
            <a:off x="1878218" y="308610"/>
            <a:ext cx="4508295"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Tổng kết</a:t>
            </a:r>
            <a:endParaRPr lang="en-US" sz="1800">
              <a:solidFill>
                <a:srgbClr val="F16622"/>
              </a:solidFill>
              <a:latin typeface="Times New Roman Bold" panose="02020603050405020304"/>
            </a:endParaRPr>
          </a:p>
        </p:txBody>
      </p:sp>
      <p:sp>
        <p:nvSpPr>
          <p:cNvPr id="6" name="TextBox 6"/>
          <p:cNvSpPr txBox="1"/>
          <p:nvPr/>
        </p:nvSpPr>
        <p:spPr>
          <a:xfrm>
            <a:off x="2475865" y="2433320"/>
            <a:ext cx="2595880" cy="753745"/>
          </a:xfrm>
          <a:prstGeom prst="rect">
            <a:avLst/>
          </a:prstGeom>
        </p:spPr>
        <p:txBody>
          <a:bodyPr wrap="square" lIns="0" tIns="0" rIns="0" bIns="0" rtlCol="0" anchor="t">
            <a:spAutoFit/>
          </a:bodyPr>
          <a:lstStyle/>
          <a:p>
            <a:pPr marL="0" lvl="0" indent="0" algn="ctr">
              <a:lnSpc>
                <a:spcPts val="5880"/>
              </a:lnSpc>
              <a:spcBef>
                <a:spcPct val="0"/>
              </a:spcBef>
            </a:pPr>
            <a:r>
              <a:rPr lang="en-US" sz="4200">
                <a:solidFill>
                  <a:srgbClr val="F16622"/>
                </a:solidFill>
                <a:latin typeface="Times New Roman Bold" panose="02020603050405020304"/>
              </a:rPr>
              <a:t>Kết thúc</a:t>
            </a:r>
            <a:endParaRPr lang="en-US" sz="4200">
              <a:solidFill>
                <a:srgbClr val="F16622"/>
              </a:solidFill>
              <a:latin typeface="Times New Roman Bold"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895858"/>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000000"/>
                  </a:solidFill>
                  <a:latin typeface="Times New Roman" panose="02020603050405020304"/>
                </a:rPr>
                <a:t>Tại sao custom component lại quan trọng!</a:t>
              </a:r>
              <a:endParaRPr lang="en-US" sz="1600">
                <a:solidFill>
                  <a:srgbClr val="000000"/>
                </a:solidFill>
                <a:latin typeface="Times New Roman" panose="02020603050405020304"/>
              </a:endParaRPr>
            </a:p>
          </p:txBody>
        </p:sp>
      </p:grpSp>
      <p:sp>
        <p:nvSpPr>
          <p:cNvPr id="21" name="TextBox 21"/>
          <p:cNvSpPr txBox="1"/>
          <p:nvPr/>
        </p:nvSpPr>
        <p:spPr>
          <a:xfrm>
            <a:off x="1931715" y="254724"/>
            <a:ext cx="445487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 Giới thiệu </a:t>
            </a:r>
            <a:endParaRPr lang="en-US" sz="1800">
              <a:solidFill>
                <a:srgbClr val="F16622"/>
              </a:solidFill>
              <a:latin typeface="Times New Roman Bold" panose="02020603050405020304"/>
            </a:endParaRPr>
          </a:p>
        </p:txBody>
      </p:sp>
      <p:sp>
        <p:nvSpPr>
          <p:cNvPr id="22" name="TextBox 22"/>
          <p:cNvSpPr txBox="1"/>
          <p:nvPr/>
        </p:nvSpPr>
        <p:spPr>
          <a:xfrm>
            <a:off x="826438" y="1272254"/>
            <a:ext cx="5498633" cy="2872105"/>
          </a:xfrm>
          <a:prstGeom prst="rect">
            <a:avLst/>
          </a:prstGeom>
        </p:spPr>
        <p:txBody>
          <a:bodyPr lIns="0" tIns="0" rIns="0" bIns="0" rtlCol="0" anchor="t">
            <a:spAutoFit/>
          </a:bodyPr>
          <a:lstStyle/>
          <a:p>
            <a:pPr>
              <a:lnSpc>
                <a:spcPts val="2240"/>
              </a:lnSpc>
            </a:pPr>
            <a:r>
              <a:rPr lang="en-US" sz="1600">
                <a:solidFill>
                  <a:srgbClr val="000000"/>
                </a:solidFill>
                <a:latin typeface="Times New Roman" panose="02020603050405020304"/>
              </a:rPr>
              <a:t>Trong quá trình phát triển thực tế ứng dụng React Native, sẽ có rất nhiều thành phần được lặp đi lặp lại nhiều lần. Việc phải viết lại các thành phần này rất tốn thời gian xây dựng và kể cả trong quá trình bảo trì, sửa lỗi cũng rất mất thời gian. Việc tạo một custom component cho một thành phần cụ thể nào đó, giúp dễ dàng quản lý các thành phần hơn. </a:t>
            </a:r>
            <a:endParaRPr lang="en-US" sz="1600">
              <a:solidFill>
                <a:srgbClr val="000000"/>
              </a:solidFill>
              <a:latin typeface="Times New Roman" panose="02020603050405020304"/>
            </a:endParaRPr>
          </a:p>
          <a:p>
            <a:pPr>
              <a:lnSpc>
                <a:spcPts val="2240"/>
              </a:lnSpc>
            </a:pPr>
          </a:p>
          <a:p>
            <a:pPr>
              <a:lnSpc>
                <a:spcPts val="2240"/>
              </a:lnSpc>
            </a:pPr>
            <a:r>
              <a:rPr lang="en-US" sz="1600">
                <a:solidFill>
                  <a:srgbClr val="000000"/>
                </a:solidFill>
                <a:latin typeface="Times New Roman" panose="02020603050405020304"/>
              </a:rPr>
              <a:t>Custom component là một kỹ thuật không thể thiếu trong tất cả các ứng dụng được phát triển bằng React Native, tận dụng được sức mạnh của framework này mang lại</a:t>
            </a:r>
            <a:endParaRPr lang="en-US" sz="1600">
              <a:solidFill>
                <a:srgbClr val="000000"/>
              </a:solidFill>
              <a:latin typeface="Times New Roman" panose="02020603050405020304"/>
            </a:endParaRPr>
          </a:p>
        </p:txBody>
      </p:sp>
      <p:sp>
        <p:nvSpPr>
          <p:cNvPr id="23" name="TextBox 23"/>
          <p:cNvSpPr txBox="1"/>
          <p:nvPr/>
        </p:nvSpPr>
        <p:spPr>
          <a:xfrm>
            <a:off x="6386512" y="4745309"/>
            <a:ext cx="212883" cy="18415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3</a:t>
            </a:r>
            <a:endParaRPr lang="en-US" sz="1000">
              <a:solidFill>
                <a:srgbClr val="000000"/>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891710"/>
            <a:ext cx="5806031" cy="287020"/>
            <a:chOff x="0" y="-66675"/>
            <a:chExt cx="7741375" cy="38269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2693"/>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charset="0"/>
                  <a:cs typeface="Times New Roman" panose="02020603050405020304" charset="0"/>
                </a:rPr>
                <a:t>Xây dựng custom component </a:t>
              </a:r>
              <a:r>
                <a:rPr lang="en-US" sz="1600" b="1">
                  <a:solidFill>
                    <a:srgbClr val="3B3939"/>
                  </a:solidFill>
                  <a:latin typeface="Times New Roman Bold" panose="02020603050405020304" charset="0"/>
                  <a:cs typeface="Times New Roman Bold" panose="02020603050405020304" charset="0"/>
                </a:rPr>
                <a:t>Header.</a:t>
              </a:r>
              <a:endParaRPr lang="en-US" sz="1600" b="1">
                <a:solidFill>
                  <a:srgbClr val="3B3939"/>
                </a:solidFill>
                <a:latin typeface="Times New Roman Bold" panose="02020603050405020304" charset="0"/>
                <a:cs typeface="Times New Roman Bold" panose="02020603050405020304" charset="0"/>
              </a:endParaRPr>
            </a:p>
          </p:txBody>
        </p:sp>
      </p:grpSp>
      <p:sp>
        <p:nvSpPr>
          <p:cNvPr id="21" name="Freeform 21"/>
          <p:cNvSpPr/>
          <p:nvPr/>
        </p:nvSpPr>
        <p:spPr>
          <a:xfrm>
            <a:off x="1099925" y="2103209"/>
            <a:ext cx="4705776" cy="1251066"/>
          </a:xfrm>
          <a:custGeom>
            <a:avLst/>
            <a:gdLst/>
            <a:ahLst/>
            <a:cxnLst/>
            <a:rect l="l" t="t" r="r" b="b"/>
            <a:pathLst>
              <a:path w="4705776" h="1251066">
                <a:moveTo>
                  <a:pt x="0" y="0"/>
                </a:moveTo>
                <a:lnTo>
                  <a:pt x="4705775" y="0"/>
                </a:lnTo>
                <a:lnTo>
                  <a:pt x="4705775" y="1251066"/>
                </a:lnTo>
                <a:lnTo>
                  <a:pt x="0" y="1251066"/>
                </a:lnTo>
                <a:lnTo>
                  <a:pt x="0" y="0"/>
                </a:lnTo>
                <a:close/>
              </a:path>
            </a:pathLst>
          </a:custGeom>
          <a:blipFill>
            <a:blip r:embed="rId2"/>
            <a:stretch>
              <a:fillRect l="-1360" t="-7675"/>
            </a:stretch>
          </a:blipFill>
        </p:spPr>
      </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4</a:t>
            </a:r>
            <a:endParaRPr lang="en-US" sz="1000">
              <a:solidFill>
                <a:srgbClr val="000000"/>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040" y="941716"/>
            <a:ext cx="5806032" cy="235585"/>
            <a:chOff x="0" y="0"/>
            <a:chExt cx="7741376" cy="3141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3807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Trong Header custom component sẽ có các props sau:</a:t>
              </a:r>
              <a:endParaRPr lang="en-US" sz="1600">
                <a:solidFill>
                  <a:srgbClr val="3B3939"/>
                </a:solidFill>
                <a:latin typeface="Times New Roman" panose="02020603050405020304"/>
              </a:endParaRPr>
            </a:p>
          </p:txBody>
        </p:sp>
      </p:grpSp>
      <p:sp>
        <p:nvSpPr>
          <p:cNvPr id="21" name="TextBox 21"/>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2" name="TextBox 22"/>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5</a:t>
            </a:r>
            <a:endParaRPr lang="en-US" sz="1000">
              <a:solidFill>
                <a:srgbClr val="000000"/>
              </a:solidFill>
              <a:latin typeface="Times New Roman" panose="02020603050405020304"/>
            </a:endParaRPr>
          </a:p>
        </p:txBody>
      </p:sp>
      <p:grpSp>
        <p:nvGrpSpPr>
          <p:cNvPr id="23" name="Group 23"/>
          <p:cNvGrpSpPr/>
          <p:nvPr/>
        </p:nvGrpSpPr>
        <p:grpSpPr>
          <a:xfrm rot="0">
            <a:off x="795265" y="2676562"/>
            <a:ext cx="5441181" cy="511809"/>
            <a:chOff x="0" y="0"/>
            <a:chExt cx="7254908" cy="682413"/>
          </a:xfrm>
        </p:grpSpPr>
        <p:grpSp>
          <p:nvGrpSpPr>
            <p:cNvPr id="24" name="Group 24"/>
            <p:cNvGrpSpPr/>
            <p:nvPr/>
          </p:nvGrpSpPr>
          <p:grpSpPr>
            <a:xfrm rot="2700000">
              <a:off x="91796" y="18834"/>
              <a:ext cx="90938" cy="90938"/>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6" name="TextBox 2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7" name="Group 27"/>
            <p:cNvGrpSpPr/>
            <p:nvPr/>
          </p:nvGrpSpPr>
          <p:grpSpPr>
            <a:xfrm rot="2700000">
              <a:off x="167633" y="97452"/>
              <a:ext cx="90938" cy="90938"/>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9" name="TextBox 2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0" name="Group 30"/>
            <p:cNvGrpSpPr/>
            <p:nvPr/>
          </p:nvGrpSpPr>
          <p:grpSpPr>
            <a:xfrm rot="2700000">
              <a:off x="91796" y="170520"/>
              <a:ext cx="90938" cy="90938"/>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2" name="TextBox 3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3" name="Group 33"/>
            <p:cNvGrpSpPr/>
            <p:nvPr/>
          </p:nvGrpSpPr>
          <p:grpSpPr>
            <a:xfrm rot="2700000">
              <a:off x="18834" y="97452"/>
              <a:ext cx="90938" cy="90938"/>
              <a:chOff x="0" y="0"/>
              <a:chExt cx="812800" cy="812800"/>
            </a:xfrm>
          </p:grpSpPr>
          <p:sp>
            <p:nvSpPr>
              <p:cNvPr id="34" name="Freeform 3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5" name="TextBox 3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6" name="TextBox 36"/>
            <p:cNvSpPr txBox="1"/>
            <p:nvPr/>
          </p:nvSpPr>
          <p:spPr>
            <a:xfrm>
              <a:off x="387101" y="-66675"/>
              <a:ext cx="6867806"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onPressRight</a:t>
              </a:r>
              <a:r>
                <a:rPr lang="en-US" sz="1600">
                  <a:solidFill>
                    <a:srgbClr val="000000"/>
                  </a:solidFill>
                  <a:latin typeface="Times New Roman" panose="02020603050405020304"/>
                </a:rPr>
                <a:t>: là một prop function, function sẽ được kích hoạt khi người dùng nhấn vào vùng icon bên phải</a:t>
              </a:r>
              <a:endParaRPr lang="en-US" sz="1600">
                <a:solidFill>
                  <a:srgbClr val="000000"/>
                </a:solidFill>
                <a:latin typeface="Times New Roman" panose="02020603050405020304"/>
              </a:endParaRPr>
            </a:p>
          </p:txBody>
        </p:sp>
      </p:grpSp>
      <p:grpSp>
        <p:nvGrpSpPr>
          <p:cNvPr id="37" name="Group 37"/>
          <p:cNvGrpSpPr/>
          <p:nvPr/>
        </p:nvGrpSpPr>
        <p:grpSpPr>
          <a:xfrm rot="0">
            <a:off x="795265" y="3359822"/>
            <a:ext cx="5441181" cy="511809"/>
            <a:chOff x="0" y="0"/>
            <a:chExt cx="7254908" cy="682413"/>
          </a:xfrm>
        </p:grpSpPr>
        <p:grpSp>
          <p:nvGrpSpPr>
            <p:cNvPr id="38" name="Group 38"/>
            <p:cNvGrpSpPr/>
            <p:nvPr/>
          </p:nvGrpSpPr>
          <p:grpSpPr>
            <a:xfrm rot="2700000">
              <a:off x="91796" y="18834"/>
              <a:ext cx="90938" cy="90938"/>
              <a:chOff x="0" y="0"/>
              <a:chExt cx="812800" cy="812800"/>
            </a:xfrm>
          </p:grpSpPr>
          <p:sp>
            <p:nvSpPr>
              <p:cNvPr id="39" name="Freeform 3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0" name="TextBox 4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1" name="Group 41"/>
            <p:cNvGrpSpPr/>
            <p:nvPr/>
          </p:nvGrpSpPr>
          <p:grpSpPr>
            <a:xfrm rot="2700000">
              <a:off x="167633" y="97452"/>
              <a:ext cx="90938" cy="90938"/>
              <a:chOff x="0" y="0"/>
              <a:chExt cx="812800" cy="812800"/>
            </a:xfrm>
          </p:grpSpPr>
          <p:sp>
            <p:nvSpPr>
              <p:cNvPr id="42" name="Freeform 4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3" name="TextBox 4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4" name="Group 44"/>
            <p:cNvGrpSpPr/>
            <p:nvPr/>
          </p:nvGrpSpPr>
          <p:grpSpPr>
            <a:xfrm rot="2700000">
              <a:off x="91796" y="170520"/>
              <a:ext cx="90938" cy="90938"/>
              <a:chOff x="0" y="0"/>
              <a:chExt cx="812800" cy="812800"/>
            </a:xfrm>
          </p:grpSpPr>
          <p:sp>
            <p:nvSpPr>
              <p:cNvPr id="45" name="Freeform 4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6" name="TextBox 4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7" name="Group 47"/>
            <p:cNvGrpSpPr/>
            <p:nvPr/>
          </p:nvGrpSpPr>
          <p:grpSpPr>
            <a:xfrm rot="2700000">
              <a:off x="18834" y="97452"/>
              <a:ext cx="90938" cy="90938"/>
              <a:chOff x="0" y="0"/>
              <a:chExt cx="812800" cy="812800"/>
            </a:xfrm>
          </p:grpSpPr>
          <p:sp>
            <p:nvSpPr>
              <p:cNvPr id="48" name="Freeform 4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9" name="TextBox 4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50" name="TextBox 50"/>
            <p:cNvSpPr txBox="1"/>
            <p:nvPr/>
          </p:nvSpPr>
          <p:spPr>
            <a:xfrm>
              <a:off x="387101" y="-66675"/>
              <a:ext cx="6867806"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onPressLeft</a:t>
              </a:r>
              <a:r>
                <a:rPr lang="en-US" sz="1600">
                  <a:solidFill>
                    <a:srgbClr val="000000"/>
                  </a:solidFill>
                  <a:latin typeface="Times New Roman" panose="02020603050405020304"/>
                </a:rPr>
                <a:t>: là một prop function, function sẽ được kích hoạt khi người dùng nhấn vào vùng icon bên trái</a:t>
              </a:r>
              <a:endParaRPr lang="en-US" sz="1600">
                <a:solidFill>
                  <a:srgbClr val="000000"/>
                </a:solidFill>
                <a:latin typeface="Times New Roman" panose="02020603050405020304"/>
              </a:endParaRPr>
            </a:p>
          </p:txBody>
        </p:sp>
      </p:grpSp>
      <p:grpSp>
        <p:nvGrpSpPr>
          <p:cNvPr id="51" name="Group 51"/>
          <p:cNvGrpSpPr/>
          <p:nvPr/>
        </p:nvGrpSpPr>
        <p:grpSpPr>
          <a:xfrm rot="0">
            <a:off x="795265" y="1421299"/>
            <a:ext cx="5441181" cy="235584"/>
            <a:chOff x="0" y="0"/>
            <a:chExt cx="7254908" cy="314113"/>
          </a:xfrm>
        </p:grpSpPr>
        <p:grpSp>
          <p:nvGrpSpPr>
            <p:cNvPr id="52" name="Group 52"/>
            <p:cNvGrpSpPr/>
            <p:nvPr/>
          </p:nvGrpSpPr>
          <p:grpSpPr>
            <a:xfrm rot="2700000">
              <a:off x="91796" y="18834"/>
              <a:ext cx="90938" cy="90938"/>
              <a:chOff x="0" y="0"/>
              <a:chExt cx="812800" cy="812800"/>
            </a:xfrm>
          </p:grpSpPr>
          <p:sp>
            <p:nvSpPr>
              <p:cNvPr id="53" name="Freeform 5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4" name="TextBox 5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5" name="Group 55"/>
            <p:cNvGrpSpPr/>
            <p:nvPr/>
          </p:nvGrpSpPr>
          <p:grpSpPr>
            <a:xfrm rot="2700000">
              <a:off x="167633" y="97452"/>
              <a:ext cx="90938" cy="90938"/>
              <a:chOff x="0" y="0"/>
              <a:chExt cx="812800" cy="812800"/>
            </a:xfrm>
          </p:grpSpPr>
          <p:sp>
            <p:nvSpPr>
              <p:cNvPr id="56" name="Freeform 5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57" name="TextBox 5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58" name="Group 58"/>
            <p:cNvGrpSpPr/>
            <p:nvPr/>
          </p:nvGrpSpPr>
          <p:grpSpPr>
            <a:xfrm rot="2700000">
              <a:off x="91796" y="170520"/>
              <a:ext cx="90938" cy="90938"/>
              <a:chOff x="0" y="0"/>
              <a:chExt cx="812800" cy="812800"/>
            </a:xfrm>
          </p:grpSpPr>
          <p:sp>
            <p:nvSpPr>
              <p:cNvPr id="59" name="Freeform 5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0" name="TextBox 60"/>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1" name="Group 61"/>
            <p:cNvGrpSpPr/>
            <p:nvPr/>
          </p:nvGrpSpPr>
          <p:grpSpPr>
            <a:xfrm rot="2700000">
              <a:off x="18834" y="97452"/>
              <a:ext cx="90938" cy="90938"/>
              <a:chOff x="0" y="0"/>
              <a:chExt cx="812800" cy="812800"/>
            </a:xfrm>
          </p:grpSpPr>
          <p:sp>
            <p:nvSpPr>
              <p:cNvPr id="62" name="Freeform 6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3" name="TextBox 63"/>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64" name="TextBox 64"/>
            <p:cNvSpPr txBox="1"/>
            <p:nvPr/>
          </p:nvSpPr>
          <p:spPr>
            <a:xfrm>
              <a:off x="387101" y="-66675"/>
              <a:ext cx="6867806"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title</a:t>
              </a:r>
              <a:r>
                <a:rPr lang="en-US" sz="1600">
                  <a:solidFill>
                    <a:srgbClr val="000000"/>
                  </a:solidFill>
                  <a:latin typeface="Times New Roman" panose="02020603050405020304"/>
                </a:rPr>
                <a:t>: tiêu đề của </a:t>
              </a:r>
              <a:r>
                <a:rPr lang="en-US" sz="1600">
                  <a:solidFill>
                    <a:srgbClr val="000000"/>
                  </a:solidFill>
                  <a:latin typeface="Times New Roman Bold" panose="02020603050405020304"/>
                </a:rPr>
                <a:t>Header </a:t>
              </a:r>
              <a:r>
                <a:rPr lang="en-US" sz="1600">
                  <a:solidFill>
                    <a:srgbClr val="000000"/>
                  </a:solidFill>
                  <a:latin typeface="Times New Roman" panose="02020603050405020304"/>
                </a:rPr>
                <a:t>component</a:t>
              </a:r>
              <a:endParaRPr lang="en-US" sz="1600">
                <a:solidFill>
                  <a:srgbClr val="000000"/>
                </a:solidFill>
                <a:latin typeface="Times New Roman" panose="02020603050405020304"/>
              </a:endParaRPr>
            </a:p>
          </p:txBody>
        </p:sp>
      </p:grpSp>
      <p:grpSp>
        <p:nvGrpSpPr>
          <p:cNvPr id="65" name="Group 65"/>
          <p:cNvGrpSpPr/>
          <p:nvPr/>
        </p:nvGrpSpPr>
        <p:grpSpPr>
          <a:xfrm rot="0">
            <a:off x="795265" y="1837859"/>
            <a:ext cx="5441181" cy="235584"/>
            <a:chOff x="0" y="0"/>
            <a:chExt cx="7254908" cy="314113"/>
          </a:xfrm>
        </p:grpSpPr>
        <p:grpSp>
          <p:nvGrpSpPr>
            <p:cNvPr id="66" name="Group 66"/>
            <p:cNvGrpSpPr/>
            <p:nvPr/>
          </p:nvGrpSpPr>
          <p:grpSpPr>
            <a:xfrm rot="2700000">
              <a:off x="91796" y="18834"/>
              <a:ext cx="90938" cy="90938"/>
              <a:chOff x="0" y="0"/>
              <a:chExt cx="812800" cy="812800"/>
            </a:xfrm>
          </p:grpSpPr>
          <p:sp>
            <p:nvSpPr>
              <p:cNvPr id="67" name="Freeform 6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68" name="TextBox 6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69" name="Group 69"/>
            <p:cNvGrpSpPr/>
            <p:nvPr/>
          </p:nvGrpSpPr>
          <p:grpSpPr>
            <a:xfrm rot="2700000">
              <a:off x="167633" y="97452"/>
              <a:ext cx="90938" cy="90938"/>
              <a:chOff x="0" y="0"/>
              <a:chExt cx="812800" cy="812800"/>
            </a:xfrm>
          </p:grpSpPr>
          <p:sp>
            <p:nvSpPr>
              <p:cNvPr id="70" name="Freeform 7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1" name="TextBox 7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72" name="Group 72"/>
            <p:cNvGrpSpPr/>
            <p:nvPr/>
          </p:nvGrpSpPr>
          <p:grpSpPr>
            <a:xfrm rot="2700000">
              <a:off x="91796" y="170520"/>
              <a:ext cx="90938" cy="90938"/>
              <a:chOff x="0" y="0"/>
              <a:chExt cx="812800" cy="812800"/>
            </a:xfrm>
          </p:grpSpPr>
          <p:sp>
            <p:nvSpPr>
              <p:cNvPr id="73" name="Freeform 7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4" name="TextBox 7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75" name="Group 75"/>
            <p:cNvGrpSpPr/>
            <p:nvPr/>
          </p:nvGrpSpPr>
          <p:grpSpPr>
            <a:xfrm rot="2700000">
              <a:off x="18834" y="97452"/>
              <a:ext cx="90938" cy="90938"/>
              <a:chOff x="0" y="0"/>
              <a:chExt cx="812800" cy="812800"/>
            </a:xfrm>
          </p:grpSpPr>
          <p:sp>
            <p:nvSpPr>
              <p:cNvPr id="76" name="Freeform 7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77" name="TextBox 7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78" name="TextBox 78"/>
            <p:cNvSpPr txBox="1"/>
            <p:nvPr/>
          </p:nvSpPr>
          <p:spPr>
            <a:xfrm>
              <a:off x="387101" y="-66675"/>
              <a:ext cx="6867806"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iconLeft</a:t>
              </a:r>
              <a:r>
                <a:rPr lang="en-US" sz="1600">
                  <a:solidFill>
                    <a:srgbClr val="000000"/>
                  </a:solidFill>
                  <a:latin typeface="Times New Roman" panose="02020603050405020304"/>
                </a:rPr>
                <a:t>: là đường dẫn đến icon phía bên trái</a:t>
              </a:r>
              <a:endParaRPr lang="en-US" sz="1600">
                <a:solidFill>
                  <a:srgbClr val="000000"/>
                </a:solidFill>
                <a:latin typeface="Times New Roman" panose="02020603050405020304"/>
              </a:endParaRPr>
            </a:p>
          </p:txBody>
        </p:sp>
      </p:grpSp>
      <p:grpSp>
        <p:nvGrpSpPr>
          <p:cNvPr id="79" name="Group 79"/>
          <p:cNvGrpSpPr/>
          <p:nvPr/>
        </p:nvGrpSpPr>
        <p:grpSpPr>
          <a:xfrm rot="0">
            <a:off x="795265" y="2257621"/>
            <a:ext cx="5441181" cy="235584"/>
            <a:chOff x="0" y="0"/>
            <a:chExt cx="7254908" cy="314113"/>
          </a:xfrm>
        </p:grpSpPr>
        <p:grpSp>
          <p:nvGrpSpPr>
            <p:cNvPr id="80" name="Group 80"/>
            <p:cNvGrpSpPr/>
            <p:nvPr/>
          </p:nvGrpSpPr>
          <p:grpSpPr>
            <a:xfrm rot="2700000">
              <a:off x="91796" y="18834"/>
              <a:ext cx="90938" cy="90938"/>
              <a:chOff x="0" y="0"/>
              <a:chExt cx="812800" cy="812800"/>
            </a:xfrm>
          </p:grpSpPr>
          <p:sp>
            <p:nvSpPr>
              <p:cNvPr id="81" name="Freeform 8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2" name="TextBox 8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3" name="Group 83"/>
            <p:cNvGrpSpPr/>
            <p:nvPr/>
          </p:nvGrpSpPr>
          <p:grpSpPr>
            <a:xfrm rot="2700000">
              <a:off x="167633" y="97452"/>
              <a:ext cx="90938" cy="90938"/>
              <a:chOff x="0" y="0"/>
              <a:chExt cx="812800" cy="812800"/>
            </a:xfrm>
          </p:grpSpPr>
          <p:sp>
            <p:nvSpPr>
              <p:cNvPr id="84" name="Freeform 8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5" name="TextBox 8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6" name="Group 86"/>
            <p:cNvGrpSpPr/>
            <p:nvPr/>
          </p:nvGrpSpPr>
          <p:grpSpPr>
            <a:xfrm rot="2700000">
              <a:off x="91796" y="170520"/>
              <a:ext cx="90938" cy="90938"/>
              <a:chOff x="0" y="0"/>
              <a:chExt cx="812800" cy="812800"/>
            </a:xfrm>
          </p:grpSpPr>
          <p:sp>
            <p:nvSpPr>
              <p:cNvPr id="87" name="Freeform 8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8" name="TextBox 8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89" name="Group 89"/>
            <p:cNvGrpSpPr/>
            <p:nvPr/>
          </p:nvGrpSpPr>
          <p:grpSpPr>
            <a:xfrm rot="2700000">
              <a:off x="18834" y="97452"/>
              <a:ext cx="90938" cy="90938"/>
              <a:chOff x="0" y="0"/>
              <a:chExt cx="812800" cy="812800"/>
            </a:xfrm>
          </p:grpSpPr>
          <p:sp>
            <p:nvSpPr>
              <p:cNvPr id="90" name="Freeform 9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1" name="TextBox 9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92" name="TextBox 92"/>
            <p:cNvSpPr txBox="1"/>
            <p:nvPr/>
          </p:nvSpPr>
          <p:spPr>
            <a:xfrm>
              <a:off x="387101" y="-66675"/>
              <a:ext cx="6867806" cy="3807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iconRight</a:t>
              </a:r>
              <a:r>
                <a:rPr lang="en-US" sz="1600">
                  <a:solidFill>
                    <a:srgbClr val="000000"/>
                  </a:solidFill>
                  <a:latin typeface="Times New Roman" panose="02020603050405020304"/>
                </a:rPr>
                <a:t>: là đường dẫn đến icon phía bên phải</a:t>
              </a:r>
              <a:endParaRPr lang="en-US" sz="1600">
                <a:solidFill>
                  <a:srgbClr val="000000"/>
                </a:solidFill>
                <a:latin typeface="Times New Roman" panose="02020603050405020304"/>
              </a:endParaRPr>
            </a:p>
          </p:txBody>
        </p:sp>
      </p:grpSp>
      <p:grpSp>
        <p:nvGrpSpPr>
          <p:cNvPr id="93" name="Group 93"/>
          <p:cNvGrpSpPr/>
          <p:nvPr/>
        </p:nvGrpSpPr>
        <p:grpSpPr>
          <a:xfrm rot="0">
            <a:off x="795265" y="4043081"/>
            <a:ext cx="5441181" cy="511809"/>
            <a:chOff x="0" y="0"/>
            <a:chExt cx="7254908" cy="682413"/>
          </a:xfrm>
        </p:grpSpPr>
        <p:grpSp>
          <p:nvGrpSpPr>
            <p:cNvPr id="94" name="Group 94"/>
            <p:cNvGrpSpPr/>
            <p:nvPr/>
          </p:nvGrpSpPr>
          <p:grpSpPr>
            <a:xfrm rot="2700000">
              <a:off x="91796" y="18834"/>
              <a:ext cx="90938" cy="90938"/>
              <a:chOff x="0" y="0"/>
              <a:chExt cx="812800" cy="812800"/>
            </a:xfrm>
          </p:grpSpPr>
          <p:sp>
            <p:nvSpPr>
              <p:cNvPr id="95" name="Freeform 9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6" name="TextBox 9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7" name="Group 97"/>
            <p:cNvGrpSpPr/>
            <p:nvPr/>
          </p:nvGrpSpPr>
          <p:grpSpPr>
            <a:xfrm rot="2700000">
              <a:off x="167633" y="97452"/>
              <a:ext cx="90938" cy="90938"/>
              <a:chOff x="0" y="0"/>
              <a:chExt cx="812800" cy="812800"/>
            </a:xfrm>
          </p:grpSpPr>
          <p:sp>
            <p:nvSpPr>
              <p:cNvPr id="98" name="Freeform 9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99" name="TextBox 9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00" name="Group 100"/>
            <p:cNvGrpSpPr/>
            <p:nvPr/>
          </p:nvGrpSpPr>
          <p:grpSpPr>
            <a:xfrm rot="2700000">
              <a:off x="91796" y="170520"/>
              <a:ext cx="90938" cy="90938"/>
              <a:chOff x="0" y="0"/>
              <a:chExt cx="812800" cy="812800"/>
            </a:xfrm>
          </p:grpSpPr>
          <p:sp>
            <p:nvSpPr>
              <p:cNvPr id="101" name="Freeform 10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2" name="TextBox 10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03" name="Group 103"/>
            <p:cNvGrpSpPr/>
            <p:nvPr/>
          </p:nvGrpSpPr>
          <p:grpSpPr>
            <a:xfrm rot="2700000">
              <a:off x="18834" y="97452"/>
              <a:ext cx="90938" cy="90938"/>
              <a:chOff x="0" y="0"/>
              <a:chExt cx="812800" cy="812800"/>
            </a:xfrm>
          </p:grpSpPr>
          <p:sp>
            <p:nvSpPr>
              <p:cNvPr id="104" name="Freeform 10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5" name="TextBox 10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06" name="TextBox 106"/>
            <p:cNvSpPr txBox="1"/>
            <p:nvPr/>
          </p:nvSpPr>
          <p:spPr>
            <a:xfrm>
              <a:off x="387101" y="-66675"/>
              <a:ext cx="6867806" cy="7490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leftComponent</a:t>
              </a:r>
              <a:r>
                <a:rPr lang="en-US" sz="1600">
                  <a:solidFill>
                    <a:srgbClr val="000000"/>
                  </a:solidFill>
                  <a:latin typeface="Times New Roman" panose="02020603050405020304"/>
                </a:rPr>
                <a:t>: là một component tuỳ chỉnh thay thế cho icon mặc định bên trái của </a:t>
              </a:r>
              <a:r>
                <a:rPr lang="en-US" sz="1600">
                  <a:solidFill>
                    <a:srgbClr val="000000"/>
                  </a:solidFill>
                  <a:latin typeface="Times New Roman Bold" panose="02020603050405020304"/>
                </a:rPr>
                <a:t>Header.</a:t>
              </a:r>
              <a:endParaRPr lang="en-US" sz="1600">
                <a:solidFill>
                  <a:srgbClr val="000000"/>
                </a:solidFill>
                <a:latin typeface="Times New Roman Bold" panose="020206030504050203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sp>
        <p:nvSpPr>
          <p:cNvPr id="4" name="TextBox 4"/>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grpSp>
        <p:nvGrpSpPr>
          <p:cNvPr id="5" name="Group 5"/>
          <p:cNvGrpSpPr/>
          <p:nvPr/>
        </p:nvGrpSpPr>
        <p:grpSpPr>
          <a:xfrm rot="0">
            <a:off x="959458" y="900296"/>
            <a:ext cx="5427055" cy="861695"/>
            <a:chOff x="18834" y="-66675"/>
            <a:chExt cx="7236073" cy="1148927"/>
          </a:xfrm>
        </p:grpSpPr>
        <p:grpSp>
          <p:nvGrpSpPr>
            <p:cNvPr id="6" name="Group 6"/>
            <p:cNvGrpSpPr/>
            <p:nvPr/>
          </p:nvGrpSpPr>
          <p:grpSpPr>
            <a:xfrm rot="2700000">
              <a:off x="91796" y="18834"/>
              <a:ext cx="90938" cy="90938"/>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8" name="TextBox 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9" name="Group 9"/>
            <p:cNvGrpSpPr/>
            <p:nvPr/>
          </p:nvGrpSpPr>
          <p:grpSpPr>
            <a:xfrm rot="2700000">
              <a:off x="167633" y="97452"/>
              <a:ext cx="90938" cy="90938"/>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1" name="TextBox 1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2" name="Group 12"/>
            <p:cNvGrpSpPr/>
            <p:nvPr/>
          </p:nvGrpSpPr>
          <p:grpSpPr>
            <a:xfrm rot="2700000">
              <a:off x="91796" y="170520"/>
              <a:ext cx="90938" cy="90938"/>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4" name="TextBox 14"/>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15" name="Group 15"/>
            <p:cNvGrpSpPr/>
            <p:nvPr/>
          </p:nvGrpSpPr>
          <p:grpSpPr>
            <a:xfrm rot="2700000">
              <a:off x="18834" y="97452"/>
              <a:ext cx="90938" cy="90938"/>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7" name="TextBox 17"/>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18" name="TextBox 18"/>
            <p:cNvSpPr txBox="1"/>
            <p:nvPr/>
          </p:nvSpPr>
          <p:spPr>
            <a:xfrm>
              <a:off x="387101" y="-66675"/>
              <a:ext cx="6867806" cy="1148927"/>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centerComponent</a:t>
              </a:r>
              <a:r>
                <a:rPr lang="en-US" sz="1600">
                  <a:solidFill>
                    <a:srgbClr val="000000"/>
                  </a:solidFill>
                  <a:latin typeface="Times New Roman" panose="02020603050405020304"/>
                </a:rPr>
                <a:t>: là một component tuỳ chỉnh thay thế tiêu đề mặc định ở giữa của </a:t>
              </a:r>
              <a:r>
                <a:rPr lang="en-US" sz="1600">
                  <a:solidFill>
                    <a:srgbClr val="000000"/>
                  </a:solidFill>
                  <a:latin typeface="Times New Roman Bold" panose="02020603050405020304"/>
                </a:rPr>
                <a:t>Header, </a:t>
              </a:r>
              <a:r>
                <a:rPr lang="en-US" sz="1600">
                  <a:solidFill>
                    <a:srgbClr val="000000"/>
                  </a:solidFill>
                  <a:latin typeface="Times New Roman" panose="02020603050405020304"/>
                </a:rPr>
                <a:t>prop này giúp component mang tính tuỳ chỉnh cho nhiều trường hợp hơn.</a:t>
              </a:r>
              <a:endParaRPr lang="en-US" sz="1600">
                <a:solidFill>
                  <a:srgbClr val="000000"/>
                </a:solidFill>
                <a:latin typeface="Times New Roman" panose="02020603050405020304"/>
              </a:endParaRPr>
            </a:p>
          </p:txBody>
        </p:sp>
      </p:grpSp>
      <p:grpSp>
        <p:nvGrpSpPr>
          <p:cNvPr id="19" name="Group 19"/>
          <p:cNvGrpSpPr/>
          <p:nvPr/>
        </p:nvGrpSpPr>
        <p:grpSpPr>
          <a:xfrm rot="0">
            <a:off x="954450" y="1828666"/>
            <a:ext cx="5432135" cy="861695"/>
            <a:chOff x="18834" y="-82762"/>
            <a:chExt cx="7242847" cy="1148927"/>
          </a:xfrm>
        </p:grpSpPr>
        <p:grpSp>
          <p:nvGrpSpPr>
            <p:cNvPr id="20" name="Group 20"/>
            <p:cNvGrpSpPr/>
            <p:nvPr/>
          </p:nvGrpSpPr>
          <p:grpSpPr>
            <a:xfrm rot="2700000">
              <a:off x="91796" y="18834"/>
              <a:ext cx="90938" cy="90938"/>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2" name="TextBox 2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3" name="Group 23"/>
            <p:cNvGrpSpPr/>
            <p:nvPr/>
          </p:nvGrpSpPr>
          <p:grpSpPr>
            <a:xfrm rot="2700000">
              <a:off x="167633" y="97452"/>
              <a:ext cx="90938" cy="90938"/>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5" name="TextBox 2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6" name="Group 26"/>
            <p:cNvGrpSpPr/>
            <p:nvPr/>
          </p:nvGrpSpPr>
          <p:grpSpPr>
            <a:xfrm rot="2700000">
              <a:off x="91796" y="170520"/>
              <a:ext cx="90938" cy="90938"/>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28" name="TextBox 28"/>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29" name="Group 29"/>
            <p:cNvGrpSpPr/>
            <p:nvPr/>
          </p:nvGrpSpPr>
          <p:grpSpPr>
            <a:xfrm rot="2700000">
              <a:off x="18834" y="97452"/>
              <a:ext cx="90938" cy="90938"/>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1" name="TextBox 31"/>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32" name="TextBox 32"/>
            <p:cNvSpPr txBox="1"/>
            <p:nvPr/>
          </p:nvSpPr>
          <p:spPr>
            <a:xfrm>
              <a:off x="393875" y="-82762"/>
              <a:ext cx="6867806" cy="1148927"/>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Bold" panose="02020603050405020304"/>
                </a:rPr>
                <a:t>rightComponent</a:t>
              </a:r>
              <a:r>
                <a:rPr lang="en-US" sz="1600">
                  <a:solidFill>
                    <a:srgbClr val="000000"/>
                  </a:solidFill>
                  <a:latin typeface="Times New Roman" panose="02020603050405020304"/>
                </a:rPr>
                <a:t>: là một component tuỳ chỉnh thay thế cho icon mặc định bên phải của </a:t>
              </a:r>
              <a:r>
                <a:rPr lang="en-US" sz="1600">
                  <a:solidFill>
                    <a:srgbClr val="000000"/>
                  </a:solidFill>
                  <a:latin typeface="Times New Roman Bold" panose="02020603050405020304"/>
                </a:rPr>
                <a:t>Header, </a:t>
              </a:r>
              <a:r>
                <a:rPr lang="en-US" sz="1600">
                  <a:solidFill>
                    <a:srgbClr val="000000"/>
                  </a:solidFill>
                  <a:latin typeface="Times New Roman" panose="02020603050405020304"/>
                </a:rPr>
                <a:t>prop này giúp component mang tính tuỳ chỉnh cho nhiều trường hợp hơn.</a:t>
              </a:r>
              <a:endParaRPr lang="en-US" sz="1600">
                <a:solidFill>
                  <a:srgbClr val="000000"/>
                </a:solidFill>
                <a:latin typeface="Times New Roman" panose="02020603050405020304"/>
              </a:endParaRPr>
            </a:p>
          </p:txBody>
        </p:sp>
      </p:grpSp>
      <p:grpSp>
        <p:nvGrpSpPr>
          <p:cNvPr id="33" name="Group 33"/>
          <p:cNvGrpSpPr/>
          <p:nvPr/>
        </p:nvGrpSpPr>
        <p:grpSpPr>
          <a:xfrm rot="0">
            <a:off x="947393" y="2783705"/>
            <a:ext cx="5427055" cy="574040"/>
            <a:chOff x="18834" y="-66675"/>
            <a:chExt cx="7236073" cy="765388"/>
          </a:xfrm>
        </p:grpSpPr>
        <p:grpSp>
          <p:nvGrpSpPr>
            <p:cNvPr id="34" name="Group 34"/>
            <p:cNvGrpSpPr/>
            <p:nvPr/>
          </p:nvGrpSpPr>
          <p:grpSpPr>
            <a:xfrm rot="2700000">
              <a:off x="91796" y="18834"/>
              <a:ext cx="90938" cy="90938"/>
              <a:chOff x="0" y="0"/>
              <a:chExt cx="812800" cy="812800"/>
            </a:xfrm>
          </p:grpSpPr>
          <p:sp>
            <p:nvSpPr>
              <p:cNvPr id="35" name="Freeform 3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6" name="TextBox 36"/>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37" name="Group 37"/>
            <p:cNvGrpSpPr/>
            <p:nvPr/>
          </p:nvGrpSpPr>
          <p:grpSpPr>
            <a:xfrm rot="2700000">
              <a:off x="167633" y="97452"/>
              <a:ext cx="90938" cy="90938"/>
              <a:chOff x="0" y="0"/>
              <a:chExt cx="812800" cy="812800"/>
            </a:xfrm>
          </p:grpSpPr>
          <p:sp>
            <p:nvSpPr>
              <p:cNvPr id="38" name="Freeform 3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39" name="TextBox 39"/>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0" name="Group 40"/>
            <p:cNvGrpSpPr/>
            <p:nvPr/>
          </p:nvGrpSpPr>
          <p:grpSpPr>
            <a:xfrm rot="2700000">
              <a:off x="91796" y="170520"/>
              <a:ext cx="90938" cy="90938"/>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2" name="TextBox 42"/>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grpSp>
          <p:nvGrpSpPr>
            <p:cNvPr id="43" name="Group 43"/>
            <p:cNvGrpSpPr/>
            <p:nvPr/>
          </p:nvGrpSpPr>
          <p:grpSpPr>
            <a:xfrm rot="2700000">
              <a:off x="18834" y="97452"/>
              <a:ext cx="90938" cy="90938"/>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45" name="TextBox 45"/>
              <p:cNvSpPr txBox="1"/>
              <p:nvPr/>
            </p:nvSpPr>
            <p:spPr>
              <a:xfrm>
                <a:off x="0" y="-19050"/>
                <a:ext cx="812800" cy="831850"/>
              </a:xfrm>
              <a:prstGeom prst="rect">
                <a:avLst/>
              </a:prstGeom>
            </p:spPr>
            <p:txBody>
              <a:bodyPr lIns="5400" tIns="5400" rIns="5400" bIns="5400" rtlCol="0" anchor="ctr"/>
              <a:lstStyle/>
              <a:p>
                <a:pPr algn="ctr">
                  <a:lnSpc>
                    <a:spcPts val="1400"/>
                  </a:lnSpc>
                </a:pPr>
              </a:p>
            </p:txBody>
          </p:sp>
        </p:grpSp>
        <p:sp>
          <p:nvSpPr>
            <p:cNvPr id="46" name="TextBox 46"/>
            <p:cNvSpPr txBox="1"/>
            <p:nvPr/>
          </p:nvSpPr>
          <p:spPr>
            <a:xfrm>
              <a:off x="387101" y="-66675"/>
              <a:ext cx="6867806" cy="765388"/>
            </a:xfrm>
            <a:prstGeom prst="rect">
              <a:avLst/>
            </a:prstGeom>
          </p:spPr>
          <p:txBody>
            <a:bodyPr lIns="0" tIns="0" rIns="0" bIns="0" rtlCol="0" anchor="t">
              <a:spAutoFit/>
            </a:bodyPr>
            <a:lstStyle/>
            <a:p>
              <a:pPr marL="0" lvl="0" indent="0">
                <a:lnSpc>
                  <a:spcPts val="2240"/>
                </a:lnSpc>
                <a:spcBef>
                  <a:spcPct val="0"/>
                </a:spcBef>
              </a:pPr>
              <a:r>
                <a:rPr lang="en-US" sz="1600">
                  <a:solidFill>
                    <a:srgbClr val="000000"/>
                  </a:solidFill>
                  <a:latin typeface="Times New Roman" panose="02020603050405020304"/>
                </a:rPr>
                <a:t>Các prop còn lại là các giá trị tuỳ chỉnh style cho </a:t>
              </a:r>
              <a:r>
                <a:rPr lang="en-US" sz="1600">
                  <a:solidFill>
                    <a:srgbClr val="000000"/>
                  </a:solidFill>
                  <a:latin typeface="Times New Roman Bold" panose="02020603050405020304"/>
                </a:rPr>
                <a:t>Header </a:t>
              </a:r>
              <a:r>
                <a:rPr lang="en-US" sz="1600">
                  <a:solidFill>
                    <a:srgbClr val="000000"/>
                  </a:solidFill>
                  <a:latin typeface="Times New Roman" panose="02020603050405020304"/>
                </a:rPr>
                <a:t>component.</a:t>
              </a:r>
              <a:endParaRPr lang="en-US" sz="1600">
                <a:solidFill>
                  <a:srgbClr val="000000"/>
                </a:solidFill>
                <a:latin typeface="Times New Roman" panose="02020603050405020304"/>
              </a:endParaRPr>
            </a:p>
          </p:txBody>
        </p:sp>
      </p:grpSp>
      <p:sp>
        <p:nvSpPr>
          <p:cNvPr id="47" name="TextBox 47"/>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6</a:t>
            </a:r>
            <a:endParaRPr lang="en-US" sz="1000">
              <a:solidFill>
                <a:srgbClr val="000000"/>
              </a:solidFill>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04024"/>
            <a:ext cx="5806031" cy="574040"/>
            <a:chOff x="0" y="-66675"/>
            <a:chExt cx="7741375" cy="765386"/>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765386"/>
            </a:xfrm>
            <a:prstGeom prst="rect">
              <a:avLst/>
            </a:prstGeom>
          </p:spPr>
          <p:txBody>
            <a:bodyPr lIns="0" tIns="0" rIns="0" bIns="0" rtlCol="0" anchor="t">
              <a:spAutoFit/>
            </a:bodyPr>
            <a:lstStyle/>
            <a:p>
              <a:pPr algn="l">
                <a:lnSpc>
                  <a:spcPts val="2240"/>
                </a:lnSpc>
              </a:pPr>
              <a:r>
                <a:rPr lang="en-US" sz="1600">
                  <a:solidFill>
                    <a:srgbClr val="3B3939"/>
                  </a:solidFill>
                  <a:latin typeface="Times New Roman" panose="02020603050405020304"/>
                </a:rPr>
                <a:t>Một </a:t>
              </a:r>
              <a:r>
                <a:rPr lang="en-US" sz="1600">
                  <a:solidFill>
                    <a:srgbClr val="3B3939"/>
                  </a:solidFill>
                  <a:latin typeface="Times New Roman Bold" panose="02020603050405020304"/>
                </a:rPr>
                <a:t>Header </a:t>
              </a:r>
              <a:r>
                <a:rPr lang="en-US" sz="1600">
                  <a:solidFill>
                    <a:srgbClr val="3B3939"/>
                  </a:solidFill>
                  <a:latin typeface="Times New Roman" panose="02020603050405020304"/>
                </a:rPr>
                <a:t>component, sẽ được chia ra làm 3 phành phần nhỏ </a:t>
              </a:r>
              <a:r>
                <a:rPr lang="en-US" sz="1600">
                  <a:solidFill>
                    <a:srgbClr val="3B3939"/>
                  </a:solidFill>
                  <a:latin typeface="Times New Roman Bold" panose="02020603050405020304"/>
                </a:rPr>
                <a:t>renderLeft, renderCenter, renderRight.</a:t>
              </a:r>
              <a:endParaRPr lang="en-US" sz="1600">
                <a:solidFill>
                  <a:srgbClr val="3B3939"/>
                </a:solidFill>
                <a:latin typeface="Times New Roman Bold"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7</a:t>
            </a:r>
            <a:endParaRPr lang="en-US" sz="1000">
              <a:solidFill>
                <a:srgbClr val="000000"/>
              </a:solidFill>
              <a:latin typeface="Times New Roman" panose="02020603050405020304"/>
            </a:endParaRPr>
          </a:p>
        </p:txBody>
      </p:sp>
      <p:sp>
        <p:nvSpPr>
          <p:cNvPr id="38" name="Text Box 37"/>
          <p:cNvSpPr txBox="1"/>
          <p:nvPr/>
        </p:nvSpPr>
        <p:spPr>
          <a:xfrm>
            <a:off x="1832610" y="1676400"/>
            <a:ext cx="3483610" cy="116840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&lt;View style={[styles.container]}&gt;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{renderLeft()}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{renderCenter()}</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{renderRight()}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519112" y="724145"/>
            <a:ext cx="5867400" cy="22398"/>
          </a:xfrm>
          <a:prstGeom prst="line">
            <a:avLst/>
          </a:prstGeom>
          <a:ln w="38100" cap="flat">
            <a:solidFill>
              <a:srgbClr val="F16622"/>
            </a:solidFill>
            <a:prstDash val="solid"/>
            <a:headEnd type="none" w="sm" len="sm"/>
            <a:tailEnd type="none" w="sm" len="sm"/>
          </a:ln>
        </p:spPr>
      </p:sp>
      <p:sp>
        <p:nvSpPr>
          <p:cNvPr id="3" name="Freeform 3"/>
          <p:cNvSpPr/>
          <p:nvPr/>
        </p:nvSpPr>
        <p:spPr>
          <a:xfrm>
            <a:off x="519040" y="181808"/>
            <a:ext cx="1229740" cy="417721"/>
          </a:xfrm>
          <a:custGeom>
            <a:avLst/>
            <a:gdLst/>
            <a:ahLst/>
            <a:cxnLst/>
            <a:rect l="l" t="t" r="r" b="b"/>
            <a:pathLst>
              <a:path w="1229740" h="417721">
                <a:moveTo>
                  <a:pt x="0" y="0"/>
                </a:moveTo>
                <a:lnTo>
                  <a:pt x="1229739" y="0"/>
                </a:lnTo>
                <a:lnTo>
                  <a:pt x="1229739" y="417721"/>
                </a:lnTo>
                <a:lnTo>
                  <a:pt x="0" y="417721"/>
                </a:lnTo>
                <a:lnTo>
                  <a:pt x="0" y="0"/>
                </a:lnTo>
                <a:close/>
              </a:path>
            </a:pathLst>
          </a:custGeom>
          <a:blipFill>
            <a:blip r:embed="rId1"/>
            <a:stretch>
              <a:fillRect/>
            </a:stretch>
          </a:blipFill>
        </p:spPr>
      </p:sp>
      <p:grpSp>
        <p:nvGrpSpPr>
          <p:cNvPr id="4" name="Group 4"/>
          <p:cNvGrpSpPr/>
          <p:nvPr/>
        </p:nvGrpSpPr>
        <p:grpSpPr>
          <a:xfrm rot="0">
            <a:off x="519112" y="954030"/>
            <a:ext cx="5806032" cy="1064260"/>
            <a:chOff x="0" y="0"/>
            <a:chExt cx="7741376" cy="1419013"/>
          </a:xfrm>
        </p:grpSpPr>
        <p:grpSp>
          <p:nvGrpSpPr>
            <p:cNvPr id="5" name="Group 5"/>
            <p:cNvGrpSpPr/>
            <p:nvPr/>
          </p:nvGrpSpPr>
          <p:grpSpPr>
            <a:xfrm rot="0">
              <a:off x="10709" y="39546"/>
              <a:ext cx="262157" cy="240016"/>
              <a:chOff x="0" y="0"/>
              <a:chExt cx="852667" cy="780652"/>
            </a:xfrm>
          </p:grpSpPr>
          <p:sp>
            <p:nvSpPr>
              <p:cNvPr id="6" name="Freeform 6"/>
              <p:cNvSpPr/>
              <p:nvPr/>
            </p:nvSpPr>
            <p:spPr>
              <a:xfrm>
                <a:off x="0" y="0"/>
                <a:ext cx="852667" cy="780652"/>
              </a:xfrm>
              <a:custGeom>
                <a:avLst/>
                <a:gdLst/>
                <a:ahLst/>
                <a:cxnLst/>
                <a:rect l="l" t="t" r="r" b="b"/>
                <a:pathLst>
                  <a:path w="852667" h="780652">
                    <a:moveTo>
                      <a:pt x="0" y="0"/>
                    </a:moveTo>
                    <a:lnTo>
                      <a:pt x="852667" y="0"/>
                    </a:lnTo>
                    <a:lnTo>
                      <a:pt x="852667" y="780652"/>
                    </a:lnTo>
                    <a:lnTo>
                      <a:pt x="0" y="780652"/>
                    </a:lnTo>
                    <a:close/>
                  </a:path>
                </a:pathLst>
              </a:custGeom>
              <a:solidFill>
                <a:srgbClr val="F16622"/>
              </a:solidFill>
            </p:spPr>
          </p:sp>
          <p:sp>
            <p:nvSpPr>
              <p:cNvPr id="7" name="TextBox 7"/>
              <p:cNvSpPr txBox="1"/>
              <p:nvPr/>
            </p:nvSpPr>
            <p:spPr>
              <a:xfrm>
                <a:off x="0" y="-19050"/>
                <a:ext cx="852667" cy="799702"/>
              </a:xfrm>
              <a:prstGeom prst="rect">
                <a:avLst/>
              </a:prstGeom>
            </p:spPr>
            <p:txBody>
              <a:bodyPr lIns="50800" tIns="50800" rIns="50800" bIns="50800" rtlCol="0" anchor="ctr"/>
              <a:lstStyle/>
              <a:p>
                <a:pPr algn="ctr">
                  <a:lnSpc>
                    <a:spcPts val="1400"/>
                  </a:lnSpc>
                </a:pPr>
              </a:p>
            </p:txBody>
          </p:sp>
        </p:grpSp>
        <p:grpSp>
          <p:nvGrpSpPr>
            <p:cNvPr id="8" name="Group 8"/>
            <p:cNvGrpSpPr/>
            <p:nvPr/>
          </p:nvGrpSpPr>
          <p:grpSpPr>
            <a:xfrm rot="0">
              <a:off x="0" y="27307"/>
              <a:ext cx="242027" cy="242027"/>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16622"/>
              </a:solidFill>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1400"/>
                  </a:lnSpc>
                </a:pPr>
              </a:p>
            </p:txBody>
          </p:sp>
        </p:grpSp>
        <p:grpSp>
          <p:nvGrpSpPr>
            <p:cNvPr id="11" name="Group 11"/>
            <p:cNvGrpSpPr/>
            <p:nvPr/>
          </p:nvGrpSpPr>
          <p:grpSpPr>
            <a:xfrm rot="0">
              <a:off x="11842" y="41833"/>
              <a:ext cx="218342" cy="212976"/>
              <a:chOff x="0" y="0"/>
              <a:chExt cx="733260" cy="715238"/>
            </a:xfrm>
          </p:grpSpPr>
          <p:sp>
            <p:nvSpPr>
              <p:cNvPr id="12" name="Freeform 12"/>
              <p:cNvSpPr/>
              <p:nvPr/>
            </p:nvSpPr>
            <p:spPr>
              <a:xfrm>
                <a:off x="0" y="0"/>
                <a:ext cx="733260" cy="715238"/>
              </a:xfrm>
              <a:custGeom>
                <a:avLst/>
                <a:gdLst/>
                <a:ahLst/>
                <a:cxnLst/>
                <a:rect l="l" t="t" r="r" b="b"/>
                <a:pathLst>
                  <a:path w="733260" h="715238">
                    <a:moveTo>
                      <a:pt x="0" y="0"/>
                    </a:moveTo>
                    <a:lnTo>
                      <a:pt x="733260" y="0"/>
                    </a:lnTo>
                    <a:lnTo>
                      <a:pt x="733260" y="715238"/>
                    </a:lnTo>
                    <a:lnTo>
                      <a:pt x="0" y="715238"/>
                    </a:lnTo>
                    <a:close/>
                  </a:path>
                </a:pathLst>
              </a:custGeom>
              <a:solidFill>
                <a:srgbClr val="FFFFFF"/>
              </a:solidFill>
            </p:spPr>
          </p:sp>
          <p:sp>
            <p:nvSpPr>
              <p:cNvPr id="13" name="TextBox 13"/>
              <p:cNvSpPr txBox="1"/>
              <p:nvPr/>
            </p:nvSpPr>
            <p:spPr>
              <a:xfrm>
                <a:off x="0" y="-19050"/>
                <a:ext cx="733260" cy="734288"/>
              </a:xfrm>
              <a:prstGeom prst="rect">
                <a:avLst/>
              </a:prstGeom>
            </p:spPr>
            <p:txBody>
              <a:bodyPr lIns="50800" tIns="50800" rIns="50800" bIns="50800" rtlCol="0" anchor="ctr"/>
              <a:lstStyle/>
              <a:p>
                <a:pPr algn="ctr">
                  <a:lnSpc>
                    <a:spcPts val="1400"/>
                  </a:lnSpc>
                </a:pPr>
              </a:p>
            </p:txBody>
          </p:sp>
        </p:grpSp>
        <p:grpSp>
          <p:nvGrpSpPr>
            <p:cNvPr id="14" name="Group 14"/>
            <p:cNvGrpSpPr/>
            <p:nvPr/>
          </p:nvGrpSpPr>
          <p:grpSpPr>
            <a:xfrm rot="1261002">
              <a:off x="237344" y="32551"/>
              <a:ext cx="32993" cy="20225"/>
              <a:chOff x="0" y="0"/>
              <a:chExt cx="110802" cy="67923"/>
            </a:xfrm>
          </p:grpSpPr>
          <p:sp>
            <p:nvSpPr>
              <p:cNvPr id="15" name="Freeform 15"/>
              <p:cNvSpPr/>
              <p:nvPr/>
            </p:nvSpPr>
            <p:spPr>
              <a:xfrm>
                <a:off x="0" y="0"/>
                <a:ext cx="110802" cy="67923"/>
              </a:xfrm>
              <a:custGeom>
                <a:avLst/>
                <a:gdLst/>
                <a:ahLst/>
                <a:cxnLst/>
                <a:rect l="l" t="t" r="r" b="b"/>
                <a:pathLst>
                  <a:path w="110802" h="67923">
                    <a:moveTo>
                      <a:pt x="0" y="0"/>
                    </a:moveTo>
                    <a:lnTo>
                      <a:pt x="110802" y="0"/>
                    </a:lnTo>
                    <a:lnTo>
                      <a:pt x="110802" y="67923"/>
                    </a:lnTo>
                    <a:lnTo>
                      <a:pt x="0" y="67923"/>
                    </a:lnTo>
                    <a:close/>
                  </a:path>
                </a:pathLst>
              </a:custGeom>
              <a:solidFill>
                <a:srgbClr val="F16622"/>
              </a:solidFill>
            </p:spPr>
          </p:sp>
          <p:sp>
            <p:nvSpPr>
              <p:cNvPr id="16" name="TextBox 16"/>
              <p:cNvSpPr txBox="1"/>
              <p:nvPr/>
            </p:nvSpPr>
            <p:spPr>
              <a:xfrm>
                <a:off x="0" y="-19050"/>
                <a:ext cx="110802" cy="86973"/>
              </a:xfrm>
              <a:prstGeom prst="rect">
                <a:avLst/>
              </a:prstGeom>
            </p:spPr>
            <p:txBody>
              <a:bodyPr lIns="50800" tIns="50800" rIns="50800" bIns="50800" rtlCol="0" anchor="ctr"/>
              <a:lstStyle/>
              <a:p>
                <a:pPr algn="ctr">
                  <a:lnSpc>
                    <a:spcPts val="1400"/>
                  </a:lnSpc>
                </a:pPr>
              </a:p>
            </p:txBody>
          </p:sp>
        </p:grpSp>
        <p:grpSp>
          <p:nvGrpSpPr>
            <p:cNvPr id="17" name="Group 17"/>
            <p:cNvGrpSpPr/>
            <p:nvPr/>
          </p:nvGrpSpPr>
          <p:grpSpPr>
            <a:xfrm rot="2537428">
              <a:off x="4866" y="256957"/>
              <a:ext cx="14897" cy="20225"/>
              <a:chOff x="0" y="0"/>
              <a:chExt cx="50030" cy="67923"/>
            </a:xfrm>
          </p:grpSpPr>
          <p:sp>
            <p:nvSpPr>
              <p:cNvPr id="18" name="Freeform 18"/>
              <p:cNvSpPr/>
              <p:nvPr/>
            </p:nvSpPr>
            <p:spPr>
              <a:xfrm>
                <a:off x="0" y="0"/>
                <a:ext cx="50030" cy="67923"/>
              </a:xfrm>
              <a:custGeom>
                <a:avLst/>
                <a:gdLst/>
                <a:ahLst/>
                <a:cxnLst/>
                <a:rect l="l" t="t" r="r" b="b"/>
                <a:pathLst>
                  <a:path w="50030" h="67923">
                    <a:moveTo>
                      <a:pt x="0" y="0"/>
                    </a:moveTo>
                    <a:lnTo>
                      <a:pt x="50030" y="0"/>
                    </a:lnTo>
                    <a:lnTo>
                      <a:pt x="50030" y="67923"/>
                    </a:lnTo>
                    <a:lnTo>
                      <a:pt x="0" y="67923"/>
                    </a:lnTo>
                    <a:close/>
                  </a:path>
                </a:pathLst>
              </a:custGeom>
              <a:solidFill>
                <a:srgbClr val="F16622"/>
              </a:solidFill>
            </p:spPr>
          </p:sp>
          <p:sp>
            <p:nvSpPr>
              <p:cNvPr id="19" name="TextBox 19"/>
              <p:cNvSpPr txBox="1"/>
              <p:nvPr/>
            </p:nvSpPr>
            <p:spPr>
              <a:xfrm>
                <a:off x="0" y="-19050"/>
                <a:ext cx="50030" cy="86973"/>
              </a:xfrm>
              <a:prstGeom prst="rect">
                <a:avLst/>
              </a:prstGeom>
            </p:spPr>
            <p:txBody>
              <a:bodyPr lIns="50800" tIns="50800" rIns="50800" bIns="50800" rtlCol="0" anchor="ctr"/>
              <a:lstStyle/>
              <a:p>
                <a:pPr algn="ctr">
                  <a:lnSpc>
                    <a:spcPts val="1400"/>
                  </a:lnSpc>
                </a:pPr>
              </a:p>
            </p:txBody>
          </p:sp>
        </p:grpSp>
        <p:sp>
          <p:nvSpPr>
            <p:cNvPr id="20" name="TextBox 20"/>
            <p:cNvSpPr txBox="1"/>
            <p:nvPr/>
          </p:nvSpPr>
          <p:spPr>
            <a:xfrm>
              <a:off x="405735" y="-66675"/>
              <a:ext cx="7335640" cy="1485688"/>
            </a:xfrm>
            <a:prstGeom prst="rect">
              <a:avLst/>
            </a:prstGeom>
          </p:spPr>
          <p:txBody>
            <a:bodyPr lIns="0" tIns="0" rIns="0" bIns="0" rtlCol="0" anchor="t">
              <a:spAutoFit/>
            </a:bodyPr>
            <a:lstStyle/>
            <a:p>
              <a:pPr algn="l">
                <a:lnSpc>
                  <a:spcPts val="2240"/>
                </a:lnSpc>
              </a:pPr>
              <a:r>
                <a:rPr lang="en-US" sz="1600">
                  <a:solidFill>
                    <a:srgbClr val="3B3939"/>
                  </a:solidFill>
                  <a:latin typeface="Times New Roman Bold" panose="02020603050405020304"/>
                </a:rPr>
                <a:t>renderLeft </a:t>
              </a:r>
              <a:r>
                <a:rPr lang="en-US" sz="1600">
                  <a:solidFill>
                    <a:srgbClr val="3B3939"/>
                  </a:solidFill>
                  <a:latin typeface="Times New Roman" panose="02020603050405020304"/>
                </a:rPr>
                <a:t>function chịu trách nhiệm render thành phần bên trái của </a:t>
              </a:r>
              <a:r>
                <a:rPr lang="en-US" sz="1600">
                  <a:solidFill>
                    <a:srgbClr val="3B3939"/>
                  </a:solidFill>
                  <a:latin typeface="Times New Roman Bold" panose="02020603050405020304"/>
                </a:rPr>
                <a:t>Header, </a:t>
              </a:r>
              <a:r>
                <a:rPr lang="en-US" sz="1600">
                  <a:solidFill>
                    <a:srgbClr val="3B3939"/>
                  </a:solidFill>
                  <a:latin typeface="Times New Roman" panose="02020603050405020304"/>
                </a:rPr>
                <a:t>nếu bạn có truyền thành phần </a:t>
              </a:r>
              <a:r>
                <a:rPr lang="en-US" sz="1600">
                  <a:solidFill>
                    <a:srgbClr val="3B3939"/>
                  </a:solidFill>
                  <a:latin typeface="Times New Roman Bold" panose="02020603050405020304"/>
                </a:rPr>
                <a:t>leftComponent </a:t>
              </a:r>
              <a:r>
                <a:rPr lang="en-US" sz="1600">
                  <a:solidFill>
                    <a:srgbClr val="3B3939"/>
                  </a:solidFill>
                  <a:latin typeface="Times New Roman" panose="02020603050405020304"/>
                </a:rPr>
                <a:t>thì nó sẽ render nó, điều này giúp bạn tuỳ chỉnh, thêm bất kỳ thành phần nào mà bạn muốn.</a:t>
              </a:r>
              <a:endParaRPr lang="en-US" sz="1600">
                <a:solidFill>
                  <a:srgbClr val="3B3939"/>
                </a:solidFill>
                <a:latin typeface="Times New Roman" panose="02020603050405020304"/>
              </a:endParaRPr>
            </a:p>
          </p:txBody>
        </p:sp>
      </p:grpSp>
      <p:sp>
        <p:nvSpPr>
          <p:cNvPr id="22" name="TextBox 22"/>
          <p:cNvSpPr txBox="1"/>
          <p:nvPr/>
        </p:nvSpPr>
        <p:spPr>
          <a:xfrm>
            <a:off x="2903475" y="254724"/>
            <a:ext cx="3483110" cy="344805"/>
          </a:xfrm>
          <a:prstGeom prst="rect">
            <a:avLst/>
          </a:prstGeom>
        </p:spPr>
        <p:txBody>
          <a:bodyPr lIns="0" tIns="0" rIns="0" bIns="0" rtlCol="0" anchor="t">
            <a:spAutoFit/>
          </a:bodyPr>
          <a:lstStyle/>
          <a:p>
            <a:pPr algn="r">
              <a:lnSpc>
                <a:spcPts val="2520"/>
              </a:lnSpc>
            </a:pPr>
            <a:r>
              <a:rPr lang="en-US" sz="1800">
                <a:solidFill>
                  <a:srgbClr val="F16622"/>
                </a:solidFill>
                <a:latin typeface="Times New Roman Bold" panose="02020603050405020304"/>
              </a:rPr>
              <a:t>Header</a:t>
            </a:r>
            <a:endParaRPr lang="en-US" sz="1800">
              <a:solidFill>
                <a:srgbClr val="F16622"/>
              </a:solidFill>
              <a:latin typeface="Times New Roman Bold" panose="02020603050405020304"/>
            </a:endParaRPr>
          </a:p>
        </p:txBody>
      </p:sp>
      <p:sp>
        <p:nvSpPr>
          <p:cNvPr id="23" name="TextBox 23"/>
          <p:cNvSpPr txBox="1"/>
          <p:nvPr/>
        </p:nvSpPr>
        <p:spPr>
          <a:xfrm>
            <a:off x="6386512" y="4745309"/>
            <a:ext cx="212883" cy="179070"/>
          </a:xfrm>
          <a:prstGeom prst="rect">
            <a:avLst/>
          </a:prstGeom>
        </p:spPr>
        <p:txBody>
          <a:bodyPr lIns="0" tIns="0" rIns="0" bIns="0" rtlCol="0" anchor="t">
            <a:spAutoFit/>
          </a:bodyPr>
          <a:lstStyle/>
          <a:p>
            <a:pPr marL="0" lvl="0" indent="0" algn="r">
              <a:lnSpc>
                <a:spcPts val="1400"/>
              </a:lnSpc>
              <a:spcBef>
                <a:spcPct val="0"/>
              </a:spcBef>
            </a:pPr>
            <a:r>
              <a:rPr lang="en-US" sz="1000">
                <a:solidFill>
                  <a:srgbClr val="000000"/>
                </a:solidFill>
                <a:latin typeface="Times New Roman" panose="02020603050405020304"/>
              </a:rPr>
              <a:t>8</a:t>
            </a:r>
            <a:endParaRPr lang="en-US" sz="1000">
              <a:solidFill>
                <a:srgbClr val="000000"/>
              </a:solidFill>
              <a:latin typeface="Times New Roman" panose="02020603050405020304"/>
            </a:endParaRPr>
          </a:p>
        </p:txBody>
      </p:sp>
      <p:sp>
        <p:nvSpPr>
          <p:cNvPr id="38" name="Text Box 37"/>
          <p:cNvSpPr txBox="1"/>
          <p:nvPr/>
        </p:nvSpPr>
        <p:spPr>
          <a:xfrm>
            <a:off x="862965" y="2209800"/>
            <a:ext cx="5423535" cy="2461260"/>
          </a:xfrm>
          <a:prstGeom prst="rect">
            <a:avLst/>
          </a:prstGeom>
          <a:solidFill>
            <a:schemeClr val="accent6">
              <a:lumMod val="75000"/>
            </a:schemeClr>
          </a:solidFill>
        </p:spPr>
        <p:txBody>
          <a:bodyPr wrap="square" rtlCol="0">
            <a:spAutoFit/>
          </a:bodyPr>
          <a:p>
            <a:r>
              <a:rPr lang="en-US" sz="1400">
                <a:solidFill>
                  <a:schemeClr val="bg1"/>
                </a:solidFill>
                <a:latin typeface="Times New Roman Regular" panose="02020603050405020304" charset="0"/>
                <a:cs typeface="Times New Roman Regular" panose="02020603050405020304" charset="0"/>
              </a:rPr>
              <a:t>  const renderLeft = () =&gt;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return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leftComponent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{iconLeft ? (&lt;Pressable&gt;...&lt;/</a:t>
            </a:r>
            <a:r>
              <a:rPr lang="en-US" sz="1400">
                <a:solidFill>
                  <a:schemeClr val="bg1"/>
                </a:solidFill>
                <a:latin typeface="Times New Roman Regular" panose="02020603050405020304" charset="0"/>
                <a:cs typeface="Times New Roman Regular" panose="02020603050405020304" charset="0"/>
                <a:sym typeface="+mn-ea"/>
              </a:rPr>
              <a:t>Pressable&gt;</a:t>
            </a:r>
            <a:r>
              <a:rPr lang="en-US" sz="1400">
                <a:solidFill>
                  <a:schemeClr val="bg1"/>
                </a:solidFill>
                <a:latin typeface="Times New Roman Regular" panose="02020603050405020304" charset="0"/>
                <a:cs typeface="Times New Roman Regular" panose="02020603050405020304" charset="0"/>
              </a:rPr>
              <a:t>) :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 style={{width: leftIconSize, height: leftIconSize}} /&gt;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&lt;/View&gt;</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a:p>
            <a:r>
              <a:rPr lang="en-US" sz="1400">
                <a:solidFill>
                  <a:schemeClr val="bg1"/>
                </a:solidFill>
                <a:latin typeface="Times New Roman Regular" panose="02020603050405020304" charset="0"/>
                <a:cs typeface="Times New Roman Regular" panose="02020603050405020304" charset="0"/>
              </a:rPr>
              <a:t>  };</a:t>
            </a:r>
            <a:endParaRPr lang="en-US" sz="1400">
              <a:solidFill>
                <a:schemeClr val="bg1"/>
              </a:solidFill>
              <a:latin typeface="Times New Roman Regular" panose="02020603050405020304" charset="0"/>
              <a:cs typeface="Times New Roman Regular"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8630</Words>
  <Application>WPS Writer</Application>
  <PresentationFormat>On-screen Show (4:3)</PresentationFormat>
  <Paragraphs>405</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Arial</vt:lpstr>
      <vt:lpstr>SimSun</vt:lpstr>
      <vt:lpstr>Wingdings</vt:lpstr>
      <vt:lpstr>Times New Roman Bold</vt:lpstr>
      <vt:lpstr>Times New Roman</vt:lpstr>
      <vt:lpstr>Times New Roman Regular</vt:lpstr>
      <vt:lpstr>Times New Roman</vt:lpstr>
      <vt:lpstr>Microsoft YaHei</vt:lpstr>
      <vt:lpstr>汉仪旗黑</vt:lpstr>
      <vt:lpstr>Arial Unicode MS</vt:lpstr>
      <vt:lpstr>Calibri</vt:lpstr>
      <vt:lpstr>Helvetica Neue</vt:lpstr>
      <vt:lpstr>宋体-简</vt:lpstr>
      <vt:lpstr>Arial Bold</vt:lpstr>
      <vt:lpstr>Time</vt:lpstr>
      <vt:lpstr>苹方-简</vt:lpstr>
      <vt:lpstr>Times New Roman Italic</vt:lpstr>
      <vt:lpstr>Times New Roman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Giới thiệu về custom component trong React Native</dc:title>
  <dc:creator/>
  <cp:lastModifiedBy>Nguyễn Ngọc Chấn (FPL HC</cp:lastModifiedBy>
  <cp:revision>94</cp:revision>
  <dcterms:created xsi:type="dcterms:W3CDTF">2024-05-30T09:44:58Z</dcterms:created>
  <dcterms:modified xsi:type="dcterms:W3CDTF">2024-05-30T09:44:58Z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