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90" r:id="rId22"/>
    <p:sldId id="277" r:id="rId23"/>
    <p:sldId id="278" r:id="rId24"/>
    <p:sldId id="279" r:id="rId25"/>
    <p:sldId id="280" r:id="rId26"/>
    <p:sldId id="282" r:id="rId27"/>
    <p:sldId id="283" r:id="rId28"/>
    <p:sldId id="284" r:id="rId29"/>
    <p:sldId id="291" r:id="rId30"/>
    <p:sldId id="285" r:id="rId31"/>
    <p:sldId id="286" r:id="rId32"/>
    <p:sldId id="293" r:id="rId33"/>
    <p:sldId id="287" r:id="rId34"/>
    <p:sldId id="288" r:id="rId35"/>
    <p:sldId id="289" r:id="rId36"/>
  </p:sldIdLst>
  <p:sldSz cx="6896100" cy="5181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43"/>
        <p:guide pos="288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3459174" y="2920133"/>
            <a:ext cx="3073372"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18" name="TextBox 18"/>
          <p:cNvSpPr txBox="1"/>
          <p:nvPr/>
        </p:nvSpPr>
        <p:spPr>
          <a:xfrm>
            <a:off x="3194247" y="3762731"/>
            <a:ext cx="2576140" cy="26924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2: GIỚI THIỆU VỀ HOOKS</a:t>
            </a:r>
            <a:endParaRPr lang="en-US" sz="1400">
              <a:solidFill>
                <a:srgbClr val="F16622"/>
              </a:solidFill>
              <a:latin typeface="Times New Roman" panose="02020603050405020304"/>
            </a:endParaRPr>
          </a:p>
        </p:txBody>
      </p:sp>
      <p:sp>
        <p:nvSpPr>
          <p:cNvPr id="19" name="TextBox 19"/>
          <p:cNvSpPr txBox="1"/>
          <p:nvPr/>
        </p:nvSpPr>
        <p:spPr>
          <a:xfrm>
            <a:off x="3194050" y="4107180"/>
            <a:ext cx="3829050" cy="502285"/>
          </a:xfrm>
          <a:prstGeom prst="rect">
            <a:avLst/>
          </a:prstGeom>
        </p:spPr>
        <p:txBody>
          <a:bodyPr wrap="square" lIns="0" tIns="0" rIns="0" bIns="0" rtlCol="0" anchor="t">
            <a:spAutoFit/>
          </a:bodyPr>
          <a:lstStyle/>
          <a:p>
            <a:pPr>
              <a:lnSpc>
                <a:spcPts val="1960"/>
              </a:lnSpc>
            </a:pPr>
            <a:r>
              <a:rPr lang="en-US" sz="1400">
                <a:solidFill>
                  <a:srgbClr val="F16622"/>
                </a:solidFill>
                <a:latin typeface="Times New Roman" panose="02020603050405020304"/>
              </a:rPr>
              <a:t>PHẦN 1: GIỚI THIỆU VỀ HOOKS, useState, useRef, userEffect </a:t>
            </a:r>
            <a:endParaRPr lang="en-US" sz="1400">
              <a:solidFill>
                <a:srgbClr val="F16622"/>
              </a:solidFill>
              <a:latin typeface="Times New Roman" panose="02020603050405020304"/>
            </a:endParaRPr>
          </a:p>
        </p:txBody>
      </p:sp>
      <p:sp>
        <p:nvSpPr>
          <p:cNvPr id="20" name="TextBox 20"/>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21" name="AutoShape 21"/>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59774" y="1025192"/>
            <a:ext cx="4901914" cy="235584"/>
            <a:chOff x="0" y="0"/>
            <a:chExt cx="6535886"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17" name="TextBox 17"/>
            <p:cNvSpPr txBox="1"/>
            <p:nvPr/>
          </p:nvSpPr>
          <p:spPr>
            <a:xfrm>
              <a:off x="387101" y="-66675"/>
              <a:ext cx="6148784"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Code mẫu ở bên dưới</a:t>
              </a:r>
              <a:endParaRPr lang="en-US" sz="1600">
                <a:solidFill>
                  <a:srgbClr val="000000"/>
                </a:solidFill>
                <a:latin typeface="Times New Roman" panose="02020603050405020304"/>
              </a:endParaRPr>
            </a:p>
          </p:txBody>
        </p:sp>
      </p:grpSp>
      <p:sp>
        <p:nvSpPr>
          <p:cNvPr id="19" name="TextBox 19"/>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useState</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9</a:t>
            </a:r>
            <a:endParaRPr lang="en-US" sz="1000">
              <a:solidFill>
                <a:srgbClr val="000000"/>
              </a:solidFill>
              <a:latin typeface="Times New Roman" panose="02020603050405020304"/>
            </a:endParaRPr>
          </a:p>
        </p:txBody>
      </p:sp>
      <p:sp>
        <p:nvSpPr>
          <p:cNvPr id="38" name="Text Box 37"/>
          <p:cNvSpPr txBox="1"/>
          <p:nvPr/>
        </p:nvSpPr>
        <p:spPr>
          <a:xfrm>
            <a:off x="1357630" y="1489075"/>
            <a:ext cx="4189730" cy="31076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const UseStateScreen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[count, setCount] = useState(0);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handleIncrease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setCount(count + 1);</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style={styles.textCount}&gt;{count}&lt;/Text&gt;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&lt;Button title="Tăng" onPress={handleIncrease}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42945"/>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Có thể lưu bất cứ kiểu dữ liệu nào trong </a:t>
              </a:r>
              <a:r>
                <a:rPr lang="en-US" sz="1600">
                  <a:solidFill>
                    <a:srgbClr val="3B3939"/>
                  </a:solidFill>
                  <a:latin typeface="Times New Roman Bold" panose="02020603050405020304"/>
                </a:rPr>
                <a:t>useState,</a:t>
              </a:r>
              <a:r>
                <a:rPr lang="en-US" sz="1600">
                  <a:solidFill>
                    <a:srgbClr val="3B3939"/>
                  </a:solidFill>
                  <a:latin typeface="Times New Roman" panose="02020603050405020304"/>
                </a:rPr>
                <a:t> dưới đây là một ví dụ về lưu biến object vào state bằng cách như sau:</a:t>
              </a:r>
              <a:endParaRPr lang="en-US" sz="1600">
                <a:solidFill>
                  <a:srgbClr val="3B3939"/>
                </a:solidFill>
                <a:latin typeface="Times New Roman" panose="02020603050405020304"/>
              </a:endParaRPr>
            </a:p>
          </p:txBody>
        </p:sp>
      </p:grpSp>
      <p:sp>
        <p:nvSpPr>
          <p:cNvPr id="22" name="TextBox 22"/>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useState</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10</a:t>
            </a:r>
            <a:endParaRPr lang="en-US" sz="1000">
              <a:solidFill>
                <a:srgbClr val="000000"/>
              </a:solidFill>
              <a:latin typeface="Times New Roman" panose="02020603050405020304"/>
            </a:endParaRPr>
          </a:p>
        </p:txBody>
      </p:sp>
      <p:sp>
        <p:nvSpPr>
          <p:cNvPr id="38" name="Text Box 37"/>
          <p:cNvSpPr txBox="1"/>
          <p:nvPr/>
        </p:nvSpPr>
        <p:spPr>
          <a:xfrm>
            <a:off x="1602105" y="1752600"/>
            <a:ext cx="3691890" cy="267652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const UseStateScreen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[inforUser, setInforUser] = useState({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name: 'Nguyen Van A',</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age: 20,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updateInforUser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setInforUser({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...inforUser,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age: 21,</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94778"/>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Bold" panose="02020603050405020304"/>
                </a:rPr>
                <a:t>useEffect </a:t>
              </a:r>
              <a:r>
                <a:rPr lang="en-US" sz="1600">
                  <a:solidFill>
                    <a:srgbClr val="3B3939"/>
                  </a:solidFill>
                  <a:latin typeface="Times New Roman" panose="02020603050405020304"/>
                </a:rPr>
                <a:t>có 3 loại, không có dependencies, có dependencies nhưng rỗng, có dependencies</a:t>
              </a:r>
              <a:endParaRPr lang="en-US" sz="1600">
                <a:solidFill>
                  <a:srgbClr val="3B3939"/>
                </a:solidFill>
                <a:latin typeface="Times New Roman" panose="02020603050405020304"/>
              </a:endParaRPr>
            </a:p>
          </p:txBody>
        </p:sp>
      </p:grpSp>
      <p:sp>
        <p:nvSpPr>
          <p:cNvPr id="22" name="TextBox 22"/>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useEffect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sp>
        <p:nvSpPr>
          <p:cNvPr id="38" name="Text Box 37"/>
          <p:cNvSpPr txBox="1"/>
          <p:nvPr/>
        </p:nvSpPr>
        <p:spPr>
          <a:xfrm>
            <a:off x="675640" y="1752600"/>
            <a:ext cx="5544185" cy="24612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useEffect(()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console.log('useEffect này chạy mỗi lần component render');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useEffect(()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console.log('useEffect chỉ chạy lần đầu tiên khi component render');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useEffect(()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r>
              <a:rPr lang="en-US" sz="1400">
                <a:solidFill>
                  <a:schemeClr val="bg1"/>
                </a:solidFill>
                <a:latin typeface="Times New Roman Regular" panose="02020603050405020304" charset="0"/>
                <a:cs typeface="Times New Roman Regular" panose="02020603050405020304" charset="0"/>
                <a:sym typeface="+mn-ea"/>
              </a:rPr>
              <a:t> // console.log('useEffect khởi chạy khi count thay đổi giá trị');</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[count]);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891069"/>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Chạy lại ứng dụng, kết quả của log</a:t>
              </a:r>
              <a:endParaRPr lang="en-US" sz="1600">
                <a:solidFill>
                  <a:srgbClr val="3B3939"/>
                </a:solidFill>
                <a:latin typeface="Times New Roman" panose="02020603050405020304"/>
              </a:endParaRPr>
            </a:p>
          </p:txBody>
        </p:sp>
      </p:grpSp>
      <p:sp>
        <p:nvSpPr>
          <p:cNvPr id="23" name="TextBox 23"/>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useEffect</a:t>
            </a:r>
            <a:endParaRPr lang="en-US" sz="1800">
              <a:solidFill>
                <a:srgbClr val="F16622"/>
              </a:solidFill>
              <a:latin typeface="Times New Roman Bold" panose="02020603050405020304"/>
            </a:endParaRPr>
          </a:p>
        </p:txBody>
      </p:sp>
      <p:grpSp>
        <p:nvGrpSpPr>
          <p:cNvPr id="24" name="Group 24"/>
          <p:cNvGrpSpPr/>
          <p:nvPr/>
        </p:nvGrpSpPr>
        <p:grpSpPr>
          <a:xfrm rot="0">
            <a:off x="519112" y="2309764"/>
            <a:ext cx="5806031" cy="287020"/>
            <a:chOff x="0" y="-66675"/>
            <a:chExt cx="7741375" cy="382693"/>
          </a:xfrm>
        </p:grpSpPr>
        <p:grpSp>
          <p:nvGrpSpPr>
            <p:cNvPr id="25" name="Group 25"/>
            <p:cNvGrpSpPr/>
            <p:nvPr/>
          </p:nvGrpSpPr>
          <p:grpSpPr>
            <a:xfrm rot="0">
              <a:off x="10709" y="39546"/>
              <a:ext cx="262157" cy="240016"/>
              <a:chOff x="0" y="0"/>
              <a:chExt cx="852667" cy="780652"/>
            </a:xfrm>
          </p:grpSpPr>
          <p:sp>
            <p:nvSpPr>
              <p:cNvPr id="26" name="Freeform 2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7" name="TextBox 2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0" y="27307"/>
              <a:ext cx="242027" cy="242027"/>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0">
              <a:off x="11842" y="41833"/>
              <a:ext cx="218342" cy="212976"/>
              <a:chOff x="0" y="0"/>
              <a:chExt cx="733260" cy="715238"/>
            </a:xfrm>
          </p:grpSpPr>
          <p:sp>
            <p:nvSpPr>
              <p:cNvPr id="32" name="Freeform 3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3" name="TextBox 3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1261002">
              <a:off x="237344" y="32551"/>
              <a:ext cx="32993" cy="20225"/>
              <a:chOff x="0" y="0"/>
              <a:chExt cx="110802" cy="67923"/>
            </a:xfrm>
          </p:grpSpPr>
          <p:sp>
            <p:nvSpPr>
              <p:cNvPr id="35" name="Freeform 3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6" name="TextBox 3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7" name="Group 37"/>
            <p:cNvGrpSpPr/>
            <p:nvPr/>
          </p:nvGrpSpPr>
          <p:grpSpPr>
            <a:xfrm rot="2537428">
              <a:off x="4866" y="256957"/>
              <a:ext cx="14897" cy="20225"/>
              <a:chOff x="0" y="0"/>
              <a:chExt cx="50030" cy="67923"/>
            </a:xfrm>
          </p:grpSpPr>
          <p:sp>
            <p:nvSpPr>
              <p:cNvPr id="38" name="Freeform 3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9" name="TextBox 3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40" name="TextBox 4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Log sau khi tăng state </a:t>
              </a:r>
              <a:r>
                <a:rPr lang="en-US" sz="1600">
                  <a:solidFill>
                    <a:srgbClr val="3B3939"/>
                  </a:solidFill>
                  <a:latin typeface="Times New Roman Bold" panose="02020603050405020304"/>
                </a:rPr>
                <a:t>count </a:t>
              </a:r>
              <a:r>
                <a:rPr lang="en-US" sz="1600">
                  <a:solidFill>
                    <a:srgbClr val="3B3939"/>
                  </a:solidFill>
                  <a:latin typeface="Times New Roman" panose="02020603050405020304"/>
                </a:rPr>
                <a:t>lên một giá trị</a:t>
              </a:r>
              <a:endParaRPr lang="en-US" sz="1600">
                <a:solidFill>
                  <a:srgbClr val="3B3939"/>
                </a:solidFill>
                <a:latin typeface="Times New Roman" panose="02020603050405020304"/>
              </a:endParaRPr>
            </a:p>
          </p:txBody>
        </p:sp>
      </p:grpSp>
      <p:sp>
        <p:nvSpPr>
          <p:cNvPr id="41" name="TextBox 4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12</a:t>
            </a:r>
            <a:endParaRPr lang="en-US" sz="1000">
              <a:solidFill>
                <a:srgbClr val="000000"/>
              </a:solidFill>
              <a:latin typeface="Times New Roman" panose="02020603050405020304"/>
            </a:endParaRPr>
          </a:p>
        </p:txBody>
      </p:sp>
      <p:pic>
        <p:nvPicPr>
          <p:cNvPr id="42" name="Picture 41" descr="image (1)"/>
          <p:cNvPicPr>
            <a:picLocks noChangeAspect="1"/>
          </p:cNvPicPr>
          <p:nvPr/>
        </p:nvPicPr>
        <p:blipFill>
          <a:blip r:embed="rId2"/>
          <a:stretch>
            <a:fillRect/>
          </a:stretch>
        </p:blipFill>
        <p:spPr>
          <a:xfrm>
            <a:off x="933450" y="1400175"/>
            <a:ext cx="4998085" cy="737870"/>
          </a:xfrm>
          <a:prstGeom prst="rect">
            <a:avLst/>
          </a:prstGeom>
        </p:spPr>
      </p:pic>
      <p:pic>
        <p:nvPicPr>
          <p:cNvPr id="43" name="Picture 42" descr="image (2)"/>
          <p:cNvPicPr>
            <a:picLocks noChangeAspect="1"/>
          </p:cNvPicPr>
          <p:nvPr/>
        </p:nvPicPr>
        <p:blipFill>
          <a:blip r:embed="rId3"/>
          <a:stretch>
            <a:fillRect/>
          </a:stretch>
        </p:blipFill>
        <p:spPr>
          <a:xfrm>
            <a:off x="933450" y="2807335"/>
            <a:ext cx="4998720" cy="9626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01324"/>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Demo một số tính chất của </a:t>
              </a:r>
              <a:r>
                <a:rPr lang="en-US" sz="1600">
                  <a:solidFill>
                    <a:srgbClr val="3B3939"/>
                  </a:solidFill>
                  <a:latin typeface="Times New Roman Bold" panose="02020603050405020304"/>
                </a:rPr>
                <a:t>useRef</a:t>
              </a:r>
              <a:endParaRPr lang="en-US" sz="1600">
                <a:solidFill>
                  <a:srgbClr val="3B3939"/>
                </a:solidFill>
                <a:latin typeface="Times New Roman Bold" panose="02020603050405020304"/>
              </a:endParaRPr>
            </a:p>
          </p:txBody>
        </p:sp>
      </p:grpSp>
      <p:sp>
        <p:nvSpPr>
          <p:cNvPr id="22" name="TextBox 22"/>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useRef</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13</a:t>
            </a:r>
            <a:endParaRPr lang="en-US" sz="1000">
              <a:solidFill>
                <a:srgbClr val="000000"/>
              </a:solidFill>
              <a:latin typeface="Times New Roman" panose="02020603050405020304"/>
            </a:endParaRPr>
          </a:p>
        </p:txBody>
      </p:sp>
      <p:sp>
        <p:nvSpPr>
          <p:cNvPr id="38" name="Text Box 37"/>
          <p:cNvSpPr txBox="1"/>
          <p:nvPr/>
        </p:nvSpPr>
        <p:spPr>
          <a:xfrm>
            <a:off x="1287780" y="1447800"/>
            <a:ext cx="4329430" cy="203009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prevCount = useRef();</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useEffect(()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prevCount.current = count;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[count]);</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console.log(</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'prevCount = ', prevCount.current, 'count = ', count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25295"/>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Sau khi nhấn nút Tăng lần thứ 3, và đây là log của phần code phía trên</a:t>
              </a:r>
              <a:endParaRPr lang="en-US" sz="1600">
                <a:solidFill>
                  <a:srgbClr val="3B3939"/>
                </a:solidFill>
                <a:latin typeface="Times New Roman" panose="02020603050405020304"/>
              </a:endParaRPr>
            </a:p>
          </p:txBody>
        </p:sp>
      </p:grpSp>
      <p:sp>
        <p:nvSpPr>
          <p:cNvPr id="21" name="Freeform 21"/>
          <p:cNvSpPr/>
          <p:nvPr/>
        </p:nvSpPr>
        <p:spPr>
          <a:xfrm>
            <a:off x="1369131" y="1596808"/>
            <a:ext cx="4228876" cy="679586"/>
          </a:xfrm>
          <a:custGeom>
            <a:avLst/>
            <a:gdLst/>
            <a:ahLst/>
            <a:cxnLst/>
            <a:rect l="l" t="t" r="r" b="b"/>
            <a:pathLst>
              <a:path w="4228876" h="679586">
                <a:moveTo>
                  <a:pt x="0" y="0"/>
                </a:moveTo>
                <a:lnTo>
                  <a:pt x="4228877" y="0"/>
                </a:lnTo>
                <a:lnTo>
                  <a:pt x="4228877" y="679585"/>
                </a:lnTo>
                <a:lnTo>
                  <a:pt x="0" y="679585"/>
                </a:lnTo>
                <a:lnTo>
                  <a:pt x="0" y="0"/>
                </a:lnTo>
                <a:close/>
              </a:path>
            </a:pathLst>
          </a:custGeom>
          <a:blipFill>
            <a:blip r:embed="rId2"/>
            <a:stretch>
              <a:fillRect t="-50706"/>
            </a:stretch>
          </a:blipFill>
        </p:spPr>
      </p:sp>
      <p:sp>
        <p:nvSpPr>
          <p:cNvPr id="22" name="TextBox 22"/>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useRef</a:t>
            </a:r>
            <a:endParaRPr lang="en-US" sz="1800">
              <a:solidFill>
                <a:srgbClr val="F16622"/>
              </a:solidFill>
              <a:latin typeface="Times New Roman Bold" panose="02020603050405020304"/>
            </a:endParaRPr>
          </a:p>
        </p:txBody>
      </p:sp>
      <p:grpSp>
        <p:nvGrpSpPr>
          <p:cNvPr id="23" name="Group 23"/>
          <p:cNvGrpSpPr/>
          <p:nvPr/>
        </p:nvGrpSpPr>
        <p:grpSpPr>
          <a:xfrm rot="0">
            <a:off x="949289" y="2550237"/>
            <a:ext cx="5375782" cy="1148715"/>
            <a:chOff x="18834" y="-66675"/>
            <a:chExt cx="7167709" cy="1531621"/>
          </a:xfrm>
        </p:grpSpPr>
        <p:grpSp>
          <p:nvGrpSpPr>
            <p:cNvPr id="24" name="Group 24"/>
            <p:cNvGrpSpPr/>
            <p:nvPr/>
          </p:nvGrpSpPr>
          <p:grpSpPr>
            <a:xfrm rot="2700000">
              <a:off x="91796" y="18834"/>
              <a:ext cx="90938" cy="90938"/>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7" name="Group 27"/>
            <p:cNvGrpSpPr/>
            <p:nvPr/>
          </p:nvGrpSpPr>
          <p:grpSpPr>
            <a:xfrm rot="2700000">
              <a:off x="167633" y="97452"/>
              <a:ext cx="90938" cy="90938"/>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0" name="Group 30"/>
            <p:cNvGrpSpPr/>
            <p:nvPr/>
          </p:nvGrpSpPr>
          <p:grpSpPr>
            <a:xfrm rot="2700000">
              <a:off x="91796" y="170520"/>
              <a:ext cx="90938" cy="90938"/>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3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3" name="Group 33"/>
            <p:cNvGrpSpPr/>
            <p:nvPr/>
          </p:nvGrpSpPr>
          <p:grpSpPr>
            <a:xfrm rot="2700000">
              <a:off x="18834" y="97452"/>
              <a:ext cx="90938" cy="90938"/>
              <a:chOff x="0" y="0"/>
              <a:chExt cx="812800" cy="812800"/>
            </a:xfrm>
          </p:grpSpPr>
          <p:sp>
            <p:nvSpPr>
              <p:cNvPr id="34" name="Freeform 3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5" name="TextBox 3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6" name="TextBox 36"/>
            <p:cNvSpPr txBox="1"/>
            <p:nvPr/>
          </p:nvSpPr>
          <p:spPr>
            <a:xfrm>
              <a:off x="387101" y="-66675"/>
              <a:ext cx="6799442" cy="1531621"/>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Giá trị của </a:t>
              </a:r>
              <a:r>
                <a:rPr lang="en-US" sz="1600">
                  <a:solidFill>
                    <a:srgbClr val="000000"/>
                  </a:solidFill>
                  <a:latin typeface="Times New Roman Bold" panose="02020603050405020304"/>
                </a:rPr>
                <a:t>preCount </a:t>
              </a:r>
              <a:r>
                <a:rPr lang="en-US" sz="1600">
                  <a:solidFill>
                    <a:srgbClr val="000000"/>
                  </a:solidFill>
                  <a:latin typeface="Times New Roman" panose="02020603050405020304"/>
                </a:rPr>
                <a:t>và</a:t>
              </a:r>
              <a:r>
                <a:rPr lang="en-US" sz="1600">
                  <a:solidFill>
                    <a:srgbClr val="000000"/>
                  </a:solidFill>
                  <a:latin typeface="Times New Roman Bold" panose="02020603050405020304"/>
                </a:rPr>
                <a:t> count </a:t>
              </a:r>
              <a:r>
                <a:rPr lang="en-US" sz="1600">
                  <a:solidFill>
                    <a:srgbClr val="000000"/>
                  </a:solidFill>
                  <a:latin typeface="Times New Roman" panose="02020603050405020304"/>
                </a:rPr>
                <a:t>không bằng nhau, bởi vì sau khi giá trị count được cập nhật, thì nó sẽ gây render lại component, sau đó log sẽ xuất ra và sau khi DOM đã được render xong thì </a:t>
              </a:r>
              <a:r>
                <a:rPr lang="en-US" sz="1600">
                  <a:solidFill>
                    <a:srgbClr val="000000"/>
                  </a:solidFill>
                  <a:latin typeface="Times New Roman Bold" panose="02020603050405020304"/>
                </a:rPr>
                <a:t>useEffect</a:t>
              </a:r>
              <a:r>
                <a:rPr lang="en-US" sz="1600">
                  <a:solidFill>
                    <a:srgbClr val="000000"/>
                  </a:solidFill>
                  <a:latin typeface="Times New Roman" panose="02020603050405020304"/>
                </a:rPr>
                <a:t> mới được chạy vào.</a:t>
              </a:r>
              <a:endParaRPr lang="en-US" sz="1600">
                <a:solidFill>
                  <a:srgbClr val="000000"/>
                </a:solidFill>
                <a:latin typeface="Times New Roman" panose="02020603050405020304"/>
              </a:endParaRPr>
            </a:p>
          </p:txBody>
        </p:sp>
      </p:grpSp>
      <p:sp>
        <p:nvSpPr>
          <p:cNvPr id="37" name="TextBox 3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14</a:t>
            </a:r>
            <a:endParaRPr lang="en-US" sz="1000">
              <a:solidFill>
                <a:srgbClr val="000000"/>
              </a:solidFill>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57368"/>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3459174" y="2920133"/>
            <a:ext cx="3070082"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18" name="TextBox 18"/>
          <p:cNvSpPr txBox="1"/>
          <p:nvPr/>
        </p:nvSpPr>
        <p:spPr>
          <a:xfrm>
            <a:off x="3194247" y="3753206"/>
            <a:ext cx="2760390" cy="295275"/>
          </a:xfrm>
          <a:prstGeom prst="rect">
            <a:avLst/>
          </a:prstGeom>
        </p:spPr>
        <p:txBody>
          <a:bodyPr lIns="0" tIns="0" rIns="0" bIns="0" rtlCol="0" anchor="t">
            <a:spAutoFit/>
          </a:bodyPr>
          <a:lstStyle/>
          <a:p>
            <a:pPr>
              <a:lnSpc>
                <a:spcPts val="2100"/>
              </a:lnSpc>
            </a:pPr>
            <a:r>
              <a:rPr lang="en-US" sz="1500">
                <a:solidFill>
                  <a:srgbClr val="F16622"/>
                </a:solidFill>
                <a:latin typeface="Times New Roman" panose="02020603050405020304"/>
              </a:rPr>
              <a:t>BÀI 2: GIỚI THIỆU VỀ HOOKS</a:t>
            </a:r>
            <a:endParaRPr lang="en-US" sz="1500">
              <a:solidFill>
                <a:srgbClr val="F16622"/>
              </a:solidFill>
              <a:latin typeface="Times New Roman" panose="02020603050405020304"/>
            </a:endParaRPr>
          </a:p>
        </p:txBody>
      </p:sp>
      <p:sp>
        <p:nvSpPr>
          <p:cNvPr id="19" name="TextBox 19"/>
          <p:cNvSpPr txBox="1"/>
          <p:nvPr/>
        </p:nvSpPr>
        <p:spPr>
          <a:xfrm>
            <a:off x="3194050" y="4085590"/>
            <a:ext cx="3391535" cy="502285"/>
          </a:xfrm>
          <a:prstGeom prst="rect">
            <a:avLst/>
          </a:prstGeom>
        </p:spPr>
        <p:txBody>
          <a:bodyPr wrap="square" lIns="0" tIns="0" rIns="0" bIns="0" rtlCol="0" anchor="t">
            <a:spAutoFit/>
          </a:bodyPr>
          <a:lstStyle/>
          <a:p>
            <a:pPr>
              <a:lnSpc>
                <a:spcPts val="1960"/>
              </a:lnSpc>
            </a:pPr>
            <a:r>
              <a:rPr lang="en-US" sz="1400">
                <a:solidFill>
                  <a:srgbClr val="F16622"/>
                </a:solidFill>
                <a:latin typeface="Times New Roman" panose="02020603050405020304"/>
              </a:rPr>
              <a:t>PHẦN 2: GIỚI THIỆU VỀ useMemo, useMemo, memo, useContext </a:t>
            </a:r>
            <a:endParaRPr lang="en-US" sz="1400">
              <a:solidFill>
                <a:srgbClr val="F16622"/>
              </a:solidFill>
              <a:latin typeface="Times New Roman" panose="02020603050405020304"/>
            </a:endParaRPr>
          </a:p>
        </p:txBody>
      </p:sp>
      <p:sp>
        <p:nvSpPr>
          <p:cNvPr id="20" name="TextBox 20"/>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21" name="AutoShape 21"/>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2573"/>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Tối ưu hoá hiệu năng ứng dụng bằng </a:t>
              </a:r>
              <a:r>
                <a:rPr lang="en-US" sz="1600">
                  <a:solidFill>
                    <a:srgbClr val="3B3939"/>
                  </a:solidFill>
                  <a:latin typeface="Times New Roman Bold" panose="02020603050405020304"/>
                </a:rPr>
                <a:t>useMemo</a:t>
              </a:r>
              <a:r>
                <a:rPr lang="en-US" sz="1600">
                  <a:solidFill>
                    <a:srgbClr val="3B3939"/>
                  </a:solidFill>
                  <a:latin typeface="Times New Roman" panose="02020603050405020304"/>
                </a:rPr>
                <a:t>, </a:t>
              </a:r>
              <a:r>
                <a:rPr lang="en-US" sz="1600">
                  <a:solidFill>
                    <a:srgbClr val="3B3939"/>
                  </a:solidFill>
                  <a:latin typeface="Times New Roman Bold" panose="02020603050405020304"/>
                </a:rPr>
                <a:t>memo</a:t>
              </a:r>
              <a:r>
                <a:rPr lang="en-US" sz="1600">
                  <a:solidFill>
                    <a:srgbClr val="3B3939"/>
                  </a:solidFill>
                  <a:latin typeface="Times New Roman" panose="02020603050405020304"/>
                </a:rPr>
                <a:t>,  </a:t>
              </a:r>
              <a:r>
                <a:rPr lang="en-US" sz="1600">
                  <a:solidFill>
                    <a:srgbClr val="3B3939"/>
                  </a:solidFill>
                  <a:latin typeface="Times New Roman Bold" panose="02020603050405020304"/>
                </a:rPr>
                <a:t>useCallback</a:t>
              </a:r>
              <a:endParaRPr lang="en-US" sz="1600">
                <a:solidFill>
                  <a:srgbClr val="3B3939"/>
                </a:solidFill>
                <a:latin typeface="Times New Roman Bold" panose="02020603050405020304"/>
              </a:endParaRPr>
            </a:p>
          </p:txBody>
        </p:sp>
      </p:grpSp>
      <p:grpSp>
        <p:nvGrpSpPr>
          <p:cNvPr id="21" name="Group 21"/>
          <p:cNvGrpSpPr/>
          <p:nvPr/>
        </p:nvGrpSpPr>
        <p:grpSpPr>
          <a:xfrm rot="0">
            <a:off x="519040" y="1611364"/>
            <a:ext cx="5806032" cy="235585"/>
            <a:chOff x="0" y="0"/>
            <a:chExt cx="7741376" cy="314113"/>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Chia sẽ dữ liệu bằng </a:t>
              </a:r>
              <a:r>
                <a:rPr lang="en-US" sz="1600">
                  <a:solidFill>
                    <a:srgbClr val="3B3939"/>
                  </a:solidFill>
                  <a:latin typeface="Times New Roman Bold" panose="02020603050405020304"/>
                </a:rPr>
                <a:t>useContext</a:t>
              </a:r>
              <a:endParaRPr lang="en-US" sz="1600">
                <a:solidFill>
                  <a:srgbClr val="3B3939"/>
                </a:solidFill>
                <a:latin typeface="Times New Roman Bold" panose="02020603050405020304"/>
              </a:endParaRPr>
            </a:p>
          </p:txBody>
        </p:sp>
      </p:grpSp>
      <p:sp>
        <p:nvSpPr>
          <p:cNvPr id="38" name="TextBox 38"/>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sp>
        <p:nvSpPr>
          <p:cNvPr id="39" name="TextBox 3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15</a:t>
            </a:r>
            <a:endParaRPr lang="en-US" sz="1000">
              <a:solidFill>
                <a:srgbClr val="000000"/>
              </a:solidFill>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94778"/>
            <a:ext cx="5806032" cy="2721610"/>
            <a:chOff x="0" y="0"/>
            <a:chExt cx="7741376" cy="36288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6954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Trong React Native, </a:t>
              </a:r>
              <a:r>
                <a:rPr lang="en-US" sz="1600">
                  <a:solidFill>
                    <a:srgbClr val="3B3939"/>
                  </a:solidFill>
                  <a:latin typeface="Times New Roman Bold" panose="02020603050405020304"/>
                </a:rPr>
                <a:t>memo</a:t>
              </a:r>
              <a:r>
                <a:rPr lang="en-US" sz="1600">
                  <a:solidFill>
                    <a:srgbClr val="3B3939"/>
                  </a:solidFill>
                  <a:latin typeface="Times New Roman" panose="02020603050405020304"/>
                </a:rPr>
                <a:t> là một React Hook dùng để tối ưu hiệu suất của component bằng cách tránh việc render lại không cần thiết khi không có sự thay đổi về props hoặc state của component.</a:t>
              </a:r>
              <a:endParaRPr lang="en-US" sz="1600">
                <a:solidFill>
                  <a:srgbClr val="3B3939"/>
                </a:solidFill>
                <a:latin typeface="Times New Roman" panose="02020603050405020304"/>
              </a:endParaRPr>
            </a:p>
            <a:p>
              <a:pPr>
                <a:lnSpc>
                  <a:spcPts val="2240"/>
                </a:lnSpc>
              </a:pPr>
            </a:p>
            <a:p>
              <a:pPr algn="l">
                <a:lnSpc>
                  <a:spcPts val="2240"/>
                </a:lnSpc>
              </a:pPr>
              <a:r>
                <a:rPr lang="en-US" sz="1600">
                  <a:solidFill>
                    <a:srgbClr val="3B3939"/>
                  </a:solidFill>
                  <a:latin typeface="Times New Roman" panose="02020603050405020304"/>
                </a:rPr>
                <a:t>Khi một component được wrap bởi </a:t>
              </a:r>
              <a:r>
                <a:rPr lang="en-US" sz="1600">
                  <a:solidFill>
                    <a:srgbClr val="3B3939"/>
                  </a:solidFill>
                  <a:latin typeface="Times New Roman Bold" panose="02020603050405020304"/>
                </a:rPr>
                <a:t>memo</a:t>
              </a:r>
              <a:r>
                <a:rPr lang="en-US" sz="1600">
                  <a:solidFill>
                    <a:srgbClr val="3B3939"/>
                  </a:solidFill>
                  <a:latin typeface="Times New Roman" panose="02020603050405020304"/>
                </a:rPr>
                <a:t>, React Native sẽ lưu lại phiên bản hiện tại của component và </a:t>
              </a:r>
              <a:r>
                <a:rPr lang="en-US" sz="1600">
                  <a:solidFill>
                    <a:srgbClr val="3B3939"/>
                  </a:solidFill>
                  <a:latin typeface="Times New Roman Bold" panose="02020603050405020304"/>
                </a:rPr>
                <a:t>so sánh</a:t>
              </a:r>
              <a:r>
                <a:rPr lang="en-US" sz="1600">
                  <a:solidFill>
                    <a:srgbClr val="3B3939"/>
                  </a:solidFill>
                  <a:latin typeface="Times New Roman" panose="02020603050405020304"/>
                </a:rPr>
                <a:t> với phiên bản trước đó khi component được render lại. Nếu </a:t>
              </a:r>
              <a:r>
                <a:rPr lang="en-US" sz="1600">
                  <a:solidFill>
                    <a:srgbClr val="3B3939"/>
                  </a:solidFill>
                  <a:latin typeface="Times New Roman Bold" panose="02020603050405020304"/>
                </a:rPr>
                <a:t>props</a:t>
              </a:r>
              <a:r>
                <a:rPr lang="en-US" sz="1600">
                  <a:solidFill>
                    <a:srgbClr val="3B3939"/>
                  </a:solidFill>
                  <a:latin typeface="Times New Roman" panose="02020603050405020304"/>
                </a:rPr>
                <a:t> hoặc </a:t>
              </a:r>
              <a:r>
                <a:rPr lang="en-US" sz="1600">
                  <a:solidFill>
                    <a:srgbClr val="3B3939"/>
                  </a:solidFill>
                  <a:latin typeface="Times New Roman Bold" panose="02020603050405020304"/>
                </a:rPr>
                <a:t>state</a:t>
              </a:r>
              <a:r>
                <a:rPr lang="en-US" sz="1600">
                  <a:solidFill>
                    <a:srgbClr val="3B3939"/>
                  </a:solidFill>
                  <a:latin typeface="Times New Roman" panose="02020603050405020304"/>
                </a:rPr>
                <a:t> không thay đổi, component sẽ không được render lại mà sử dụng phiên bản đã lưu trữ để hiển thị.</a:t>
              </a:r>
              <a:endParaRPr lang="en-US" sz="1600">
                <a:solidFill>
                  <a:srgbClr val="3B3939"/>
                </a:solidFill>
                <a:latin typeface="Times New Roman" panose="02020603050405020304"/>
              </a:endParaRPr>
            </a:p>
          </p:txBody>
        </p:sp>
      </p:grpSp>
      <p:sp>
        <p:nvSpPr>
          <p:cNvPr id="21" name="TextBox 21"/>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memo</a:t>
            </a:r>
            <a:endParaRPr lang="en-US" sz="1800">
              <a:solidFill>
                <a:srgbClr val="F16622"/>
              </a:solidFill>
              <a:latin typeface="Times New Roman Bold" panose="02020603050405020304"/>
            </a:endParaRPr>
          </a:p>
        </p:txBody>
      </p:sp>
      <p:sp>
        <p:nvSpPr>
          <p:cNvPr id="22" name="TextBox 2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16</a:t>
            </a:r>
            <a:endParaRPr lang="en-US" sz="1000">
              <a:solidFill>
                <a:srgbClr val="000000"/>
              </a:solidFill>
              <a:latin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12119"/>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Ví dụ: Sử dụng </a:t>
              </a:r>
              <a:r>
                <a:rPr lang="en-US" sz="1600" b="1">
                  <a:solidFill>
                    <a:srgbClr val="3B3939"/>
                  </a:solidFill>
                  <a:latin typeface="Times New Roman Bold" panose="02020603050405020304" charset="0"/>
                  <a:cs typeface="Times New Roman Bold" panose="02020603050405020304" charset="0"/>
                </a:rPr>
                <a:t>memo</a:t>
              </a:r>
              <a:endParaRPr lang="en-US" sz="1600">
                <a:solidFill>
                  <a:srgbClr val="3B3939"/>
                </a:solidFill>
                <a:latin typeface="Times New Roman" panose="02020603050405020304"/>
              </a:endParaRPr>
            </a:p>
          </p:txBody>
        </p:sp>
      </p:grpSp>
      <p:sp>
        <p:nvSpPr>
          <p:cNvPr id="23" name="TextBox 23"/>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memo</a:t>
            </a:r>
            <a:endParaRPr lang="en-US" sz="1800">
              <a:solidFill>
                <a:srgbClr val="F16622"/>
              </a:solidFill>
              <a:latin typeface="Times New Roman Bold" panose="02020603050405020304"/>
            </a:endParaRPr>
          </a:p>
        </p:txBody>
      </p:sp>
      <p:sp>
        <p:nvSpPr>
          <p:cNvPr id="24" name="TextBox 2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17</a:t>
            </a:r>
            <a:endParaRPr lang="en-US" sz="1000">
              <a:solidFill>
                <a:srgbClr val="000000"/>
              </a:solidFill>
              <a:latin typeface="Times New Roman" panose="02020603050405020304"/>
            </a:endParaRPr>
          </a:p>
        </p:txBody>
      </p:sp>
      <p:pic>
        <p:nvPicPr>
          <p:cNvPr id="26" name="Picture 25" descr="Screenshot 2024-05-30 at 20.31.07"/>
          <p:cNvPicPr>
            <a:picLocks noChangeAspect="1"/>
          </p:cNvPicPr>
          <p:nvPr/>
        </p:nvPicPr>
        <p:blipFill>
          <a:blip r:embed="rId2"/>
          <a:stretch>
            <a:fillRect/>
          </a:stretch>
        </p:blipFill>
        <p:spPr>
          <a:xfrm>
            <a:off x="527685" y="1967230"/>
            <a:ext cx="2160270" cy="2135505"/>
          </a:xfrm>
          <a:prstGeom prst="rect">
            <a:avLst/>
          </a:prstGeom>
        </p:spPr>
      </p:pic>
      <p:sp>
        <p:nvSpPr>
          <p:cNvPr id="38" name="Text Box 37"/>
          <p:cNvSpPr txBox="1"/>
          <p:nvPr/>
        </p:nvSpPr>
        <p:spPr>
          <a:xfrm>
            <a:off x="2903220" y="1870710"/>
            <a:ext cx="3335020" cy="22453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const UseMemoCountScreen()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[count, setCount] = useState(0);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[count2, setCount2] = useState(0);</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handleIncrease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setCount(prev =&gt; prev + 1);</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handleIncrease2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setCount2(prev =&gt; prev + 1);</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grpSp>
        <p:nvGrpSpPr>
          <p:cNvPr id="27" name="Group 21"/>
          <p:cNvGrpSpPr/>
          <p:nvPr/>
        </p:nvGrpSpPr>
        <p:grpSpPr>
          <a:xfrm rot="0">
            <a:off x="823410" y="1371636"/>
            <a:ext cx="5498333" cy="287020"/>
            <a:chOff x="18834" y="-66675"/>
            <a:chExt cx="7331111" cy="382694"/>
          </a:xfrm>
        </p:grpSpPr>
        <p:grpSp>
          <p:nvGrpSpPr>
            <p:cNvPr id="28" name="Group 22"/>
            <p:cNvGrpSpPr/>
            <p:nvPr/>
          </p:nvGrpSpPr>
          <p:grpSpPr>
            <a:xfrm rot="2700000">
              <a:off x="91796" y="18834"/>
              <a:ext cx="90938" cy="90938"/>
              <a:chOff x="0" y="0"/>
              <a:chExt cx="812800" cy="812800"/>
            </a:xfrm>
          </p:grpSpPr>
          <p:sp>
            <p:nvSpPr>
              <p:cNvPr id="29"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24"/>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1" name="Group 25"/>
            <p:cNvGrpSpPr/>
            <p:nvPr/>
          </p:nvGrpSpPr>
          <p:grpSpPr>
            <a:xfrm rot="2700000">
              <a:off x="167633" y="97452"/>
              <a:ext cx="90938" cy="90938"/>
              <a:chOff x="0" y="0"/>
              <a:chExt cx="812800" cy="812800"/>
            </a:xfrm>
          </p:grpSpPr>
          <p:sp>
            <p:nvSpPr>
              <p:cNvPr id="32"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2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4" name="Group 28"/>
            <p:cNvGrpSpPr/>
            <p:nvPr/>
          </p:nvGrpSpPr>
          <p:grpSpPr>
            <a:xfrm rot="2700000">
              <a:off x="91796" y="170520"/>
              <a:ext cx="90938" cy="90938"/>
              <a:chOff x="0" y="0"/>
              <a:chExt cx="812800" cy="812800"/>
            </a:xfrm>
          </p:grpSpPr>
          <p:sp>
            <p:nvSpPr>
              <p:cNvPr id="35"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6" name="TextBox 3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7" name="Group 31"/>
            <p:cNvGrpSpPr/>
            <p:nvPr/>
          </p:nvGrpSpPr>
          <p:grpSpPr>
            <a:xfrm rot="2700000">
              <a:off x="18834" y="97452"/>
              <a:ext cx="90938" cy="90938"/>
              <a:chOff x="0" y="0"/>
              <a:chExt cx="812800" cy="812800"/>
            </a:xfrm>
          </p:grpSpPr>
          <p:sp>
            <p:nvSpPr>
              <p:cNvPr id="39"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0" name="TextBox 33"/>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41" name="TextBox 34"/>
            <p:cNvSpPr txBox="1"/>
            <p:nvPr/>
          </p:nvSpPr>
          <p:spPr>
            <a:xfrm>
              <a:off x="387101" y="-66675"/>
              <a:ext cx="6962844" cy="382694"/>
            </a:xfrm>
            <a:prstGeom prst="rect">
              <a:avLst/>
            </a:prstGeom>
          </p:spPr>
          <p:txBody>
            <a:bodyPr lIns="0" tIns="0" rIns="0" bIns="0" rtlCol="0" anchor="t">
              <a:spAutoFit/>
            </a:bodyPr>
            <a:p>
              <a:pPr marL="0" lvl="0" indent="0">
                <a:lnSpc>
                  <a:spcPts val="2240"/>
                </a:lnSpc>
                <a:spcBef>
                  <a:spcPct val="0"/>
                </a:spcBef>
              </a:pPr>
              <a:r>
                <a:rPr lang="en-US" sz="1600">
                  <a:solidFill>
                    <a:srgbClr val="000000"/>
                  </a:solidFill>
                  <a:latin typeface="Times New Roman" panose="02020603050405020304"/>
                </a:rPr>
                <a:t>Hàm xử lý</a:t>
              </a:r>
              <a:endParaRPr lang="en-US" sz="1600">
                <a:solidFill>
                  <a:srgbClr val="000000"/>
                </a:solidFill>
                <a:latin typeface="Times New Roman" panose="020206030504050203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2573"/>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chung về </a:t>
              </a:r>
              <a:r>
                <a:rPr lang="en-US" sz="1600">
                  <a:solidFill>
                    <a:srgbClr val="3B3939"/>
                  </a:solidFill>
                  <a:latin typeface="Times New Roman Bold" panose="02020603050405020304"/>
                </a:rPr>
                <a:t>hooks</a:t>
              </a:r>
              <a:r>
                <a:rPr lang="en-US" sz="1600">
                  <a:solidFill>
                    <a:srgbClr val="3B3939"/>
                  </a:solidFill>
                  <a:latin typeface="Times New Roman" panose="02020603050405020304"/>
                </a:rPr>
                <a:t> trong React Native</a:t>
              </a:r>
              <a:endParaRPr lang="en-US" sz="1600">
                <a:solidFill>
                  <a:srgbClr val="3B3939"/>
                </a:solidFill>
                <a:latin typeface="Times New Roman" panose="02020603050405020304"/>
              </a:endParaRPr>
            </a:p>
          </p:txBody>
        </p:sp>
      </p:grpSp>
      <p:sp>
        <p:nvSpPr>
          <p:cNvPr id="21" name="TextBox 21"/>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112" y="1339608"/>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Biết cách sử dụng </a:t>
              </a:r>
              <a:r>
                <a:rPr lang="en-US" sz="1600">
                  <a:solidFill>
                    <a:srgbClr val="3B3939"/>
                  </a:solidFill>
                  <a:latin typeface="Times New Roman Bold" panose="02020603050405020304"/>
                </a:rPr>
                <a:t>useState</a:t>
              </a:r>
              <a:endParaRPr lang="en-US" sz="1600">
                <a:solidFill>
                  <a:srgbClr val="3B3939"/>
                </a:solidFill>
                <a:latin typeface="Times New Roman Bold" panose="02020603050405020304"/>
              </a:endParaRPr>
            </a:p>
          </p:txBody>
        </p:sp>
      </p:grpSp>
      <p:grpSp>
        <p:nvGrpSpPr>
          <p:cNvPr id="39" name="Group 39"/>
          <p:cNvGrpSpPr/>
          <p:nvPr/>
        </p:nvGrpSpPr>
        <p:grpSpPr>
          <a:xfrm rot="0">
            <a:off x="519185" y="1746643"/>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Biết cách sử dụng</a:t>
              </a:r>
              <a:r>
                <a:rPr lang="en-US" sz="1600">
                  <a:solidFill>
                    <a:srgbClr val="3B3939"/>
                  </a:solidFill>
                  <a:latin typeface="Times New Roman Bold" panose="02020603050405020304"/>
                </a:rPr>
                <a:t> useRef</a:t>
              </a:r>
              <a:endParaRPr lang="en-US" sz="1600">
                <a:solidFill>
                  <a:srgbClr val="3B3939"/>
                </a:solidFill>
                <a:latin typeface="Times New Roman Bold" panose="02020603050405020304"/>
              </a:endParaRPr>
            </a:p>
          </p:txBody>
        </p:sp>
      </p:grpSp>
      <p:grpSp>
        <p:nvGrpSpPr>
          <p:cNvPr id="56" name="Group 56"/>
          <p:cNvGrpSpPr/>
          <p:nvPr/>
        </p:nvGrpSpPr>
        <p:grpSpPr>
          <a:xfrm rot="0">
            <a:off x="519185" y="2153678"/>
            <a:ext cx="5806032" cy="235585"/>
            <a:chOff x="0" y="0"/>
            <a:chExt cx="7741376" cy="31411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Biết cách sử dụng</a:t>
              </a:r>
              <a:r>
                <a:rPr lang="en-US" sz="1600">
                  <a:solidFill>
                    <a:srgbClr val="3B3939"/>
                  </a:solidFill>
                  <a:latin typeface="Times New Roman Bold" panose="02020603050405020304"/>
                </a:rPr>
                <a:t> useEffect</a:t>
              </a:r>
              <a:endParaRPr lang="en-US" sz="1600">
                <a:solidFill>
                  <a:srgbClr val="3B3939"/>
                </a:solidFill>
                <a:latin typeface="Times New Roman Bold" panose="02020603050405020304"/>
              </a:endParaRPr>
            </a:p>
          </p:txBody>
        </p:sp>
      </p:grpSp>
      <p:sp>
        <p:nvSpPr>
          <p:cNvPr id="73" name="TextBox 7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23" name="TextBox 23"/>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memo</a:t>
            </a:r>
            <a:endParaRPr lang="en-US" sz="1800">
              <a:solidFill>
                <a:srgbClr val="F16622"/>
              </a:solidFill>
              <a:latin typeface="Times New Roman Bold" panose="02020603050405020304"/>
            </a:endParaRPr>
          </a:p>
        </p:txBody>
      </p:sp>
      <p:sp>
        <p:nvSpPr>
          <p:cNvPr id="24" name="TextBox 2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18</a:t>
            </a:r>
            <a:endParaRPr lang="en-US" sz="1000">
              <a:solidFill>
                <a:srgbClr val="000000"/>
              </a:solidFill>
              <a:latin typeface="Times New Roman" panose="02020603050405020304"/>
            </a:endParaRPr>
          </a:p>
        </p:txBody>
      </p:sp>
      <p:sp>
        <p:nvSpPr>
          <p:cNvPr id="38" name="Text Box 37"/>
          <p:cNvSpPr txBox="1"/>
          <p:nvPr/>
        </p:nvSpPr>
        <p:spPr>
          <a:xfrm>
            <a:off x="841375" y="1549400"/>
            <a:ext cx="5222240" cy="267652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style={styles.textCount}&gt;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{count} - {count2}</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&lt;Button title="Tăng state 1" onPress={handleIncrease}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style={styles.seperate}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&lt;Button title="Tăng state 2" onPress={handleIncrease2}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&lt;Content count={count}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a:t>
            </a:r>
            <a:endParaRPr lang="en-US" sz="1400">
              <a:solidFill>
                <a:schemeClr val="bg1"/>
              </a:solidFill>
              <a:latin typeface="Times New Roman Regular" panose="02020603050405020304" charset="0"/>
              <a:cs typeface="Times New Roman Regular" panose="02020603050405020304" charset="0"/>
            </a:endParaRPr>
          </a:p>
        </p:txBody>
      </p:sp>
      <p:grpSp>
        <p:nvGrpSpPr>
          <p:cNvPr id="27" name="Group 21"/>
          <p:cNvGrpSpPr/>
          <p:nvPr/>
        </p:nvGrpSpPr>
        <p:grpSpPr>
          <a:xfrm rot="0">
            <a:off x="841190" y="990636"/>
            <a:ext cx="5498333" cy="287020"/>
            <a:chOff x="18834" y="-66675"/>
            <a:chExt cx="7331111" cy="382694"/>
          </a:xfrm>
        </p:grpSpPr>
        <p:grpSp>
          <p:nvGrpSpPr>
            <p:cNvPr id="28" name="Group 22"/>
            <p:cNvGrpSpPr/>
            <p:nvPr/>
          </p:nvGrpSpPr>
          <p:grpSpPr>
            <a:xfrm rot="2700000">
              <a:off x="91796" y="18834"/>
              <a:ext cx="90938" cy="90938"/>
              <a:chOff x="0" y="0"/>
              <a:chExt cx="812800" cy="812800"/>
            </a:xfrm>
          </p:grpSpPr>
          <p:sp>
            <p:nvSpPr>
              <p:cNvPr id="29"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24"/>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1" name="Group 25"/>
            <p:cNvGrpSpPr/>
            <p:nvPr/>
          </p:nvGrpSpPr>
          <p:grpSpPr>
            <a:xfrm rot="2700000">
              <a:off x="167633" y="97452"/>
              <a:ext cx="90938" cy="90938"/>
              <a:chOff x="0" y="0"/>
              <a:chExt cx="812800" cy="812800"/>
            </a:xfrm>
          </p:grpSpPr>
          <p:sp>
            <p:nvSpPr>
              <p:cNvPr id="32"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2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4" name="Group 28"/>
            <p:cNvGrpSpPr/>
            <p:nvPr/>
          </p:nvGrpSpPr>
          <p:grpSpPr>
            <a:xfrm rot="2700000">
              <a:off x="91796" y="170520"/>
              <a:ext cx="90938" cy="90938"/>
              <a:chOff x="0" y="0"/>
              <a:chExt cx="812800" cy="812800"/>
            </a:xfrm>
          </p:grpSpPr>
          <p:sp>
            <p:nvSpPr>
              <p:cNvPr id="35"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6" name="TextBox 3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7" name="Group 31"/>
            <p:cNvGrpSpPr/>
            <p:nvPr/>
          </p:nvGrpSpPr>
          <p:grpSpPr>
            <a:xfrm rot="2700000">
              <a:off x="18834" y="97452"/>
              <a:ext cx="90938" cy="90938"/>
              <a:chOff x="0" y="0"/>
              <a:chExt cx="812800" cy="812800"/>
            </a:xfrm>
          </p:grpSpPr>
          <p:sp>
            <p:nvSpPr>
              <p:cNvPr id="39"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0" name="TextBox 33"/>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41" name="TextBox 34"/>
            <p:cNvSpPr txBox="1"/>
            <p:nvPr/>
          </p:nvSpPr>
          <p:spPr>
            <a:xfrm>
              <a:off x="387101" y="-66675"/>
              <a:ext cx="6962844" cy="382694"/>
            </a:xfrm>
            <a:prstGeom prst="rect">
              <a:avLst/>
            </a:prstGeom>
          </p:spPr>
          <p:txBody>
            <a:bodyPr lIns="0" tIns="0" rIns="0" bIns="0" rtlCol="0" anchor="t">
              <a:spAutoFit/>
            </a:bodyPr>
            <a:p>
              <a:pPr marL="0" lvl="0" indent="0">
                <a:lnSpc>
                  <a:spcPts val="2240"/>
                </a:lnSpc>
                <a:spcBef>
                  <a:spcPct val="0"/>
                </a:spcBef>
              </a:pPr>
              <a:r>
                <a:rPr lang="en-US" sz="1600">
                  <a:solidFill>
                    <a:srgbClr val="000000"/>
                  </a:solidFill>
                  <a:latin typeface="Times New Roman" panose="02020603050405020304"/>
                </a:rPr>
                <a:t>Giao diện</a:t>
              </a:r>
              <a:endParaRPr lang="en-US" sz="1600">
                <a:solidFill>
                  <a:srgbClr val="000000"/>
                </a:solidFill>
                <a:latin typeface="Times New Roman" panose="02020603050405020304"/>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13523"/>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Tạo component con </a:t>
              </a:r>
              <a:r>
                <a:rPr lang="en-US" sz="1600">
                  <a:solidFill>
                    <a:srgbClr val="3B3939"/>
                  </a:solidFill>
                  <a:latin typeface="Times New Roman Bold" panose="02020603050405020304"/>
                </a:rPr>
                <a:t>Content </a:t>
              </a:r>
              <a:r>
                <a:rPr lang="en-US" sz="1600">
                  <a:solidFill>
                    <a:srgbClr val="3B3939"/>
                  </a:solidFill>
                  <a:latin typeface="Times New Roman" panose="02020603050405020304"/>
                </a:rPr>
                <a:t>được bọc bằng </a:t>
              </a:r>
              <a:r>
                <a:rPr lang="en-US" sz="1600">
                  <a:solidFill>
                    <a:srgbClr val="3B3939"/>
                  </a:solidFill>
                  <a:latin typeface="Times New Roman Bold" panose="02020603050405020304"/>
                </a:rPr>
                <a:t>memo</a:t>
              </a:r>
              <a:endParaRPr lang="en-US" sz="1600">
                <a:solidFill>
                  <a:srgbClr val="3B3939"/>
                </a:solidFill>
                <a:latin typeface="Times New Roman Bold" panose="02020603050405020304"/>
              </a:endParaRPr>
            </a:p>
          </p:txBody>
        </p:sp>
      </p:grpSp>
      <p:grpSp>
        <p:nvGrpSpPr>
          <p:cNvPr id="21" name="Group 21"/>
          <p:cNvGrpSpPr/>
          <p:nvPr/>
        </p:nvGrpSpPr>
        <p:grpSpPr>
          <a:xfrm rot="0">
            <a:off x="874054" y="3511427"/>
            <a:ext cx="5512459" cy="788034"/>
            <a:chOff x="0" y="0"/>
            <a:chExt cx="7349945" cy="1050713"/>
          </a:xfrm>
        </p:grpSpPr>
        <p:grpSp>
          <p:nvGrpSpPr>
            <p:cNvPr id="22" name="Group 22"/>
            <p:cNvGrpSpPr/>
            <p:nvPr/>
          </p:nvGrpSpPr>
          <p:grpSpPr>
            <a:xfrm rot="2700000">
              <a:off x="91796" y="18834"/>
              <a:ext cx="90938" cy="90938"/>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4" name="TextBox 2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5" name="Group 25"/>
            <p:cNvGrpSpPr/>
            <p:nvPr/>
          </p:nvGrpSpPr>
          <p:grpSpPr>
            <a:xfrm rot="2700000">
              <a:off x="167633" y="97452"/>
              <a:ext cx="90938" cy="90938"/>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8" name="Group 28"/>
            <p:cNvGrpSpPr/>
            <p:nvPr/>
          </p:nvGrpSpPr>
          <p:grpSpPr>
            <a:xfrm rot="2700000">
              <a:off x="91796" y="170520"/>
              <a:ext cx="90938" cy="90938"/>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1" name="Group 31"/>
            <p:cNvGrpSpPr/>
            <p:nvPr/>
          </p:nvGrpSpPr>
          <p:grpSpPr>
            <a:xfrm rot="2700000">
              <a:off x="18834" y="97452"/>
              <a:ext cx="90938" cy="90938"/>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3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4" name="TextBox 34"/>
            <p:cNvSpPr txBox="1"/>
            <p:nvPr/>
          </p:nvSpPr>
          <p:spPr>
            <a:xfrm>
              <a:off x="387101" y="-66675"/>
              <a:ext cx="6962844" cy="11173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Truyền state </a:t>
              </a:r>
              <a:r>
                <a:rPr lang="en-US" sz="1600">
                  <a:solidFill>
                    <a:srgbClr val="000000"/>
                  </a:solidFill>
                  <a:latin typeface="Times New Roman Bold" panose="02020603050405020304"/>
                </a:rPr>
                <a:t>count </a:t>
              </a:r>
              <a:r>
                <a:rPr lang="en-US" sz="1600">
                  <a:solidFill>
                    <a:srgbClr val="000000"/>
                  </a:solidFill>
                  <a:latin typeface="Times New Roman" panose="02020603050405020304"/>
                </a:rPr>
                <a:t>vào </a:t>
              </a:r>
              <a:r>
                <a:rPr lang="en-US" sz="1600">
                  <a:solidFill>
                    <a:srgbClr val="000000"/>
                  </a:solidFill>
                  <a:latin typeface="Times New Roman Bold" panose="02020603050405020304"/>
                </a:rPr>
                <a:t>Content </a:t>
              </a:r>
              <a:r>
                <a:rPr lang="en-US" sz="1600">
                  <a:solidFill>
                    <a:srgbClr val="000000"/>
                  </a:solidFill>
                  <a:latin typeface="Times New Roman" panose="02020603050405020304"/>
                </a:rPr>
                <a:t>component, khi thay đổi giá trị của state </a:t>
              </a:r>
              <a:r>
                <a:rPr lang="en-US" sz="1600">
                  <a:solidFill>
                    <a:srgbClr val="000000"/>
                  </a:solidFill>
                  <a:latin typeface="Times New Roman Bold" panose="02020603050405020304"/>
                </a:rPr>
                <a:t>count2 </a:t>
              </a:r>
              <a:r>
                <a:rPr lang="en-US" sz="1600">
                  <a:solidFill>
                    <a:srgbClr val="000000"/>
                  </a:solidFill>
                  <a:latin typeface="Times New Roman" panose="02020603050405020304"/>
                </a:rPr>
                <a:t>thì </a:t>
              </a:r>
              <a:r>
                <a:rPr lang="en-US" sz="1600">
                  <a:solidFill>
                    <a:srgbClr val="000000"/>
                  </a:solidFill>
                  <a:latin typeface="Times New Roman Bold" panose="02020603050405020304"/>
                </a:rPr>
                <a:t>Content </a:t>
              </a:r>
              <a:r>
                <a:rPr lang="en-US" sz="1600">
                  <a:solidFill>
                    <a:srgbClr val="000000"/>
                  </a:solidFill>
                  <a:latin typeface="Times New Roman" panose="02020603050405020304"/>
                </a:rPr>
                <a:t>component sẽ không bị re-render.</a:t>
              </a:r>
              <a:endParaRPr lang="en-US" sz="1600">
                <a:solidFill>
                  <a:srgbClr val="000000"/>
                </a:solidFill>
                <a:latin typeface="Times New Roman" panose="02020603050405020304"/>
              </a:endParaRPr>
            </a:p>
          </p:txBody>
        </p:sp>
      </p:grpSp>
      <p:sp>
        <p:nvSpPr>
          <p:cNvPr id="36" name="TextBox 36"/>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memo</a:t>
            </a:r>
            <a:endParaRPr lang="en-US" sz="1800">
              <a:solidFill>
                <a:srgbClr val="F16622"/>
              </a:solidFill>
              <a:latin typeface="Times New Roman Bold" panose="02020603050405020304"/>
            </a:endParaRPr>
          </a:p>
        </p:txBody>
      </p:sp>
      <p:sp>
        <p:nvSpPr>
          <p:cNvPr id="37" name="TextBox 3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19</a:t>
            </a:r>
            <a:endParaRPr lang="en-US" sz="1000">
              <a:solidFill>
                <a:srgbClr val="000000"/>
              </a:solidFill>
              <a:latin typeface="Times New Roman" panose="02020603050405020304"/>
            </a:endParaRPr>
          </a:p>
        </p:txBody>
      </p:sp>
      <p:sp>
        <p:nvSpPr>
          <p:cNvPr id="38" name="Text Box 37"/>
          <p:cNvSpPr txBox="1"/>
          <p:nvPr/>
        </p:nvSpPr>
        <p:spPr>
          <a:xfrm>
            <a:off x="873760" y="1447800"/>
            <a:ext cx="5222240" cy="181483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const Content = memo(({count}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console.log('re-render in Content, count =  ', count);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&lt;Text&gt;Lop hoc Da Nen Tang 2&lt;/Text&gt;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useCallback</a:t>
            </a:r>
            <a:endParaRPr lang="en-US" sz="1800">
              <a:solidFill>
                <a:srgbClr val="F16622"/>
              </a:solidFill>
              <a:latin typeface="Times New Roman Bold" panose="02020603050405020304"/>
            </a:endParaRPr>
          </a:p>
        </p:txBody>
      </p:sp>
      <p:grpSp>
        <p:nvGrpSpPr>
          <p:cNvPr id="5" name="Group 5"/>
          <p:cNvGrpSpPr/>
          <p:nvPr/>
        </p:nvGrpSpPr>
        <p:grpSpPr>
          <a:xfrm rot="0">
            <a:off x="519112" y="994778"/>
            <a:ext cx="5806032" cy="3274060"/>
            <a:chOff x="0" y="0"/>
            <a:chExt cx="7741376" cy="43654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4432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Trong React Native, </a:t>
              </a:r>
              <a:r>
                <a:rPr lang="en-US" sz="1600">
                  <a:solidFill>
                    <a:srgbClr val="3B3939"/>
                  </a:solidFill>
                  <a:latin typeface="Times New Roman Bold" panose="02020603050405020304"/>
                </a:rPr>
                <a:t>useCallback</a:t>
              </a:r>
              <a:r>
                <a:rPr lang="en-US" sz="1600">
                  <a:solidFill>
                    <a:srgbClr val="3B3939"/>
                  </a:solidFill>
                  <a:latin typeface="Times New Roman" panose="02020603050405020304"/>
                </a:rPr>
                <a:t> là một hook được sử dụng để tối ưu hóa performance của các component bằng cách tránh việc rendering lại một hàm hoặc </a:t>
              </a:r>
              <a:r>
                <a:rPr lang="en-US" sz="1600">
                  <a:solidFill>
                    <a:srgbClr val="3B3939"/>
                  </a:solidFill>
                  <a:latin typeface="Times New Roman Bold" panose="02020603050405020304"/>
                </a:rPr>
                <a:t>callback</a:t>
              </a:r>
              <a:r>
                <a:rPr lang="en-US" sz="1600">
                  <a:solidFill>
                    <a:srgbClr val="3B3939"/>
                  </a:solidFill>
                  <a:latin typeface="Times New Roman" panose="02020603050405020304"/>
                </a:rPr>
                <a:t> function mỗi khi component được render lại.</a:t>
              </a:r>
              <a:endParaRPr lang="en-US" sz="1600">
                <a:solidFill>
                  <a:srgbClr val="3B3939"/>
                </a:solidFill>
                <a:latin typeface="Times New Roman" panose="02020603050405020304"/>
              </a:endParaRPr>
            </a:p>
            <a:p>
              <a:pPr>
                <a:lnSpc>
                  <a:spcPts val="2240"/>
                </a:lnSpc>
              </a:pPr>
            </a:p>
            <a:p>
              <a:pPr>
                <a:lnSpc>
                  <a:spcPts val="2240"/>
                </a:lnSpc>
              </a:pPr>
              <a:r>
                <a:rPr lang="en-US" sz="1600">
                  <a:solidFill>
                    <a:srgbClr val="3B3939"/>
                  </a:solidFill>
                  <a:latin typeface="Times New Roman" panose="02020603050405020304"/>
                </a:rPr>
                <a:t>Khi một component được render lại, các hàm và </a:t>
              </a:r>
              <a:r>
                <a:rPr lang="en-US" sz="1600">
                  <a:solidFill>
                    <a:srgbClr val="3B3939"/>
                  </a:solidFill>
                  <a:latin typeface="Times New Roman Bold" panose="02020603050405020304"/>
                </a:rPr>
                <a:t>callback</a:t>
              </a:r>
              <a:r>
                <a:rPr lang="en-US" sz="1600">
                  <a:solidFill>
                    <a:srgbClr val="3B3939"/>
                  </a:solidFill>
                  <a:latin typeface="Times New Roman" panose="02020603050405020304"/>
                </a:rPr>
                <a:t> functions trong component cũng sẽ được tạo lại, dẫn đến việc tốn tài nguyên và giảm performance của ứng dụng. </a:t>
              </a:r>
              <a:r>
                <a:rPr lang="en-US" sz="1600">
                  <a:solidFill>
                    <a:srgbClr val="3B3939"/>
                  </a:solidFill>
                  <a:latin typeface="Times New Roman Bold" panose="02020603050405020304"/>
                </a:rPr>
                <a:t>useCallback</a:t>
              </a:r>
              <a:r>
                <a:rPr lang="en-US" sz="1600">
                  <a:solidFill>
                    <a:srgbClr val="3B3939"/>
                  </a:solidFill>
                  <a:latin typeface="Times New Roman" panose="02020603050405020304"/>
                </a:rPr>
                <a:t> giúp giải quyết vấn đề này bằng cách "</a:t>
              </a:r>
              <a:r>
                <a:rPr lang="en-US" sz="1600">
                  <a:solidFill>
                    <a:srgbClr val="3B3939"/>
                  </a:solidFill>
                  <a:latin typeface="Times New Roman Bold" panose="02020603050405020304"/>
                </a:rPr>
                <a:t>nhớ lại</a:t>
              </a:r>
              <a:r>
                <a:rPr lang="en-US" sz="1600">
                  <a:solidFill>
                    <a:srgbClr val="3B3939"/>
                  </a:solidFill>
                  <a:latin typeface="Times New Roman" panose="02020603050405020304"/>
                </a:rPr>
                <a:t>" hàm hoặc callback function và chỉ tạo lại chúng khi các dependencies của nó thay đổi.</a:t>
              </a:r>
              <a:endParaRPr lang="en-US" sz="1600">
                <a:solidFill>
                  <a:srgbClr val="3B3939"/>
                </a:solidFill>
                <a:latin typeface="Times New Roman" panose="02020603050405020304"/>
              </a:endParaRPr>
            </a:p>
            <a:p>
              <a:pPr algn="l">
                <a:lnSpc>
                  <a:spcPts val="2240"/>
                </a:lnSpc>
              </a:pPr>
            </a:p>
          </p:txBody>
        </p:sp>
      </p:grpSp>
      <p:sp>
        <p:nvSpPr>
          <p:cNvPr id="22" name="TextBox 2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20</a:t>
            </a:r>
            <a:endParaRPr lang="en-US" sz="1000">
              <a:solidFill>
                <a:srgbClr val="000000"/>
              </a:solidFill>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19" name="TextBox 19"/>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useCallback</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21</a:t>
            </a:r>
            <a:endParaRPr lang="en-US" sz="1000">
              <a:solidFill>
                <a:srgbClr val="000000"/>
              </a:solidFill>
              <a:latin typeface="Times New Roman" panose="02020603050405020304"/>
            </a:endParaRPr>
          </a:p>
        </p:txBody>
      </p:sp>
      <p:sp>
        <p:nvSpPr>
          <p:cNvPr id="38" name="Text Box 37"/>
          <p:cNvSpPr txBox="1"/>
          <p:nvPr/>
        </p:nvSpPr>
        <p:spPr>
          <a:xfrm>
            <a:off x="2823845" y="1371600"/>
            <a:ext cx="3562350" cy="31076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const UseCallBackScreen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[count, setCount] = useState(0);</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handleIncrease1 = useCallback(()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setCount(prevCount =&gt; prevCount + 1);</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style={styles.textCount}&gt;{count}&lt;/Text&gt;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&lt;ContentUseCallBack onIncrease={handleIncrease1}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p:txBody>
      </p:sp>
      <p:pic>
        <p:nvPicPr>
          <p:cNvPr id="21" name="Picture 20" descr="Screenshot 2024-05-30 at 20.50.22"/>
          <p:cNvPicPr>
            <a:picLocks noChangeAspect="1"/>
          </p:cNvPicPr>
          <p:nvPr/>
        </p:nvPicPr>
        <p:blipFill>
          <a:blip r:embed="rId2"/>
          <a:stretch>
            <a:fillRect/>
          </a:stretch>
        </p:blipFill>
        <p:spPr>
          <a:xfrm>
            <a:off x="476250" y="1828800"/>
            <a:ext cx="2146935" cy="2122170"/>
          </a:xfrm>
          <a:prstGeom prst="rect">
            <a:avLst/>
          </a:prstGeom>
        </p:spPr>
      </p:pic>
      <p:grpSp>
        <p:nvGrpSpPr>
          <p:cNvPr id="22" name="Group 4"/>
          <p:cNvGrpSpPr/>
          <p:nvPr/>
        </p:nvGrpSpPr>
        <p:grpSpPr>
          <a:xfrm rot="0">
            <a:off x="519112" y="915929"/>
            <a:ext cx="5806031" cy="287020"/>
            <a:chOff x="0" y="-66675"/>
            <a:chExt cx="7741375" cy="382693"/>
          </a:xfrm>
        </p:grpSpPr>
        <p:grpSp>
          <p:nvGrpSpPr>
            <p:cNvPr id="23" name="Group 5"/>
            <p:cNvGrpSpPr/>
            <p:nvPr/>
          </p:nvGrpSpPr>
          <p:grpSpPr>
            <a:xfrm rot="0">
              <a:off x="10709" y="39546"/>
              <a:ext cx="262157" cy="240016"/>
              <a:chOff x="0" y="0"/>
              <a:chExt cx="852667" cy="780652"/>
            </a:xfrm>
          </p:grpSpPr>
          <p:sp>
            <p:nvSpPr>
              <p:cNvPr id="24"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7"/>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26" name="Group 8"/>
            <p:cNvGrpSpPr/>
            <p:nvPr/>
          </p:nvGrpSpPr>
          <p:grpSpPr>
            <a:xfrm rot="0">
              <a:off x="0" y="27307"/>
              <a:ext cx="242027" cy="242027"/>
              <a:chOff x="0" y="0"/>
              <a:chExt cx="812800" cy="812800"/>
            </a:xfrm>
          </p:grpSpPr>
          <p:sp>
            <p:nvSpPr>
              <p:cNvPr id="27"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10"/>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29" name="Group 11"/>
            <p:cNvGrpSpPr/>
            <p:nvPr/>
          </p:nvGrpSpPr>
          <p:grpSpPr>
            <a:xfrm rot="0">
              <a:off x="11842" y="41833"/>
              <a:ext cx="218342" cy="212976"/>
              <a:chOff x="0" y="0"/>
              <a:chExt cx="733260" cy="715238"/>
            </a:xfrm>
          </p:grpSpPr>
          <p:sp>
            <p:nvSpPr>
              <p:cNvPr id="30"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13"/>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32" name="Group 14"/>
            <p:cNvGrpSpPr/>
            <p:nvPr/>
          </p:nvGrpSpPr>
          <p:grpSpPr>
            <a:xfrm rot="1261002">
              <a:off x="237344" y="32551"/>
              <a:ext cx="32993" cy="20225"/>
              <a:chOff x="0" y="0"/>
              <a:chExt cx="110802" cy="67923"/>
            </a:xfrm>
          </p:grpSpPr>
          <p:sp>
            <p:nvSpPr>
              <p:cNvPr id="33"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16"/>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35" name="Group 17"/>
            <p:cNvGrpSpPr/>
            <p:nvPr/>
          </p:nvGrpSpPr>
          <p:grpSpPr>
            <a:xfrm rot="2537428">
              <a:off x="4866" y="256957"/>
              <a:ext cx="14897" cy="20225"/>
              <a:chOff x="0" y="0"/>
              <a:chExt cx="50030" cy="67923"/>
            </a:xfrm>
          </p:grpSpPr>
          <p:sp>
            <p:nvSpPr>
              <p:cNvPr id="36"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19"/>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39" name="TextBox 20"/>
            <p:cNvSpPr txBox="1"/>
            <p:nvPr/>
          </p:nvSpPr>
          <p:spPr>
            <a:xfrm>
              <a:off x="405735" y="-66675"/>
              <a:ext cx="7335640" cy="382693"/>
            </a:xfrm>
            <a:prstGeom prst="rect">
              <a:avLst/>
            </a:prstGeom>
          </p:spPr>
          <p:txBody>
            <a:bodyPr lIns="0" tIns="0" rIns="0" bIns="0" rtlCol="0" anchor="t">
              <a:spAutoFit/>
            </a:bodyPr>
            <a:p>
              <a:pPr algn="l">
                <a:lnSpc>
                  <a:spcPts val="2240"/>
                </a:lnSpc>
              </a:pPr>
              <a:r>
                <a:rPr lang="en-US" sz="1600">
                  <a:solidFill>
                    <a:srgbClr val="3B3939"/>
                  </a:solidFill>
                  <a:latin typeface="Times New Roman" panose="02020603050405020304"/>
                </a:rPr>
                <a:t>Ví dụ: Sử dụng </a:t>
              </a:r>
              <a:r>
                <a:rPr lang="en-US" sz="1600" b="1">
                  <a:solidFill>
                    <a:srgbClr val="3B3939"/>
                  </a:solidFill>
                  <a:latin typeface="Times New Roman Bold" panose="02020603050405020304" charset="0"/>
                  <a:cs typeface="Times New Roman Bold" panose="02020603050405020304" charset="0"/>
                </a:rPr>
                <a:t>useCallback</a:t>
              </a:r>
              <a:endParaRPr lang="en-US" sz="1600">
                <a:solidFill>
                  <a:srgbClr val="3B3939"/>
                </a:solidFill>
                <a:latin typeface="Times New Roman" panose="02020603050405020304"/>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779570" y="870155"/>
            <a:ext cx="4887788" cy="250825"/>
            <a:chOff x="18834" y="-57150"/>
            <a:chExt cx="6517051" cy="334434"/>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17" name="TextBox 17"/>
            <p:cNvSpPr txBox="1"/>
            <p:nvPr/>
          </p:nvSpPr>
          <p:spPr>
            <a:xfrm>
              <a:off x="387101" y="-57150"/>
              <a:ext cx="6148784" cy="334434"/>
            </a:xfrm>
            <a:prstGeom prst="rect">
              <a:avLst/>
            </a:prstGeom>
          </p:spPr>
          <p:txBody>
            <a:bodyPr wrap="square" lIns="0" tIns="0" rIns="0" bIns="0" rtlCol="0" anchor="t">
              <a:spAutoFit/>
            </a:bodyPr>
            <a:lstStyle/>
            <a:p>
              <a:pPr marL="0" lvl="0" indent="0">
                <a:lnSpc>
                  <a:spcPts val="1960"/>
                </a:lnSpc>
                <a:spcBef>
                  <a:spcPct val="0"/>
                </a:spcBef>
              </a:pPr>
              <a:r>
                <a:rPr lang="en-US" sz="1400">
                  <a:solidFill>
                    <a:srgbClr val="000000"/>
                  </a:solidFill>
                  <a:latin typeface="Times New Roman" panose="02020603050405020304"/>
                </a:rPr>
                <a:t>Tạo component con </a:t>
              </a:r>
              <a:r>
                <a:rPr lang="en-US" sz="1400">
                  <a:solidFill>
                    <a:srgbClr val="000000"/>
                  </a:solidFill>
                  <a:latin typeface="Times New Roman Bold" panose="02020603050405020304"/>
                </a:rPr>
                <a:t>ContentUseCallBack </a:t>
              </a:r>
              <a:r>
                <a:rPr lang="en-US" sz="1400">
                  <a:solidFill>
                    <a:srgbClr val="000000"/>
                  </a:solidFill>
                  <a:latin typeface="Times New Roman" panose="02020603050405020304"/>
                </a:rPr>
                <a:t>được bọc bằng </a:t>
              </a:r>
              <a:r>
                <a:rPr lang="en-US" sz="1400">
                  <a:solidFill>
                    <a:srgbClr val="000000"/>
                  </a:solidFill>
                  <a:latin typeface="Times New Roman Bold" panose="02020603050405020304"/>
                </a:rPr>
                <a:t>memo</a:t>
              </a:r>
              <a:endParaRPr lang="en-US" sz="1400">
                <a:solidFill>
                  <a:srgbClr val="000000"/>
                </a:solidFill>
                <a:latin typeface="Times New Roman Bold" panose="02020603050405020304"/>
              </a:endParaRPr>
            </a:p>
          </p:txBody>
        </p:sp>
      </p:grpSp>
      <p:sp>
        <p:nvSpPr>
          <p:cNvPr id="19" name="TextBox 19"/>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useCallback</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22</a:t>
            </a:r>
            <a:endParaRPr lang="en-US" sz="1000">
              <a:solidFill>
                <a:srgbClr val="000000"/>
              </a:solidFill>
              <a:latin typeface="Times New Roman" panose="02020603050405020304"/>
            </a:endParaRPr>
          </a:p>
        </p:txBody>
      </p:sp>
      <p:sp>
        <p:nvSpPr>
          <p:cNvPr id="38" name="Text Box 37"/>
          <p:cNvSpPr txBox="1"/>
          <p:nvPr/>
        </p:nvSpPr>
        <p:spPr>
          <a:xfrm>
            <a:off x="965835" y="1371600"/>
            <a:ext cx="4964430" cy="203009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const ContentUseCallBack = memo(({onIncrease})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console.log('re-render');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&lt;Text&gt;useCallBack&lt;/Text&gt;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&lt;Button title="Tăng" onPress={onIncrease}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a:t>
            </a:r>
            <a:endParaRPr lang="en-US" sz="1400">
              <a:solidFill>
                <a:schemeClr val="bg1"/>
              </a:solidFill>
              <a:latin typeface="Times New Roman Regular" panose="02020603050405020304" charset="0"/>
              <a:cs typeface="Times New Roman Regular" panose="02020603050405020304" charset="0"/>
            </a:endParaRPr>
          </a:p>
        </p:txBody>
      </p:sp>
      <p:sp>
        <p:nvSpPr>
          <p:cNvPr id="21" name="TextBox 17"/>
          <p:cNvSpPr txBox="1"/>
          <p:nvPr/>
        </p:nvSpPr>
        <p:spPr>
          <a:xfrm>
            <a:off x="973491" y="3505010"/>
            <a:ext cx="5207916" cy="574040"/>
          </a:xfrm>
          <a:prstGeom prst="rect">
            <a:avLst/>
          </a:prstGeom>
        </p:spPr>
        <p:txBody>
          <a:bodyPr lIns="0" tIns="0" rIns="0" bIns="0" rtlCol="0" anchor="t">
            <a:spAutoFit/>
          </a:bodyPr>
          <a:p>
            <a:pPr>
              <a:lnSpc>
                <a:spcPts val="2240"/>
              </a:lnSpc>
            </a:pPr>
            <a:r>
              <a:rPr lang="en-US" sz="1400">
                <a:solidFill>
                  <a:srgbClr val="000000"/>
                </a:solidFill>
                <a:latin typeface="Times New Roman" panose="02020603050405020304"/>
              </a:rPr>
              <a:t>Component </a:t>
            </a:r>
            <a:r>
              <a:rPr lang="en-US" sz="1400" b="1">
                <a:solidFill>
                  <a:srgbClr val="000000"/>
                </a:solidFill>
                <a:latin typeface="Times New Roman Bold" panose="02020603050405020304" charset="0"/>
                <a:cs typeface="Times New Roman Bold" panose="02020603050405020304" charset="0"/>
              </a:rPr>
              <a:t>ContentUseCallBack </a:t>
            </a:r>
            <a:r>
              <a:rPr lang="en-US" sz="1400">
                <a:solidFill>
                  <a:srgbClr val="000000"/>
                </a:solidFill>
                <a:latin typeface="Times New Roman" panose="02020603050405020304" charset="0"/>
                <a:cs typeface="Times New Roman" panose="02020603050405020304" charset="0"/>
              </a:rPr>
              <a:t>không re-render lại, mặc dù có truyền hàm </a:t>
            </a:r>
            <a:r>
              <a:rPr lang="en-US" sz="1400" b="1">
                <a:solidFill>
                  <a:srgbClr val="000000"/>
                </a:solidFill>
                <a:latin typeface="Times New Roman Bold" panose="02020603050405020304" charset="0"/>
                <a:cs typeface="Times New Roman Bold" panose="02020603050405020304" charset="0"/>
              </a:rPr>
              <a:t>onIncrease</a:t>
            </a:r>
            <a:r>
              <a:rPr lang="en-US" sz="1400">
                <a:solidFill>
                  <a:srgbClr val="000000"/>
                </a:solidFill>
                <a:latin typeface="Times New Roman" panose="02020603050405020304" charset="0"/>
                <a:cs typeface="Times New Roman" panose="02020603050405020304" charset="0"/>
              </a:rPr>
              <a:t>, bởi vì hàm này được được bọc bởi </a:t>
            </a:r>
            <a:r>
              <a:rPr lang="en-US" sz="1400" b="1">
                <a:solidFill>
                  <a:srgbClr val="000000"/>
                </a:solidFill>
                <a:latin typeface="Times New Roman Bold" panose="02020603050405020304" charset="0"/>
                <a:cs typeface="Times New Roman Bold" panose="02020603050405020304" charset="0"/>
              </a:rPr>
              <a:t>useCallBack.</a:t>
            </a:r>
            <a:endParaRPr lang="en-US" sz="1400" b="1">
              <a:solidFill>
                <a:srgbClr val="000000"/>
              </a:solidFill>
              <a:latin typeface="Times New Roman Bold" panose="02020603050405020304" charset="0"/>
              <a:cs typeface="Times New Roman Bold"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useMemo</a:t>
            </a:r>
            <a:endParaRPr lang="en-US" sz="1800">
              <a:solidFill>
                <a:srgbClr val="F16622"/>
              </a:solidFill>
              <a:latin typeface="Times New Roman Bold" panose="02020603050405020304"/>
            </a:endParaRPr>
          </a:p>
        </p:txBody>
      </p:sp>
      <p:grpSp>
        <p:nvGrpSpPr>
          <p:cNvPr id="5" name="Group 5"/>
          <p:cNvGrpSpPr/>
          <p:nvPr/>
        </p:nvGrpSpPr>
        <p:grpSpPr>
          <a:xfrm rot="0">
            <a:off x="519112" y="994778"/>
            <a:ext cx="5806032" cy="3274060"/>
            <a:chOff x="0" y="0"/>
            <a:chExt cx="7741376" cy="43654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44320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useMemo</a:t>
              </a:r>
              <a:r>
                <a:rPr lang="en-US" sz="1600">
                  <a:solidFill>
                    <a:srgbClr val="3B3939"/>
                  </a:solidFill>
                  <a:latin typeface="Times New Roman" panose="02020603050405020304"/>
                </a:rPr>
                <a:t> là một hook trong React để tối ưu hóa việc tính toán các giá trị phức tạp và tránh việc tính toán lặp đi lặp lại không cần thiết trong quá trình </a:t>
              </a:r>
              <a:r>
                <a:rPr lang="en-US" sz="1600">
                  <a:solidFill>
                    <a:srgbClr val="3B3939"/>
                  </a:solidFill>
                  <a:latin typeface="Times New Roman Bold" panose="02020603050405020304"/>
                </a:rPr>
                <a:t>render</a:t>
              </a:r>
              <a:r>
                <a:rPr lang="en-US" sz="1600">
                  <a:solidFill>
                    <a:srgbClr val="3B3939"/>
                  </a:solidFill>
                  <a:latin typeface="Times New Roman" panose="02020603050405020304"/>
                </a:rPr>
                <a:t> của components.</a:t>
              </a:r>
              <a:endParaRPr lang="en-US" sz="1600">
                <a:solidFill>
                  <a:srgbClr val="3B3939"/>
                </a:solidFill>
                <a:latin typeface="Times New Roman" panose="02020603050405020304"/>
              </a:endParaRPr>
            </a:p>
            <a:p>
              <a:pPr>
                <a:lnSpc>
                  <a:spcPts val="2240"/>
                </a:lnSpc>
              </a:pPr>
            </a:p>
            <a:p>
              <a:pPr>
                <a:lnSpc>
                  <a:spcPts val="2240"/>
                </a:lnSpc>
              </a:pPr>
              <a:r>
                <a:rPr lang="en-US" sz="1600">
                  <a:solidFill>
                    <a:srgbClr val="3B3939"/>
                  </a:solidFill>
                  <a:latin typeface="Times New Roman" panose="02020603050405020304"/>
                </a:rPr>
                <a:t>Khi sử dụng </a:t>
              </a:r>
              <a:r>
                <a:rPr lang="en-US" sz="1600">
                  <a:solidFill>
                    <a:srgbClr val="3B3939"/>
                  </a:solidFill>
                  <a:latin typeface="Times New Roman Bold" panose="02020603050405020304"/>
                </a:rPr>
                <a:t>useMemo</a:t>
              </a:r>
              <a:r>
                <a:rPr lang="en-US" sz="1600">
                  <a:solidFill>
                    <a:srgbClr val="3B3939"/>
                  </a:solidFill>
                  <a:latin typeface="Times New Roman" panose="02020603050405020304"/>
                </a:rPr>
                <a:t>, bạn có thể chỉ định một hàm và một danh sách các </a:t>
              </a:r>
              <a:r>
                <a:rPr lang="en-US" sz="1600">
                  <a:solidFill>
                    <a:srgbClr val="3B3939"/>
                  </a:solidFill>
                  <a:latin typeface="Times New Roman Bold" panose="02020603050405020304"/>
                </a:rPr>
                <a:t>dependencies</a:t>
              </a:r>
              <a:r>
                <a:rPr lang="en-US" sz="1600">
                  <a:solidFill>
                    <a:srgbClr val="3B3939"/>
                  </a:solidFill>
                  <a:latin typeface="Times New Roman" panose="02020603050405020304"/>
                </a:rPr>
                <a:t> (phụ thuộc) và RN sẽ gọi hàm này và trả về kết quả của nó. Kết quả này được lưu trữ trong bộ nhớ đến khi các </a:t>
              </a:r>
              <a:r>
                <a:rPr lang="en-US" sz="1600">
                  <a:solidFill>
                    <a:srgbClr val="3B3939"/>
                  </a:solidFill>
                  <a:latin typeface="Times New Roman Bold" panose="02020603050405020304"/>
                </a:rPr>
                <a:t>dependencies</a:t>
              </a:r>
              <a:r>
                <a:rPr lang="en-US" sz="1600">
                  <a:solidFill>
                    <a:srgbClr val="3B3939"/>
                  </a:solidFill>
                  <a:latin typeface="Times New Roman" panose="02020603050405020304"/>
                </a:rPr>
                <a:t> thay đổi. Nếu </a:t>
              </a:r>
              <a:r>
                <a:rPr lang="en-US" sz="1600">
                  <a:solidFill>
                    <a:srgbClr val="3B3939"/>
                  </a:solidFill>
                  <a:latin typeface="Times New Roman Bold" panose="02020603050405020304"/>
                </a:rPr>
                <a:t>dependencies không thay đổi</a:t>
              </a:r>
              <a:r>
                <a:rPr lang="en-US" sz="1600">
                  <a:solidFill>
                    <a:srgbClr val="3B3939"/>
                  </a:solidFill>
                  <a:latin typeface="Times New Roman" panose="02020603050405020304"/>
                </a:rPr>
                <a:t>, kết quả được lưu trữ sẽ được tái sử dụng cho các render tiếp theo, giúp giảm thiểu việc tính toán không cần thiết.</a:t>
              </a:r>
              <a:endParaRPr lang="en-US" sz="1600">
                <a:solidFill>
                  <a:srgbClr val="3B3939"/>
                </a:solidFill>
                <a:latin typeface="Times New Roman" panose="02020603050405020304"/>
              </a:endParaRPr>
            </a:p>
            <a:p>
              <a:pPr algn="l">
                <a:lnSpc>
                  <a:spcPts val="2240"/>
                </a:lnSpc>
              </a:pPr>
            </a:p>
          </p:txBody>
        </p:sp>
      </p:grpSp>
      <p:sp>
        <p:nvSpPr>
          <p:cNvPr id="22" name="TextBox 2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23</a:t>
            </a:r>
            <a:endParaRPr lang="en-US" sz="1000">
              <a:solidFill>
                <a:srgbClr val="000000"/>
              </a:solidFill>
              <a:latin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20" name="TextBox 20"/>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useMemo</a:t>
            </a:r>
            <a:endParaRPr lang="en-US" sz="1800">
              <a:solidFill>
                <a:srgbClr val="F16622"/>
              </a:solidFill>
              <a:latin typeface="Times New Roman Bold" panose="02020603050405020304"/>
            </a:endParaRPr>
          </a:p>
        </p:txBody>
      </p:sp>
      <p:sp>
        <p:nvSpPr>
          <p:cNvPr id="21" name="TextBox 2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24</a:t>
            </a:r>
            <a:endParaRPr lang="en-US" sz="1000">
              <a:solidFill>
                <a:srgbClr val="000000"/>
              </a:solidFill>
              <a:latin typeface="Times New Roman" panose="02020603050405020304"/>
            </a:endParaRPr>
          </a:p>
        </p:txBody>
      </p:sp>
      <p:grpSp>
        <p:nvGrpSpPr>
          <p:cNvPr id="22" name="Group 4"/>
          <p:cNvGrpSpPr/>
          <p:nvPr/>
        </p:nvGrpSpPr>
        <p:grpSpPr>
          <a:xfrm rot="0">
            <a:off x="519112" y="914659"/>
            <a:ext cx="5806031" cy="287020"/>
            <a:chOff x="0" y="-66675"/>
            <a:chExt cx="7741375" cy="382693"/>
          </a:xfrm>
        </p:grpSpPr>
        <p:grpSp>
          <p:nvGrpSpPr>
            <p:cNvPr id="23" name="Group 5"/>
            <p:cNvGrpSpPr/>
            <p:nvPr/>
          </p:nvGrpSpPr>
          <p:grpSpPr>
            <a:xfrm rot="0">
              <a:off x="10709" y="39546"/>
              <a:ext cx="262157" cy="240016"/>
              <a:chOff x="0" y="0"/>
              <a:chExt cx="852667" cy="780652"/>
            </a:xfrm>
          </p:grpSpPr>
          <p:sp>
            <p:nvSpPr>
              <p:cNvPr id="24"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7"/>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26" name="Group 8"/>
            <p:cNvGrpSpPr/>
            <p:nvPr/>
          </p:nvGrpSpPr>
          <p:grpSpPr>
            <a:xfrm rot="0">
              <a:off x="0" y="27307"/>
              <a:ext cx="242027" cy="242027"/>
              <a:chOff x="0" y="0"/>
              <a:chExt cx="812800" cy="812800"/>
            </a:xfrm>
          </p:grpSpPr>
          <p:sp>
            <p:nvSpPr>
              <p:cNvPr id="27"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10"/>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29" name="Group 11"/>
            <p:cNvGrpSpPr/>
            <p:nvPr/>
          </p:nvGrpSpPr>
          <p:grpSpPr>
            <a:xfrm rot="0">
              <a:off x="11842" y="41833"/>
              <a:ext cx="218342" cy="212976"/>
              <a:chOff x="0" y="0"/>
              <a:chExt cx="733260" cy="715238"/>
            </a:xfrm>
          </p:grpSpPr>
          <p:sp>
            <p:nvSpPr>
              <p:cNvPr id="30"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13"/>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32" name="Group 14"/>
            <p:cNvGrpSpPr/>
            <p:nvPr/>
          </p:nvGrpSpPr>
          <p:grpSpPr>
            <a:xfrm rot="1261002">
              <a:off x="237344" y="32551"/>
              <a:ext cx="32993" cy="20225"/>
              <a:chOff x="0" y="0"/>
              <a:chExt cx="110802" cy="67923"/>
            </a:xfrm>
          </p:grpSpPr>
          <p:sp>
            <p:nvSpPr>
              <p:cNvPr id="33"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16"/>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35" name="Group 17"/>
            <p:cNvGrpSpPr/>
            <p:nvPr/>
          </p:nvGrpSpPr>
          <p:grpSpPr>
            <a:xfrm rot="2537428">
              <a:off x="4866" y="256957"/>
              <a:ext cx="14897" cy="20225"/>
              <a:chOff x="0" y="0"/>
              <a:chExt cx="50030" cy="67923"/>
            </a:xfrm>
          </p:grpSpPr>
          <p:sp>
            <p:nvSpPr>
              <p:cNvPr id="36"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19"/>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39" name="TextBox 20"/>
            <p:cNvSpPr txBox="1"/>
            <p:nvPr/>
          </p:nvSpPr>
          <p:spPr>
            <a:xfrm>
              <a:off x="405735" y="-66675"/>
              <a:ext cx="7335640" cy="382693"/>
            </a:xfrm>
            <a:prstGeom prst="rect">
              <a:avLst/>
            </a:prstGeom>
          </p:spPr>
          <p:txBody>
            <a:bodyPr lIns="0" tIns="0" rIns="0" bIns="0" rtlCol="0" anchor="t">
              <a:spAutoFit/>
            </a:bodyPr>
            <a:p>
              <a:pPr algn="l">
                <a:lnSpc>
                  <a:spcPts val="2240"/>
                </a:lnSpc>
              </a:pPr>
              <a:r>
                <a:rPr lang="en-US" sz="1600">
                  <a:solidFill>
                    <a:srgbClr val="3B3939"/>
                  </a:solidFill>
                  <a:latin typeface="Times New Roman" panose="02020603050405020304"/>
                </a:rPr>
                <a:t>Ví dụ: Sử dụng </a:t>
              </a:r>
              <a:r>
                <a:rPr lang="en-US" sz="1600">
                  <a:solidFill>
                    <a:srgbClr val="000000"/>
                  </a:solidFill>
                  <a:latin typeface="Times New Roman Bold" panose="02020603050405020304"/>
                  <a:sym typeface="+mn-ea"/>
                </a:rPr>
                <a:t>useMemo</a:t>
              </a:r>
              <a:endParaRPr lang="en-US" sz="1600">
                <a:solidFill>
                  <a:srgbClr val="3B3939"/>
                </a:solidFill>
                <a:latin typeface="Times New Roman" panose="02020603050405020304"/>
              </a:endParaRPr>
            </a:p>
          </p:txBody>
        </p:sp>
      </p:grpSp>
      <p:pic>
        <p:nvPicPr>
          <p:cNvPr id="40" name="Picture 39" descr="Screenshot 2024-05-30 at 21.04.25"/>
          <p:cNvPicPr>
            <a:picLocks noChangeAspect="1"/>
          </p:cNvPicPr>
          <p:nvPr/>
        </p:nvPicPr>
        <p:blipFill>
          <a:blip r:embed="rId2"/>
          <a:srcRect r="1892"/>
          <a:stretch>
            <a:fillRect/>
          </a:stretch>
        </p:blipFill>
        <p:spPr>
          <a:xfrm>
            <a:off x="2152650" y="1447800"/>
            <a:ext cx="2831465" cy="28530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18" name="TextBox 18"/>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useMemo</a:t>
            </a:r>
            <a:endParaRPr lang="en-US" sz="1800">
              <a:solidFill>
                <a:srgbClr val="F16622"/>
              </a:solidFill>
              <a:latin typeface="Times New Roman Bold" panose="02020603050405020304"/>
            </a:endParaRPr>
          </a:p>
        </p:txBody>
      </p:sp>
      <p:sp>
        <p:nvSpPr>
          <p:cNvPr id="19" name="TextBox 1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25</a:t>
            </a:r>
            <a:endParaRPr lang="en-US" sz="1000">
              <a:solidFill>
                <a:srgbClr val="000000"/>
              </a:solidFill>
              <a:latin typeface="Times New Roman" panose="02020603050405020304"/>
            </a:endParaRPr>
          </a:p>
        </p:txBody>
      </p:sp>
      <p:sp>
        <p:nvSpPr>
          <p:cNvPr id="38" name="Text Box 37"/>
          <p:cNvSpPr txBox="1"/>
          <p:nvPr/>
        </p:nvSpPr>
        <p:spPr>
          <a:xfrm>
            <a:off x="704850" y="1287780"/>
            <a:ext cx="4046855" cy="332295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default function UseMemoScreen()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[name, setName] = useState('');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[price, setPrice] = useState('');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[products, setProducts] = useState([]);</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handleSubmit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setProducts([...products, {name, price: +price}]);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total = useMemo(()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console.log('Tính toán lại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result = products?.reduce((_result, prod)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_result + prod.price;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result;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[products]);</a:t>
            </a:r>
            <a:endParaRPr lang="en-US" sz="1400">
              <a:solidFill>
                <a:schemeClr val="bg1"/>
              </a:solidFill>
              <a:latin typeface="Times New Roman Regular" panose="02020603050405020304" charset="0"/>
              <a:cs typeface="Times New Roman Regular" panose="02020603050405020304" charset="0"/>
            </a:endParaRPr>
          </a:p>
        </p:txBody>
      </p:sp>
      <p:grpSp>
        <p:nvGrpSpPr>
          <p:cNvPr id="20" name="Group 4"/>
          <p:cNvGrpSpPr/>
          <p:nvPr/>
        </p:nvGrpSpPr>
        <p:grpSpPr>
          <a:xfrm rot="0">
            <a:off x="809683" y="874484"/>
            <a:ext cx="5475937" cy="250825"/>
            <a:chOff x="18834" y="-57150"/>
            <a:chExt cx="7301249" cy="334434"/>
          </a:xfrm>
        </p:grpSpPr>
        <p:grpSp>
          <p:nvGrpSpPr>
            <p:cNvPr id="21" name="Group 5"/>
            <p:cNvGrpSpPr/>
            <p:nvPr/>
          </p:nvGrpSpPr>
          <p:grpSpPr>
            <a:xfrm rot="2700000">
              <a:off x="91796" y="18834"/>
              <a:ext cx="90938" cy="90938"/>
              <a:chOff x="0" y="0"/>
              <a:chExt cx="812800" cy="812800"/>
            </a:xfrm>
          </p:grpSpPr>
          <p:sp>
            <p:nvSpPr>
              <p:cNvPr id="22"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3" name="TextBox 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24" name="Group 8"/>
            <p:cNvGrpSpPr/>
            <p:nvPr/>
          </p:nvGrpSpPr>
          <p:grpSpPr>
            <a:xfrm rot="2700000">
              <a:off x="167633" y="97452"/>
              <a:ext cx="90938" cy="90938"/>
              <a:chOff x="0" y="0"/>
              <a:chExt cx="812800" cy="812800"/>
            </a:xfrm>
          </p:grpSpPr>
          <p:sp>
            <p:nvSpPr>
              <p:cNvPr id="25"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1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27" name="Group 11"/>
            <p:cNvGrpSpPr/>
            <p:nvPr/>
          </p:nvGrpSpPr>
          <p:grpSpPr>
            <a:xfrm rot="2700000">
              <a:off x="91796" y="170520"/>
              <a:ext cx="90938" cy="90938"/>
              <a:chOff x="0" y="0"/>
              <a:chExt cx="812800" cy="812800"/>
            </a:xfrm>
          </p:grpSpPr>
          <p:sp>
            <p:nvSpPr>
              <p:cNvPr id="28"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13"/>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0" name="Group 14"/>
            <p:cNvGrpSpPr/>
            <p:nvPr/>
          </p:nvGrpSpPr>
          <p:grpSpPr>
            <a:xfrm rot="2700000">
              <a:off x="18834" y="97452"/>
              <a:ext cx="90938" cy="90938"/>
              <a:chOff x="0" y="0"/>
              <a:chExt cx="812800" cy="812800"/>
            </a:xfrm>
          </p:grpSpPr>
          <p:sp>
            <p:nvSpPr>
              <p:cNvPr id="31"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16"/>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33" name="TextBox 17"/>
            <p:cNvSpPr txBox="1"/>
            <p:nvPr/>
          </p:nvSpPr>
          <p:spPr>
            <a:xfrm>
              <a:off x="387101" y="-57150"/>
              <a:ext cx="6932982" cy="334434"/>
            </a:xfrm>
            <a:prstGeom prst="rect">
              <a:avLst/>
            </a:prstGeom>
          </p:spPr>
          <p:txBody>
            <a:bodyPr lIns="0" tIns="0" rIns="0" bIns="0" rtlCol="0" anchor="t">
              <a:spAutoFit/>
            </a:bodyPr>
            <a:p>
              <a:pPr marL="0" lvl="0" indent="0">
                <a:lnSpc>
                  <a:spcPts val="1960"/>
                </a:lnSpc>
                <a:spcBef>
                  <a:spcPct val="0"/>
                </a:spcBef>
              </a:pPr>
              <a:r>
                <a:rPr lang="en-US" sz="1400">
                  <a:solidFill>
                    <a:srgbClr val="000000"/>
                  </a:solidFill>
                  <a:latin typeface="Times New Roman" panose="02020603050405020304"/>
                </a:rPr>
                <a:t>Hàm xử lý</a:t>
              </a:r>
              <a:endParaRPr lang="en-US" sz="1400">
                <a:solidFill>
                  <a:srgbClr val="000000"/>
                </a:solidFill>
                <a:latin typeface="Times New Roman" panose="02020603050405020304"/>
              </a:endParaRPr>
            </a:p>
          </p:txBody>
        </p:sp>
      </p:grpSp>
      <p:sp>
        <p:nvSpPr>
          <p:cNvPr id="34" name="TextBox 17"/>
          <p:cNvSpPr txBox="1"/>
          <p:nvPr/>
        </p:nvSpPr>
        <p:spPr>
          <a:xfrm>
            <a:off x="4897755" y="1252855"/>
            <a:ext cx="1489075" cy="1435735"/>
          </a:xfrm>
          <a:prstGeom prst="rect">
            <a:avLst/>
          </a:prstGeom>
        </p:spPr>
        <p:txBody>
          <a:bodyPr wrap="square" lIns="0" tIns="0" rIns="0" bIns="0" rtlCol="0" anchor="t">
            <a:spAutoFit/>
          </a:bodyPr>
          <a:p>
            <a:pPr>
              <a:lnSpc>
                <a:spcPts val="2240"/>
              </a:lnSpc>
            </a:pPr>
            <a:r>
              <a:rPr lang="en-US" sz="1400">
                <a:solidFill>
                  <a:srgbClr val="000000"/>
                </a:solidFill>
                <a:latin typeface="Times New Roman" panose="02020603050405020304"/>
              </a:rPr>
              <a:t>Hàm trong </a:t>
            </a:r>
            <a:r>
              <a:rPr lang="en-US" sz="1400" b="1">
                <a:solidFill>
                  <a:srgbClr val="000000"/>
                </a:solidFill>
                <a:latin typeface="Times New Roman Bold" panose="02020603050405020304" charset="0"/>
                <a:cs typeface="Times New Roman Bold" panose="02020603050405020304" charset="0"/>
              </a:rPr>
              <a:t>useMemo </a:t>
            </a:r>
            <a:r>
              <a:rPr lang="en-US" sz="1400">
                <a:solidFill>
                  <a:srgbClr val="000000"/>
                </a:solidFill>
                <a:latin typeface="Times New Roman" panose="02020603050405020304" charset="0"/>
                <a:cs typeface="Times New Roman" panose="02020603050405020304" charset="0"/>
              </a:rPr>
              <a:t>chỉ render lại khi state </a:t>
            </a:r>
            <a:r>
              <a:rPr lang="en-US" sz="1400" b="1">
                <a:solidFill>
                  <a:srgbClr val="000000"/>
                </a:solidFill>
                <a:latin typeface="Times New Roman Bold" panose="02020603050405020304" charset="0"/>
                <a:cs typeface="Times New Roman Bold" panose="02020603050405020304" charset="0"/>
              </a:rPr>
              <a:t>products </a:t>
            </a:r>
            <a:r>
              <a:rPr lang="en-US" sz="1400">
                <a:solidFill>
                  <a:srgbClr val="000000"/>
                </a:solidFill>
                <a:latin typeface="Times New Roman" panose="02020603050405020304" charset="0"/>
                <a:cs typeface="Times New Roman" panose="02020603050405020304" charset="0"/>
              </a:rPr>
              <a:t>thay đổi giá trị</a:t>
            </a:r>
            <a:endParaRPr lang="en-US" sz="140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18" name="TextBox 18"/>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useMemo</a:t>
            </a:r>
            <a:endParaRPr lang="en-US" sz="1800">
              <a:solidFill>
                <a:srgbClr val="F16622"/>
              </a:solidFill>
              <a:latin typeface="Times New Roman Bold" panose="02020603050405020304"/>
            </a:endParaRPr>
          </a:p>
        </p:txBody>
      </p:sp>
      <p:sp>
        <p:nvSpPr>
          <p:cNvPr id="19" name="TextBox 1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26</a:t>
            </a:r>
            <a:endParaRPr lang="en-US" sz="1000">
              <a:solidFill>
                <a:srgbClr val="000000"/>
              </a:solidFill>
              <a:latin typeface="Times New Roman" panose="02020603050405020304"/>
            </a:endParaRPr>
          </a:p>
        </p:txBody>
      </p:sp>
      <p:sp>
        <p:nvSpPr>
          <p:cNvPr id="38" name="Text Box 37"/>
          <p:cNvSpPr txBox="1"/>
          <p:nvPr/>
        </p:nvSpPr>
        <p:spPr>
          <a:xfrm>
            <a:off x="1082675" y="1371600"/>
            <a:ext cx="4730750" cy="31076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&lt;TextInput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value={name}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&lt;TextInput ....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&lt;Button title="Thêm" onPress={handleSubmit}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style={styles.sumPrice}&gt;Tổng giá: {total}&lt;/Text&gt;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{products?.map((product, index)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key={index}&gt;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{product.name} - {product.price}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p:txBody>
      </p:sp>
      <p:grpSp>
        <p:nvGrpSpPr>
          <p:cNvPr id="20" name="Group 4"/>
          <p:cNvGrpSpPr/>
          <p:nvPr/>
        </p:nvGrpSpPr>
        <p:grpSpPr>
          <a:xfrm rot="0">
            <a:off x="809683" y="874484"/>
            <a:ext cx="5475937" cy="250825"/>
            <a:chOff x="18834" y="-57150"/>
            <a:chExt cx="7301249" cy="334434"/>
          </a:xfrm>
        </p:grpSpPr>
        <p:grpSp>
          <p:nvGrpSpPr>
            <p:cNvPr id="21" name="Group 5"/>
            <p:cNvGrpSpPr/>
            <p:nvPr/>
          </p:nvGrpSpPr>
          <p:grpSpPr>
            <a:xfrm rot="2700000">
              <a:off x="91796" y="18834"/>
              <a:ext cx="90938" cy="90938"/>
              <a:chOff x="0" y="0"/>
              <a:chExt cx="812800" cy="812800"/>
            </a:xfrm>
          </p:grpSpPr>
          <p:sp>
            <p:nvSpPr>
              <p:cNvPr id="22"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3" name="TextBox 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24" name="Group 8"/>
            <p:cNvGrpSpPr/>
            <p:nvPr/>
          </p:nvGrpSpPr>
          <p:grpSpPr>
            <a:xfrm rot="2700000">
              <a:off x="167633" y="97452"/>
              <a:ext cx="90938" cy="90938"/>
              <a:chOff x="0" y="0"/>
              <a:chExt cx="812800" cy="812800"/>
            </a:xfrm>
          </p:grpSpPr>
          <p:sp>
            <p:nvSpPr>
              <p:cNvPr id="25"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10"/>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27" name="Group 11"/>
            <p:cNvGrpSpPr/>
            <p:nvPr/>
          </p:nvGrpSpPr>
          <p:grpSpPr>
            <a:xfrm rot="2700000">
              <a:off x="91796" y="170520"/>
              <a:ext cx="90938" cy="90938"/>
              <a:chOff x="0" y="0"/>
              <a:chExt cx="812800" cy="812800"/>
            </a:xfrm>
          </p:grpSpPr>
          <p:sp>
            <p:nvSpPr>
              <p:cNvPr id="28"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13"/>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30" name="Group 14"/>
            <p:cNvGrpSpPr/>
            <p:nvPr/>
          </p:nvGrpSpPr>
          <p:grpSpPr>
            <a:xfrm rot="2700000">
              <a:off x="18834" y="97452"/>
              <a:ext cx="90938" cy="90938"/>
              <a:chOff x="0" y="0"/>
              <a:chExt cx="812800" cy="812800"/>
            </a:xfrm>
          </p:grpSpPr>
          <p:sp>
            <p:nvSpPr>
              <p:cNvPr id="31"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16"/>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33" name="TextBox 17"/>
            <p:cNvSpPr txBox="1"/>
            <p:nvPr/>
          </p:nvSpPr>
          <p:spPr>
            <a:xfrm>
              <a:off x="387101" y="-57150"/>
              <a:ext cx="6932982" cy="334434"/>
            </a:xfrm>
            <a:prstGeom prst="rect">
              <a:avLst/>
            </a:prstGeom>
          </p:spPr>
          <p:txBody>
            <a:bodyPr lIns="0" tIns="0" rIns="0" bIns="0" rtlCol="0" anchor="t">
              <a:spAutoFit/>
            </a:bodyPr>
            <a:p>
              <a:pPr marL="0" lvl="0" indent="0">
                <a:lnSpc>
                  <a:spcPts val="1960"/>
                </a:lnSpc>
                <a:spcBef>
                  <a:spcPct val="0"/>
                </a:spcBef>
              </a:pPr>
              <a:r>
                <a:rPr lang="en-US" sz="1400">
                  <a:solidFill>
                    <a:srgbClr val="000000"/>
                  </a:solidFill>
                  <a:latin typeface="Times New Roman" panose="02020603050405020304"/>
                </a:rPr>
                <a:t>Giao diện</a:t>
              </a:r>
              <a:endParaRPr lang="en-US" sz="1400">
                <a:solidFill>
                  <a:srgbClr val="000000"/>
                </a:solidFill>
                <a:latin typeface="Times New Roman" panose="020206030504050203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useContext</a:t>
            </a:r>
            <a:endParaRPr lang="en-US" sz="1800">
              <a:solidFill>
                <a:srgbClr val="F16622"/>
              </a:solidFill>
              <a:latin typeface="Times New Roman Bold" panose="02020603050405020304"/>
            </a:endParaRPr>
          </a:p>
        </p:txBody>
      </p:sp>
      <p:grpSp>
        <p:nvGrpSpPr>
          <p:cNvPr id="5" name="Group 5"/>
          <p:cNvGrpSpPr/>
          <p:nvPr/>
        </p:nvGrpSpPr>
        <p:grpSpPr>
          <a:xfrm rot="0">
            <a:off x="519112" y="994778"/>
            <a:ext cx="5806032" cy="2997835"/>
            <a:chOff x="0" y="0"/>
            <a:chExt cx="7741376" cy="3997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4063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useContext</a:t>
              </a:r>
              <a:r>
                <a:rPr lang="en-US" sz="1600">
                  <a:solidFill>
                    <a:srgbClr val="3B3939"/>
                  </a:solidFill>
                  <a:latin typeface="Times New Roman" panose="02020603050405020304"/>
                </a:rPr>
                <a:t> là một hook trong React giúp truy cập vào các giá trị được chia sẻ trên toàn bộ ứng dụng thông qua context, mà không cần truyền qua các components con.</a:t>
              </a:r>
              <a:endParaRPr lang="en-US" sz="1600">
                <a:solidFill>
                  <a:srgbClr val="3B3939"/>
                </a:solidFill>
                <a:latin typeface="Times New Roman" panose="02020603050405020304"/>
              </a:endParaRPr>
            </a:p>
            <a:p>
              <a:pPr>
                <a:lnSpc>
                  <a:spcPts val="2240"/>
                </a:lnSpc>
              </a:pPr>
            </a:p>
            <a:p>
              <a:pPr>
                <a:lnSpc>
                  <a:spcPts val="2240"/>
                </a:lnSpc>
              </a:pPr>
              <a:r>
                <a:rPr lang="en-US" sz="1600">
                  <a:solidFill>
                    <a:srgbClr val="3B3939"/>
                  </a:solidFill>
                  <a:latin typeface="Times New Roman Bold" panose="02020603050405020304"/>
                </a:rPr>
                <a:t>Context</a:t>
              </a:r>
              <a:r>
                <a:rPr lang="en-US" sz="1600">
                  <a:solidFill>
                    <a:srgbClr val="3B3939"/>
                  </a:solidFill>
                  <a:latin typeface="Times New Roman" panose="02020603050405020304"/>
                </a:rPr>
                <a:t> là một cơ chế cho phép chia sẻ dữ liệu giữa các component trong cây component mà không cần truyền props qua từng component. Các giá trị context có thể được cung cấp bởi một component ở mức cao nhất trong cây component và các component con có thể truy cập vào chúng thông qua </a:t>
              </a:r>
              <a:r>
                <a:rPr lang="en-US" sz="1600">
                  <a:solidFill>
                    <a:srgbClr val="3B3939"/>
                  </a:solidFill>
                  <a:latin typeface="Times New Roman Bold" panose="02020603050405020304"/>
                </a:rPr>
                <a:t>useContext</a:t>
              </a:r>
              <a:r>
                <a:rPr lang="en-US" sz="1600">
                  <a:solidFill>
                    <a:srgbClr val="3B3939"/>
                  </a:solidFill>
                  <a:latin typeface="Times New Roman" panose="02020603050405020304"/>
                </a:rPr>
                <a:t>.</a:t>
              </a:r>
              <a:endParaRPr lang="en-US" sz="1600">
                <a:solidFill>
                  <a:srgbClr val="3B3939"/>
                </a:solidFill>
                <a:latin typeface="Times New Roman" panose="02020603050405020304"/>
              </a:endParaRPr>
            </a:p>
            <a:p>
              <a:pPr algn="l">
                <a:lnSpc>
                  <a:spcPts val="2240"/>
                </a:lnSpc>
              </a:pPr>
            </a:p>
          </p:txBody>
        </p:sp>
      </p:grpSp>
      <p:sp>
        <p:nvSpPr>
          <p:cNvPr id="22" name="TextBox 2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27</a:t>
            </a:r>
            <a:endParaRPr lang="en-US" sz="1000">
              <a:solidFill>
                <a:srgbClr val="000000"/>
              </a:solidFill>
              <a:latin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51623"/>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Giới thiệu chung về </a:t>
              </a:r>
              <a:r>
                <a:rPr lang="en-US" sz="1600">
                  <a:solidFill>
                    <a:srgbClr val="3B3939"/>
                  </a:solidFill>
                  <a:latin typeface="Times New Roman Bold" panose="02020603050405020304"/>
                </a:rPr>
                <a:t>Hooks</a:t>
              </a:r>
              <a:r>
                <a:rPr lang="en-US" sz="1600">
                  <a:solidFill>
                    <a:srgbClr val="3B3939"/>
                  </a:solidFill>
                  <a:latin typeface="Times New Roman" panose="02020603050405020304"/>
                </a:rPr>
                <a:t> trong React Native:</a:t>
              </a:r>
              <a:endParaRPr lang="en-US" sz="1600">
                <a:solidFill>
                  <a:srgbClr val="3B3939"/>
                </a:solidFill>
                <a:latin typeface="Times New Roman" panose="02020603050405020304"/>
              </a:endParaRPr>
            </a:p>
          </p:txBody>
        </p:sp>
      </p:grpSp>
      <p:sp>
        <p:nvSpPr>
          <p:cNvPr id="21" name="TextBox 21"/>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hooks</a:t>
            </a:r>
            <a:endParaRPr lang="en-US" sz="1800">
              <a:solidFill>
                <a:srgbClr val="F16622"/>
              </a:solidFill>
              <a:latin typeface="Times New Roman Bold" panose="02020603050405020304"/>
            </a:endParaRPr>
          </a:p>
        </p:txBody>
      </p:sp>
      <p:sp>
        <p:nvSpPr>
          <p:cNvPr id="22" name="TextBox 22"/>
          <p:cNvSpPr txBox="1"/>
          <p:nvPr/>
        </p:nvSpPr>
        <p:spPr>
          <a:xfrm>
            <a:off x="823341" y="1262968"/>
            <a:ext cx="5501730" cy="86169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Các Hooks cho phép sử dụng các tính năng khác nhau của React. Bạn có thể sử dụng các Hooks có sẵn hoặc kết hợp chúng để xây dựng các Hooks của riêng mình.</a:t>
            </a:r>
            <a:endParaRPr lang="en-US" sz="1600">
              <a:solidFill>
                <a:srgbClr val="3B3939"/>
              </a:solidFill>
              <a:latin typeface="Times New Roman" panose="02020603050405020304"/>
            </a:endParaRPr>
          </a:p>
        </p:txBody>
      </p:sp>
      <p:grpSp>
        <p:nvGrpSpPr>
          <p:cNvPr id="23" name="Group 23"/>
          <p:cNvGrpSpPr/>
          <p:nvPr/>
        </p:nvGrpSpPr>
        <p:grpSpPr>
          <a:xfrm rot="0">
            <a:off x="516572" y="2285928"/>
            <a:ext cx="5806032" cy="235585"/>
            <a:chOff x="0" y="0"/>
            <a:chExt cx="7741376" cy="314113"/>
          </a:xfrm>
        </p:grpSpPr>
        <p:grpSp>
          <p:nvGrpSpPr>
            <p:cNvPr id="24" name="Group 24"/>
            <p:cNvGrpSpPr/>
            <p:nvPr/>
          </p:nvGrpSpPr>
          <p:grpSpPr>
            <a:xfrm rot="0">
              <a:off x="10709" y="39546"/>
              <a:ext cx="262157" cy="240016"/>
              <a:chOff x="0" y="0"/>
              <a:chExt cx="852667" cy="780652"/>
            </a:xfrm>
          </p:grpSpPr>
          <p:sp>
            <p:nvSpPr>
              <p:cNvPr id="25" name="Freeform 2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6" name="TextBox 2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7" name="Group 27"/>
            <p:cNvGrpSpPr/>
            <p:nvPr/>
          </p:nvGrpSpPr>
          <p:grpSpPr>
            <a:xfrm rot="0">
              <a:off x="0" y="27307"/>
              <a:ext cx="242027" cy="242027"/>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0" name="Group 30"/>
            <p:cNvGrpSpPr/>
            <p:nvPr/>
          </p:nvGrpSpPr>
          <p:grpSpPr>
            <a:xfrm rot="0">
              <a:off x="11842" y="41833"/>
              <a:ext cx="218342" cy="212976"/>
              <a:chOff x="0" y="0"/>
              <a:chExt cx="733260" cy="715238"/>
            </a:xfrm>
          </p:grpSpPr>
          <p:sp>
            <p:nvSpPr>
              <p:cNvPr id="31" name="Freeform 3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2" name="TextBox 3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3" name="Group 33"/>
            <p:cNvGrpSpPr/>
            <p:nvPr/>
          </p:nvGrpSpPr>
          <p:grpSpPr>
            <a:xfrm rot="1261002">
              <a:off x="237344" y="32551"/>
              <a:ext cx="32993" cy="20225"/>
              <a:chOff x="0" y="0"/>
              <a:chExt cx="110802" cy="67923"/>
            </a:xfrm>
          </p:grpSpPr>
          <p:sp>
            <p:nvSpPr>
              <p:cNvPr id="34" name="Freeform 3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5" name="TextBox 3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6" name="Group 36"/>
            <p:cNvGrpSpPr/>
            <p:nvPr/>
          </p:nvGrpSpPr>
          <p:grpSpPr>
            <a:xfrm rot="2537428">
              <a:off x="4866" y="256957"/>
              <a:ext cx="14897" cy="20225"/>
              <a:chOff x="0" y="0"/>
              <a:chExt cx="50030" cy="67923"/>
            </a:xfrm>
          </p:grpSpPr>
          <p:sp>
            <p:nvSpPr>
              <p:cNvPr id="37" name="Freeform 3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8" name="TextBox 3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9" name="TextBox 39"/>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Có 5 loại </a:t>
              </a:r>
              <a:r>
                <a:rPr lang="en-US" sz="1600">
                  <a:solidFill>
                    <a:srgbClr val="3B3939"/>
                  </a:solidFill>
                  <a:latin typeface="Times New Roman Bold" panose="02020603050405020304"/>
                </a:rPr>
                <a:t>Hooks </a:t>
              </a:r>
              <a:r>
                <a:rPr lang="en-US" sz="1600">
                  <a:solidFill>
                    <a:srgbClr val="3B3939"/>
                  </a:solidFill>
                  <a:latin typeface="Times New Roman" panose="02020603050405020304"/>
                </a:rPr>
                <a:t>chính thường được sử dụng:</a:t>
              </a:r>
              <a:endParaRPr lang="en-US" sz="1600">
                <a:solidFill>
                  <a:srgbClr val="3B3939"/>
                </a:solidFill>
                <a:latin typeface="Times New Roman" panose="02020603050405020304"/>
              </a:endParaRPr>
            </a:p>
          </p:txBody>
        </p:sp>
      </p:grpSp>
      <p:grpSp>
        <p:nvGrpSpPr>
          <p:cNvPr id="40" name="Group 40"/>
          <p:cNvGrpSpPr/>
          <p:nvPr/>
        </p:nvGrpSpPr>
        <p:grpSpPr>
          <a:xfrm rot="0">
            <a:off x="823487" y="2677088"/>
            <a:ext cx="4901914" cy="235584"/>
            <a:chOff x="0" y="0"/>
            <a:chExt cx="6535886" cy="314113"/>
          </a:xfrm>
        </p:grpSpPr>
        <p:grpSp>
          <p:nvGrpSpPr>
            <p:cNvPr id="41" name="Group 41"/>
            <p:cNvGrpSpPr/>
            <p:nvPr/>
          </p:nvGrpSpPr>
          <p:grpSpPr>
            <a:xfrm rot="2700000">
              <a:off x="91796" y="18834"/>
              <a:ext cx="90938" cy="90938"/>
              <a:chOff x="0" y="0"/>
              <a:chExt cx="812800" cy="812800"/>
            </a:xfrm>
          </p:grpSpPr>
          <p:sp>
            <p:nvSpPr>
              <p:cNvPr id="42" name="Freeform 4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3" name="TextBox 4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4" name="Group 44"/>
            <p:cNvGrpSpPr/>
            <p:nvPr/>
          </p:nvGrpSpPr>
          <p:grpSpPr>
            <a:xfrm rot="2700000">
              <a:off x="167633" y="97452"/>
              <a:ext cx="90938" cy="90938"/>
              <a:chOff x="0" y="0"/>
              <a:chExt cx="812800" cy="812800"/>
            </a:xfrm>
          </p:grpSpPr>
          <p:sp>
            <p:nvSpPr>
              <p:cNvPr id="45" name="Freeform 4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6" name="TextBox 4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7" name="Group 47"/>
            <p:cNvGrpSpPr/>
            <p:nvPr/>
          </p:nvGrpSpPr>
          <p:grpSpPr>
            <a:xfrm rot="2700000">
              <a:off x="91796" y="170520"/>
              <a:ext cx="90938" cy="90938"/>
              <a:chOff x="0" y="0"/>
              <a:chExt cx="812800" cy="812800"/>
            </a:xfrm>
          </p:grpSpPr>
          <p:sp>
            <p:nvSpPr>
              <p:cNvPr id="48" name="Freeform 4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9" name="TextBox 4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50" name="Group 50"/>
            <p:cNvGrpSpPr/>
            <p:nvPr/>
          </p:nvGrpSpPr>
          <p:grpSpPr>
            <a:xfrm rot="2700000">
              <a:off x="18834" y="97452"/>
              <a:ext cx="90938" cy="90938"/>
              <a:chOff x="0" y="0"/>
              <a:chExt cx="812800" cy="812800"/>
            </a:xfrm>
          </p:grpSpPr>
          <p:sp>
            <p:nvSpPr>
              <p:cNvPr id="51" name="Freeform 5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2" name="TextBox 5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53" name="TextBox 53"/>
            <p:cNvSpPr txBox="1"/>
            <p:nvPr/>
          </p:nvSpPr>
          <p:spPr>
            <a:xfrm>
              <a:off x="387101" y="-66675"/>
              <a:ext cx="6148784"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Bold" panose="02020603050405020304"/>
                </a:rPr>
                <a:t>1. State Hooks</a:t>
              </a:r>
              <a:endParaRPr lang="en-US" sz="1600">
                <a:solidFill>
                  <a:srgbClr val="000000"/>
                </a:solidFill>
                <a:latin typeface="Times New Roman Bold" panose="02020603050405020304"/>
              </a:endParaRPr>
            </a:p>
          </p:txBody>
        </p:sp>
      </p:grpSp>
      <p:sp>
        <p:nvSpPr>
          <p:cNvPr id="54" name="TextBox 54"/>
          <p:cNvSpPr txBox="1"/>
          <p:nvPr/>
        </p:nvSpPr>
        <p:spPr>
          <a:xfrm>
            <a:off x="1133982" y="3004113"/>
            <a:ext cx="5252676" cy="86169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Dùng để lưu trữ giá trị cho component, giá trị state có thể thay đổi, mỗi lần biến state này thay đổi thì sẽ làm </a:t>
            </a:r>
            <a:r>
              <a:rPr lang="en-US" sz="1600">
                <a:solidFill>
                  <a:srgbClr val="3B3939"/>
                </a:solidFill>
                <a:latin typeface="Times New Roman Bold" panose="02020603050405020304"/>
              </a:rPr>
              <a:t>re-render</a:t>
            </a:r>
            <a:r>
              <a:rPr lang="en-US" sz="1600">
                <a:solidFill>
                  <a:srgbClr val="3B3939"/>
                </a:solidFill>
                <a:latin typeface="Times New Roman" panose="02020603050405020304"/>
              </a:rPr>
              <a:t> component chứa nó.</a:t>
            </a:r>
            <a:endParaRPr lang="en-US" sz="1600">
              <a:solidFill>
                <a:srgbClr val="3B3939"/>
              </a:solidFill>
              <a:latin typeface="Times New Roman" panose="02020603050405020304"/>
            </a:endParaRPr>
          </a:p>
        </p:txBody>
      </p:sp>
      <p:sp>
        <p:nvSpPr>
          <p:cNvPr id="55" name="TextBox 55"/>
          <p:cNvSpPr txBox="1"/>
          <p:nvPr/>
        </p:nvSpPr>
        <p:spPr>
          <a:xfrm>
            <a:off x="3346371" y="-61613"/>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
        <p:nvSpPr>
          <p:cNvPr id="56" name="TextBox 5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a:t>
            </a:r>
            <a:endParaRPr lang="en-US" sz="1000">
              <a:solidFill>
                <a:srgbClr val="000000"/>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779571" y="827506"/>
            <a:ext cx="5606942" cy="250825"/>
            <a:chOff x="18834" y="-57150"/>
            <a:chExt cx="7475923" cy="334434"/>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57150"/>
              <a:ext cx="7107656" cy="334434"/>
            </a:xfrm>
            <a:prstGeom prst="rect">
              <a:avLst/>
            </a:prstGeom>
          </p:spPr>
          <p:txBody>
            <a:bodyPr lIns="0" tIns="0" rIns="0" bIns="0" rtlCol="0" anchor="t">
              <a:spAutoFit/>
            </a:bodyPr>
            <a:lstStyle/>
            <a:p>
              <a:pPr marL="0" lvl="0" indent="0">
                <a:lnSpc>
                  <a:spcPts val="1960"/>
                </a:lnSpc>
                <a:spcBef>
                  <a:spcPct val="0"/>
                </a:spcBef>
              </a:pPr>
              <a:r>
                <a:rPr lang="en-US" sz="1400">
                  <a:solidFill>
                    <a:srgbClr val="000000"/>
                  </a:solidFill>
                  <a:latin typeface="Times New Roman" panose="02020603050405020304"/>
                </a:rPr>
                <a:t>Ví dụ: Sử dụng </a:t>
              </a:r>
              <a:r>
                <a:rPr lang="en-US" sz="1400" b="1">
                  <a:solidFill>
                    <a:srgbClr val="000000"/>
                  </a:solidFill>
                  <a:latin typeface="Times New Roman Bold" panose="02020603050405020304" charset="0"/>
                  <a:cs typeface="Times New Roman Bold" panose="02020603050405020304" charset="0"/>
                </a:rPr>
                <a:t>useContext</a:t>
              </a:r>
              <a:endParaRPr lang="en-US" sz="1400" b="1">
                <a:solidFill>
                  <a:srgbClr val="000000"/>
                </a:solidFill>
                <a:latin typeface="Times New Roman Bold" panose="02020603050405020304" charset="0"/>
                <a:cs typeface="Times New Roman Bold" panose="02020603050405020304" charset="0"/>
              </a:endParaRPr>
            </a:p>
          </p:txBody>
        </p:sp>
      </p:grpSp>
      <p:sp>
        <p:nvSpPr>
          <p:cNvPr id="19" name="TextBox 19"/>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useContext</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28</a:t>
            </a:r>
            <a:endParaRPr lang="en-US" sz="1000">
              <a:solidFill>
                <a:srgbClr val="000000"/>
              </a:solidFill>
              <a:latin typeface="Times New Roman" panose="02020603050405020304"/>
            </a:endParaRPr>
          </a:p>
        </p:txBody>
      </p:sp>
      <p:pic>
        <p:nvPicPr>
          <p:cNvPr id="21" name="Picture 20" descr="Screenshot_1717078889"/>
          <p:cNvPicPr>
            <a:picLocks noChangeAspect="1"/>
          </p:cNvPicPr>
          <p:nvPr/>
        </p:nvPicPr>
        <p:blipFill>
          <a:blip r:embed="rId2"/>
          <a:srcRect b="57598"/>
          <a:stretch>
            <a:fillRect/>
          </a:stretch>
        </p:blipFill>
        <p:spPr>
          <a:xfrm>
            <a:off x="2266950" y="1371600"/>
            <a:ext cx="2908300" cy="27457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779571" y="827506"/>
            <a:ext cx="5606942" cy="250825"/>
            <a:chOff x="18834" y="-57150"/>
            <a:chExt cx="7475923" cy="334434"/>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57150"/>
              <a:ext cx="7107656" cy="334434"/>
            </a:xfrm>
            <a:prstGeom prst="rect">
              <a:avLst/>
            </a:prstGeom>
          </p:spPr>
          <p:txBody>
            <a:bodyPr lIns="0" tIns="0" rIns="0" bIns="0" rtlCol="0" anchor="t">
              <a:spAutoFit/>
            </a:bodyPr>
            <a:lstStyle/>
            <a:p>
              <a:pPr marL="0" lvl="0" indent="0">
                <a:lnSpc>
                  <a:spcPts val="1960"/>
                </a:lnSpc>
                <a:spcBef>
                  <a:spcPct val="0"/>
                </a:spcBef>
              </a:pPr>
              <a:r>
                <a:rPr lang="en-US" sz="1400">
                  <a:solidFill>
                    <a:srgbClr val="000000"/>
                  </a:solidFill>
                  <a:latin typeface="Times New Roman" panose="02020603050405020304"/>
                </a:rPr>
                <a:t>Bọc </a:t>
              </a:r>
              <a:r>
                <a:rPr lang="en-US" sz="1400">
                  <a:solidFill>
                    <a:srgbClr val="000000"/>
                  </a:solidFill>
                  <a:latin typeface="Times New Roman Bold" panose="02020603050405020304"/>
                </a:rPr>
                <a:t>Provider </a:t>
              </a:r>
              <a:r>
                <a:rPr lang="en-US" sz="1400">
                  <a:solidFill>
                    <a:srgbClr val="000000"/>
                  </a:solidFill>
                  <a:latin typeface="Times New Roman" panose="02020603050405020304"/>
                </a:rPr>
                <a:t>vào component cha vào nơi muốn sử dụng</a:t>
              </a:r>
              <a:r>
                <a:rPr lang="en-US" sz="1400">
                  <a:solidFill>
                    <a:srgbClr val="000000"/>
                  </a:solidFill>
                  <a:latin typeface="Times New Roman Bold" panose="02020603050405020304"/>
                </a:rPr>
                <a:t> useContext</a:t>
              </a:r>
              <a:endParaRPr lang="en-US" sz="1400">
                <a:solidFill>
                  <a:srgbClr val="000000"/>
                </a:solidFill>
                <a:latin typeface="Times New Roman Bold" panose="02020603050405020304"/>
              </a:endParaRPr>
            </a:p>
          </p:txBody>
        </p:sp>
      </p:grpSp>
      <p:sp>
        <p:nvSpPr>
          <p:cNvPr id="19" name="TextBox 19"/>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useContext</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29</a:t>
            </a:r>
            <a:endParaRPr lang="en-US" sz="1000">
              <a:solidFill>
                <a:srgbClr val="000000"/>
              </a:solidFill>
              <a:latin typeface="Times New Roman" panose="02020603050405020304"/>
            </a:endParaRPr>
          </a:p>
        </p:txBody>
      </p:sp>
      <p:sp>
        <p:nvSpPr>
          <p:cNvPr id="38" name="Text Box 37"/>
          <p:cNvSpPr txBox="1"/>
          <p:nvPr/>
        </p:nvSpPr>
        <p:spPr>
          <a:xfrm>
            <a:off x="1082675" y="1295400"/>
            <a:ext cx="4730750" cy="332295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const ThemeContext = createContext('light');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export default function UseContextScreen()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[theme, setTheme] = useState('light');</a:t>
            </a:r>
            <a:endParaRPr lang="en-US" sz="1400">
              <a:solidFill>
                <a:schemeClr val="bg1"/>
              </a:solidFill>
              <a:latin typeface="Times New Roman Regular" panose="02020603050405020304" charset="0"/>
              <a:cs typeface="Times New Roman Regular" panose="02020603050405020304" charset="0"/>
            </a:endParaRPr>
          </a:p>
          <a:p>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toggleTheme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setTheme(theme === 'dark' ? 'light' : 'dark');</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&lt;ThemeContext.Provider value={theme}&gt;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&lt;Text&gt;UseContextScreen&lt;/Text&gt;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&lt;Button title="Đổi theme" onPress={toggleTheme}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&lt;Paragraph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&lt;/ThemeContext.Provider&gt;)}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useContext</a:t>
            </a:r>
            <a:endParaRPr lang="en-US" sz="1800">
              <a:solidFill>
                <a:srgbClr val="F16622"/>
              </a:solidFill>
              <a:latin typeface="Times New Roman Bold" panose="02020603050405020304"/>
            </a:endParaRPr>
          </a:p>
        </p:txBody>
      </p:sp>
      <p:grpSp>
        <p:nvGrpSpPr>
          <p:cNvPr id="6" name="Group 6"/>
          <p:cNvGrpSpPr/>
          <p:nvPr/>
        </p:nvGrpSpPr>
        <p:grpSpPr>
          <a:xfrm rot="0">
            <a:off x="779571" y="887057"/>
            <a:ext cx="5606942" cy="861695"/>
            <a:chOff x="18834" y="-66675"/>
            <a:chExt cx="7475923" cy="1148928"/>
          </a:xfrm>
        </p:grpSpPr>
        <p:grpSp>
          <p:nvGrpSpPr>
            <p:cNvPr id="7" name="Group 7"/>
            <p:cNvGrpSpPr/>
            <p:nvPr/>
          </p:nvGrpSpPr>
          <p:grpSpPr>
            <a:xfrm rot="2700000">
              <a:off x="91796" y="18834"/>
              <a:ext cx="90938" cy="90938"/>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 name="TextBox 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0" name="Group 10"/>
            <p:cNvGrpSpPr/>
            <p:nvPr/>
          </p:nvGrpSpPr>
          <p:grpSpPr>
            <a:xfrm rot="2700000">
              <a:off x="167633" y="97452"/>
              <a:ext cx="90938" cy="90938"/>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3" name="Group 13"/>
            <p:cNvGrpSpPr/>
            <p:nvPr/>
          </p:nvGrpSpPr>
          <p:grpSpPr>
            <a:xfrm rot="2700000">
              <a:off x="91796" y="170520"/>
              <a:ext cx="90938" cy="90938"/>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5" name="TextBox 1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6" name="Group 16"/>
            <p:cNvGrpSpPr/>
            <p:nvPr/>
          </p:nvGrpSpPr>
          <p:grpSpPr>
            <a:xfrm rot="2700000">
              <a:off x="18834" y="97452"/>
              <a:ext cx="90938" cy="90938"/>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8" name="TextBox 1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9" name="TextBox 19"/>
            <p:cNvSpPr txBox="1"/>
            <p:nvPr/>
          </p:nvSpPr>
          <p:spPr>
            <a:xfrm>
              <a:off x="387101" y="-66675"/>
              <a:ext cx="7107656" cy="114892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Paragraph </a:t>
              </a:r>
              <a:r>
                <a:rPr lang="en-US" sz="1600">
                  <a:solidFill>
                    <a:srgbClr val="000000"/>
                  </a:solidFill>
                  <a:latin typeface="Times New Roman" panose="02020603050405020304"/>
                </a:rPr>
                <a:t>là component con bên trong component </a:t>
              </a:r>
              <a:r>
                <a:rPr lang="en-US" sz="1600">
                  <a:solidFill>
                    <a:srgbClr val="000000"/>
                  </a:solidFill>
                  <a:latin typeface="Times New Roman Bold" panose="02020603050405020304"/>
                </a:rPr>
                <a:t>UseContextScreen </a:t>
              </a:r>
              <a:r>
                <a:rPr lang="en-US" sz="1600">
                  <a:solidFill>
                    <a:srgbClr val="000000"/>
                  </a:solidFill>
                  <a:latin typeface="Times New Roman" panose="02020603050405020304"/>
                </a:rPr>
                <a:t>cho nên có thể lấy giá trị bên trong </a:t>
              </a:r>
              <a:r>
                <a:rPr lang="en-US" sz="1600">
                  <a:solidFill>
                    <a:srgbClr val="000000"/>
                  </a:solidFill>
                  <a:latin typeface="Times New Roman Bold" panose="02020603050405020304"/>
                </a:rPr>
                <a:t>useContext</a:t>
              </a:r>
              <a:endParaRPr lang="en-US" sz="1600">
                <a:solidFill>
                  <a:srgbClr val="000000"/>
                </a:solidFill>
                <a:latin typeface="Times New Roman Bold" panose="02020603050405020304"/>
              </a:endParaRPr>
            </a:p>
          </p:txBody>
        </p:sp>
      </p:grpSp>
      <p:sp>
        <p:nvSpPr>
          <p:cNvPr id="20" name="TextBox 2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30</a:t>
            </a:r>
            <a:endParaRPr lang="en-US" sz="1000">
              <a:solidFill>
                <a:srgbClr val="000000"/>
              </a:solidFill>
              <a:latin typeface="Times New Roman" panose="02020603050405020304"/>
            </a:endParaRPr>
          </a:p>
        </p:txBody>
      </p:sp>
      <p:sp>
        <p:nvSpPr>
          <p:cNvPr id="38" name="Text Box 37"/>
          <p:cNvSpPr txBox="1"/>
          <p:nvPr/>
        </p:nvSpPr>
        <p:spPr>
          <a:xfrm>
            <a:off x="1082675" y="1905000"/>
            <a:ext cx="5032375" cy="28917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export default function Paragraph()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theme = useContext(ThemeContext);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style={{backgroundColor: theme === 'light' ? 'white' : 'gray'}}&gt;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Lớp học React Native là một lớp học tuyệt vời, với những kiến thức cực</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kỳ dễ học và trần đầy yêu thương</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grpSp>
        <p:nvGrpSpPr>
          <p:cNvPr id="5" name="Group 5"/>
          <p:cNvGrpSpPr/>
          <p:nvPr/>
        </p:nvGrpSpPr>
        <p:grpSpPr>
          <a:xfrm rot="0">
            <a:off x="519040" y="950931"/>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Hiểu và sử dụng các </a:t>
              </a:r>
              <a:r>
                <a:rPr lang="en-US" sz="1600">
                  <a:solidFill>
                    <a:srgbClr val="3B3939"/>
                  </a:solidFill>
                  <a:latin typeface="Times New Roman Bold" panose="02020603050405020304"/>
                </a:rPr>
                <a:t>hook</a:t>
              </a:r>
              <a:r>
                <a:rPr lang="en-US" sz="1600">
                  <a:solidFill>
                    <a:srgbClr val="3B3939"/>
                  </a:solidFill>
                  <a:latin typeface="Times New Roman" panose="02020603050405020304"/>
                </a:rPr>
                <a:t> trong React Native</a:t>
              </a:r>
              <a:endParaRPr lang="en-US" sz="1600">
                <a:solidFill>
                  <a:srgbClr val="3B3939"/>
                </a:solidFill>
                <a:latin typeface="Times New Roman" panose="02020603050405020304"/>
              </a:endParaRPr>
            </a:p>
          </p:txBody>
        </p:sp>
      </p:grpSp>
      <p:grpSp>
        <p:nvGrpSpPr>
          <p:cNvPr id="22" name="Group 22"/>
          <p:cNvGrpSpPr/>
          <p:nvPr/>
        </p:nvGrpSpPr>
        <p:grpSpPr>
          <a:xfrm rot="0">
            <a:off x="519040" y="1335139"/>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Kết hợp sử dụng các </a:t>
              </a:r>
              <a:r>
                <a:rPr lang="en-US" sz="1600">
                  <a:solidFill>
                    <a:srgbClr val="3B3939"/>
                  </a:solidFill>
                  <a:latin typeface="Times New Roman Bold" panose="02020603050405020304"/>
                </a:rPr>
                <a:t>hook </a:t>
              </a:r>
              <a:r>
                <a:rPr lang="en-US" sz="1600">
                  <a:solidFill>
                    <a:srgbClr val="3B3939"/>
                  </a:solidFill>
                  <a:latin typeface="Times New Roman" panose="02020603050405020304"/>
                </a:rPr>
                <a:t>với nhau</a:t>
              </a:r>
              <a:endParaRPr lang="en-US" sz="1600">
                <a:solidFill>
                  <a:srgbClr val="3B3939"/>
                </a:solidFill>
                <a:latin typeface="Times New Roman" panose="02020603050405020304"/>
              </a:endParaRPr>
            </a:p>
          </p:txBody>
        </p:sp>
      </p:grpSp>
      <p:grpSp>
        <p:nvGrpSpPr>
          <p:cNvPr id="39" name="Group 39"/>
          <p:cNvGrpSpPr/>
          <p:nvPr/>
        </p:nvGrpSpPr>
        <p:grpSpPr>
          <a:xfrm rot="0">
            <a:off x="519040" y="1723124"/>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Tối ưu hoá ứng dụng khi sử dụng hook</a:t>
              </a:r>
              <a:endParaRPr lang="en-US" sz="1600">
                <a:solidFill>
                  <a:srgbClr val="3B3939"/>
                </a:solidFill>
                <a:latin typeface="Times New Roman" panose="02020603050405020304"/>
              </a:endParaRPr>
            </a:p>
          </p:txBody>
        </p:sp>
      </p:grpSp>
      <p:grpSp>
        <p:nvGrpSpPr>
          <p:cNvPr id="56" name="Group 56"/>
          <p:cNvGrpSpPr/>
          <p:nvPr/>
        </p:nvGrpSpPr>
        <p:grpSpPr>
          <a:xfrm rot="0">
            <a:off x="519040" y="2111109"/>
            <a:ext cx="5806032" cy="235585"/>
            <a:chOff x="0" y="0"/>
            <a:chExt cx="7741376" cy="31411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Cải thiện performance bằng các </a:t>
              </a:r>
              <a:r>
                <a:rPr lang="en-US" sz="1600">
                  <a:solidFill>
                    <a:srgbClr val="3B3939"/>
                  </a:solidFill>
                  <a:latin typeface="Times New Roman Bold" panose="02020603050405020304"/>
                </a:rPr>
                <a:t>hook</a:t>
              </a:r>
              <a:endParaRPr lang="en-US" sz="1600">
                <a:solidFill>
                  <a:srgbClr val="3B3939"/>
                </a:solidFill>
                <a:latin typeface="Times New Roman Bold" panose="02020603050405020304"/>
              </a:endParaRPr>
            </a:p>
          </p:txBody>
        </p:sp>
      </p:grpSp>
      <p:grpSp>
        <p:nvGrpSpPr>
          <p:cNvPr id="73" name="Group 73"/>
          <p:cNvGrpSpPr/>
          <p:nvPr/>
        </p:nvGrpSpPr>
        <p:grpSpPr>
          <a:xfrm rot="0">
            <a:off x="519040" y="2499094"/>
            <a:ext cx="5806032" cy="235585"/>
            <a:chOff x="0" y="0"/>
            <a:chExt cx="7741376" cy="314113"/>
          </a:xfrm>
        </p:grpSpPr>
        <p:grpSp>
          <p:nvGrpSpPr>
            <p:cNvPr id="74" name="Group 74"/>
            <p:cNvGrpSpPr/>
            <p:nvPr/>
          </p:nvGrpSpPr>
          <p:grpSpPr>
            <a:xfrm rot="0">
              <a:off x="10709" y="39546"/>
              <a:ext cx="262157" cy="240016"/>
              <a:chOff x="0" y="0"/>
              <a:chExt cx="852667" cy="780652"/>
            </a:xfrm>
          </p:grpSpPr>
          <p:sp>
            <p:nvSpPr>
              <p:cNvPr id="75" name="Freeform 7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6" name="TextBox 7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77" name="Group 77"/>
            <p:cNvGrpSpPr/>
            <p:nvPr/>
          </p:nvGrpSpPr>
          <p:grpSpPr>
            <a:xfrm rot="0">
              <a:off x="0" y="27307"/>
              <a:ext cx="242027" cy="242027"/>
              <a:chOff x="0" y="0"/>
              <a:chExt cx="812800" cy="812800"/>
            </a:xfrm>
          </p:grpSpPr>
          <p:sp>
            <p:nvSpPr>
              <p:cNvPr id="78" name="Freeform 7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9" name="TextBox 7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0" name="Group 80"/>
            <p:cNvGrpSpPr/>
            <p:nvPr/>
          </p:nvGrpSpPr>
          <p:grpSpPr>
            <a:xfrm rot="0">
              <a:off x="11842" y="41833"/>
              <a:ext cx="218342" cy="212976"/>
              <a:chOff x="0" y="0"/>
              <a:chExt cx="733260" cy="715238"/>
            </a:xfrm>
          </p:grpSpPr>
          <p:sp>
            <p:nvSpPr>
              <p:cNvPr id="81" name="Freeform 8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82" name="TextBox 8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83" name="Group 83"/>
            <p:cNvGrpSpPr/>
            <p:nvPr/>
          </p:nvGrpSpPr>
          <p:grpSpPr>
            <a:xfrm rot="1261002">
              <a:off x="237344" y="32551"/>
              <a:ext cx="32993" cy="20225"/>
              <a:chOff x="0" y="0"/>
              <a:chExt cx="110802" cy="67923"/>
            </a:xfrm>
          </p:grpSpPr>
          <p:sp>
            <p:nvSpPr>
              <p:cNvPr id="84" name="Freeform 8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85" name="TextBox 8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86" name="Group 86"/>
            <p:cNvGrpSpPr/>
            <p:nvPr/>
          </p:nvGrpSpPr>
          <p:grpSpPr>
            <a:xfrm rot="2537428">
              <a:off x="4866" y="256957"/>
              <a:ext cx="14897" cy="20225"/>
              <a:chOff x="0" y="0"/>
              <a:chExt cx="50030" cy="67923"/>
            </a:xfrm>
          </p:grpSpPr>
          <p:sp>
            <p:nvSpPr>
              <p:cNvPr id="87" name="Freeform 8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88" name="TextBox 8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89" name="TextBox 89"/>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Chia sẻ dữ liệu giữa các component bằng useContext</a:t>
              </a:r>
              <a:endParaRPr lang="en-US" sz="1600">
                <a:solidFill>
                  <a:srgbClr val="3B3939"/>
                </a:solidFill>
                <a:latin typeface="Times New Roman" panose="02020603050405020304"/>
              </a:endParaRPr>
            </a:p>
          </p:txBody>
        </p:sp>
      </p:grpSp>
      <p:sp>
        <p:nvSpPr>
          <p:cNvPr id="90" name="TextBox 90"/>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31</a:t>
            </a:r>
            <a:endParaRPr lang="en-US" sz="1000">
              <a:solidFill>
                <a:srgbClr val="000000"/>
              </a:solidFill>
              <a:latin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544011" y="1253870"/>
            <a:ext cx="3817604" cy="3319656"/>
          </a:xfrm>
          <a:custGeom>
            <a:avLst/>
            <a:gdLst/>
            <a:ahLst/>
            <a:cxnLst/>
            <a:rect l="l" t="t" r="r" b="b"/>
            <a:pathLst>
              <a:path w="3817604" h="3319656">
                <a:moveTo>
                  <a:pt x="0" y="0"/>
                </a:moveTo>
                <a:lnTo>
                  <a:pt x="3817603" y="0"/>
                </a:lnTo>
                <a:lnTo>
                  <a:pt x="3817603" y="3319655"/>
                </a:lnTo>
                <a:lnTo>
                  <a:pt x="0" y="3319655"/>
                </a:lnTo>
                <a:lnTo>
                  <a:pt x="0" y="0"/>
                </a:lnTo>
                <a:close/>
              </a:path>
            </a:pathLst>
          </a:custGeom>
          <a:blipFill>
            <a:blip r:embed="rId2">
              <a:alphaModFix amt="15000"/>
            </a:blip>
            <a:stretch>
              <a:fillRect/>
            </a:stretch>
          </a:blipFill>
        </p:spPr>
      </p:sp>
      <p:sp>
        <p:nvSpPr>
          <p:cNvPr id="5" name="TextBox 5"/>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sp>
        <p:nvSpPr>
          <p:cNvPr id="6" name="TextBox 6"/>
          <p:cNvSpPr txBox="1"/>
          <p:nvPr/>
        </p:nvSpPr>
        <p:spPr>
          <a:xfrm>
            <a:off x="2475865" y="2433320"/>
            <a:ext cx="2703195" cy="753745"/>
          </a:xfrm>
          <a:prstGeom prst="rect">
            <a:avLst/>
          </a:prstGeom>
        </p:spPr>
        <p:txBody>
          <a:bodyPr wrap="square" lIns="0" tIns="0" rIns="0" bIns="0" rtlCol="0" anchor="t">
            <a:spAutoFit/>
          </a:bodyPr>
          <a:lstStyle/>
          <a:p>
            <a:pPr marL="0" lvl="0" indent="0" algn="ctr">
              <a:lnSpc>
                <a:spcPts val="5880"/>
              </a:lnSpc>
              <a:spcBef>
                <a:spcPct val="0"/>
              </a:spcBef>
            </a:pPr>
            <a:r>
              <a:rPr lang="en-US" sz="4200">
                <a:solidFill>
                  <a:srgbClr val="F16622"/>
                </a:solidFill>
                <a:latin typeface="Times New Roman Bold" panose="02020603050405020304"/>
              </a:rPr>
              <a:t>Kết thúc</a:t>
            </a:r>
            <a:endParaRPr lang="en-US" sz="4200">
              <a:solidFill>
                <a:srgbClr val="F16622"/>
              </a:solidFill>
              <a:latin typeface="Times New Roman Bold"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hooks</a:t>
            </a:r>
            <a:endParaRPr lang="en-US" sz="1800">
              <a:solidFill>
                <a:srgbClr val="F16622"/>
              </a:solidFill>
              <a:latin typeface="Times New Roman Bold" panose="02020603050405020304"/>
            </a:endParaRPr>
          </a:p>
        </p:txBody>
      </p:sp>
      <p:sp>
        <p:nvSpPr>
          <p:cNvPr id="6" name="TextBox 6"/>
          <p:cNvSpPr txBox="1"/>
          <p:nvPr/>
        </p:nvSpPr>
        <p:spPr>
          <a:xfrm>
            <a:off x="1133837" y="873486"/>
            <a:ext cx="5252676" cy="30226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useState hook để lưu trữ giá trị:</a:t>
            </a:r>
            <a:endParaRPr lang="en-US" sz="1600">
              <a:solidFill>
                <a:srgbClr val="3B3939"/>
              </a:solidFill>
              <a:latin typeface="Times New Roman" panose="02020603050405020304"/>
            </a:endParaRPr>
          </a:p>
        </p:txBody>
      </p:sp>
      <p:grpSp>
        <p:nvGrpSpPr>
          <p:cNvPr id="7" name="Group 7"/>
          <p:cNvGrpSpPr/>
          <p:nvPr/>
        </p:nvGrpSpPr>
        <p:grpSpPr>
          <a:xfrm rot="0">
            <a:off x="857511" y="2216195"/>
            <a:ext cx="4901914" cy="235584"/>
            <a:chOff x="0" y="0"/>
            <a:chExt cx="6535886" cy="314113"/>
          </a:xfrm>
        </p:grpSpPr>
        <p:grpSp>
          <p:nvGrpSpPr>
            <p:cNvPr id="8" name="Group 8"/>
            <p:cNvGrpSpPr/>
            <p:nvPr/>
          </p:nvGrpSpPr>
          <p:grpSpPr>
            <a:xfrm rot="2700000">
              <a:off x="91796" y="18834"/>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2700000">
              <a:off x="167633" y="97452"/>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2700000">
              <a:off x="91796" y="170520"/>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700000">
              <a:off x="18834" y="97452"/>
              <a:ext cx="90938" cy="90938"/>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9" name="TextBox 1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387101" y="-66675"/>
              <a:ext cx="6148784"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 2.Context Hooks</a:t>
              </a:r>
              <a:endParaRPr lang="en-US" sz="1600">
                <a:solidFill>
                  <a:srgbClr val="000000"/>
                </a:solidFill>
                <a:latin typeface="Times New Roman Bold" panose="02020603050405020304"/>
              </a:endParaRPr>
            </a:p>
          </p:txBody>
        </p:sp>
      </p:grpSp>
      <p:sp>
        <p:nvSpPr>
          <p:cNvPr id="21" name="TextBox 21"/>
          <p:cNvSpPr txBox="1"/>
          <p:nvPr/>
        </p:nvSpPr>
        <p:spPr>
          <a:xfrm>
            <a:off x="1204735" y="2556554"/>
            <a:ext cx="5252676" cy="1148715"/>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Context</a:t>
            </a:r>
            <a:r>
              <a:rPr lang="en-US" sz="1600">
                <a:solidFill>
                  <a:srgbClr val="3B3939"/>
                </a:solidFill>
                <a:latin typeface="Times New Roman" panose="02020603050405020304"/>
              </a:rPr>
              <a:t> cho phép một component nhận thông tin từ các thành phần cha ở xa mà không cần chuyển nó qua </a:t>
            </a:r>
            <a:r>
              <a:rPr lang="en-US" sz="1600">
                <a:solidFill>
                  <a:srgbClr val="3B3939"/>
                </a:solidFill>
                <a:latin typeface="Times New Roman Bold" panose="02020603050405020304"/>
              </a:rPr>
              <a:t>props</a:t>
            </a:r>
            <a:r>
              <a:rPr lang="en-US" sz="1600">
                <a:solidFill>
                  <a:srgbClr val="3B3939"/>
                </a:solidFill>
                <a:latin typeface="Times New Roman" panose="02020603050405020304"/>
              </a:rPr>
              <a:t>. Ví dụ, thành phần cấp cao nhất của ứng dụng có thể </a:t>
            </a:r>
            <a:r>
              <a:rPr lang="en-US" sz="1600">
                <a:solidFill>
                  <a:srgbClr val="3B3939"/>
                </a:solidFill>
                <a:latin typeface="Times New Roman" panose="02020603050405020304"/>
                <a:sym typeface="+mn-ea"/>
              </a:rPr>
              <a:t>truyền giá trị nó đến tất cả các thành phần bên dưới, bất kể độ sâu của chúng.</a:t>
            </a:r>
            <a:endParaRPr lang="en-US" sz="1600">
              <a:solidFill>
                <a:srgbClr val="3B3939"/>
              </a:solidFill>
              <a:latin typeface="Times New Roman" panose="02020603050405020304"/>
              <a:sym typeface="+mn-ea"/>
            </a:endParaRPr>
          </a:p>
        </p:txBody>
      </p:sp>
      <p:sp>
        <p:nvSpPr>
          <p:cNvPr id="22" name="TextBox 2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a:t>
            </a:r>
            <a:endParaRPr lang="en-US" sz="1000">
              <a:solidFill>
                <a:srgbClr val="000000"/>
              </a:solidFill>
              <a:latin typeface="Times New Roman" panose="02020603050405020304"/>
            </a:endParaRPr>
          </a:p>
        </p:txBody>
      </p:sp>
      <p:sp>
        <p:nvSpPr>
          <p:cNvPr id="38" name="Text Box 37"/>
          <p:cNvSpPr txBox="1"/>
          <p:nvPr/>
        </p:nvSpPr>
        <p:spPr>
          <a:xfrm>
            <a:off x="1710690" y="1398270"/>
            <a:ext cx="3474085" cy="52197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[count, setCount] = useState(0);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[count2, setCount2] = useState(0);</a:t>
            </a:r>
            <a:endParaRPr lang="en-US" sz="1400">
              <a:solidFill>
                <a:schemeClr val="bg1"/>
              </a:solidFill>
              <a:latin typeface="Times New Roman Regular" panose="02020603050405020304" charset="0"/>
              <a:cs typeface="Times New Roman Regular" panose="02020603050405020304" charset="0"/>
            </a:endParaRPr>
          </a:p>
        </p:txBody>
      </p:sp>
      <p:sp>
        <p:nvSpPr>
          <p:cNvPr id="23" name="TextBox 6"/>
          <p:cNvSpPr txBox="1"/>
          <p:nvPr/>
        </p:nvSpPr>
        <p:spPr>
          <a:xfrm>
            <a:off x="1204395" y="3810119"/>
            <a:ext cx="5252676" cy="287020"/>
          </a:xfrm>
          <a:prstGeom prst="rect">
            <a:avLst/>
          </a:prstGeom>
        </p:spPr>
        <p:txBody>
          <a:bodyPr lIns="0" tIns="0" rIns="0" bIns="0" rtlCol="0" anchor="t">
            <a:spAutoFit/>
          </a:bodyPr>
          <a:p>
            <a:pPr>
              <a:lnSpc>
                <a:spcPts val="2240"/>
              </a:lnSpc>
            </a:pPr>
            <a:r>
              <a:rPr lang="en-US" sz="1600">
                <a:solidFill>
                  <a:srgbClr val="3B3939"/>
                </a:solidFill>
                <a:latin typeface="Times New Roman Bold" panose="02020603050405020304"/>
              </a:rPr>
              <a:t>useContext</a:t>
            </a:r>
            <a:r>
              <a:rPr lang="en-US" sz="1600">
                <a:solidFill>
                  <a:srgbClr val="3B3939"/>
                </a:solidFill>
                <a:latin typeface="Times New Roman" panose="02020603050405020304"/>
              </a:rPr>
              <a:t> đọc và đăng ký theo dõi một context.</a:t>
            </a:r>
            <a:endParaRPr lang="en-US" sz="1600">
              <a:solidFill>
                <a:srgbClr val="3B3939"/>
              </a:solidFill>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hooks</a:t>
            </a:r>
            <a:endParaRPr lang="en-US" sz="1800">
              <a:solidFill>
                <a:srgbClr val="F16622"/>
              </a:solidFill>
              <a:latin typeface="Times New Roman Bold" panose="02020603050405020304"/>
            </a:endParaRPr>
          </a:p>
        </p:txBody>
      </p:sp>
      <p:grpSp>
        <p:nvGrpSpPr>
          <p:cNvPr id="7" name="Group 7"/>
          <p:cNvGrpSpPr/>
          <p:nvPr/>
        </p:nvGrpSpPr>
        <p:grpSpPr>
          <a:xfrm rot="0">
            <a:off x="857520" y="990897"/>
            <a:ext cx="4901914" cy="235584"/>
            <a:chOff x="0" y="0"/>
            <a:chExt cx="6535886" cy="314113"/>
          </a:xfrm>
        </p:grpSpPr>
        <p:grpSp>
          <p:nvGrpSpPr>
            <p:cNvPr id="8" name="Group 8"/>
            <p:cNvGrpSpPr/>
            <p:nvPr/>
          </p:nvGrpSpPr>
          <p:grpSpPr>
            <a:xfrm rot="2700000">
              <a:off x="91796" y="18834"/>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2700000">
              <a:off x="167633" y="97452"/>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2700000">
              <a:off x="91796" y="170520"/>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700000">
              <a:off x="18834" y="97452"/>
              <a:ext cx="90938" cy="90938"/>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9" name="TextBox 1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387101" y="-66675"/>
              <a:ext cx="6148784"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 3.Ref Hooks</a:t>
              </a:r>
              <a:endParaRPr lang="en-US" sz="1600">
                <a:solidFill>
                  <a:srgbClr val="000000"/>
                </a:solidFill>
                <a:latin typeface="Times New Roman Bold" panose="02020603050405020304"/>
              </a:endParaRPr>
            </a:p>
          </p:txBody>
        </p:sp>
      </p:grpSp>
      <p:sp>
        <p:nvSpPr>
          <p:cNvPr id="21" name="TextBox 21"/>
          <p:cNvSpPr txBox="1"/>
          <p:nvPr/>
        </p:nvSpPr>
        <p:spPr>
          <a:xfrm>
            <a:off x="1207275" y="1312207"/>
            <a:ext cx="5252676" cy="57404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Ref </a:t>
            </a:r>
            <a:r>
              <a:rPr lang="en-US" sz="1600">
                <a:solidFill>
                  <a:srgbClr val="3B3939"/>
                </a:solidFill>
                <a:latin typeface="Times New Roman" panose="02020603050405020304"/>
              </a:rPr>
              <a:t>dùng để lưu trữ lại giá trị của biến, việc cập nhật lại giá trị của ref sẽ không gây </a:t>
            </a:r>
            <a:r>
              <a:rPr lang="en-US" sz="1600">
                <a:solidFill>
                  <a:srgbClr val="3B3939"/>
                </a:solidFill>
                <a:latin typeface="Times New Roman Bold" panose="02020603050405020304"/>
              </a:rPr>
              <a:t>re-render </a:t>
            </a:r>
            <a:r>
              <a:rPr lang="en-US" sz="1600">
                <a:solidFill>
                  <a:srgbClr val="3B3939"/>
                </a:solidFill>
                <a:latin typeface="Times New Roman" panose="02020603050405020304"/>
              </a:rPr>
              <a:t>component.</a:t>
            </a:r>
            <a:endParaRPr lang="en-US" sz="1600">
              <a:solidFill>
                <a:srgbClr val="3B3939"/>
              </a:solidFill>
              <a:latin typeface="Times New Roman" panose="02020603050405020304"/>
            </a:endParaRPr>
          </a:p>
        </p:txBody>
      </p:sp>
      <p:sp>
        <p:nvSpPr>
          <p:cNvPr id="22" name="TextBox 2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a:t>
            </a:r>
            <a:endParaRPr lang="en-US" sz="1000">
              <a:solidFill>
                <a:srgbClr val="000000"/>
              </a:solidFill>
              <a:latin typeface="Times New Roman" panose="02020603050405020304"/>
            </a:endParaRPr>
          </a:p>
        </p:txBody>
      </p:sp>
      <p:sp>
        <p:nvSpPr>
          <p:cNvPr id="4" name="TextBox 5"/>
          <p:cNvSpPr txBox="1"/>
          <p:nvPr/>
        </p:nvSpPr>
        <p:spPr>
          <a:xfrm>
            <a:off x="1206935" y="2077789"/>
            <a:ext cx="5252676" cy="1148715"/>
          </a:xfrm>
          <a:prstGeom prst="rect">
            <a:avLst/>
          </a:prstGeom>
        </p:spPr>
        <p:txBody>
          <a:bodyPr wrap="square" lIns="0" tIns="0" rIns="0" bIns="0" rtlCol="0" anchor="t">
            <a:spAutoFit/>
          </a:bodyPr>
          <a:p>
            <a:pPr>
              <a:lnSpc>
                <a:spcPts val="2240"/>
              </a:lnSpc>
            </a:pPr>
            <a:r>
              <a:rPr lang="en-US" sz="1600">
                <a:solidFill>
                  <a:srgbClr val="3B3939"/>
                </a:solidFill>
                <a:latin typeface="Times New Roman" panose="02020603050405020304"/>
              </a:rPr>
              <a:t>Có thể giữ bất kỳ giá trị nào trong đó, nhưng thường được sử dụng để giữ một nút DOM.</a:t>
            </a:r>
            <a:endParaRPr lang="en-US" sz="1600">
              <a:solidFill>
                <a:srgbClr val="3B3939"/>
              </a:solidFill>
              <a:latin typeface="Times New Roman" panose="02020603050405020304"/>
            </a:endParaRPr>
          </a:p>
          <a:p>
            <a:pPr>
              <a:lnSpc>
                <a:spcPts val="2240"/>
              </a:lnSpc>
            </a:pPr>
            <a:r>
              <a:rPr lang="en-US" sz="1600">
                <a:solidFill>
                  <a:srgbClr val="3B3939"/>
                </a:solidFill>
                <a:latin typeface="Times New Roman" panose="02020603050405020304" charset="0"/>
                <a:cs typeface="Times New Roman" panose="02020603050405020304" charset="0"/>
              </a:rPr>
              <a:t>Ngoài ra, sử dụng thêm</a:t>
            </a:r>
            <a:r>
              <a:rPr lang="en-US" sz="1600">
                <a:solidFill>
                  <a:srgbClr val="3B3939"/>
                </a:solidFill>
                <a:latin typeface="Times New Roman Bold" panose="02020603050405020304"/>
              </a:rPr>
              <a:t> useImperativeHandle</a:t>
            </a:r>
            <a:r>
              <a:rPr lang="en-US" sz="1600">
                <a:solidFill>
                  <a:srgbClr val="3B3939"/>
                </a:solidFill>
                <a:latin typeface="Times New Roman" panose="02020603050405020304"/>
              </a:rPr>
              <a:t> cho phép thêm function, biến,... vào ref của component.</a:t>
            </a:r>
            <a:endParaRPr lang="en-US" sz="1600">
              <a:solidFill>
                <a:srgbClr val="3B3939"/>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hooks</a:t>
            </a:r>
            <a:endParaRPr lang="en-US" sz="1800">
              <a:solidFill>
                <a:srgbClr val="F16622"/>
              </a:solidFill>
              <a:latin typeface="Times New Roman Bold" panose="02020603050405020304"/>
            </a:endParaRPr>
          </a:p>
        </p:txBody>
      </p:sp>
      <p:grpSp>
        <p:nvGrpSpPr>
          <p:cNvPr id="6" name="Group 6"/>
          <p:cNvGrpSpPr/>
          <p:nvPr/>
        </p:nvGrpSpPr>
        <p:grpSpPr>
          <a:xfrm rot="0">
            <a:off x="781009" y="990355"/>
            <a:ext cx="4901914" cy="235584"/>
            <a:chOff x="0" y="0"/>
            <a:chExt cx="6535886" cy="314113"/>
          </a:xfrm>
        </p:grpSpPr>
        <p:grpSp>
          <p:nvGrpSpPr>
            <p:cNvPr id="7" name="Group 7"/>
            <p:cNvGrpSpPr/>
            <p:nvPr/>
          </p:nvGrpSpPr>
          <p:grpSpPr>
            <a:xfrm rot="2700000">
              <a:off x="91796" y="18834"/>
              <a:ext cx="90938" cy="90938"/>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2700000">
              <a:off x="167633" y="97452"/>
              <a:ext cx="90938" cy="90938"/>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3" name="Group 13"/>
            <p:cNvGrpSpPr/>
            <p:nvPr/>
          </p:nvGrpSpPr>
          <p:grpSpPr>
            <a:xfrm rot="2700000">
              <a:off x="91796" y="170520"/>
              <a:ext cx="90938" cy="90938"/>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6" name="Group 16"/>
            <p:cNvGrpSpPr/>
            <p:nvPr/>
          </p:nvGrpSpPr>
          <p:grpSpPr>
            <a:xfrm rot="2700000">
              <a:off x="18834" y="97452"/>
              <a:ext cx="90938" cy="90938"/>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19" name="TextBox 19"/>
            <p:cNvSpPr txBox="1"/>
            <p:nvPr/>
          </p:nvSpPr>
          <p:spPr>
            <a:xfrm>
              <a:off x="387101" y="-66675"/>
              <a:ext cx="6148784"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 4.Effect Hooks</a:t>
              </a:r>
              <a:endParaRPr lang="en-US" sz="1600">
                <a:solidFill>
                  <a:srgbClr val="000000"/>
                </a:solidFill>
                <a:latin typeface="Times New Roman Bold" panose="02020603050405020304"/>
              </a:endParaRPr>
            </a:p>
          </p:txBody>
        </p:sp>
      </p:grpSp>
      <p:sp>
        <p:nvSpPr>
          <p:cNvPr id="20" name="TextBox 20"/>
          <p:cNvSpPr txBox="1"/>
          <p:nvPr/>
        </p:nvSpPr>
        <p:spPr>
          <a:xfrm>
            <a:off x="1121137" y="1340239"/>
            <a:ext cx="5252676" cy="854710"/>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Effects</a:t>
            </a:r>
            <a:r>
              <a:rPr lang="en-US" sz="1600">
                <a:solidFill>
                  <a:srgbClr val="3B3939"/>
                </a:solidFill>
                <a:latin typeface="Times New Roman" panose="02020603050405020304"/>
              </a:rPr>
              <a:t> dùng để lắng nghe việc thay đổi giá trị và re-render của component, hook này được sử dụng để quản lý life-cycle ứng dụng</a:t>
            </a:r>
            <a:endParaRPr lang="en-US" sz="1600">
              <a:solidFill>
                <a:srgbClr val="3B3939"/>
              </a:solidFill>
              <a:latin typeface="Times New Roman" panose="02020603050405020304"/>
            </a:endParaRPr>
          </a:p>
        </p:txBody>
      </p:sp>
      <p:sp>
        <p:nvSpPr>
          <p:cNvPr id="21" name="TextBox 21"/>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5</a:t>
            </a:r>
            <a:endParaRPr lang="en-US" sz="1000">
              <a:solidFill>
                <a:srgbClr val="000000"/>
              </a:solidFill>
              <a:latin typeface="Times New Roman" panose="02020603050405020304"/>
            </a:endParaRPr>
          </a:p>
        </p:txBody>
      </p:sp>
      <p:sp>
        <p:nvSpPr>
          <p:cNvPr id="38" name="Text Box 37"/>
          <p:cNvSpPr txBox="1"/>
          <p:nvPr/>
        </p:nvSpPr>
        <p:spPr>
          <a:xfrm>
            <a:off x="1425575" y="2367280"/>
            <a:ext cx="4020185" cy="73723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useEffect(()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prevCount.current = count;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[count]);</a:t>
            </a:r>
            <a:endParaRPr lang="en-US" sz="1400">
              <a:solidFill>
                <a:schemeClr val="bg1"/>
              </a:solidFill>
              <a:latin typeface="Times New Roman Regular" panose="02020603050405020304" charset="0"/>
              <a:cs typeface="Times New Roman Regular" panose="02020603050405020304" charset="0"/>
            </a:endParaRPr>
          </a:p>
        </p:txBody>
      </p:sp>
      <p:sp>
        <p:nvSpPr>
          <p:cNvPr id="23" name="TextBox 5"/>
          <p:cNvSpPr txBox="1"/>
          <p:nvPr/>
        </p:nvSpPr>
        <p:spPr>
          <a:xfrm>
            <a:off x="989692" y="3276383"/>
            <a:ext cx="5252676" cy="574040"/>
          </a:xfrm>
          <a:prstGeom prst="rect">
            <a:avLst/>
          </a:prstGeom>
        </p:spPr>
        <p:txBody>
          <a:bodyPr lIns="0" tIns="0" rIns="0" bIns="0" rtlCol="0" anchor="t">
            <a:spAutoFit/>
          </a:bodyPr>
          <a:p>
            <a:pPr marL="345440" lvl="1" indent="-172720">
              <a:lnSpc>
                <a:spcPts val="2240"/>
              </a:lnSpc>
              <a:buFont typeface="Arial" panose="020B0604020202020204"/>
              <a:buChar char="•"/>
            </a:pPr>
            <a:r>
              <a:rPr lang="en-US" sz="1600">
                <a:solidFill>
                  <a:srgbClr val="3B3939"/>
                </a:solidFill>
                <a:latin typeface="Times New Roman Bold" panose="02020603050405020304"/>
              </a:rPr>
              <a:t>useLayoutEffect</a:t>
            </a:r>
            <a:r>
              <a:rPr lang="en-US" sz="1600">
                <a:solidFill>
                  <a:srgbClr val="3B3939"/>
                </a:solidFill>
                <a:latin typeface="Times New Roman" panose="02020603050405020304"/>
              </a:rPr>
              <a:t> kích hoạt trước khi ứng dụng khởi tạo lại màn hình.</a:t>
            </a:r>
            <a:endParaRPr lang="en-US" sz="1600">
              <a:solidFill>
                <a:srgbClr val="3B3939"/>
              </a:solidFill>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hooks</a:t>
            </a:r>
            <a:endParaRPr lang="en-US" sz="1800">
              <a:solidFill>
                <a:srgbClr val="F16622"/>
              </a:solidFill>
              <a:latin typeface="Times New Roman Bold" panose="02020603050405020304"/>
            </a:endParaRPr>
          </a:p>
        </p:txBody>
      </p:sp>
      <p:grpSp>
        <p:nvGrpSpPr>
          <p:cNvPr id="6" name="Group 6"/>
          <p:cNvGrpSpPr/>
          <p:nvPr/>
        </p:nvGrpSpPr>
        <p:grpSpPr>
          <a:xfrm rot="0">
            <a:off x="628751" y="990382"/>
            <a:ext cx="4901914" cy="235584"/>
            <a:chOff x="0" y="0"/>
            <a:chExt cx="6535886" cy="314113"/>
          </a:xfrm>
        </p:grpSpPr>
        <p:grpSp>
          <p:nvGrpSpPr>
            <p:cNvPr id="7" name="Group 7"/>
            <p:cNvGrpSpPr/>
            <p:nvPr/>
          </p:nvGrpSpPr>
          <p:grpSpPr>
            <a:xfrm rot="2700000">
              <a:off x="91796" y="18834"/>
              <a:ext cx="90938" cy="90938"/>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2700000">
              <a:off x="167633" y="97452"/>
              <a:ext cx="90938" cy="90938"/>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3" name="Group 13"/>
            <p:cNvGrpSpPr/>
            <p:nvPr/>
          </p:nvGrpSpPr>
          <p:grpSpPr>
            <a:xfrm rot="2700000">
              <a:off x="91796" y="170520"/>
              <a:ext cx="90938" cy="90938"/>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6" name="Group 16"/>
            <p:cNvGrpSpPr/>
            <p:nvPr/>
          </p:nvGrpSpPr>
          <p:grpSpPr>
            <a:xfrm rot="2700000">
              <a:off x="18834" y="97452"/>
              <a:ext cx="90938" cy="90938"/>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19" name="TextBox 19"/>
            <p:cNvSpPr txBox="1"/>
            <p:nvPr/>
          </p:nvSpPr>
          <p:spPr>
            <a:xfrm>
              <a:off x="387101" y="-66675"/>
              <a:ext cx="6148784"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 5.Performance Hooks</a:t>
              </a:r>
              <a:endParaRPr lang="en-US" sz="1600">
                <a:solidFill>
                  <a:srgbClr val="000000"/>
                </a:solidFill>
                <a:latin typeface="Times New Roman Bold" panose="02020603050405020304"/>
              </a:endParaRPr>
            </a:p>
          </p:txBody>
        </p:sp>
      </p:grpSp>
      <p:sp>
        <p:nvSpPr>
          <p:cNvPr id="20" name="TextBox 20"/>
          <p:cNvSpPr txBox="1"/>
          <p:nvPr/>
        </p:nvSpPr>
        <p:spPr>
          <a:xfrm>
            <a:off x="1001338" y="1349791"/>
            <a:ext cx="5252676" cy="57404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Giúp tối ưu hiệu suất ứng dụng, tránh việc re-render lại component không cần thiết. </a:t>
            </a:r>
            <a:endParaRPr lang="en-US" sz="1600">
              <a:solidFill>
                <a:srgbClr val="3B3939"/>
              </a:solidFill>
              <a:latin typeface="Times New Roman" panose="02020603050405020304"/>
            </a:endParaRPr>
          </a:p>
        </p:txBody>
      </p:sp>
      <p:sp>
        <p:nvSpPr>
          <p:cNvPr id="21" name="TextBox 2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6</a:t>
            </a:r>
            <a:endParaRPr lang="en-US" sz="1000">
              <a:solidFill>
                <a:srgbClr val="000000"/>
              </a:solidFill>
              <a:latin typeface="Times New Roman" panose="02020603050405020304"/>
            </a:endParaRPr>
          </a:p>
        </p:txBody>
      </p:sp>
      <p:sp>
        <p:nvSpPr>
          <p:cNvPr id="22" name="TextBox 20"/>
          <p:cNvSpPr txBox="1"/>
          <p:nvPr/>
        </p:nvSpPr>
        <p:spPr>
          <a:xfrm>
            <a:off x="1001338" y="2057181"/>
            <a:ext cx="5252676" cy="861695"/>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Những hook này cho React biết để sử dụng lại một phép tính được lưu vào bộ nhớ cache hoặc để bỏ qua việc tính toán lại function hoặc componnent không cần thiết.</a:t>
            </a:r>
            <a:endParaRPr lang="en-US" sz="1600">
              <a:solidFill>
                <a:srgbClr val="3B3939"/>
              </a:solidFill>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832485" y="990600"/>
            <a:ext cx="5553710" cy="2298065"/>
          </a:xfrm>
          <a:prstGeom prst="rect">
            <a:avLst/>
          </a:prstGeom>
        </p:spPr>
        <p:txBody>
          <a:bodyPr wrap="square" lIns="0" tIns="0" rIns="0" bIns="0" rtlCol="0" anchor="t">
            <a:spAutoFit/>
          </a:bodyPr>
          <a:lstStyle/>
          <a:p>
            <a:pPr marL="285750" indent="-285750">
              <a:lnSpc>
                <a:spcPts val="2240"/>
              </a:lnSpc>
              <a:buFont typeface="Arial" panose="020B0604020202020204" pitchFamily="34" charset="0"/>
              <a:buChar char="•"/>
            </a:pPr>
            <a:r>
              <a:rPr lang="en-US" sz="1600">
                <a:solidFill>
                  <a:srgbClr val="3B3939"/>
                </a:solidFill>
                <a:latin typeface="Times New Roman Bold" panose="02020603050405020304"/>
              </a:rPr>
              <a:t>useMemo</a:t>
            </a:r>
            <a:r>
              <a:rPr lang="en-US" sz="1600">
                <a:solidFill>
                  <a:srgbClr val="3B3939"/>
                </a:solidFill>
                <a:latin typeface="Times New Roman" panose="02020603050405020304"/>
              </a:rPr>
              <a:t> cho phép lưu vào bộ nhớ cache kết quả của một phép tính tốn kém.</a:t>
            </a:r>
            <a:endParaRPr lang="en-US" sz="1600">
              <a:solidFill>
                <a:srgbClr val="3B3939"/>
              </a:solidFill>
              <a:latin typeface="Times New Roman" panose="02020603050405020304"/>
            </a:endParaRPr>
          </a:p>
          <a:p>
            <a:pPr marL="285750" indent="-285750">
              <a:lnSpc>
                <a:spcPts val="2240"/>
              </a:lnSpc>
              <a:buFont typeface="Arial" panose="020B0604020202020204" pitchFamily="34" charset="0"/>
              <a:buChar char="•"/>
            </a:pPr>
            <a:r>
              <a:rPr lang="en-US" sz="1600">
                <a:solidFill>
                  <a:srgbClr val="3B3939"/>
                </a:solidFill>
                <a:latin typeface="Times New Roman Bold" panose="02020603050405020304"/>
              </a:rPr>
              <a:t>useCallback</a:t>
            </a:r>
            <a:r>
              <a:rPr lang="en-US" sz="1600">
                <a:solidFill>
                  <a:srgbClr val="3B3939"/>
                </a:solidFill>
                <a:latin typeface="Times New Roman" panose="02020603050405020304"/>
              </a:rPr>
              <a:t> cho phép lưu </a:t>
            </a:r>
            <a:r>
              <a:rPr lang="en-US" sz="1600">
                <a:solidFill>
                  <a:srgbClr val="3B3939"/>
                </a:solidFill>
                <a:latin typeface="Times New Roman" panose="02020603050405020304"/>
                <a:sym typeface="+mn-ea"/>
              </a:rPr>
              <a:t>một hàm vào </a:t>
            </a:r>
            <a:r>
              <a:rPr lang="en-US" sz="1600">
                <a:solidFill>
                  <a:srgbClr val="3B3939"/>
                </a:solidFill>
                <a:latin typeface="Times New Roman" panose="02020603050405020304"/>
              </a:rPr>
              <a:t>bộ nhớ cache để tránh việc tạo lại chúng mỗi khi component re-render.</a:t>
            </a:r>
            <a:endParaRPr lang="en-US" sz="1600">
              <a:solidFill>
                <a:srgbClr val="3B3939"/>
              </a:solidFill>
              <a:latin typeface="Times New Roman" panose="02020603050405020304"/>
            </a:endParaRPr>
          </a:p>
          <a:p>
            <a:pPr marL="285750" indent="-285750">
              <a:lnSpc>
                <a:spcPts val="2240"/>
              </a:lnSpc>
              <a:buFont typeface="Arial" panose="020B0604020202020204" pitchFamily="34" charset="0"/>
              <a:buChar char="•"/>
            </a:pPr>
            <a:r>
              <a:rPr lang="en-US" sz="1600" b="1">
                <a:solidFill>
                  <a:srgbClr val="3B3939"/>
                </a:solidFill>
                <a:latin typeface="Times New Roman Bold" panose="02020603050405020304" charset="0"/>
                <a:cs typeface="Times New Roman Bold" panose="02020603050405020304" charset="0"/>
                <a:sym typeface="+mn-ea"/>
              </a:rPr>
              <a:t>memo </a:t>
            </a:r>
            <a:r>
              <a:rPr lang="en-US" sz="1600" b="1">
                <a:solidFill>
                  <a:srgbClr val="3B3939"/>
                </a:solidFill>
                <a:latin typeface="Times New Roman Bold" panose="02020603050405020304" charset="0"/>
                <a:cs typeface="Times New Roman Bold" panose="02020603050405020304" charset="0"/>
              </a:rPr>
              <a:t> </a:t>
            </a:r>
            <a:r>
              <a:rPr lang="en-US" sz="1600">
                <a:solidFill>
                  <a:srgbClr val="3B3939"/>
                </a:solidFill>
                <a:latin typeface="Times New Roman" panose="02020603050405020304"/>
              </a:rPr>
              <a:t>là một Higher-Order Component (HOC) được sử dụng để tối ưu hóa hiệu suất bằng cách ghi nhớ kết quả render của một component. Điều này có nghĩa là React chỉ render lại component đó nếu có sự thay đổi trong các props của nó.</a:t>
            </a:r>
            <a:endParaRPr lang="en-US" sz="1600">
              <a:solidFill>
                <a:srgbClr val="3B3939"/>
              </a:solidFill>
              <a:latin typeface="Times New Roman" panose="02020603050405020304"/>
            </a:endParaRPr>
          </a:p>
        </p:txBody>
      </p:sp>
      <p:sp>
        <p:nvSpPr>
          <p:cNvPr id="6" name="TextBox 6"/>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hooks</a:t>
            </a:r>
            <a:endParaRPr lang="en-US" sz="1800">
              <a:solidFill>
                <a:srgbClr val="F16622"/>
              </a:solidFill>
              <a:latin typeface="Times New Roman Bold" panose="02020603050405020304"/>
            </a:endParaRPr>
          </a:p>
        </p:txBody>
      </p:sp>
      <p:sp>
        <p:nvSpPr>
          <p:cNvPr id="7" name="TextBox 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7</a:t>
            </a:r>
            <a:endParaRPr lang="en-US" sz="1000">
              <a:solidFill>
                <a:srgbClr val="000000"/>
              </a:solidFill>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875289"/>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Ví dụ: Sử dụng hook </a:t>
              </a:r>
              <a:r>
                <a:rPr lang="en-US" sz="1600" b="1">
                  <a:solidFill>
                    <a:srgbClr val="3B3939"/>
                  </a:solidFill>
                  <a:latin typeface="Times New Roman Bold" panose="02020603050405020304" charset="0"/>
                  <a:cs typeface="Times New Roman Bold" panose="02020603050405020304" charset="0"/>
                </a:rPr>
                <a:t>useState</a:t>
              </a:r>
              <a:endParaRPr lang="en-US" sz="1600" b="1">
                <a:solidFill>
                  <a:srgbClr val="3B3939"/>
                </a:solidFill>
                <a:latin typeface="Times New Roman Bold" panose="02020603050405020304" charset="0"/>
                <a:cs typeface="Times New Roman Bold" panose="02020603050405020304" charset="0"/>
              </a:endParaRPr>
            </a:p>
          </p:txBody>
        </p:sp>
      </p:grpSp>
      <p:sp>
        <p:nvSpPr>
          <p:cNvPr id="23" name="TextBox 23"/>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useState</a:t>
            </a:r>
            <a:endParaRPr lang="en-US" sz="1800">
              <a:solidFill>
                <a:srgbClr val="F16622"/>
              </a:solidFill>
              <a:latin typeface="Times New Roman Bold" panose="02020603050405020304"/>
            </a:endParaRPr>
          </a:p>
        </p:txBody>
      </p:sp>
      <p:sp>
        <p:nvSpPr>
          <p:cNvPr id="24" name="TextBox 2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8</a:t>
            </a:r>
            <a:endParaRPr lang="en-US" sz="1000">
              <a:solidFill>
                <a:srgbClr val="000000"/>
              </a:solidFill>
              <a:latin typeface="Times New Roman" panose="02020603050405020304"/>
            </a:endParaRPr>
          </a:p>
        </p:txBody>
      </p:sp>
      <p:pic>
        <p:nvPicPr>
          <p:cNvPr id="25" name="Picture 24" descr="Screenshot_1717079814"/>
          <p:cNvPicPr>
            <a:picLocks noChangeAspect="1"/>
          </p:cNvPicPr>
          <p:nvPr/>
        </p:nvPicPr>
        <p:blipFill>
          <a:blip r:embed="rId2"/>
          <a:stretch>
            <a:fillRect/>
          </a:stretch>
        </p:blipFill>
        <p:spPr>
          <a:xfrm>
            <a:off x="1619250" y="1600200"/>
            <a:ext cx="1412240" cy="3145155"/>
          </a:xfrm>
          <a:prstGeom prst="rect">
            <a:avLst/>
          </a:prstGeom>
        </p:spPr>
      </p:pic>
      <p:pic>
        <p:nvPicPr>
          <p:cNvPr id="26" name="Picture 25" descr="Screenshot_1717079818"/>
          <p:cNvPicPr>
            <a:picLocks noChangeAspect="1"/>
          </p:cNvPicPr>
          <p:nvPr/>
        </p:nvPicPr>
        <p:blipFill>
          <a:blip r:embed="rId3"/>
          <a:stretch>
            <a:fillRect/>
          </a:stretch>
        </p:blipFill>
        <p:spPr>
          <a:xfrm>
            <a:off x="3371850" y="1600200"/>
            <a:ext cx="1412240" cy="314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10397</Words>
  <Application>WPS Writer</Application>
  <PresentationFormat>On-screen Show (4:3)</PresentationFormat>
  <Paragraphs>448</Paragraphs>
  <Slides>34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Arial</vt:lpstr>
      <vt:lpstr>SimSun</vt:lpstr>
      <vt:lpstr>Wingdings</vt:lpstr>
      <vt:lpstr>Times New Roman Bold</vt:lpstr>
      <vt:lpstr>Times New Roman</vt:lpstr>
      <vt:lpstr>Times New Roman Regular</vt:lpstr>
      <vt:lpstr>Times New Roman</vt:lpstr>
      <vt:lpstr>Arial</vt:lpstr>
      <vt:lpstr>Times New Roman Bold</vt:lpstr>
      <vt:lpstr>Microsoft YaHei</vt:lpstr>
      <vt:lpstr>汉仪旗黑</vt:lpstr>
      <vt:lpstr>Arial Unicode MS</vt:lpstr>
      <vt:lpstr>Calibri</vt:lpstr>
      <vt:lpstr>Helvetica Neue</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 Giới thiệu Hooks</dc:title>
  <dc:creator/>
  <cp:lastModifiedBy>Nguyễn Ngọc Chấn (FPL HC</cp:lastModifiedBy>
  <cp:revision>137</cp:revision>
  <dcterms:created xsi:type="dcterms:W3CDTF">2024-05-31T08:22:37Z</dcterms:created>
  <dcterms:modified xsi:type="dcterms:W3CDTF">2024-05-31T08:22:37Z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