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1" r:id="rId7"/>
    <p:sldId id="262" r:id="rId8"/>
    <p:sldId id="263" r:id="rId9"/>
    <p:sldId id="264" r:id="rId10"/>
    <p:sldId id="293" r:id="rId11"/>
    <p:sldId id="294" r:id="rId12"/>
    <p:sldId id="266" r:id="rId13"/>
    <p:sldId id="267" r:id="rId14"/>
    <p:sldId id="268" r:id="rId15"/>
    <p:sldId id="269" r:id="rId16"/>
    <p:sldId id="270" r:id="rId17"/>
    <p:sldId id="272" r:id="rId18"/>
    <p:sldId id="273" r:id="rId19"/>
    <p:sldId id="295" r:id="rId20"/>
    <p:sldId id="296" r:id="rId21"/>
    <p:sldId id="278" r:id="rId22"/>
    <p:sldId id="279" r:id="rId23"/>
    <p:sldId id="282" r:id="rId24"/>
    <p:sldId id="283" r:id="rId25"/>
    <p:sldId id="284" r:id="rId26"/>
    <p:sldId id="285" r:id="rId27"/>
    <p:sldId id="286" r:id="rId28"/>
    <p:sldId id="287" r:id="rId29"/>
    <p:sldId id="288" r:id="rId30"/>
    <p:sldId id="317" r:id="rId31"/>
    <p:sldId id="289" r:id="rId32"/>
    <p:sldId id="290" r:id="rId33"/>
    <p:sldId id="291" r:id="rId34"/>
    <p:sldId id="292" r:id="rId35"/>
  </p:sldIdLst>
  <p:sldSz cx="6896100" cy="5181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45"/>
        <p:guide pos="29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hyperlink" Target="https://docs.swmansion.com/react-native-reanimated/docs/fundamentals/installation#babel-plugin" TargetMode="Externa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747095"/>
            <a:ext cx="3233263"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194247" y="3522809"/>
            <a:ext cx="3711378"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3: ANIMATION TRONG REACT NATIVE</a:t>
            </a:r>
            <a:endParaRPr lang="en-US" sz="1400">
              <a:solidFill>
                <a:srgbClr val="F16622"/>
              </a:solidFill>
              <a:latin typeface="Times New Roman" panose="02020603050405020304"/>
            </a:endParaRPr>
          </a:p>
        </p:txBody>
      </p:sp>
      <p:sp>
        <p:nvSpPr>
          <p:cNvPr id="19" name="TextBox 19"/>
          <p:cNvSpPr txBox="1"/>
          <p:nvPr/>
        </p:nvSpPr>
        <p:spPr>
          <a:xfrm>
            <a:off x="3194247" y="3886408"/>
            <a:ext cx="3595386" cy="502285"/>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1: GIỚI THIỆU, CÀI ĐẶT THƯ VIỆN REANIMATED</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07378"/>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tạo tham chiếu </a:t>
              </a:r>
              <a:r>
                <a:rPr lang="en-US" sz="1600">
                  <a:solidFill>
                    <a:srgbClr val="3B3939"/>
                  </a:solidFill>
                  <a:latin typeface="Times New Roman Bold" panose="02020603050405020304"/>
                </a:rPr>
                <a:t>Shared Value</a:t>
              </a:r>
              <a:r>
                <a:rPr lang="en-US" sz="1600">
                  <a:solidFill>
                    <a:srgbClr val="3B3939"/>
                  </a:solidFill>
                  <a:latin typeface="Times New Roman" panose="02020603050405020304"/>
                </a:rPr>
                <a:t> sử dụng hook </a:t>
              </a:r>
              <a:r>
                <a:rPr lang="en-US" sz="1600">
                  <a:solidFill>
                    <a:srgbClr val="3B3939"/>
                  </a:solidFill>
                  <a:latin typeface="Times New Roman Bold" panose="02020603050405020304"/>
                </a:rPr>
                <a:t>useSharedValue</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p:txBody>
        </p:sp>
      </p:grpSp>
      <p:sp>
        <p:nvSpPr>
          <p:cNvPr id="21" name="Freeform 21"/>
          <p:cNvSpPr/>
          <p:nvPr/>
        </p:nvSpPr>
        <p:spPr>
          <a:xfrm>
            <a:off x="1414209" y="1556824"/>
            <a:ext cx="4077207" cy="526901"/>
          </a:xfrm>
          <a:custGeom>
            <a:avLst/>
            <a:gdLst/>
            <a:ahLst/>
            <a:cxnLst/>
            <a:rect l="l" t="t" r="r" b="b"/>
            <a:pathLst>
              <a:path w="4077207" h="526901">
                <a:moveTo>
                  <a:pt x="0" y="0"/>
                </a:moveTo>
                <a:lnTo>
                  <a:pt x="4077207" y="0"/>
                </a:lnTo>
                <a:lnTo>
                  <a:pt x="4077207" y="526900"/>
                </a:lnTo>
                <a:lnTo>
                  <a:pt x="0" y="526900"/>
                </a:lnTo>
                <a:lnTo>
                  <a:pt x="0" y="0"/>
                </a:lnTo>
                <a:close/>
              </a:path>
            </a:pathLst>
          </a:custGeom>
          <a:blipFill>
            <a:blip r:embed="rId2"/>
            <a:stretch>
              <a:fillRect/>
            </a:stretch>
          </a:blipFill>
        </p:spPr>
      </p:sp>
      <p:grpSp>
        <p:nvGrpSpPr>
          <p:cNvPr id="22" name="Group 22"/>
          <p:cNvGrpSpPr/>
          <p:nvPr/>
        </p:nvGrpSpPr>
        <p:grpSpPr>
          <a:xfrm rot="0">
            <a:off x="519040" y="2496474"/>
            <a:ext cx="5806032" cy="788035"/>
            <a:chOff x="0" y="0"/>
            <a:chExt cx="7741376" cy="10507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cập nhật Shared Value từ thread React Native hoặc từ worklet chạy trên UI thread, bạn nên đặt gọi </a:t>
              </a:r>
              <a:r>
                <a:rPr lang="en-US" sz="1600">
                  <a:solidFill>
                    <a:srgbClr val="3B3939"/>
                  </a:solidFill>
                  <a:latin typeface="Times New Roman Bold" panose="02020603050405020304"/>
                </a:rPr>
                <a:t>.value </a:t>
              </a:r>
              <a:r>
                <a:rPr lang="en-US" sz="1600">
                  <a:solidFill>
                    <a:srgbClr val="3B3939"/>
                  </a:solidFill>
                  <a:latin typeface="Times New Roman" panose="02020603050405020304"/>
                </a:rPr>
                <a:t>của Shared Value đó.</a:t>
              </a:r>
              <a:endParaRPr lang="en-US" sz="1600">
                <a:solidFill>
                  <a:srgbClr val="3B3939"/>
                </a:solidFill>
                <a:latin typeface="Times New Roman" panose="02020603050405020304"/>
              </a:endParaRPr>
            </a:p>
          </p:txBody>
        </p:sp>
      </p:grpSp>
      <p:sp>
        <p:nvSpPr>
          <p:cNvPr id="39" name="Freeform 39"/>
          <p:cNvSpPr/>
          <p:nvPr/>
        </p:nvSpPr>
        <p:spPr>
          <a:xfrm>
            <a:off x="1933560" y="3135305"/>
            <a:ext cx="3038504" cy="810268"/>
          </a:xfrm>
          <a:custGeom>
            <a:avLst/>
            <a:gdLst/>
            <a:ahLst/>
            <a:cxnLst/>
            <a:rect l="l" t="t" r="r" b="b"/>
            <a:pathLst>
              <a:path w="3038504" h="810268">
                <a:moveTo>
                  <a:pt x="0" y="0"/>
                </a:moveTo>
                <a:lnTo>
                  <a:pt x="3038505" y="0"/>
                </a:lnTo>
                <a:lnTo>
                  <a:pt x="3038505" y="810268"/>
                </a:lnTo>
                <a:lnTo>
                  <a:pt x="0" y="810268"/>
                </a:lnTo>
                <a:lnTo>
                  <a:pt x="0" y="0"/>
                </a:lnTo>
                <a:close/>
              </a:path>
            </a:pathLst>
          </a:custGeom>
          <a:blipFill>
            <a:blip r:embed="rId3"/>
            <a:stretch>
              <a:fillRect/>
            </a:stretch>
          </a:blipFill>
        </p:spPr>
      </p:sp>
      <p:sp>
        <p:nvSpPr>
          <p:cNvPr id="40" name="TextBox 40"/>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Shared Values</a:t>
            </a:r>
            <a:endParaRPr lang="en-US" sz="1800">
              <a:solidFill>
                <a:srgbClr val="F16622"/>
              </a:solidFill>
              <a:latin typeface="Times New Roman Bold" panose="02020603050405020304"/>
            </a:endParaRPr>
          </a:p>
        </p:txBody>
      </p:sp>
      <p:sp>
        <p:nvSpPr>
          <p:cNvPr id="41" name="TextBox 4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22" name="TextBox 22"/>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withSpring</a:t>
            </a:r>
            <a:endParaRPr lang="en-US" sz="1800">
              <a:solidFill>
                <a:srgbClr val="F16622"/>
              </a:solidFill>
              <a:latin typeface="Times New Roman Bold"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grpSp>
        <p:nvGrpSpPr>
          <p:cNvPr id="26" name="Group 4"/>
          <p:cNvGrpSpPr/>
          <p:nvPr/>
        </p:nvGrpSpPr>
        <p:grpSpPr>
          <a:xfrm rot="0">
            <a:off x="519112" y="1435738"/>
            <a:ext cx="5806031" cy="574040"/>
            <a:chOff x="0" y="-66675"/>
            <a:chExt cx="7741375" cy="765387"/>
          </a:xfrm>
        </p:grpSpPr>
        <p:grpSp>
          <p:nvGrpSpPr>
            <p:cNvPr id="27" name="Group 5"/>
            <p:cNvGrpSpPr/>
            <p:nvPr/>
          </p:nvGrpSpPr>
          <p:grpSpPr>
            <a:xfrm rot="0">
              <a:off x="10709" y="39546"/>
              <a:ext cx="262157" cy="240016"/>
              <a:chOff x="0" y="0"/>
              <a:chExt cx="852667" cy="780652"/>
            </a:xfrm>
          </p:grpSpPr>
          <p:sp>
            <p:nvSpPr>
              <p:cNvPr id="28"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9"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30" name="Group 8"/>
            <p:cNvGrpSpPr/>
            <p:nvPr/>
          </p:nvGrpSpPr>
          <p:grpSpPr>
            <a:xfrm rot="0">
              <a:off x="0" y="27307"/>
              <a:ext cx="242027" cy="242027"/>
              <a:chOff x="0" y="0"/>
              <a:chExt cx="812800" cy="812800"/>
            </a:xfrm>
          </p:grpSpPr>
          <p:sp>
            <p:nvSpPr>
              <p:cNvPr id="31"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33" name="Group 11"/>
            <p:cNvGrpSpPr/>
            <p:nvPr/>
          </p:nvGrpSpPr>
          <p:grpSpPr>
            <a:xfrm rot="0">
              <a:off x="11842" y="41833"/>
              <a:ext cx="218342" cy="212976"/>
              <a:chOff x="0" y="0"/>
              <a:chExt cx="733260" cy="715238"/>
            </a:xfrm>
          </p:grpSpPr>
          <p:sp>
            <p:nvSpPr>
              <p:cNvPr id="34"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5"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36" name="Group 14"/>
            <p:cNvGrpSpPr/>
            <p:nvPr/>
          </p:nvGrpSpPr>
          <p:grpSpPr>
            <a:xfrm rot="1261002">
              <a:off x="237344" y="32551"/>
              <a:ext cx="32993" cy="20225"/>
              <a:chOff x="0" y="0"/>
              <a:chExt cx="110802" cy="67923"/>
            </a:xfrm>
          </p:grpSpPr>
          <p:sp>
            <p:nvSpPr>
              <p:cNvPr id="37"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9"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40" name="Group 17"/>
            <p:cNvGrpSpPr/>
            <p:nvPr/>
          </p:nvGrpSpPr>
          <p:grpSpPr>
            <a:xfrm rot="2537428">
              <a:off x="4866" y="256957"/>
              <a:ext cx="14897" cy="20225"/>
              <a:chOff x="0" y="0"/>
              <a:chExt cx="50030" cy="67923"/>
            </a:xfrm>
          </p:grpSpPr>
          <p:sp>
            <p:nvSpPr>
              <p:cNvPr id="41"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42"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43" name="TextBox 20"/>
            <p:cNvSpPr txBox="1"/>
            <p:nvPr/>
          </p:nvSpPr>
          <p:spPr>
            <a:xfrm>
              <a:off x="405735" y="-66675"/>
              <a:ext cx="7335640" cy="765387"/>
            </a:xfrm>
            <a:prstGeom prst="rect">
              <a:avLst/>
            </a:prstGeom>
          </p:spPr>
          <p:txBody>
            <a:bodyPr lIns="0" tIns="0" rIns="0" bIns="0" rtlCol="0" anchor="t">
              <a:spAutoFit/>
            </a:bodyPr>
            <a:p>
              <a:pPr>
                <a:lnSpc>
                  <a:spcPts val="2240"/>
                </a:lnSpc>
              </a:pPr>
              <a:r>
                <a:rPr lang="en-US" sz="1600">
                  <a:solidFill>
                    <a:srgbClr val="3B3939"/>
                  </a:solidFill>
                  <a:latin typeface="Times New Roman Bold" panose="02020603050405020304"/>
                </a:rPr>
                <a:t>withSpring</a:t>
              </a:r>
              <a:r>
                <a:rPr lang="en-US" sz="1600">
                  <a:solidFill>
                    <a:srgbClr val="3B3939"/>
                  </a:solidFill>
                  <a:latin typeface="Times New Roman" panose="02020603050405020304"/>
                </a:rPr>
                <a:t> là một hàm trong thư viện Reanimated được sử dụng để  chuyển đổi giá trị chuyển động theo dạng một lò xo.</a:t>
              </a:r>
              <a:endParaRPr lang="en-US" sz="1600">
                <a:solidFill>
                  <a:srgbClr val="3B3939"/>
                </a:solidFill>
                <a:latin typeface="Times New Roman" panose="02020603050405020304"/>
              </a:endParaRPr>
            </a:p>
          </p:txBody>
        </p:sp>
      </p:grpSp>
      <p:sp>
        <p:nvSpPr>
          <p:cNvPr id="44" name="TextBox 22"/>
          <p:cNvSpPr txBox="1"/>
          <p:nvPr/>
        </p:nvSpPr>
        <p:spPr>
          <a:xfrm>
            <a:off x="518795" y="911860"/>
            <a:ext cx="2000885" cy="358775"/>
          </a:xfrm>
          <a:prstGeom prst="rect">
            <a:avLst/>
          </a:prstGeom>
        </p:spPr>
        <p:txBody>
          <a:bodyPr wrap="square" lIns="0" tIns="0" rIns="0" bIns="0" rtlCol="0" anchor="t">
            <a:spAutoFit/>
          </a:bodyPr>
          <a:p>
            <a:pPr algn="l">
              <a:lnSpc>
                <a:spcPts val="2800"/>
              </a:lnSpc>
            </a:pPr>
            <a:r>
              <a:rPr lang="en-US" sz="2000">
                <a:solidFill>
                  <a:srgbClr val="F16622"/>
                </a:solidFill>
                <a:latin typeface="Times New Roman Bold" panose="02020603050405020304"/>
              </a:rPr>
              <a:t>withSpring</a:t>
            </a:r>
            <a:endParaRPr lang="en-US" sz="2000">
              <a:solidFill>
                <a:srgbClr val="F16622"/>
              </a:solidFill>
              <a:latin typeface="Times New Roman Bold" panose="02020603050405020304"/>
            </a:endParaRPr>
          </a:p>
        </p:txBody>
      </p:sp>
      <p:grpSp>
        <p:nvGrpSpPr>
          <p:cNvPr id="45" name="Group 21"/>
          <p:cNvGrpSpPr/>
          <p:nvPr/>
        </p:nvGrpSpPr>
        <p:grpSpPr>
          <a:xfrm rot="0">
            <a:off x="538090" y="2209644"/>
            <a:ext cx="5806032" cy="235585"/>
            <a:chOff x="0" y="0"/>
            <a:chExt cx="7741376" cy="314113"/>
          </a:xfrm>
        </p:grpSpPr>
        <p:grpSp>
          <p:nvGrpSpPr>
            <p:cNvPr id="46" name="Group 22"/>
            <p:cNvGrpSpPr/>
            <p:nvPr/>
          </p:nvGrpSpPr>
          <p:grpSpPr>
            <a:xfrm rot="0">
              <a:off x="10709" y="39546"/>
              <a:ext cx="262157" cy="240016"/>
              <a:chOff x="0" y="0"/>
              <a:chExt cx="852667" cy="780652"/>
            </a:xfrm>
          </p:grpSpPr>
          <p:sp>
            <p:nvSpPr>
              <p:cNvPr id="47"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8" name="TextBox 24"/>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49" name="Group 25"/>
            <p:cNvGrpSpPr/>
            <p:nvPr/>
          </p:nvGrpSpPr>
          <p:grpSpPr>
            <a:xfrm rot="0">
              <a:off x="0" y="27307"/>
              <a:ext cx="242027" cy="242027"/>
              <a:chOff x="0" y="0"/>
              <a:chExt cx="812800" cy="812800"/>
            </a:xfrm>
          </p:grpSpPr>
          <p:sp>
            <p:nvSpPr>
              <p:cNvPr id="50"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1" name="TextBox 27"/>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52" name="Group 28"/>
            <p:cNvGrpSpPr/>
            <p:nvPr/>
          </p:nvGrpSpPr>
          <p:grpSpPr>
            <a:xfrm rot="0">
              <a:off x="11842" y="41833"/>
              <a:ext cx="218342" cy="212976"/>
              <a:chOff x="0" y="0"/>
              <a:chExt cx="733260" cy="715238"/>
            </a:xfrm>
          </p:grpSpPr>
          <p:sp>
            <p:nvSpPr>
              <p:cNvPr id="53"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54" name="TextBox 30"/>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55" name="Group 31"/>
            <p:cNvGrpSpPr/>
            <p:nvPr/>
          </p:nvGrpSpPr>
          <p:grpSpPr>
            <a:xfrm rot="1261002">
              <a:off x="237344" y="32551"/>
              <a:ext cx="32993" cy="20225"/>
              <a:chOff x="0" y="0"/>
              <a:chExt cx="110802" cy="67923"/>
            </a:xfrm>
          </p:grpSpPr>
          <p:sp>
            <p:nvSpPr>
              <p:cNvPr id="56"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7" name="TextBox 33"/>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58" name="Group 34"/>
            <p:cNvGrpSpPr/>
            <p:nvPr/>
          </p:nvGrpSpPr>
          <p:grpSpPr>
            <a:xfrm rot="2537428">
              <a:off x="4866" y="256957"/>
              <a:ext cx="14897" cy="20225"/>
              <a:chOff x="0" y="0"/>
              <a:chExt cx="50030" cy="67923"/>
            </a:xfrm>
          </p:grpSpPr>
          <p:sp>
            <p:nvSpPr>
              <p:cNvPr id="59"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60" name="TextBox 36"/>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61" name="TextBox 37"/>
            <p:cNvSpPr txBox="1"/>
            <p:nvPr/>
          </p:nvSpPr>
          <p:spPr>
            <a:xfrm>
              <a:off x="405735" y="-66675"/>
              <a:ext cx="7335640" cy="380788"/>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Cú pháp sử dụng của </a:t>
              </a:r>
              <a:r>
                <a:rPr lang="en-US" sz="1600">
                  <a:solidFill>
                    <a:srgbClr val="3B3939"/>
                  </a:solidFill>
                  <a:latin typeface="Times New Roman Bold" panose="02020603050405020304"/>
                </a:rPr>
                <a:t>withTiming</a:t>
              </a:r>
              <a:r>
                <a:rPr lang="en-US" sz="1600">
                  <a:solidFill>
                    <a:srgbClr val="3B3939"/>
                  </a:solidFill>
                  <a:latin typeface="Times New Roman" panose="02020603050405020304"/>
                </a:rPr>
                <a:t> trong Reanimated như sau:</a:t>
              </a:r>
              <a:endParaRPr lang="en-US" sz="1600">
                <a:solidFill>
                  <a:srgbClr val="3B3939"/>
                </a:solidFill>
                <a:latin typeface="Times New Roman" panose="02020603050405020304"/>
              </a:endParaRPr>
            </a:p>
          </p:txBody>
        </p:sp>
      </p:grpSp>
      <p:sp>
        <p:nvSpPr>
          <p:cNvPr id="62" name="Text Box 61"/>
          <p:cNvSpPr txBox="1"/>
          <p:nvPr/>
        </p:nvSpPr>
        <p:spPr>
          <a:xfrm>
            <a:off x="858520" y="2698750"/>
            <a:ext cx="5188585" cy="337185"/>
          </a:xfrm>
          <a:prstGeom prst="rect">
            <a:avLst/>
          </a:prstGeom>
          <a:solidFill>
            <a:schemeClr val="accent6">
              <a:lumMod val="75000"/>
            </a:schemeClr>
          </a:solidFill>
        </p:spPr>
        <p:txBody>
          <a:bodyPr wrap="square" rtlCol="0">
            <a:spAutoFit/>
          </a:bodyPr>
          <a:p>
            <a:r>
              <a:rPr lang="en-US" sz="1600">
                <a:solidFill>
                  <a:schemeClr val="bg1"/>
                </a:solidFill>
                <a:latin typeface="Times New Roman Regular" panose="02020603050405020304" charset="0"/>
                <a:cs typeface="Times New Roman Regular" panose="02020603050405020304" charset="0"/>
              </a:rPr>
              <a:t>    width.value = withSpring(toValue, userConfig, callback);</a:t>
            </a:r>
            <a:endParaRPr lang="en-US" sz="16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15514"/>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Tham số</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Worklets</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grpSp>
        <p:nvGrpSpPr>
          <p:cNvPr id="24" name="Group 21"/>
          <p:cNvGrpSpPr/>
          <p:nvPr/>
        </p:nvGrpSpPr>
        <p:grpSpPr>
          <a:xfrm rot="0">
            <a:off x="832601" y="1397951"/>
            <a:ext cx="5492470" cy="287020"/>
            <a:chOff x="18834" y="-66675"/>
            <a:chExt cx="7323294" cy="382694"/>
          </a:xfrm>
        </p:grpSpPr>
        <p:grpSp>
          <p:nvGrpSpPr>
            <p:cNvPr id="25" name="Group 22"/>
            <p:cNvGrpSpPr/>
            <p:nvPr/>
          </p:nvGrpSpPr>
          <p:grpSpPr>
            <a:xfrm rot="2700000">
              <a:off x="91796" y="18834"/>
              <a:ext cx="90938" cy="90938"/>
              <a:chOff x="0" y="0"/>
              <a:chExt cx="812800" cy="812800"/>
            </a:xfrm>
          </p:grpSpPr>
          <p:sp>
            <p:nvSpPr>
              <p:cNvPr id="26"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4"/>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28" name="Group 25"/>
            <p:cNvGrpSpPr/>
            <p:nvPr/>
          </p:nvGrpSpPr>
          <p:grpSpPr>
            <a:xfrm rot="2700000">
              <a:off x="167633" y="97452"/>
              <a:ext cx="90938" cy="90938"/>
              <a:chOff x="0" y="0"/>
              <a:chExt cx="812800" cy="812800"/>
            </a:xfrm>
          </p:grpSpPr>
          <p:sp>
            <p:nvSpPr>
              <p:cNvPr id="29"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2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1" name="Group 28"/>
            <p:cNvGrpSpPr/>
            <p:nvPr/>
          </p:nvGrpSpPr>
          <p:grpSpPr>
            <a:xfrm rot="2700000">
              <a:off x="91796" y="170520"/>
              <a:ext cx="90938" cy="90938"/>
              <a:chOff x="0" y="0"/>
              <a:chExt cx="812800" cy="812800"/>
            </a:xfrm>
          </p:grpSpPr>
          <p:sp>
            <p:nvSpPr>
              <p:cNvPr id="32"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4" name="Group 31"/>
            <p:cNvGrpSpPr/>
            <p:nvPr/>
          </p:nvGrpSpPr>
          <p:grpSpPr>
            <a:xfrm rot="2700000">
              <a:off x="18834" y="97452"/>
              <a:ext cx="90938" cy="90938"/>
              <a:chOff x="0" y="0"/>
              <a:chExt cx="812800" cy="812800"/>
            </a:xfrm>
          </p:grpSpPr>
          <p:sp>
            <p:nvSpPr>
              <p:cNvPr id="35"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6" name="TextBox 33"/>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37" name="TextBox 34"/>
            <p:cNvSpPr txBox="1"/>
            <p:nvPr/>
          </p:nvSpPr>
          <p:spPr>
            <a:xfrm>
              <a:off x="387101" y="-66675"/>
              <a:ext cx="6955027" cy="382694"/>
            </a:xfrm>
            <a:prstGeom prst="rect">
              <a:avLst/>
            </a:prstGeom>
          </p:spPr>
          <p:txBody>
            <a:bodyPr lIns="0" tIns="0" rIns="0" bIns="0" rtlCol="0" anchor="t">
              <a:spAutoFit/>
            </a:bodyPr>
            <a:p>
              <a:pPr marL="0" lvl="0" indent="0">
                <a:lnSpc>
                  <a:spcPts val="2240"/>
                </a:lnSpc>
                <a:spcBef>
                  <a:spcPct val="0"/>
                </a:spcBef>
              </a:pPr>
              <a:r>
                <a:rPr lang="en-US" sz="1600">
                  <a:solidFill>
                    <a:srgbClr val="000000"/>
                  </a:solidFill>
                  <a:latin typeface="Times New Roman Bold" panose="02020603050405020304"/>
                </a:rPr>
                <a:t>toValue</a:t>
              </a:r>
              <a:endParaRPr lang="en-US" sz="1600">
                <a:solidFill>
                  <a:srgbClr val="000000"/>
                </a:solidFill>
                <a:latin typeface="Times New Roman" panose="02020603050405020304"/>
              </a:endParaRPr>
            </a:p>
          </p:txBody>
        </p:sp>
      </p:grpSp>
      <p:sp>
        <p:nvSpPr>
          <p:cNvPr id="38" name="TextBox 20"/>
          <p:cNvSpPr txBox="1"/>
          <p:nvPr/>
        </p:nvSpPr>
        <p:spPr>
          <a:xfrm>
            <a:off x="1072458" y="1752381"/>
            <a:ext cx="5252676" cy="861695"/>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Giá trị dừng lại của animation. Hỗ trợ các giá trị như </a:t>
            </a:r>
            <a:r>
              <a:rPr lang="en-US" sz="1600" b="1">
                <a:solidFill>
                  <a:srgbClr val="3B3939"/>
                </a:solidFill>
                <a:latin typeface="Times New Roman Bold" panose="02020603050405020304" charset="0"/>
                <a:cs typeface="Times New Roman Bold" panose="02020603050405020304" charset="0"/>
              </a:rPr>
              <a:t>number</a:t>
            </a:r>
            <a:r>
              <a:rPr lang="en-US" sz="1600">
                <a:solidFill>
                  <a:srgbClr val="3B3939"/>
                </a:solidFill>
                <a:latin typeface="Times New Roman" panose="02020603050405020304"/>
              </a:rPr>
              <a:t>, </a:t>
            </a:r>
            <a:r>
              <a:rPr lang="en-US" sz="1600" b="1">
                <a:solidFill>
                  <a:srgbClr val="3B3939"/>
                </a:solidFill>
                <a:latin typeface="Times New Roman Bold" panose="02020603050405020304" charset="0"/>
                <a:cs typeface="Times New Roman Bold" panose="02020603050405020304" charset="0"/>
              </a:rPr>
              <a:t>suffixed numbers</a:t>
            </a:r>
            <a:r>
              <a:rPr lang="en-US" sz="1600">
                <a:solidFill>
                  <a:srgbClr val="3B3939"/>
                </a:solidFill>
                <a:latin typeface="Times New Roman" panose="02020603050405020304"/>
              </a:rPr>
              <a:t> ("5.5%", "90deg", "3bananas"), </a:t>
            </a:r>
            <a:r>
              <a:rPr lang="en-US" sz="1600" b="1">
                <a:solidFill>
                  <a:srgbClr val="3B3939"/>
                </a:solidFill>
                <a:latin typeface="Times New Roman Bold" panose="02020603050405020304" charset="0"/>
                <a:cs typeface="Times New Roman Bold" panose="02020603050405020304" charset="0"/>
              </a:rPr>
              <a:t>color</a:t>
            </a:r>
            <a:r>
              <a:rPr lang="en-US" sz="1600">
                <a:solidFill>
                  <a:srgbClr val="3B3939"/>
                </a:solidFill>
                <a:latin typeface="Times New Roman" panose="02020603050405020304"/>
              </a:rPr>
              <a:t>, </a:t>
            </a:r>
            <a:r>
              <a:rPr lang="en-US" sz="1600" b="1">
                <a:solidFill>
                  <a:srgbClr val="3B3939"/>
                </a:solidFill>
                <a:latin typeface="Times New Roman Bold" panose="02020603050405020304" charset="0"/>
                <a:cs typeface="Times New Roman Bold" panose="02020603050405020304" charset="0"/>
              </a:rPr>
              <a:t>objects</a:t>
            </a:r>
            <a:r>
              <a:rPr lang="en-US" sz="1600">
                <a:solidFill>
                  <a:srgbClr val="3B3939"/>
                </a:solidFill>
                <a:latin typeface="Times New Roman" panose="02020603050405020304"/>
              </a:rPr>
              <a:t>, </a:t>
            </a:r>
            <a:r>
              <a:rPr lang="en-US" sz="1600" b="1">
                <a:solidFill>
                  <a:srgbClr val="3B3939"/>
                </a:solidFill>
                <a:latin typeface="Times New Roman Bold" panose="02020603050405020304" charset="0"/>
                <a:cs typeface="Times New Roman Bold" panose="02020603050405020304" charset="0"/>
              </a:rPr>
              <a:t>array</a:t>
            </a:r>
            <a:r>
              <a:rPr lang="en-US" sz="1600">
                <a:solidFill>
                  <a:srgbClr val="3B3939"/>
                </a:solidFill>
                <a:latin typeface="Times New Roman" panose="02020603050405020304"/>
              </a:rPr>
              <a:t>, ...</a:t>
            </a:r>
            <a:endParaRPr lang="en-US" sz="1600">
              <a:solidFill>
                <a:srgbClr val="3B3939"/>
              </a:solidFill>
              <a:latin typeface="Times New Roman" panose="02020603050405020304"/>
            </a:endParaRPr>
          </a:p>
        </p:txBody>
      </p:sp>
      <p:grpSp>
        <p:nvGrpSpPr>
          <p:cNvPr id="39" name="Group 21"/>
          <p:cNvGrpSpPr/>
          <p:nvPr/>
        </p:nvGrpSpPr>
        <p:grpSpPr>
          <a:xfrm rot="0">
            <a:off x="828156" y="2819716"/>
            <a:ext cx="5492470" cy="287020"/>
            <a:chOff x="18834" y="-66675"/>
            <a:chExt cx="7323294" cy="382694"/>
          </a:xfrm>
        </p:grpSpPr>
        <p:grpSp>
          <p:nvGrpSpPr>
            <p:cNvPr id="40" name="Group 22"/>
            <p:cNvGrpSpPr/>
            <p:nvPr/>
          </p:nvGrpSpPr>
          <p:grpSpPr>
            <a:xfrm rot="2700000">
              <a:off x="91796" y="18834"/>
              <a:ext cx="90938" cy="90938"/>
              <a:chOff x="0" y="0"/>
              <a:chExt cx="812800" cy="812800"/>
            </a:xfrm>
          </p:grpSpPr>
          <p:sp>
            <p:nvSpPr>
              <p:cNvPr id="41"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24"/>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3" name="Group 25"/>
            <p:cNvGrpSpPr/>
            <p:nvPr/>
          </p:nvGrpSpPr>
          <p:grpSpPr>
            <a:xfrm rot="2700000">
              <a:off x="167633" y="97452"/>
              <a:ext cx="90938" cy="90938"/>
              <a:chOff x="0" y="0"/>
              <a:chExt cx="812800" cy="812800"/>
            </a:xfrm>
          </p:grpSpPr>
          <p:sp>
            <p:nvSpPr>
              <p:cNvPr id="44"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2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6" name="Group 28"/>
            <p:cNvGrpSpPr/>
            <p:nvPr/>
          </p:nvGrpSpPr>
          <p:grpSpPr>
            <a:xfrm rot="2700000">
              <a:off x="91796" y="170520"/>
              <a:ext cx="90938" cy="90938"/>
              <a:chOff x="0" y="0"/>
              <a:chExt cx="812800" cy="812800"/>
            </a:xfrm>
          </p:grpSpPr>
          <p:sp>
            <p:nvSpPr>
              <p:cNvPr id="47"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3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9" name="Group 31"/>
            <p:cNvGrpSpPr/>
            <p:nvPr/>
          </p:nvGrpSpPr>
          <p:grpSpPr>
            <a:xfrm rot="2700000">
              <a:off x="18834" y="97452"/>
              <a:ext cx="90938" cy="90938"/>
              <a:chOff x="0" y="0"/>
              <a:chExt cx="812800" cy="812800"/>
            </a:xfrm>
          </p:grpSpPr>
          <p:sp>
            <p:nvSpPr>
              <p:cNvPr id="50"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1" name="TextBox 33"/>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52" name="TextBox 34"/>
            <p:cNvSpPr txBox="1"/>
            <p:nvPr/>
          </p:nvSpPr>
          <p:spPr>
            <a:xfrm>
              <a:off x="387101" y="-66675"/>
              <a:ext cx="6955027" cy="382694"/>
            </a:xfrm>
            <a:prstGeom prst="rect">
              <a:avLst/>
            </a:prstGeom>
          </p:spPr>
          <p:txBody>
            <a:bodyPr lIns="0" tIns="0" rIns="0" bIns="0" rtlCol="0" anchor="t">
              <a:spAutoFit/>
            </a:bodyPr>
            <a:p>
              <a:pPr marL="0" lvl="0" indent="0">
                <a:lnSpc>
                  <a:spcPts val="2240"/>
                </a:lnSpc>
                <a:spcBef>
                  <a:spcPct val="0"/>
                </a:spcBef>
              </a:pPr>
              <a:r>
                <a:rPr lang="en-US" sz="1600" b="1">
                  <a:solidFill>
                    <a:srgbClr val="000000"/>
                  </a:solidFill>
                  <a:latin typeface="Times New Roman Bold" panose="02020603050405020304" charset="0"/>
                  <a:cs typeface="Times New Roman Bold" panose="02020603050405020304" charset="0"/>
                </a:rPr>
                <a:t>userConfig </a:t>
              </a:r>
              <a:r>
                <a:rPr lang="en-US" sz="1600">
                  <a:solidFill>
                    <a:srgbClr val="000000"/>
                  </a:solidFill>
                  <a:latin typeface="Times New Roman" panose="02020603050405020304" charset="0"/>
                  <a:cs typeface="Times New Roman" panose="02020603050405020304" charset="0"/>
                </a:rPr>
                <a:t>(optional)</a:t>
              </a:r>
              <a:endParaRPr lang="en-US" sz="1600" b="1">
                <a:solidFill>
                  <a:srgbClr val="000000"/>
                </a:solidFill>
                <a:latin typeface="Times New Roman" panose="02020603050405020304" charset="0"/>
                <a:cs typeface="Times New Roman" panose="02020603050405020304" charset="0"/>
              </a:endParaRPr>
            </a:p>
          </p:txBody>
        </p:sp>
      </p:grpSp>
      <p:sp>
        <p:nvSpPr>
          <p:cNvPr id="53" name="TextBox 20"/>
          <p:cNvSpPr txBox="1"/>
          <p:nvPr/>
        </p:nvSpPr>
        <p:spPr>
          <a:xfrm>
            <a:off x="1068013" y="3163986"/>
            <a:ext cx="5252676" cy="287020"/>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Thiết lập chuyển động của animation.</a:t>
            </a:r>
            <a:endParaRPr lang="en-US" sz="1600">
              <a:solidFill>
                <a:srgbClr val="3B3939"/>
              </a:solidFill>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Worklets</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sp>
        <p:nvSpPr>
          <p:cNvPr id="62" name="Text Box 61"/>
          <p:cNvSpPr txBox="1"/>
          <p:nvPr/>
        </p:nvSpPr>
        <p:spPr>
          <a:xfrm>
            <a:off x="1560195" y="1524000"/>
            <a:ext cx="3784600" cy="2306955"/>
          </a:xfrm>
          <a:prstGeom prst="rect">
            <a:avLst/>
          </a:prstGeom>
          <a:solidFill>
            <a:schemeClr val="accent6">
              <a:lumMod val="75000"/>
            </a:schemeClr>
          </a:solidFill>
        </p:spPr>
        <p:txBody>
          <a:bodyPr wrap="square" rtlCol="0">
            <a:spAutoFit/>
          </a:bodyPr>
          <a:p>
            <a:r>
              <a:rPr lang="en-US" sz="1600">
                <a:solidFill>
                  <a:schemeClr val="bg1"/>
                </a:solidFill>
                <a:latin typeface="Times New Roman Regular" panose="02020603050405020304" charset="0"/>
                <a:cs typeface="Times New Roman Regular" panose="02020603050405020304" charset="0"/>
              </a:rPr>
              <a:t>    withSpring(sv.value,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mass: 1,</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damping: 10,</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stiffness: 100,</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overshootClamping: false,</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restDisplacementThreshold: 0.01,</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restSpeedThreshold: 2,</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reduceMotion: ReduceMotion.System,</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a:t>
            </a:r>
            <a:endParaRPr lang="en-US" sz="1600">
              <a:solidFill>
                <a:schemeClr val="bg1"/>
              </a:solidFill>
              <a:latin typeface="Times New Roman Regular" panose="02020603050405020304" charset="0"/>
              <a:cs typeface="Times New Roman Regular" panose="02020603050405020304" charset="0"/>
            </a:endParaRPr>
          </a:p>
        </p:txBody>
      </p:sp>
      <p:sp>
        <p:nvSpPr>
          <p:cNvPr id="54" name="TextBox 20"/>
          <p:cNvSpPr txBox="1"/>
          <p:nvPr/>
        </p:nvSpPr>
        <p:spPr>
          <a:xfrm>
            <a:off x="1133418" y="990381"/>
            <a:ext cx="5252676" cy="287020"/>
          </a:xfrm>
          <a:prstGeom prst="rect">
            <a:avLst/>
          </a:prstGeom>
        </p:spPr>
        <p:txBody>
          <a:bodyPr lIns="0" tIns="0" rIns="0" bIns="0" rtlCol="0" anchor="t">
            <a:spAutoFit/>
          </a:bodyPr>
          <a:p>
            <a:pPr>
              <a:lnSpc>
                <a:spcPts val="2240"/>
              </a:lnSpc>
            </a:pPr>
            <a:r>
              <a:rPr lang="en-US" sz="1600" b="1">
                <a:solidFill>
                  <a:srgbClr val="000000"/>
                </a:solidFill>
                <a:latin typeface="Times New Roman Bold" panose="02020603050405020304" charset="0"/>
                <a:cs typeface="Times New Roman Bold" panose="02020603050405020304" charset="0"/>
                <a:sym typeface="+mn-ea"/>
              </a:rPr>
              <a:t>userConfig c</a:t>
            </a:r>
            <a:r>
              <a:rPr lang="en-US" sz="1600">
                <a:solidFill>
                  <a:srgbClr val="3B3939"/>
                </a:solidFill>
                <a:latin typeface="Times New Roman" panose="02020603050405020304"/>
              </a:rPr>
              <a:t>hấp nhận các tham số truyền vào sau:</a:t>
            </a:r>
            <a:endParaRPr lang="en-US" sz="1600">
              <a:solidFill>
                <a:srgbClr val="3B3939"/>
              </a:solidFill>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Worklets</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grpSp>
        <p:nvGrpSpPr>
          <p:cNvPr id="39" name="Group 21"/>
          <p:cNvGrpSpPr/>
          <p:nvPr/>
        </p:nvGrpSpPr>
        <p:grpSpPr>
          <a:xfrm rot="0">
            <a:off x="706236" y="914716"/>
            <a:ext cx="5492470" cy="287020"/>
            <a:chOff x="18834" y="-66675"/>
            <a:chExt cx="7323294" cy="382694"/>
          </a:xfrm>
        </p:grpSpPr>
        <p:grpSp>
          <p:nvGrpSpPr>
            <p:cNvPr id="40" name="Group 22"/>
            <p:cNvGrpSpPr/>
            <p:nvPr/>
          </p:nvGrpSpPr>
          <p:grpSpPr>
            <a:xfrm rot="2700000">
              <a:off x="91796" y="18834"/>
              <a:ext cx="90938" cy="90938"/>
              <a:chOff x="0" y="0"/>
              <a:chExt cx="812800" cy="812800"/>
            </a:xfrm>
          </p:grpSpPr>
          <p:sp>
            <p:nvSpPr>
              <p:cNvPr id="41"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24"/>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3" name="Group 25"/>
            <p:cNvGrpSpPr/>
            <p:nvPr/>
          </p:nvGrpSpPr>
          <p:grpSpPr>
            <a:xfrm rot="2700000">
              <a:off x="167633" y="97452"/>
              <a:ext cx="90938" cy="90938"/>
              <a:chOff x="0" y="0"/>
              <a:chExt cx="812800" cy="812800"/>
            </a:xfrm>
          </p:grpSpPr>
          <p:sp>
            <p:nvSpPr>
              <p:cNvPr id="44"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2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6" name="Group 28"/>
            <p:cNvGrpSpPr/>
            <p:nvPr/>
          </p:nvGrpSpPr>
          <p:grpSpPr>
            <a:xfrm rot="2700000">
              <a:off x="91796" y="170520"/>
              <a:ext cx="90938" cy="90938"/>
              <a:chOff x="0" y="0"/>
              <a:chExt cx="812800" cy="812800"/>
            </a:xfrm>
          </p:grpSpPr>
          <p:sp>
            <p:nvSpPr>
              <p:cNvPr id="47"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3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9" name="Group 31"/>
            <p:cNvGrpSpPr/>
            <p:nvPr/>
          </p:nvGrpSpPr>
          <p:grpSpPr>
            <a:xfrm rot="2700000">
              <a:off x="18834" y="97452"/>
              <a:ext cx="90938" cy="90938"/>
              <a:chOff x="0" y="0"/>
              <a:chExt cx="812800" cy="812800"/>
            </a:xfrm>
          </p:grpSpPr>
          <p:sp>
            <p:nvSpPr>
              <p:cNvPr id="50"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1" name="TextBox 33"/>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52" name="TextBox 34"/>
            <p:cNvSpPr txBox="1"/>
            <p:nvPr/>
          </p:nvSpPr>
          <p:spPr>
            <a:xfrm>
              <a:off x="387101" y="-66675"/>
              <a:ext cx="6955027" cy="382694"/>
            </a:xfrm>
            <a:prstGeom prst="rect">
              <a:avLst/>
            </a:prstGeom>
          </p:spPr>
          <p:txBody>
            <a:bodyPr lIns="0" tIns="0" rIns="0" bIns="0" rtlCol="0" anchor="t">
              <a:spAutoFit/>
            </a:bodyPr>
            <a:p>
              <a:pPr marL="0" lvl="0" indent="0">
                <a:lnSpc>
                  <a:spcPts val="2240"/>
                </a:lnSpc>
                <a:spcBef>
                  <a:spcPct val="0"/>
                </a:spcBef>
              </a:pPr>
              <a:r>
                <a:rPr lang="en-US" sz="1600" b="1">
                  <a:solidFill>
                    <a:srgbClr val="000000"/>
                  </a:solidFill>
                  <a:latin typeface="Times New Roman Bold" panose="02020603050405020304" charset="0"/>
                  <a:cs typeface="Times New Roman Bold" panose="02020603050405020304" charset="0"/>
                </a:rPr>
                <a:t>callback </a:t>
              </a:r>
              <a:r>
                <a:rPr lang="en-US" sz="1600">
                  <a:solidFill>
                    <a:srgbClr val="000000"/>
                  </a:solidFill>
                  <a:latin typeface="Times New Roman" panose="02020603050405020304" charset="0"/>
                  <a:cs typeface="Times New Roman" panose="02020603050405020304" charset="0"/>
                  <a:sym typeface="+mn-ea"/>
                </a:rPr>
                <a:t>(optional)</a:t>
              </a:r>
              <a:endParaRPr lang="en-US" sz="1600" b="1">
                <a:solidFill>
                  <a:srgbClr val="000000"/>
                </a:solidFill>
                <a:latin typeface="Times New Roman Bold" panose="02020603050405020304" charset="0"/>
                <a:cs typeface="Times New Roman Bold" panose="02020603050405020304" charset="0"/>
              </a:endParaRPr>
            </a:p>
          </p:txBody>
        </p:sp>
      </p:grpSp>
      <p:sp>
        <p:nvSpPr>
          <p:cNvPr id="53" name="TextBox 20"/>
          <p:cNvSpPr txBox="1"/>
          <p:nvPr/>
        </p:nvSpPr>
        <p:spPr>
          <a:xfrm>
            <a:off x="982288" y="1295181"/>
            <a:ext cx="5252676" cy="861695"/>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Một hàm được gọi khi hoàn thành animation. Nếu animation bị hủy, callback sẽ nhận được </a:t>
            </a:r>
            <a:r>
              <a:rPr lang="en-US" sz="1600" b="1">
                <a:solidFill>
                  <a:srgbClr val="3B3939"/>
                </a:solidFill>
                <a:latin typeface="Times New Roman Bold" panose="02020603050405020304" charset="0"/>
                <a:cs typeface="Times New Roman Bold" panose="02020603050405020304" charset="0"/>
              </a:rPr>
              <a:t>false </a:t>
            </a:r>
            <a:r>
              <a:rPr lang="en-US" sz="1600">
                <a:solidFill>
                  <a:srgbClr val="3B3939"/>
                </a:solidFill>
                <a:latin typeface="Times New Roman" panose="02020603050405020304"/>
              </a:rPr>
              <a:t>làm đối số; nếu không, nó sẽ nhận được </a:t>
            </a:r>
            <a:r>
              <a:rPr lang="en-US" sz="1600" b="1">
                <a:solidFill>
                  <a:srgbClr val="3B3939"/>
                </a:solidFill>
                <a:latin typeface="Times New Roman Bold" panose="02020603050405020304" charset="0"/>
                <a:cs typeface="Times New Roman Bold" panose="02020603050405020304" charset="0"/>
              </a:rPr>
              <a:t>true</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p:txBody>
      </p:sp>
      <p:grpSp>
        <p:nvGrpSpPr>
          <p:cNvPr id="24" name="Group 4"/>
          <p:cNvGrpSpPr/>
          <p:nvPr/>
        </p:nvGrpSpPr>
        <p:grpSpPr>
          <a:xfrm rot="0">
            <a:off x="519040" y="2235679"/>
            <a:ext cx="5806031" cy="287020"/>
            <a:chOff x="0" y="-66675"/>
            <a:chExt cx="7741375" cy="382693"/>
          </a:xfrm>
        </p:grpSpPr>
        <p:grpSp>
          <p:nvGrpSpPr>
            <p:cNvPr id="25" name="Group 5"/>
            <p:cNvGrpSpPr/>
            <p:nvPr/>
          </p:nvGrpSpPr>
          <p:grpSpPr>
            <a:xfrm rot="0">
              <a:off x="10709" y="39546"/>
              <a:ext cx="262157" cy="240016"/>
              <a:chOff x="0" y="0"/>
              <a:chExt cx="852667" cy="780652"/>
            </a:xfrm>
          </p:grpSpPr>
          <p:sp>
            <p:nvSpPr>
              <p:cNvPr id="2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7"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28" name="Group 8"/>
            <p:cNvGrpSpPr/>
            <p:nvPr/>
          </p:nvGrpSpPr>
          <p:grpSpPr>
            <a:xfrm rot="0">
              <a:off x="0" y="27307"/>
              <a:ext cx="242027" cy="242027"/>
              <a:chOff x="0" y="0"/>
              <a:chExt cx="812800" cy="812800"/>
            </a:xfrm>
          </p:grpSpPr>
          <p:sp>
            <p:nvSpPr>
              <p:cNvPr id="2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31" name="Group 11"/>
            <p:cNvGrpSpPr/>
            <p:nvPr/>
          </p:nvGrpSpPr>
          <p:grpSpPr>
            <a:xfrm rot="0">
              <a:off x="11842" y="41833"/>
              <a:ext cx="218342" cy="212976"/>
              <a:chOff x="0" y="0"/>
              <a:chExt cx="733260" cy="715238"/>
            </a:xfrm>
          </p:grpSpPr>
          <p:sp>
            <p:nvSpPr>
              <p:cNvPr id="3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3"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34" name="Group 14"/>
            <p:cNvGrpSpPr/>
            <p:nvPr/>
          </p:nvGrpSpPr>
          <p:grpSpPr>
            <a:xfrm rot="1261002">
              <a:off x="237344" y="32551"/>
              <a:ext cx="32993" cy="20225"/>
              <a:chOff x="0" y="0"/>
              <a:chExt cx="110802" cy="67923"/>
            </a:xfrm>
          </p:grpSpPr>
          <p:sp>
            <p:nvSpPr>
              <p:cNvPr id="3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6"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37" name="Group 17"/>
            <p:cNvGrpSpPr/>
            <p:nvPr/>
          </p:nvGrpSpPr>
          <p:grpSpPr>
            <a:xfrm rot="2537428">
              <a:off x="4866" y="256957"/>
              <a:ext cx="14897" cy="20225"/>
              <a:chOff x="0" y="0"/>
              <a:chExt cx="50030" cy="67923"/>
            </a:xfrm>
          </p:grpSpPr>
          <p:sp>
            <p:nvSpPr>
              <p:cNvPr id="3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55" name="TextBox 20"/>
            <p:cNvSpPr txBox="1"/>
            <p:nvPr/>
          </p:nvSpPr>
          <p:spPr>
            <a:xfrm>
              <a:off x="405735" y="-66675"/>
              <a:ext cx="7335640" cy="382693"/>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Ví dụ, tạo animation đơn giản đầu tiên</a:t>
              </a:r>
              <a:endParaRPr lang="en-US" sz="1600">
                <a:solidFill>
                  <a:srgbClr val="3B3939"/>
                </a:solidFill>
                <a:latin typeface="Times New Roman Bold" panose="02020603050405020304"/>
              </a:endParaRPr>
            </a:p>
          </p:txBody>
        </p:sp>
      </p:grpSp>
      <p:pic>
        <p:nvPicPr>
          <p:cNvPr id="57" name="Picture 56" descr="Screenshot_1717160679"/>
          <p:cNvPicPr>
            <a:picLocks noChangeAspect="1"/>
          </p:cNvPicPr>
          <p:nvPr/>
        </p:nvPicPr>
        <p:blipFill>
          <a:blip r:embed="rId2"/>
          <a:srcRect t="36225" b="34902"/>
          <a:stretch>
            <a:fillRect/>
          </a:stretch>
        </p:blipFill>
        <p:spPr>
          <a:xfrm>
            <a:off x="1009650" y="2819400"/>
            <a:ext cx="2327275" cy="1496060"/>
          </a:xfrm>
          <a:prstGeom prst="rect">
            <a:avLst/>
          </a:prstGeom>
        </p:spPr>
      </p:pic>
      <p:pic>
        <p:nvPicPr>
          <p:cNvPr id="58" name="Picture 57" descr="Screenshot_1717160775"/>
          <p:cNvPicPr>
            <a:picLocks noChangeAspect="1"/>
          </p:cNvPicPr>
          <p:nvPr/>
        </p:nvPicPr>
        <p:blipFill>
          <a:blip r:embed="rId3"/>
          <a:srcRect t="37268" b="32757"/>
          <a:stretch>
            <a:fillRect/>
          </a:stretch>
        </p:blipFill>
        <p:spPr>
          <a:xfrm>
            <a:off x="3829050" y="2824480"/>
            <a:ext cx="2251075" cy="1503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15514"/>
            <a:ext cx="5806031" cy="574040"/>
            <a:chOff x="0" y="-66675"/>
            <a:chExt cx="7741375" cy="765387"/>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7"/>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Kết hợp sử dụng </a:t>
              </a:r>
              <a:r>
                <a:rPr lang="en-US" sz="1600" b="1">
                  <a:solidFill>
                    <a:schemeClr val="tx1"/>
                  </a:solidFill>
                  <a:latin typeface="Times New Roman Bold" panose="02020603050405020304" charset="0"/>
                  <a:cs typeface="Times New Roman Bold" panose="02020603050405020304" charset="0"/>
                  <a:sym typeface="+mn-ea"/>
                </a:rPr>
                <a:t>useSharedValue </a:t>
              </a:r>
              <a:r>
                <a:rPr lang="en-US" sz="1600">
                  <a:solidFill>
                    <a:schemeClr val="tx1"/>
                  </a:solidFill>
                  <a:latin typeface="Times New Roman" panose="02020603050405020304" charset="0"/>
                  <a:cs typeface="Times New Roman" panose="02020603050405020304" charset="0"/>
                  <a:sym typeface="+mn-ea"/>
                </a:rPr>
                <a:t>và </a:t>
              </a:r>
              <a:r>
                <a:rPr lang="en-US" sz="1600" b="1">
                  <a:solidFill>
                    <a:schemeClr val="tx1"/>
                  </a:solidFill>
                  <a:latin typeface="Times New Roman Bold" panose="02020603050405020304" charset="0"/>
                  <a:cs typeface="Times New Roman Bold" panose="02020603050405020304" charset="0"/>
                  <a:sym typeface="+mn-ea"/>
                </a:rPr>
                <a:t>withSpring </a:t>
              </a:r>
              <a:r>
                <a:rPr lang="en-US" sz="1600">
                  <a:solidFill>
                    <a:schemeClr val="tx1"/>
                  </a:solidFill>
                  <a:latin typeface="Times New Roman" panose="02020603050405020304" charset="0"/>
                  <a:cs typeface="Times New Roman" panose="02020603050405020304" charset="0"/>
                  <a:sym typeface="+mn-ea"/>
                </a:rPr>
                <a:t>để tạo </a:t>
              </a:r>
              <a:r>
                <a:rPr lang="en-US" sz="1600" b="1">
                  <a:solidFill>
                    <a:schemeClr val="tx1"/>
                  </a:solidFill>
                  <a:latin typeface="Times New Roman Bold" panose="02020603050405020304" charset="0"/>
                  <a:cs typeface="Times New Roman Bold" panose="02020603050405020304" charset="0"/>
                  <a:sym typeface="+mn-ea"/>
                </a:rPr>
                <a:t>animation </a:t>
              </a:r>
              <a:r>
                <a:rPr lang="en-US" sz="1600">
                  <a:solidFill>
                    <a:schemeClr val="tx1"/>
                  </a:solidFill>
                  <a:latin typeface="Times New Roman" panose="02020603050405020304" charset="0"/>
                  <a:cs typeface="Times New Roman" panose="02020603050405020304" charset="0"/>
                  <a:sym typeface="+mn-ea"/>
                </a:rPr>
                <a:t>cho thẻ View</a:t>
              </a:r>
              <a:endParaRPr lang="en-US" sz="1600">
                <a:solidFill>
                  <a:schemeClr val="tx1"/>
                </a:solidFill>
                <a:latin typeface="Times New Roman" panose="02020603050405020304" charset="0"/>
                <a:cs typeface="Times New Roman" panose="02020603050405020304" charset="0"/>
                <a:sym typeface="+mn-ea"/>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Worklets</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
        <p:nvSpPr>
          <p:cNvPr id="62" name="Text Box 61"/>
          <p:cNvSpPr txBox="1"/>
          <p:nvPr/>
        </p:nvSpPr>
        <p:spPr>
          <a:xfrm>
            <a:off x="1048385" y="1658620"/>
            <a:ext cx="5052060" cy="3046095"/>
          </a:xfrm>
          <a:prstGeom prst="rect">
            <a:avLst/>
          </a:prstGeom>
          <a:solidFill>
            <a:schemeClr val="accent6">
              <a:lumMod val="75000"/>
            </a:schemeClr>
          </a:solidFill>
        </p:spPr>
        <p:txBody>
          <a:bodyPr wrap="square" rtlCol="0">
            <a:spAutoFit/>
          </a:bodyPr>
          <a:p>
            <a:r>
              <a:rPr lang="en-US" sz="1600">
                <a:solidFill>
                  <a:schemeClr val="bg1"/>
                </a:solidFill>
                <a:latin typeface="Times New Roman Regular" panose="02020603050405020304" charset="0"/>
                <a:cs typeface="Times New Roman Regular" panose="02020603050405020304" charset="0"/>
              </a:rPr>
              <a:t>export const UseSharedValueScreen = () =&gt;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const width = useSharedValue(100);</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const handlePress = () =&gt;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width.value = withSpring(width.value + 50);</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a:t>
            </a:r>
            <a:endParaRPr lang="en-US" sz="1600">
              <a:solidFill>
                <a:schemeClr val="bg1"/>
              </a:solidFill>
              <a:latin typeface="Times New Roman Regular" panose="02020603050405020304" charset="0"/>
              <a:cs typeface="Times New Roman Regular" panose="02020603050405020304" charset="0"/>
            </a:endParaRPr>
          </a:p>
          <a:p>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return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&lt;View style={styles.containter}&gt;</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&lt;Button onPress={handlePress} title="Mở rộng" /&gt;</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&lt;Animated.View style={[{width}, styles.box]} /&gt;</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&lt;/View&gt;</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a:t>
            </a:r>
            <a:endParaRPr lang="en-US" sz="16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18" name="AutoShape 18"/>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9" name="TextBox 19"/>
          <p:cNvSpPr txBox="1"/>
          <p:nvPr/>
        </p:nvSpPr>
        <p:spPr>
          <a:xfrm>
            <a:off x="3459174" y="2747095"/>
            <a:ext cx="3016331"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20" name="TextBox 20"/>
          <p:cNvSpPr txBox="1"/>
          <p:nvPr/>
        </p:nvSpPr>
        <p:spPr>
          <a:xfrm>
            <a:off x="3194247" y="3657429"/>
            <a:ext cx="3711378" cy="250825"/>
          </a:xfrm>
          <a:prstGeom prst="rect">
            <a:avLst/>
          </a:prstGeom>
        </p:spPr>
        <p:txBody>
          <a:bodyPr wrap="square" lIns="0" tIns="0" rIns="0" bIns="0" rtlCol="0" anchor="t">
            <a:spAutoFit/>
          </a:bodyPr>
          <a:lstStyle/>
          <a:p>
            <a:pPr>
              <a:lnSpc>
                <a:spcPts val="1960"/>
              </a:lnSpc>
            </a:pPr>
            <a:r>
              <a:rPr lang="en-US" sz="1400">
                <a:solidFill>
                  <a:srgbClr val="F16622"/>
                </a:solidFill>
                <a:latin typeface="Times New Roman" panose="02020603050405020304"/>
              </a:rPr>
              <a:t>BÀI 3: ANIMATION TRONG REACT NATIVE</a:t>
            </a:r>
            <a:endParaRPr lang="en-US" sz="1400">
              <a:solidFill>
                <a:srgbClr val="F16622"/>
              </a:solidFill>
              <a:latin typeface="Times New Roman" panose="02020603050405020304"/>
            </a:endParaRPr>
          </a:p>
        </p:txBody>
      </p:sp>
      <p:sp>
        <p:nvSpPr>
          <p:cNvPr id="21" name="TextBox 21"/>
          <p:cNvSpPr txBox="1"/>
          <p:nvPr/>
        </p:nvSpPr>
        <p:spPr>
          <a:xfrm>
            <a:off x="3194247" y="3962608"/>
            <a:ext cx="3595386" cy="502285"/>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2: </a:t>
            </a:r>
            <a:r>
              <a:rPr lang="en-US" sz="1400">
                <a:solidFill>
                  <a:schemeClr val="accent6">
                    <a:lumMod val="75000"/>
                  </a:schemeClr>
                </a:solidFill>
                <a:latin typeface="Times New Roman Regular" panose="02020603050405020304" charset="0"/>
                <a:cs typeface="Times New Roman Regular" panose="02020603050405020304" charset="0"/>
                <a:sym typeface="+mn-ea"/>
              </a:rPr>
              <a:t>useAnimatedStyle,</a:t>
            </a:r>
            <a:r>
              <a:rPr lang="en-US" sz="1400">
                <a:solidFill>
                  <a:srgbClr val="F16622"/>
                </a:solidFill>
                <a:latin typeface="Times New Roman" panose="02020603050405020304"/>
              </a:rPr>
              <a:t> EVENTS TRONG REANIMATED</a:t>
            </a:r>
            <a:endParaRPr lang="en-US" sz="1400">
              <a:solidFill>
                <a:srgbClr val="F16622"/>
              </a:solidFill>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886031"/>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Sử dụng </a:t>
              </a:r>
              <a:r>
                <a:rPr lang="en-US" sz="1600">
                  <a:solidFill>
                    <a:schemeClr val="tx1"/>
                  </a:solidFill>
                  <a:latin typeface="Times New Roman Regular" panose="02020603050405020304" charset="0"/>
                  <a:cs typeface="Times New Roman Regular" panose="02020603050405020304" charset="0"/>
                  <a:sym typeface="+mn-ea"/>
                </a:rPr>
                <a:t>useAnimatedStyle để tạo style animation cho component.</a:t>
              </a:r>
              <a:endParaRPr lang="en-US" sz="1600">
                <a:solidFill>
                  <a:schemeClr val="tx1"/>
                </a:solidFill>
                <a:latin typeface="Times New Roman Regular" panose="02020603050405020304" charset="0"/>
                <a:cs typeface="Times New Roman Regular" panose="02020603050405020304" charset="0"/>
                <a:sym typeface="+mn-ea"/>
              </a:endParaRPr>
            </a:p>
          </p:txBody>
        </p:sp>
      </p:grpSp>
      <p:grpSp>
        <p:nvGrpSpPr>
          <p:cNvPr id="21" name="Group 21"/>
          <p:cNvGrpSpPr/>
          <p:nvPr/>
        </p:nvGrpSpPr>
        <p:grpSpPr>
          <a:xfrm rot="0">
            <a:off x="519040" y="1307543"/>
            <a:ext cx="5806032" cy="235585"/>
            <a:chOff x="0" y="0"/>
            <a:chExt cx="7741376" cy="314113"/>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Tạo các animation với reanimated</a:t>
              </a:r>
              <a:endParaRPr lang="en-US" sz="1600">
                <a:solidFill>
                  <a:srgbClr val="3B3939"/>
                </a:solidFill>
                <a:latin typeface="Times New Roman" panose="02020603050405020304"/>
              </a:endParaRPr>
            </a:p>
          </p:txBody>
        </p:sp>
      </p:grpSp>
      <p:sp>
        <p:nvSpPr>
          <p:cNvPr id="38" name="TextBox 38"/>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39" name="Group 39"/>
          <p:cNvGrpSpPr/>
          <p:nvPr/>
        </p:nvGrpSpPr>
        <p:grpSpPr>
          <a:xfrm rot="0">
            <a:off x="519040" y="1631552"/>
            <a:ext cx="5806031" cy="287020"/>
            <a:chOff x="0" y="-66675"/>
            <a:chExt cx="7741375" cy="38269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Tương tác với các event của con trỏ lên animation</a:t>
              </a:r>
              <a:endParaRPr lang="en-US" sz="1600">
                <a:solidFill>
                  <a:srgbClr val="3B3939"/>
                </a:solidFill>
                <a:latin typeface="Times New Roman" panose="02020603050405020304"/>
              </a:endParaRPr>
            </a:p>
          </p:txBody>
        </p:sp>
      </p:grpSp>
      <p:sp>
        <p:nvSpPr>
          <p:cNvPr id="56" name="TextBox 5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14403"/>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b="1">
                  <a:solidFill>
                    <a:srgbClr val="3B3939"/>
                  </a:solidFill>
                  <a:latin typeface="Times New Roman Bold" panose="02020603050405020304" charset="0"/>
                  <a:cs typeface="Times New Roman Bold" panose="02020603050405020304" charset="0"/>
                </a:rPr>
                <a:t>useAnimatedStyle</a:t>
              </a:r>
              <a:endParaRPr lang="en-US" sz="1600">
                <a:solidFill>
                  <a:srgbClr val="3B3939"/>
                </a:solidFill>
                <a:latin typeface="Times New Roman" panose="02020603050405020304"/>
              </a:endParaRPr>
            </a:p>
          </p:txBody>
        </p:sp>
      </p:grpSp>
      <p:sp>
        <p:nvSpPr>
          <p:cNvPr id="39" name="TextBox 39"/>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useAnimatedStyle</a:t>
            </a:r>
            <a:endParaRPr lang="en-US" sz="1800">
              <a:solidFill>
                <a:srgbClr val="F16622"/>
              </a:solidFill>
              <a:latin typeface="Times New Roman Bold" panose="02020603050405020304"/>
            </a:endParaRPr>
          </a:p>
        </p:txBody>
      </p:sp>
      <p:sp>
        <p:nvSpPr>
          <p:cNvPr id="41" name="TextBox 4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grpSp>
        <p:nvGrpSpPr>
          <p:cNvPr id="44" name="Group 22"/>
          <p:cNvGrpSpPr/>
          <p:nvPr/>
        </p:nvGrpSpPr>
        <p:grpSpPr>
          <a:xfrm rot="0">
            <a:off x="823784" y="1332085"/>
            <a:ext cx="5492470" cy="861695"/>
            <a:chOff x="18834" y="-66675"/>
            <a:chExt cx="7323294" cy="1148928"/>
          </a:xfrm>
        </p:grpSpPr>
        <p:grpSp>
          <p:nvGrpSpPr>
            <p:cNvPr id="45" name="Group 23"/>
            <p:cNvGrpSpPr/>
            <p:nvPr/>
          </p:nvGrpSpPr>
          <p:grpSpPr>
            <a:xfrm rot="2700000">
              <a:off x="91796" y="18834"/>
              <a:ext cx="90938" cy="90938"/>
              <a:chOff x="0" y="0"/>
              <a:chExt cx="812800" cy="812800"/>
            </a:xfrm>
          </p:grpSpPr>
          <p:sp>
            <p:nvSpPr>
              <p:cNvPr id="46"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7" name="TextBox 25"/>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8" name="Group 26"/>
            <p:cNvGrpSpPr/>
            <p:nvPr/>
          </p:nvGrpSpPr>
          <p:grpSpPr>
            <a:xfrm rot="2700000">
              <a:off x="167633" y="97452"/>
              <a:ext cx="90938" cy="90938"/>
              <a:chOff x="0" y="0"/>
              <a:chExt cx="812800" cy="812800"/>
            </a:xfrm>
          </p:grpSpPr>
          <p:sp>
            <p:nvSpPr>
              <p:cNvPr id="49"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0" name="TextBox 28"/>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51" name="Group 29"/>
            <p:cNvGrpSpPr/>
            <p:nvPr/>
          </p:nvGrpSpPr>
          <p:grpSpPr>
            <a:xfrm rot="2700000">
              <a:off x="91796" y="170520"/>
              <a:ext cx="90938" cy="90938"/>
              <a:chOff x="0" y="0"/>
              <a:chExt cx="812800" cy="812800"/>
            </a:xfrm>
          </p:grpSpPr>
          <p:sp>
            <p:nvSpPr>
              <p:cNvPr id="52"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3" name="TextBox 31"/>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54" name="Group 32"/>
            <p:cNvGrpSpPr/>
            <p:nvPr/>
          </p:nvGrpSpPr>
          <p:grpSpPr>
            <a:xfrm rot="2700000">
              <a:off x="18834" y="97452"/>
              <a:ext cx="90938" cy="90938"/>
              <a:chOff x="0" y="0"/>
              <a:chExt cx="812800" cy="812800"/>
            </a:xfrm>
          </p:grpSpPr>
          <p:sp>
            <p:nvSpPr>
              <p:cNvPr id="55"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6" name="TextBox 34"/>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57" name="TextBox 35"/>
            <p:cNvSpPr txBox="1"/>
            <p:nvPr/>
          </p:nvSpPr>
          <p:spPr>
            <a:xfrm>
              <a:off x="387101" y="-66675"/>
              <a:ext cx="6955027" cy="1148928"/>
            </a:xfrm>
            <a:prstGeom prst="rect">
              <a:avLst/>
            </a:prstGeom>
          </p:spPr>
          <p:txBody>
            <a:bodyPr lIns="0" tIns="0" rIns="0" bIns="0" rtlCol="0" anchor="t">
              <a:spAutoFit/>
            </a:bodyPr>
            <a:p>
              <a:pPr>
                <a:lnSpc>
                  <a:spcPts val="2240"/>
                </a:lnSpc>
              </a:pPr>
              <a:r>
                <a:rPr lang="en-US" sz="1600" b="1">
                  <a:solidFill>
                    <a:srgbClr val="3B3939"/>
                  </a:solidFill>
                  <a:latin typeface="Times New Roman Bold" panose="02020603050405020304" charset="0"/>
                  <a:cs typeface="Times New Roman Bold" panose="02020603050405020304" charset="0"/>
                  <a:sym typeface="+mn-ea"/>
                </a:rPr>
                <a:t>useAnimatedStyle </a:t>
              </a:r>
              <a:r>
                <a:rPr lang="en-US" sz="1600">
                  <a:solidFill>
                    <a:srgbClr val="3B3939"/>
                  </a:solidFill>
                  <a:latin typeface="Times New Roman" panose="02020603050405020304"/>
                  <a:sym typeface="+mn-ea"/>
                </a:rPr>
                <a:t>cho phép bạn tạo một </a:t>
              </a:r>
              <a:r>
                <a:rPr lang="en-US" sz="1600" b="1">
                  <a:solidFill>
                    <a:srgbClr val="3B3939"/>
                  </a:solidFill>
                  <a:latin typeface="Times New Roman Bold" panose="02020603050405020304" charset="0"/>
                  <a:cs typeface="Times New Roman Bold" panose="02020603050405020304" charset="0"/>
                  <a:sym typeface="+mn-ea"/>
                </a:rPr>
                <a:t>styles </a:t>
              </a:r>
              <a:r>
                <a:rPr lang="en-US" sz="1600">
                  <a:solidFill>
                    <a:srgbClr val="3B3939"/>
                  </a:solidFill>
                  <a:latin typeface="Times New Roman" panose="02020603050405020304"/>
                  <a:sym typeface="+mn-ea"/>
                </a:rPr>
                <a:t>object, tương tự như </a:t>
              </a:r>
              <a:r>
                <a:rPr lang="en-US" sz="1600" b="1">
                  <a:solidFill>
                    <a:srgbClr val="3B3939"/>
                  </a:solidFill>
                  <a:latin typeface="Times New Roman Bold" panose="02020603050405020304" charset="0"/>
                  <a:cs typeface="Times New Roman Bold" panose="02020603050405020304" charset="0"/>
                  <a:sym typeface="+mn-ea"/>
                </a:rPr>
                <a:t>StyleSheet</a:t>
              </a:r>
              <a:r>
                <a:rPr lang="en-US" sz="1600">
                  <a:solidFill>
                    <a:srgbClr val="3B3939"/>
                  </a:solidFill>
                  <a:latin typeface="Times New Roman" panose="02020603050405020304"/>
                  <a:sym typeface="+mn-ea"/>
                </a:rPr>
                <a:t>, có thể tạo animation bằng cách sử dụng </a:t>
              </a:r>
              <a:r>
                <a:rPr lang="en-US" sz="1600" b="1">
                  <a:solidFill>
                    <a:srgbClr val="3B3939"/>
                  </a:solidFill>
                  <a:latin typeface="Times New Roman Bold" panose="02020603050405020304" charset="0"/>
                  <a:cs typeface="Times New Roman Bold" panose="02020603050405020304" charset="0"/>
                  <a:sym typeface="+mn-ea"/>
                </a:rPr>
                <a:t>shared values</a:t>
              </a:r>
              <a:r>
                <a:rPr lang="en-US" sz="1600">
                  <a:solidFill>
                    <a:srgbClr val="3B3939"/>
                  </a:solidFill>
                  <a:latin typeface="Times New Roman" panose="02020603050405020304"/>
                  <a:sym typeface="+mn-ea"/>
                </a:rPr>
                <a:t>.</a:t>
              </a:r>
              <a:endParaRPr lang="en-US" sz="1600">
                <a:solidFill>
                  <a:srgbClr val="000000"/>
                </a:solidFill>
                <a:latin typeface="Times New Roman" panose="02020603050405020304"/>
              </a:endParaRPr>
            </a:p>
          </p:txBody>
        </p:sp>
      </p:grpSp>
      <p:grpSp>
        <p:nvGrpSpPr>
          <p:cNvPr id="58" name="Group 22"/>
          <p:cNvGrpSpPr/>
          <p:nvPr/>
        </p:nvGrpSpPr>
        <p:grpSpPr>
          <a:xfrm rot="0">
            <a:off x="823784" y="2324590"/>
            <a:ext cx="5492470" cy="861695"/>
            <a:chOff x="18834" y="-66675"/>
            <a:chExt cx="7323294" cy="1148928"/>
          </a:xfrm>
        </p:grpSpPr>
        <p:grpSp>
          <p:nvGrpSpPr>
            <p:cNvPr id="59" name="Group 23"/>
            <p:cNvGrpSpPr/>
            <p:nvPr/>
          </p:nvGrpSpPr>
          <p:grpSpPr>
            <a:xfrm rot="2700000">
              <a:off x="91796" y="18834"/>
              <a:ext cx="90938" cy="90938"/>
              <a:chOff x="0" y="0"/>
              <a:chExt cx="812800" cy="812800"/>
            </a:xfrm>
          </p:grpSpPr>
          <p:sp>
            <p:nvSpPr>
              <p:cNvPr id="60"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1" name="TextBox 25"/>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62" name="Group 26"/>
            <p:cNvGrpSpPr/>
            <p:nvPr/>
          </p:nvGrpSpPr>
          <p:grpSpPr>
            <a:xfrm rot="2700000">
              <a:off x="167633" y="97452"/>
              <a:ext cx="90938" cy="90938"/>
              <a:chOff x="0" y="0"/>
              <a:chExt cx="812800" cy="812800"/>
            </a:xfrm>
          </p:grpSpPr>
          <p:sp>
            <p:nvSpPr>
              <p:cNvPr id="63"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4" name="TextBox 28"/>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65" name="Group 29"/>
            <p:cNvGrpSpPr/>
            <p:nvPr/>
          </p:nvGrpSpPr>
          <p:grpSpPr>
            <a:xfrm rot="2700000">
              <a:off x="91796" y="170520"/>
              <a:ext cx="90938" cy="90938"/>
              <a:chOff x="0" y="0"/>
              <a:chExt cx="812800" cy="812800"/>
            </a:xfrm>
          </p:grpSpPr>
          <p:sp>
            <p:nvSpPr>
              <p:cNvPr id="66"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7" name="TextBox 31"/>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68" name="Group 32"/>
            <p:cNvGrpSpPr/>
            <p:nvPr/>
          </p:nvGrpSpPr>
          <p:grpSpPr>
            <a:xfrm rot="2700000">
              <a:off x="18834" y="97452"/>
              <a:ext cx="90938" cy="90938"/>
              <a:chOff x="0" y="0"/>
              <a:chExt cx="812800" cy="812800"/>
            </a:xfrm>
          </p:grpSpPr>
          <p:sp>
            <p:nvSpPr>
              <p:cNvPr id="69"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0" name="TextBox 34"/>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71" name="TextBox 35"/>
            <p:cNvSpPr txBox="1"/>
            <p:nvPr/>
          </p:nvSpPr>
          <p:spPr>
            <a:xfrm>
              <a:off x="387101" y="-66675"/>
              <a:ext cx="6955027" cy="1148928"/>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charset="0"/>
                  <a:cs typeface="Times New Roman" panose="02020603050405020304" charset="0"/>
                  <a:sym typeface="+mn-ea"/>
                </a:rPr>
                <a:t>Các styles sử dụng </a:t>
              </a:r>
              <a:r>
                <a:rPr lang="en-US" sz="1600" b="1">
                  <a:solidFill>
                    <a:srgbClr val="3B3939"/>
                  </a:solidFill>
                  <a:latin typeface="Times New Roman Bold" panose="02020603050405020304" charset="0"/>
                  <a:cs typeface="Times New Roman Bold" panose="02020603050405020304" charset="0"/>
                  <a:sym typeface="+mn-ea"/>
                </a:rPr>
                <a:t>useAnimatedStyle </a:t>
              </a:r>
              <a:r>
                <a:rPr lang="en-US" sz="1600">
                  <a:solidFill>
                    <a:srgbClr val="3B3939"/>
                  </a:solidFill>
                  <a:latin typeface="Times New Roman" panose="02020603050405020304" charset="0"/>
                  <a:cs typeface="Times New Roman" panose="02020603050405020304" charset="0"/>
                  <a:sym typeface="+mn-ea"/>
                </a:rPr>
                <a:t>phải được chuyển sang thuộc tính style của thành phần Animated. Styles sẽ được tự động cập nhật khi một </a:t>
              </a:r>
              <a:r>
                <a:rPr lang="en-US" sz="1600" b="1">
                  <a:solidFill>
                    <a:srgbClr val="3B3939"/>
                  </a:solidFill>
                  <a:latin typeface="Times New Roman Bold" panose="02020603050405020304" charset="0"/>
                  <a:cs typeface="Times New Roman Bold" panose="02020603050405020304" charset="0"/>
                  <a:sym typeface="+mn-ea"/>
                </a:rPr>
                <a:t>shared value</a:t>
              </a:r>
              <a:r>
                <a:rPr lang="en-US" sz="1600">
                  <a:solidFill>
                    <a:srgbClr val="3B3939"/>
                  </a:solidFill>
                  <a:latin typeface="Times New Roman" panose="02020603050405020304" charset="0"/>
                  <a:cs typeface="Times New Roman" panose="02020603050405020304" charset="0"/>
                  <a:sym typeface="+mn-ea"/>
                </a:rPr>
                <a:t> thay đổi giá trị.</a:t>
              </a:r>
              <a:endParaRPr lang="en-US" sz="1600">
                <a:solidFill>
                  <a:srgbClr val="3B3939"/>
                </a:solidFill>
                <a:latin typeface="Times New Roman" panose="02020603050405020304" charset="0"/>
                <a:cs typeface="Times New Roman" panose="02020603050405020304" charset="0"/>
                <a:sym typeface="+mn-e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39" name="TextBox 39"/>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useAnimatedStyle</a:t>
            </a:r>
            <a:endParaRPr lang="en-US" sz="1800">
              <a:solidFill>
                <a:srgbClr val="F16622"/>
              </a:solidFill>
              <a:latin typeface="Times New Roman Bold" panose="02020603050405020304"/>
            </a:endParaRPr>
          </a:p>
        </p:txBody>
      </p:sp>
      <p:sp>
        <p:nvSpPr>
          <p:cNvPr id="41" name="TextBox 4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grpSp>
        <p:nvGrpSpPr>
          <p:cNvPr id="44" name="Group 22"/>
          <p:cNvGrpSpPr/>
          <p:nvPr/>
        </p:nvGrpSpPr>
        <p:grpSpPr>
          <a:xfrm rot="0">
            <a:off x="809814" y="914255"/>
            <a:ext cx="5492470" cy="287020"/>
            <a:chOff x="18834" y="-66675"/>
            <a:chExt cx="7323294" cy="382694"/>
          </a:xfrm>
        </p:grpSpPr>
        <p:grpSp>
          <p:nvGrpSpPr>
            <p:cNvPr id="45" name="Group 23"/>
            <p:cNvGrpSpPr/>
            <p:nvPr/>
          </p:nvGrpSpPr>
          <p:grpSpPr>
            <a:xfrm rot="2700000">
              <a:off x="91796" y="18834"/>
              <a:ext cx="90938" cy="90938"/>
              <a:chOff x="0" y="0"/>
              <a:chExt cx="812800" cy="812800"/>
            </a:xfrm>
          </p:grpSpPr>
          <p:sp>
            <p:nvSpPr>
              <p:cNvPr id="46"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7" name="TextBox 25"/>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48" name="Group 26"/>
            <p:cNvGrpSpPr/>
            <p:nvPr/>
          </p:nvGrpSpPr>
          <p:grpSpPr>
            <a:xfrm rot="2700000">
              <a:off x="167633" y="97452"/>
              <a:ext cx="90938" cy="90938"/>
              <a:chOff x="0" y="0"/>
              <a:chExt cx="812800" cy="812800"/>
            </a:xfrm>
          </p:grpSpPr>
          <p:sp>
            <p:nvSpPr>
              <p:cNvPr id="49"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0" name="TextBox 28"/>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51" name="Group 29"/>
            <p:cNvGrpSpPr/>
            <p:nvPr/>
          </p:nvGrpSpPr>
          <p:grpSpPr>
            <a:xfrm rot="2700000">
              <a:off x="91796" y="170520"/>
              <a:ext cx="90938" cy="90938"/>
              <a:chOff x="0" y="0"/>
              <a:chExt cx="812800" cy="812800"/>
            </a:xfrm>
          </p:grpSpPr>
          <p:sp>
            <p:nvSpPr>
              <p:cNvPr id="52"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3" name="TextBox 31"/>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54" name="Group 32"/>
            <p:cNvGrpSpPr/>
            <p:nvPr/>
          </p:nvGrpSpPr>
          <p:grpSpPr>
            <a:xfrm rot="2700000">
              <a:off x="18834" y="97452"/>
              <a:ext cx="90938" cy="90938"/>
              <a:chOff x="0" y="0"/>
              <a:chExt cx="812800" cy="812800"/>
            </a:xfrm>
          </p:grpSpPr>
          <p:sp>
            <p:nvSpPr>
              <p:cNvPr id="55"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6" name="TextBox 34"/>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57" name="TextBox 35"/>
            <p:cNvSpPr txBox="1"/>
            <p:nvPr/>
          </p:nvSpPr>
          <p:spPr>
            <a:xfrm>
              <a:off x="387101" y="-66675"/>
              <a:ext cx="6955027" cy="382694"/>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charset="0"/>
                  <a:cs typeface="Times New Roman" panose="02020603050405020304" charset="0"/>
                  <a:sym typeface="+mn-ea"/>
                </a:rPr>
                <a:t>Ví dụ</a:t>
              </a:r>
              <a:endParaRPr lang="en-US" sz="1600">
                <a:solidFill>
                  <a:srgbClr val="000000"/>
                </a:solidFill>
                <a:latin typeface="Times New Roman" panose="02020603050405020304" charset="0"/>
                <a:cs typeface="Times New Roman" panose="02020603050405020304" charset="0"/>
              </a:endParaRPr>
            </a:p>
          </p:txBody>
        </p:sp>
      </p:grpSp>
      <p:sp>
        <p:nvSpPr>
          <p:cNvPr id="21" name="Text Box 20"/>
          <p:cNvSpPr txBox="1"/>
          <p:nvPr/>
        </p:nvSpPr>
        <p:spPr>
          <a:xfrm>
            <a:off x="654685" y="1456690"/>
            <a:ext cx="5595620" cy="2306955"/>
          </a:xfrm>
          <a:prstGeom prst="rect">
            <a:avLst/>
          </a:prstGeom>
          <a:solidFill>
            <a:schemeClr val="accent6">
              <a:lumMod val="75000"/>
            </a:schemeClr>
          </a:solidFill>
        </p:spPr>
        <p:txBody>
          <a:bodyPr wrap="square" rtlCol="0">
            <a:spAutoFit/>
          </a:bodyPr>
          <a:p>
            <a:r>
              <a:rPr lang="en-US" sz="1600">
                <a:solidFill>
                  <a:schemeClr val="bg1"/>
                </a:solidFill>
                <a:latin typeface="Times New Roman Regular" panose="02020603050405020304" charset="0"/>
                <a:cs typeface="Times New Roman Regular" panose="02020603050405020304" charset="0"/>
              </a:rPr>
              <a:t>function App()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const animatedStyles = useAnimatedStyle(() =&gt;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return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opacity: sv.value ? 1 : 0,</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a:t>
            </a:r>
            <a:endParaRPr lang="en-US" sz="1600">
              <a:solidFill>
                <a:schemeClr val="bg1"/>
              </a:solidFill>
              <a:latin typeface="Times New Roman Regular" panose="02020603050405020304" charset="0"/>
              <a:cs typeface="Times New Roman Regular" panose="02020603050405020304" charset="0"/>
            </a:endParaRPr>
          </a:p>
          <a:p>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  return &lt;Animated.View style={[styles.box, animatedStyles]} /&gt;;</a:t>
            </a:r>
            <a:endParaRPr lang="en-US" sz="1600">
              <a:solidFill>
                <a:schemeClr val="bg1"/>
              </a:solidFill>
              <a:latin typeface="Times New Roman Regular" panose="02020603050405020304" charset="0"/>
              <a:cs typeface="Times New Roman Regular" panose="02020603050405020304" charset="0"/>
            </a:endParaRPr>
          </a:p>
          <a:p>
            <a:r>
              <a:rPr lang="en-US" sz="1600">
                <a:solidFill>
                  <a:schemeClr val="bg1"/>
                </a:solidFill>
                <a:latin typeface="Times New Roman Regular" panose="02020603050405020304" charset="0"/>
                <a:cs typeface="Times New Roman Regular" panose="02020603050405020304" charset="0"/>
              </a:rPr>
              <a:t>}</a:t>
            </a:r>
            <a:endParaRPr lang="en-US" sz="16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85" y="890922"/>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và cài đặt thư viện Reanimated</a:t>
              </a:r>
              <a:endParaRPr lang="en-US" sz="1600">
                <a:solidFill>
                  <a:srgbClr val="3B3939"/>
                </a:solidFill>
                <a:latin typeface="Times New Roman"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040" y="1297957"/>
            <a:ext cx="5806031" cy="287020"/>
            <a:chOff x="0" y="-66675"/>
            <a:chExt cx="7741375" cy="38269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Lưu trữ giá trị animation với </a:t>
              </a:r>
              <a:r>
                <a:rPr lang="en-US" sz="1600" b="1">
                  <a:solidFill>
                    <a:srgbClr val="3B3939"/>
                  </a:solidFill>
                  <a:latin typeface="Times New Roman Bold" panose="02020603050405020304" charset="0"/>
                  <a:cs typeface="Times New Roman Bold" panose="02020603050405020304" charset="0"/>
                </a:rPr>
                <a:t>useSharedValue()</a:t>
              </a:r>
              <a:endParaRPr lang="en-US" sz="1600" b="1">
                <a:solidFill>
                  <a:srgbClr val="3B3939"/>
                </a:solidFill>
                <a:latin typeface="Times New Roman Bold" panose="02020603050405020304" charset="0"/>
                <a:cs typeface="Times New Roman Bold" panose="02020603050405020304" charset="0"/>
              </a:endParaRPr>
            </a:p>
          </p:txBody>
        </p:sp>
      </p:grpSp>
      <p:grpSp>
        <p:nvGrpSpPr>
          <p:cNvPr id="56" name="Group 56"/>
          <p:cNvGrpSpPr/>
          <p:nvPr/>
        </p:nvGrpSpPr>
        <p:grpSpPr>
          <a:xfrm rot="0">
            <a:off x="527295" y="1704992"/>
            <a:ext cx="5806031" cy="287020"/>
            <a:chOff x="0" y="-66675"/>
            <a:chExt cx="7741375" cy="38269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Animation với </a:t>
              </a:r>
              <a:r>
                <a:rPr lang="en-US" sz="1600" b="1">
                  <a:solidFill>
                    <a:srgbClr val="3B3939"/>
                  </a:solidFill>
                  <a:latin typeface="Times New Roman Bold" panose="02020603050405020304" charset="0"/>
                  <a:cs typeface="Times New Roman Bold" panose="02020603050405020304" charset="0"/>
                </a:rPr>
                <a:t>withSpring()</a:t>
              </a:r>
              <a:endParaRPr lang="en-US" sz="1600" b="1">
                <a:solidFill>
                  <a:srgbClr val="3B3939"/>
                </a:solidFill>
                <a:latin typeface="Times New Roman Bold" panose="02020603050405020304" charset="0"/>
                <a:cs typeface="Times New Roman Bold" panose="02020603050405020304" charset="0"/>
              </a:endParaRPr>
            </a:p>
          </p:txBody>
        </p:sp>
      </p:grpSp>
      <p:sp>
        <p:nvSpPr>
          <p:cNvPr id="90" name="TextBox 9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07378"/>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Xây dựng animation di chuyển trong Reanimated </a:t>
              </a:r>
              <a:endParaRPr lang="en-US" sz="1600">
                <a:solidFill>
                  <a:srgbClr val="3B3939"/>
                </a:solidFill>
                <a:latin typeface="Times New Roman" panose="02020603050405020304"/>
              </a:endParaRPr>
            </a:p>
          </p:txBody>
        </p:sp>
      </p:grpSp>
      <p:sp>
        <p:nvSpPr>
          <p:cNvPr id="21" name="Freeform 21"/>
          <p:cNvSpPr/>
          <p:nvPr/>
        </p:nvSpPr>
        <p:spPr>
          <a:xfrm>
            <a:off x="618310" y="1574940"/>
            <a:ext cx="2833867" cy="2464039"/>
          </a:xfrm>
          <a:custGeom>
            <a:avLst/>
            <a:gdLst/>
            <a:ahLst/>
            <a:cxnLst/>
            <a:rect l="l" t="t" r="r" b="b"/>
            <a:pathLst>
              <a:path w="2833867" h="2464039">
                <a:moveTo>
                  <a:pt x="0" y="0"/>
                </a:moveTo>
                <a:lnTo>
                  <a:pt x="2833867" y="0"/>
                </a:lnTo>
                <a:lnTo>
                  <a:pt x="2833867" y="2464039"/>
                </a:lnTo>
                <a:lnTo>
                  <a:pt x="0" y="2464039"/>
                </a:lnTo>
                <a:lnTo>
                  <a:pt x="0" y="0"/>
                </a:lnTo>
                <a:close/>
              </a:path>
            </a:pathLst>
          </a:custGeom>
          <a:blipFill>
            <a:blip r:embed="rId2"/>
            <a:stretch>
              <a:fillRect/>
            </a:stretch>
          </a:blipFill>
        </p:spPr>
      </p:sp>
      <p:sp>
        <p:nvSpPr>
          <p:cNvPr id="22" name="Freeform 22"/>
          <p:cNvSpPr/>
          <p:nvPr/>
        </p:nvSpPr>
        <p:spPr>
          <a:xfrm>
            <a:off x="3607661" y="1617485"/>
            <a:ext cx="2778851" cy="2379364"/>
          </a:xfrm>
          <a:custGeom>
            <a:avLst/>
            <a:gdLst/>
            <a:ahLst/>
            <a:cxnLst/>
            <a:rect l="l" t="t" r="r" b="b"/>
            <a:pathLst>
              <a:path w="2778851" h="2379364">
                <a:moveTo>
                  <a:pt x="0" y="0"/>
                </a:moveTo>
                <a:lnTo>
                  <a:pt x="2778851" y="0"/>
                </a:lnTo>
                <a:lnTo>
                  <a:pt x="2778851" y="2379364"/>
                </a:lnTo>
                <a:lnTo>
                  <a:pt x="0" y="2379364"/>
                </a:lnTo>
                <a:lnTo>
                  <a:pt x="0" y="0"/>
                </a:lnTo>
                <a:close/>
              </a:path>
            </a:pathLst>
          </a:custGeom>
          <a:blipFill>
            <a:blip r:embed="rId3"/>
            <a:stretch>
              <a:fillRect/>
            </a:stretch>
          </a:blipFill>
        </p:spPr>
      </p:sp>
      <p:sp>
        <p:nvSpPr>
          <p:cNvPr id="23" name="TextBox 23"/>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transform</a:t>
            </a:r>
            <a:endParaRPr lang="en-US" sz="1800">
              <a:solidFill>
                <a:srgbClr val="F16622"/>
              </a:solidFill>
              <a:latin typeface="Times New Roman Bold" panose="02020603050405020304"/>
            </a:endParaRPr>
          </a:p>
        </p:txBody>
      </p:sp>
      <p:sp>
        <p:nvSpPr>
          <p:cNvPr id="24" name="TextBox 24"/>
          <p:cNvSpPr txBox="1"/>
          <p:nvPr/>
        </p:nvSpPr>
        <p:spPr>
          <a:xfrm>
            <a:off x="1238260" y="4114483"/>
            <a:ext cx="1595237" cy="226694"/>
          </a:xfrm>
          <a:prstGeom prst="rect">
            <a:avLst/>
          </a:prstGeom>
        </p:spPr>
        <p:txBody>
          <a:bodyPr lIns="0" tIns="0" rIns="0" bIns="0" rtlCol="0" anchor="t">
            <a:spAutoFit/>
          </a:bodyPr>
          <a:lstStyle/>
          <a:p>
            <a:pPr marL="0" lvl="0" indent="0">
              <a:lnSpc>
                <a:spcPts val="1680"/>
              </a:lnSpc>
              <a:spcBef>
                <a:spcPct val="0"/>
              </a:spcBef>
            </a:pPr>
            <a:r>
              <a:rPr lang="en-US" sz="1200">
                <a:solidFill>
                  <a:srgbClr val="000000"/>
                </a:solidFill>
                <a:latin typeface="Times New Roman" panose="02020603050405020304"/>
              </a:rPr>
              <a:t>Trước khi nhấn </a:t>
            </a:r>
            <a:r>
              <a:rPr lang="en-US" sz="1200">
                <a:solidFill>
                  <a:srgbClr val="000000"/>
                </a:solidFill>
                <a:latin typeface="Times New Roman Bold" panose="02020603050405020304"/>
              </a:rPr>
              <a:t>Move</a:t>
            </a:r>
            <a:endParaRPr lang="en-US" sz="1200">
              <a:solidFill>
                <a:srgbClr val="000000"/>
              </a:solidFill>
              <a:latin typeface="Times New Roman Bold" panose="02020603050405020304"/>
            </a:endParaRPr>
          </a:p>
        </p:txBody>
      </p:sp>
      <p:sp>
        <p:nvSpPr>
          <p:cNvPr id="25" name="TextBox 25"/>
          <p:cNvSpPr txBox="1"/>
          <p:nvPr/>
        </p:nvSpPr>
        <p:spPr>
          <a:xfrm>
            <a:off x="4273367" y="4114959"/>
            <a:ext cx="1447440" cy="226694"/>
          </a:xfrm>
          <a:prstGeom prst="rect">
            <a:avLst/>
          </a:prstGeom>
        </p:spPr>
        <p:txBody>
          <a:bodyPr lIns="0" tIns="0" rIns="0" bIns="0" rtlCol="0" anchor="t">
            <a:spAutoFit/>
          </a:bodyPr>
          <a:lstStyle/>
          <a:p>
            <a:pPr marL="0" lvl="0" indent="0">
              <a:lnSpc>
                <a:spcPts val="1680"/>
              </a:lnSpc>
              <a:spcBef>
                <a:spcPct val="0"/>
              </a:spcBef>
            </a:pPr>
            <a:r>
              <a:rPr lang="en-US" sz="1200">
                <a:solidFill>
                  <a:srgbClr val="000000"/>
                </a:solidFill>
                <a:latin typeface="Times New Roman" panose="02020603050405020304"/>
              </a:rPr>
              <a:t>Sau khi nhấn </a:t>
            </a:r>
            <a:r>
              <a:rPr lang="en-US" sz="1200">
                <a:solidFill>
                  <a:srgbClr val="000000"/>
                </a:solidFill>
                <a:latin typeface="Times New Roman Bold" panose="02020603050405020304"/>
              </a:rPr>
              <a:t>Move</a:t>
            </a:r>
            <a:endParaRPr lang="en-US" sz="1200">
              <a:solidFill>
                <a:srgbClr val="000000"/>
              </a:solidFill>
              <a:latin typeface="Times New Roman Bold" panose="02020603050405020304"/>
            </a:endParaRPr>
          </a:p>
        </p:txBody>
      </p:sp>
      <p:sp>
        <p:nvSpPr>
          <p:cNvPr id="26" name="TextBox 2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07378"/>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Ví dụ</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transform</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sp>
        <p:nvSpPr>
          <p:cNvPr id="24" name="Text Box 23"/>
          <p:cNvSpPr txBox="1"/>
          <p:nvPr/>
        </p:nvSpPr>
        <p:spPr>
          <a:xfrm>
            <a:off x="725170" y="1371600"/>
            <a:ext cx="5391150" cy="31076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offset = useSharedValue(0);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animatedStyles = useAnimatedStyle(()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 transform: [{translateY: offset.value}]};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style={styles.containter}&gt;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onPress={() =&gt; (offset.value = withSpring(Math.random() * 455))}</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title="Move"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&lt;Animated.View style={[styles.box, animatedStyles]}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1400491"/>
            <a:ext cx="5806031" cy="1723390"/>
            <a:chOff x="0" y="-66675"/>
            <a:chExt cx="7741375" cy="229785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229785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Trong thế giới thực, không có gì thay đổi ngay lập tức - luôn có một cái gì đó giữa các thành phần. Khi chúng ta chạm vào một cuốn sách, chúng ta không mong đợi nó mở ngay lập tức trên một trang nhất định. Để làm cho ứng dụng thiết bị di động cảm thấy tự nhiên hơn đối với người dùng, sử dụng animation để làm mượt mà các tương tác của người dùng với giao diện ứng dụng.</a:t>
              </a:r>
              <a:endParaRPr lang="en-US" sz="1600">
                <a:solidFill>
                  <a:srgbClr val="3B3939"/>
                </a:solidFill>
                <a:latin typeface="Times New Roman" panose="02020603050405020304"/>
              </a:endParaRPr>
            </a:p>
          </p:txBody>
        </p:sp>
      </p:grpSp>
      <p:sp>
        <p:nvSpPr>
          <p:cNvPr id="21" name="TextBox 21"/>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Events animation</a:t>
            </a:r>
            <a:endParaRPr lang="en-US" sz="1800">
              <a:solidFill>
                <a:srgbClr val="F16622"/>
              </a:solidFill>
              <a:latin typeface="Times New Roman Bold" panose="02020603050405020304"/>
            </a:endParaRPr>
          </a:p>
        </p:txBody>
      </p:sp>
      <p:sp>
        <p:nvSpPr>
          <p:cNvPr id="22" name="TextBox 22"/>
          <p:cNvSpPr txBox="1"/>
          <p:nvPr/>
        </p:nvSpPr>
        <p:spPr>
          <a:xfrm>
            <a:off x="-3114219" y="872647"/>
            <a:ext cx="4454870" cy="387350"/>
          </a:xfrm>
          <a:prstGeom prst="rect">
            <a:avLst/>
          </a:prstGeom>
        </p:spPr>
        <p:txBody>
          <a:bodyPr lIns="0" tIns="0" rIns="0" bIns="0" rtlCol="0" anchor="t">
            <a:spAutoFit/>
          </a:bodyPr>
          <a:lstStyle/>
          <a:p>
            <a:pPr algn="r">
              <a:lnSpc>
                <a:spcPts val="2800"/>
              </a:lnSpc>
            </a:pPr>
            <a:r>
              <a:rPr lang="en-US" sz="2000">
                <a:solidFill>
                  <a:srgbClr val="F16622"/>
                </a:solidFill>
                <a:latin typeface="Times New Roman Bold" panose="02020603050405020304"/>
              </a:rPr>
              <a:t>Events</a:t>
            </a:r>
            <a:endParaRPr lang="en-US" sz="2000">
              <a:solidFill>
                <a:srgbClr val="F16622"/>
              </a:solidFill>
              <a:latin typeface="Times New Roman Bold" panose="02020603050405020304"/>
            </a:endParaR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527367" y="1597337"/>
            <a:ext cx="2733130" cy="2493537"/>
          </a:xfrm>
          <a:custGeom>
            <a:avLst/>
            <a:gdLst/>
            <a:ahLst/>
            <a:cxnLst/>
            <a:rect l="l" t="t" r="r" b="b"/>
            <a:pathLst>
              <a:path w="2733130" h="2493537">
                <a:moveTo>
                  <a:pt x="0" y="0"/>
                </a:moveTo>
                <a:lnTo>
                  <a:pt x="2733130" y="0"/>
                </a:lnTo>
                <a:lnTo>
                  <a:pt x="2733130" y="2493538"/>
                </a:lnTo>
                <a:lnTo>
                  <a:pt x="0" y="2493538"/>
                </a:lnTo>
                <a:lnTo>
                  <a:pt x="0" y="0"/>
                </a:lnTo>
                <a:close/>
              </a:path>
            </a:pathLst>
          </a:custGeom>
          <a:blipFill>
            <a:blip r:embed="rId2"/>
            <a:stretch>
              <a:fillRect/>
            </a:stretch>
          </a:blipFill>
        </p:spPr>
      </p:sp>
      <p:sp>
        <p:nvSpPr>
          <p:cNvPr id="5" name="Freeform 5"/>
          <p:cNvSpPr/>
          <p:nvPr/>
        </p:nvSpPr>
        <p:spPr>
          <a:xfrm>
            <a:off x="3587391" y="1555808"/>
            <a:ext cx="2807449" cy="2562929"/>
          </a:xfrm>
          <a:custGeom>
            <a:avLst/>
            <a:gdLst/>
            <a:ahLst/>
            <a:cxnLst/>
            <a:rect l="l" t="t" r="r" b="b"/>
            <a:pathLst>
              <a:path w="2807449" h="2562929">
                <a:moveTo>
                  <a:pt x="0" y="0"/>
                </a:moveTo>
                <a:lnTo>
                  <a:pt x="2807449" y="0"/>
                </a:lnTo>
                <a:lnTo>
                  <a:pt x="2807449" y="2562929"/>
                </a:lnTo>
                <a:lnTo>
                  <a:pt x="0" y="2562929"/>
                </a:lnTo>
                <a:lnTo>
                  <a:pt x="0" y="0"/>
                </a:lnTo>
                <a:close/>
              </a:path>
            </a:pathLst>
          </a:custGeom>
          <a:blipFill>
            <a:blip r:embed="rId3"/>
            <a:stretch>
              <a:fillRect/>
            </a:stretch>
          </a:blipFill>
        </p:spPr>
      </p:sp>
      <p:sp>
        <p:nvSpPr>
          <p:cNvPr id="6" name="TextBox 6"/>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Events animation</a:t>
            </a:r>
            <a:endParaRPr lang="en-US" sz="1800">
              <a:solidFill>
                <a:srgbClr val="F16622"/>
              </a:solidFill>
              <a:latin typeface="Times New Roman Bold" panose="02020603050405020304"/>
            </a:endParaRPr>
          </a:p>
        </p:txBody>
      </p:sp>
      <p:grpSp>
        <p:nvGrpSpPr>
          <p:cNvPr id="7" name="Group 7"/>
          <p:cNvGrpSpPr/>
          <p:nvPr/>
        </p:nvGrpSpPr>
        <p:grpSpPr>
          <a:xfrm rot="0">
            <a:off x="519040" y="901091"/>
            <a:ext cx="5806031" cy="287020"/>
            <a:chOff x="0" y="-66675"/>
            <a:chExt cx="7741375" cy="382693"/>
          </a:xfrm>
        </p:grpSpPr>
        <p:grpSp>
          <p:nvGrpSpPr>
            <p:cNvPr id="8" name="Group 8"/>
            <p:cNvGrpSpPr/>
            <p:nvPr/>
          </p:nvGrpSpPr>
          <p:grpSpPr>
            <a:xfrm rot="0">
              <a:off x="10709" y="39546"/>
              <a:ext cx="262157" cy="240016"/>
              <a:chOff x="0" y="0"/>
              <a:chExt cx="852667" cy="780652"/>
            </a:xfrm>
          </p:grpSpPr>
          <p:sp>
            <p:nvSpPr>
              <p:cNvPr id="9" name="Freeform 9"/>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10" name="TextBox 10"/>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0" y="27307"/>
              <a:ext cx="242027" cy="242027"/>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0">
              <a:off x="11842" y="41833"/>
              <a:ext cx="218342" cy="212976"/>
              <a:chOff x="0" y="0"/>
              <a:chExt cx="733260" cy="715238"/>
            </a:xfrm>
          </p:grpSpPr>
          <p:sp>
            <p:nvSpPr>
              <p:cNvPr id="15" name="Freeform 15"/>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6" name="TextBox 16"/>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1261002">
              <a:off x="237344" y="32551"/>
              <a:ext cx="32993" cy="20225"/>
              <a:chOff x="0" y="0"/>
              <a:chExt cx="110802" cy="67923"/>
            </a:xfrm>
          </p:grpSpPr>
          <p:sp>
            <p:nvSpPr>
              <p:cNvPr id="18" name="Freeform 18"/>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9" name="TextBox 19"/>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20" name="Group 20"/>
            <p:cNvGrpSpPr/>
            <p:nvPr/>
          </p:nvGrpSpPr>
          <p:grpSpPr>
            <a:xfrm rot="2537428">
              <a:off x="4866" y="256957"/>
              <a:ext cx="14897" cy="20225"/>
              <a:chOff x="0" y="0"/>
              <a:chExt cx="50030" cy="67923"/>
            </a:xfrm>
          </p:grpSpPr>
          <p:sp>
            <p:nvSpPr>
              <p:cNvPr id="21" name="Freeform 21"/>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2" name="TextBox 22"/>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3" name="TextBox 23"/>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Các sự kiện sử lý với con trỏ như: kéo, thả, nhấn, ...</a:t>
              </a:r>
              <a:endParaRPr lang="en-US" sz="1600">
                <a:solidFill>
                  <a:srgbClr val="3B3939"/>
                </a:solidFill>
                <a:latin typeface="Times New Roman" panose="02020603050405020304"/>
              </a:endParaRPr>
            </a:p>
          </p:txBody>
        </p:sp>
      </p:grpSp>
      <p:sp>
        <p:nvSpPr>
          <p:cNvPr id="24" name="TextBox 24"/>
          <p:cNvSpPr txBox="1"/>
          <p:nvPr/>
        </p:nvSpPr>
        <p:spPr>
          <a:xfrm>
            <a:off x="1449720" y="4242562"/>
            <a:ext cx="4022695" cy="269239"/>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panose="02020603050405020304"/>
              </a:rPr>
              <a:t>Element hình tròn sẽ di chuyển theo vị trí con trỏ</a:t>
            </a:r>
            <a:endParaRPr lang="en-US" sz="1400">
              <a:solidFill>
                <a:srgbClr val="000000"/>
              </a:solidFill>
              <a:latin typeface="Times New Roman" panose="02020603050405020304"/>
            </a:endParaRPr>
          </a:p>
        </p:txBody>
      </p:sp>
      <p:sp>
        <p:nvSpPr>
          <p:cNvPr id="25" name="TextBox 25"/>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85251"/>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thao tác các sự kiện liên quan đến con trỏ, các bạn cần cài đặt package </a:t>
              </a:r>
              <a:r>
                <a:rPr lang="en-US" sz="1600">
                  <a:solidFill>
                    <a:srgbClr val="3B3939"/>
                  </a:solidFill>
                  <a:latin typeface="Times New Roman Bold" panose="02020603050405020304"/>
                </a:rPr>
                <a:t>react-native-gesture-handler</a:t>
              </a:r>
              <a:endParaRPr lang="en-US" sz="1600">
                <a:solidFill>
                  <a:srgbClr val="3B3939"/>
                </a:solidFill>
                <a:latin typeface="Times New Roman" panose="02020603050405020304"/>
              </a:endParaRPr>
            </a:p>
          </p:txBody>
        </p:sp>
      </p:grpSp>
      <p:grpSp>
        <p:nvGrpSpPr>
          <p:cNvPr id="21" name="Group 21"/>
          <p:cNvGrpSpPr/>
          <p:nvPr/>
        </p:nvGrpSpPr>
        <p:grpSpPr>
          <a:xfrm rot="0">
            <a:off x="549797" y="1623438"/>
            <a:ext cx="5806031" cy="861695"/>
            <a:chOff x="0" y="-66675"/>
            <a:chExt cx="7741375" cy="1148926"/>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Bọc dụng của bằng </a:t>
              </a:r>
              <a:r>
                <a:rPr lang="en-US" sz="1600">
                  <a:solidFill>
                    <a:srgbClr val="3B3939"/>
                  </a:solidFill>
                  <a:latin typeface="Times New Roman Bold" panose="02020603050405020304"/>
                </a:rPr>
                <a:t>&lt;GestureHandlerRootView&gt;</a:t>
              </a:r>
              <a:r>
                <a:rPr lang="en-US" sz="1600">
                  <a:solidFill>
                    <a:srgbClr val="3B3939"/>
                  </a:solidFill>
                  <a:latin typeface="Times New Roman" panose="02020603050405020304"/>
                </a:rPr>
                <a:t> thành phần từ thư viện react-native-gesture-handler để sử dụng được các sự kiện con trỏ.</a:t>
              </a:r>
              <a:endParaRPr lang="en-US" sz="1600">
                <a:solidFill>
                  <a:srgbClr val="3B3939"/>
                </a:solidFill>
                <a:latin typeface="Times New Roman" panose="02020603050405020304"/>
              </a:endParaRPr>
            </a:p>
          </p:txBody>
        </p:sp>
      </p:grpSp>
      <p:sp>
        <p:nvSpPr>
          <p:cNvPr id="38" name="Freeform 38"/>
          <p:cNvSpPr/>
          <p:nvPr/>
        </p:nvSpPr>
        <p:spPr>
          <a:xfrm>
            <a:off x="884807" y="2743102"/>
            <a:ext cx="5142914" cy="1696259"/>
          </a:xfrm>
          <a:custGeom>
            <a:avLst/>
            <a:gdLst/>
            <a:ahLst/>
            <a:cxnLst/>
            <a:rect l="l" t="t" r="r" b="b"/>
            <a:pathLst>
              <a:path w="5142914" h="1696259">
                <a:moveTo>
                  <a:pt x="0" y="0"/>
                </a:moveTo>
                <a:lnTo>
                  <a:pt x="5142914" y="0"/>
                </a:lnTo>
                <a:lnTo>
                  <a:pt x="5142914" y="1696259"/>
                </a:lnTo>
                <a:lnTo>
                  <a:pt x="0" y="1696259"/>
                </a:lnTo>
                <a:lnTo>
                  <a:pt x="0" y="0"/>
                </a:lnTo>
                <a:close/>
              </a:path>
            </a:pathLst>
          </a:custGeom>
          <a:blipFill>
            <a:blip r:embed="rId2"/>
            <a:stretch>
              <a:fillRect/>
            </a:stretch>
          </a:blipFill>
        </p:spPr>
      </p:sp>
      <p:sp>
        <p:nvSpPr>
          <p:cNvPr id="39" name="TextBox 39"/>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21" name="Freeform 21"/>
          <p:cNvSpPr/>
          <p:nvPr/>
        </p:nvSpPr>
        <p:spPr>
          <a:xfrm>
            <a:off x="598530" y="1713834"/>
            <a:ext cx="2844667" cy="1576731"/>
          </a:xfrm>
          <a:custGeom>
            <a:avLst/>
            <a:gdLst/>
            <a:ahLst/>
            <a:cxnLst/>
            <a:rect l="l" t="t" r="r" b="b"/>
            <a:pathLst>
              <a:path w="2844667" h="1576731">
                <a:moveTo>
                  <a:pt x="0" y="0"/>
                </a:moveTo>
                <a:lnTo>
                  <a:pt x="2844667" y="0"/>
                </a:lnTo>
                <a:lnTo>
                  <a:pt x="2844667" y="1576731"/>
                </a:lnTo>
                <a:lnTo>
                  <a:pt x="0" y="1576731"/>
                </a:lnTo>
                <a:lnTo>
                  <a:pt x="0" y="0"/>
                </a:lnTo>
                <a:close/>
              </a:path>
            </a:pathLst>
          </a:custGeom>
          <a:blipFill>
            <a:blip r:embed="rId2"/>
            <a:stretch>
              <a:fillRect/>
            </a:stretch>
          </a:blipFill>
        </p:spPr>
      </p:sp>
      <p:sp>
        <p:nvSpPr>
          <p:cNvPr id="22" name="Freeform 22"/>
          <p:cNvSpPr/>
          <p:nvPr/>
        </p:nvSpPr>
        <p:spPr>
          <a:xfrm>
            <a:off x="3578700" y="1676302"/>
            <a:ext cx="2807812" cy="1614263"/>
          </a:xfrm>
          <a:custGeom>
            <a:avLst/>
            <a:gdLst/>
            <a:ahLst/>
            <a:cxnLst/>
            <a:rect l="l" t="t" r="r" b="b"/>
            <a:pathLst>
              <a:path w="2807812" h="1614263">
                <a:moveTo>
                  <a:pt x="0" y="0"/>
                </a:moveTo>
                <a:lnTo>
                  <a:pt x="2807812" y="0"/>
                </a:lnTo>
                <a:lnTo>
                  <a:pt x="2807812" y="1614263"/>
                </a:lnTo>
                <a:lnTo>
                  <a:pt x="0" y="1614263"/>
                </a:lnTo>
                <a:lnTo>
                  <a:pt x="0" y="0"/>
                </a:lnTo>
                <a:close/>
              </a:path>
            </a:pathLst>
          </a:custGeom>
          <a:blipFill>
            <a:blip r:embed="rId3"/>
            <a:stretch>
              <a:fillRect/>
            </a:stretch>
          </a:blipFill>
        </p:spPr>
      </p:sp>
      <p:sp>
        <p:nvSpPr>
          <p:cNvPr id="23" name="TextBox 23"/>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sp>
        <p:nvSpPr>
          <p:cNvPr id="24" name="TextBox 24"/>
          <p:cNvSpPr txBox="1"/>
          <p:nvPr/>
        </p:nvSpPr>
        <p:spPr>
          <a:xfrm>
            <a:off x="1436152" y="3414390"/>
            <a:ext cx="1169423" cy="215265"/>
          </a:xfrm>
          <a:prstGeom prst="rect">
            <a:avLst/>
          </a:prstGeom>
        </p:spPr>
        <p:txBody>
          <a:bodyPr lIns="0" tIns="0" rIns="0" bIns="0" rtlCol="0" anchor="t">
            <a:spAutoFit/>
          </a:bodyPr>
          <a:lstStyle/>
          <a:p>
            <a:pPr>
              <a:lnSpc>
                <a:spcPts val="1680"/>
              </a:lnSpc>
            </a:pPr>
            <a:r>
              <a:rPr lang="en-US" sz="1200">
                <a:solidFill>
                  <a:srgbClr val="3B3939"/>
                </a:solidFill>
                <a:latin typeface="Times New Roman" panose="02020603050405020304"/>
              </a:rPr>
              <a:t>Trước khi nhấn</a:t>
            </a:r>
            <a:endParaRPr lang="en-US" sz="1200">
              <a:solidFill>
                <a:srgbClr val="3B3939"/>
              </a:solidFill>
              <a:latin typeface="Times New Roman" panose="02020603050405020304"/>
            </a:endParaRPr>
          </a:p>
        </p:txBody>
      </p:sp>
      <p:sp>
        <p:nvSpPr>
          <p:cNvPr id="25" name="TextBox 25"/>
          <p:cNvSpPr txBox="1"/>
          <p:nvPr/>
        </p:nvSpPr>
        <p:spPr>
          <a:xfrm>
            <a:off x="4448700" y="3414390"/>
            <a:ext cx="1067812" cy="215265"/>
          </a:xfrm>
          <a:prstGeom prst="rect">
            <a:avLst/>
          </a:prstGeom>
        </p:spPr>
        <p:txBody>
          <a:bodyPr lIns="0" tIns="0" rIns="0" bIns="0" rtlCol="0" anchor="t">
            <a:spAutoFit/>
          </a:bodyPr>
          <a:lstStyle/>
          <a:p>
            <a:pPr>
              <a:lnSpc>
                <a:spcPts val="1680"/>
              </a:lnSpc>
            </a:pPr>
            <a:r>
              <a:rPr lang="en-US" sz="1200">
                <a:solidFill>
                  <a:srgbClr val="3B3939"/>
                </a:solidFill>
                <a:latin typeface="Times New Roman" panose="02020603050405020304"/>
              </a:rPr>
              <a:t>Sau khi nhấn</a:t>
            </a:r>
            <a:endParaRPr lang="en-US" sz="1200">
              <a:solidFill>
                <a:srgbClr val="3B3939"/>
              </a:solidFill>
              <a:latin typeface="Times New Roman" panose="02020603050405020304"/>
            </a:endParaRPr>
          </a:p>
        </p:txBody>
      </p:sp>
      <p:grpSp>
        <p:nvGrpSpPr>
          <p:cNvPr id="26" name="Group 26"/>
          <p:cNvGrpSpPr/>
          <p:nvPr/>
        </p:nvGrpSpPr>
        <p:grpSpPr>
          <a:xfrm rot="0">
            <a:off x="519040" y="871468"/>
            <a:ext cx="5806031" cy="287020"/>
            <a:chOff x="0" y="-66675"/>
            <a:chExt cx="7741375" cy="382693"/>
          </a:xfrm>
        </p:grpSpPr>
        <p:grpSp>
          <p:nvGrpSpPr>
            <p:cNvPr id="27" name="Group 27"/>
            <p:cNvGrpSpPr/>
            <p:nvPr/>
          </p:nvGrpSpPr>
          <p:grpSpPr>
            <a:xfrm rot="0">
              <a:off x="10709" y="39546"/>
              <a:ext cx="262157" cy="240016"/>
              <a:chOff x="0" y="0"/>
              <a:chExt cx="852667" cy="780652"/>
            </a:xfrm>
          </p:grpSpPr>
          <p:sp>
            <p:nvSpPr>
              <p:cNvPr id="28" name="Freeform 2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9" name="TextBox 2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30" name="Group 30"/>
            <p:cNvGrpSpPr/>
            <p:nvPr/>
          </p:nvGrpSpPr>
          <p:grpSpPr>
            <a:xfrm rot="0">
              <a:off x="0" y="27307"/>
              <a:ext cx="242027" cy="242027"/>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3" name="Group 33"/>
            <p:cNvGrpSpPr/>
            <p:nvPr/>
          </p:nvGrpSpPr>
          <p:grpSpPr>
            <a:xfrm rot="0">
              <a:off x="11842" y="41833"/>
              <a:ext cx="218342" cy="212976"/>
              <a:chOff x="0" y="0"/>
              <a:chExt cx="733260" cy="715238"/>
            </a:xfrm>
          </p:grpSpPr>
          <p:sp>
            <p:nvSpPr>
              <p:cNvPr id="34" name="Freeform 3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5" name="TextBox 3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6" name="Group 36"/>
            <p:cNvGrpSpPr/>
            <p:nvPr/>
          </p:nvGrpSpPr>
          <p:grpSpPr>
            <a:xfrm rot="1261002">
              <a:off x="237344" y="32551"/>
              <a:ext cx="32993" cy="20225"/>
              <a:chOff x="0" y="0"/>
              <a:chExt cx="110802" cy="67923"/>
            </a:xfrm>
          </p:grpSpPr>
          <p:sp>
            <p:nvSpPr>
              <p:cNvPr id="37" name="Freeform 3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8" name="TextBox 3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9" name="Group 39"/>
            <p:cNvGrpSpPr/>
            <p:nvPr/>
          </p:nvGrpSpPr>
          <p:grpSpPr>
            <a:xfrm rot="2537428">
              <a:off x="4866" y="256957"/>
              <a:ext cx="14897" cy="20225"/>
              <a:chOff x="0" y="0"/>
              <a:chExt cx="50030" cy="67923"/>
            </a:xfrm>
          </p:grpSpPr>
          <p:sp>
            <p:nvSpPr>
              <p:cNvPr id="40" name="Freeform 4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41" name="TextBox 4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42" name="TextBox 42"/>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Ví dụ, thao tác với sự kiện con trỏ khi nhấn giữ</a:t>
              </a:r>
              <a:endParaRPr lang="en-US" sz="1600">
                <a:solidFill>
                  <a:srgbClr val="3B3939"/>
                </a:solidFill>
                <a:latin typeface="Times New Roman" panose="02020603050405020304"/>
              </a:endParaRPr>
            </a:p>
          </p:txBody>
        </p:sp>
      </p:grpSp>
      <p:sp>
        <p:nvSpPr>
          <p:cNvPr id="43" name="TextBox 4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85251"/>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nút hình tròn, được bọc bởi </a:t>
              </a:r>
              <a:r>
                <a:rPr lang="en-US" sz="1600">
                  <a:solidFill>
                    <a:srgbClr val="3B3939"/>
                  </a:solidFill>
                  <a:latin typeface="Times New Roman Bold" panose="02020603050405020304"/>
                </a:rPr>
                <a:t>GestureDetector </a:t>
              </a:r>
              <a:r>
                <a:rPr lang="en-US" sz="1600">
                  <a:solidFill>
                    <a:srgbClr val="3B3939"/>
                  </a:solidFill>
                  <a:latin typeface="Times New Roman" panose="02020603050405020304"/>
                </a:rPr>
                <a:t>để bắt sự kiện khi có tác động lên phần tử này.</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sp>
        <p:nvSpPr>
          <p:cNvPr id="41" name="Text Box 40"/>
          <p:cNvSpPr txBox="1"/>
          <p:nvPr/>
        </p:nvSpPr>
        <p:spPr>
          <a:xfrm>
            <a:off x="1292860" y="1683385"/>
            <a:ext cx="4319905" cy="181483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GestureHandleScreen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pressed = useSharedValue(false);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&lt;GestureDetector gesture={tap}&gt;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&lt;Animated.View style={[styles.ball, uas]}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&lt;/GestureDetector&gt;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85251"/>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a:t>
              </a:r>
              <a:r>
                <a:rPr lang="en-US" sz="1600" b="1">
                  <a:solidFill>
                    <a:srgbClr val="3B3939"/>
                  </a:solidFill>
                  <a:latin typeface="Times New Roman Bold" panose="02020603050405020304"/>
                </a:rPr>
                <a:t>Gesture.Tap() </a:t>
              </a:r>
              <a:r>
                <a:rPr lang="en-US" sz="1600">
                  <a:solidFill>
                    <a:srgbClr val="3B3939"/>
                  </a:solidFill>
                  <a:latin typeface="Times New Roman" panose="02020603050405020304"/>
                </a:rPr>
                <a:t>để bắt được sự kiện nhấn con trỏ</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grpSp>
        <p:nvGrpSpPr>
          <p:cNvPr id="23" name="Group 23"/>
          <p:cNvGrpSpPr/>
          <p:nvPr/>
        </p:nvGrpSpPr>
        <p:grpSpPr>
          <a:xfrm rot="0">
            <a:off x="939844" y="3414837"/>
            <a:ext cx="5492470" cy="287020"/>
            <a:chOff x="18834" y="-66675"/>
            <a:chExt cx="7323294" cy="382695"/>
          </a:xfrm>
        </p:grpSpPr>
        <p:grpSp>
          <p:nvGrpSpPr>
            <p:cNvPr id="24" name="Group 24"/>
            <p:cNvGrpSpPr/>
            <p:nvPr/>
          </p:nvGrpSpPr>
          <p:grpSpPr>
            <a:xfrm rot="2700000">
              <a:off x="91796" y="18834"/>
              <a:ext cx="90938" cy="90938"/>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7" name="Group 27"/>
            <p:cNvGrpSpPr/>
            <p:nvPr/>
          </p:nvGrpSpPr>
          <p:grpSpPr>
            <a:xfrm rot="2700000">
              <a:off x="167633" y="97452"/>
              <a:ext cx="90938" cy="90938"/>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0" name="Group 30"/>
            <p:cNvGrpSpPr/>
            <p:nvPr/>
          </p:nvGrpSpPr>
          <p:grpSpPr>
            <a:xfrm rot="2700000">
              <a:off x="91796" y="170520"/>
              <a:ext cx="90938" cy="90938"/>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3" name="Group 33"/>
            <p:cNvGrpSpPr/>
            <p:nvPr/>
          </p:nvGrpSpPr>
          <p:grpSpPr>
            <a:xfrm rot="2700000">
              <a:off x="18834" y="97452"/>
              <a:ext cx="90938" cy="90938"/>
              <a:chOff x="0" y="0"/>
              <a:chExt cx="812800" cy="812800"/>
            </a:xfrm>
          </p:grpSpPr>
          <p:sp>
            <p:nvSpPr>
              <p:cNvPr id="34" name="Freeform 3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5" name="TextBox 3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6" name="TextBox 36"/>
            <p:cNvSpPr txBox="1"/>
            <p:nvPr/>
          </p:nvSpPr>
          <p:spPr>
            <a:xfrm>
              <a:off x="387101" y="-66675"/>
              <a:ext cx="6955027" cy="382695"/>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onBegin: </a:t>
              </a:r>
              <a:r>
                <a:rPr lang="en-US" sz="1600">
                  <a:solidFill>
                    <a:srgbClr val="000000"/>
                  </a:solidFill>
                  <a:latin typeface="Times New Roman" panose="02020603050405020304"/>
                </a:rPr>
                <a:t>khi bắt đầu nhấn vào</a:t>
              </a:r>
              <a:endParaRPr lang="en-US" sz="1600">
                <a:solidFill>
                  <a:srgbClr val="000000"/>
                </a:solidFill>
                <a:latin typeface="Times New Roman" panose="02020603050405020304"/>
              </a:endParaRPr>
            </a:p>
          </p:txBody>
        </p:sp>
      </p:grpSp>
      <p:grpSp>
        <p:nvGrpSpPr>
          <p:cNvPr id="37" name="Group 37"/>
          <p:cNvGrpSpPr/>
          <p:nvPr/>
        </p:nvGrpSpPr>
        <p:grpSpPr>
          <a:xfrm rot="0">
            <a:off x="939844" y="3809807"/>
            <a:ext cx="5492470" cy="287020"/>
            <a:chOff x="18834" y="-66675"/>
            <a:chExt cx="7323294" cy="382695"/>
          </a:xfrm>
        </p:grpSpPr>
        <p:grpSp>
          <p:nvGrpSpPr>
            <p:cNvPr id="38" name="Group 38"/>
            <p:cNvGrpSpPr/>
            <p:nvPr/>
          </p:nvGrpSpPr>
          <p:grpSpPr>
            <a:xfrm rot="2700000">
              <a:off x="91796" y="18834"/>
              <a:ext cx="90938" cy="90938"/>
              <a:chOff x="0" y="0"/>
              <a:chExt cx="812800" cy="812800"/>
            </a:xfrm>
          </p:grpSpPr>
          <p:sp>
            <p:nvSpPr>
              <p:cNvPr id="39" name="Freeform 3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4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1" name="Group 41"/>
            <p:cNvGrpSpPr/>
            <p:nvPr/>
          </p:nvGrpSpPr>
          <p:grpSpPr>
            <a:xfrm rot="2700000">
              <a:off x="167633" y="97452"/>
              <a:ext cx="90938" cy="90938"/>
              <a:chOff x="0" y="0"/>
              <a:chExt cx="812800" cy="812800"/>
            </a:xfrm>
          </p:grpSpPr>
          <p:sp>
            <p:nvSpPr>
              <p:cNvPr id="42" name="Freeform 4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4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4" name="Group 44"/>
            <p:cNvGrpSpPr/>
            <p:nvPr/>
          </p:nvGrpSpPr>
          <p:grpSpPr>
            <a:xfrm rot="2700000">
              <a:off x="91796" y="170520"/>
              <a:ext cx="90938" cy="90938"/>
              <a:chOff x="0" y="0"/>
              <a:chExt cx="812800" cy="812800"/>
            </a:xfrm>
          </p:grpSpPr>
          <p:sp>
            <p:nvSpPr>
              <p:cNvPr id="45" name="Freeform 4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6" name="TextBox 4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7" name="Group 47"/>
            <p:cNvGrpSpPr/>
            <p:nvPr/>
          </p:nvGrpSpPr>
          <p:grpSpPr>
            <a:xfrm rot="2700000">
              <a:off x="18834" y="97452"/>
              <a:ext cx="90938" cy="90938"/>
              <a:chOff x="0" y="0"/>
              <a:chExt cx="812800" cy="812800"/>
            </a:xfrm>
          </p:grpSpPr>
          <p:sp>
            <p:nvSpPr>
              <p:cNvPr id="48" name="Freeform 4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4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0" name="TextBox 50"/>
            <p:cNvSpPr txBox="1"/>
            <p:nvPr/>
          </p:nvSpPr>
          <p:spPr>
            <a:xfrm>
              <a:off x="387101" y="-66675"/>
              <a:ext cx="6955027" cy="382695"/>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onFinalize: </a:t>
              </a:r>
              <a:r>
                <a:rPr lang="en-US" sz="1600">
                  <a:solidFill>
                    <a:srgbClr val="000000"/>
                  </a:solidFill>
                  <a:latin typeface="Times New Roman" panose="02020603050405020304"/>
                </a:rPr>
                <a:t>khi thả tha</a:t>
              </a:r>
              <a:endParaRPr lang="en-US" sz="1600">
                <a:solidFill>
                  <a:srgbClr val="000000"/>
                </a:solidFill>
                <a:latin typeface="Times New Roman" panose="02020603050405020304"/>
              </a:endParaRPr>
            </a:p>
          </p:txBody>
        </p:sp>
      </p:grpSp>
      <p:sp>
        <p:nvSpPr>
          <p:cNvPr id="51" name="TextBox 5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sp>
        <p:nvSpPr>
          <p:cNvPr id="52" name="Text Box 51"/>
          <p:cNvSpPr txBox="1"/>
          <p:nvPr/>
        </p:nvSpPr>
        <p:spPr>
          <a:xfrm>
            <a:off x="1475740" y="1466215"/>
            <a:ext cx="4319905" cy="159956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tap = Gesture.Tap()</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.onBegin(()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pressed.value = true;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.onFinalize(()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pressed.value = false;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85251"/>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Style cho hình tròn bằng </a:t>
              </a:r>
              <a:r>
                <a:rPr lang="en-US" sz="1600">
                  <a:solidFill>
                    <a:srgbClr val="3B3939"/>
                  </a:solidFill>
                  <a:latin typeface="Times New Roman Bold" panose="02020603050405020304"/>
                </a:rPr>
                <a:t>useAnimatedStyle</a:t>
              </a:r>
              <a:r>
                <a:rPr lang="en-US" sz="1600">
                  <a:solidFill>
                    <a:srgbClr val="3B3939"/>
                  </a:solidFill>
                  <a:latin typeface="Times New Roman" panose="02020603050405020304"/>
                </a:rPr>
                <a:t>, màu background và độ scale của hình tròn sẽ dựa vào </a:t>
              </a:r>
              <a:r>
                <a:rPr lang="en-US" sz="1600">
                  <a:solidFill>
                    <a:srgbClr val="3B3939"/>
                  </a:solidFill>
                  <a:latin typeface="Times New Roman Bold" panose="02020603050405020304"/>
                </a:rPr>
                <a:t>pressed.value. </a:t>
              </a:r>
              <a:endParaRPr lang="en-US" sz="1600">
                <a:solidFill>
                  <a:srgbClr val="3B3939"/>
                </a:solidFill>
                <a:latin typeface="Times New Roman Bold" panose="02020603050405020304"/>
              </a:endParaRPr>
            </a:p>
          </p:txBody>
        </p:sp>
      </p:grpSp>
      <p:sp>
        <p:nvSpPr>
          <p:cNvPr id="22" name="TextBox 22"/>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sp>
        <p:nvSpPr>
          <p:cNvPr id="52" name="Text Box 51"/>
          <p:cNvSpPr txBox="1"/>
          <p:nvPr/>
        </p:nvSpPr>
        <p:spPr>
          <a:xfrm>
            <a:off x="1100455" y="1676400"/>
            <a:ext cx="4704715" cy="138366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uas = useAnimatedStyle(()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backgroundColor: pressed.value ? '#FEEF86' : '#001972',</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transform: [{scale: pressed.value ? 1.2 : 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grpSp>
        <p:nvGrpSpPr>
          <p:cNvPr id="5" name="Group 5"/>
          <p:cNvGrpSpPr/>
          <p:nvPr/>
        </p:nvGrpSpPr>
        <p:grpSpPr>
          <a:xfrm rot="0">
            <a:off x="580553" y="885251"/>
            <a:ext cx="5806031" cy="287020"/>
            <a:chOff x="0" y="-66675"/>
            <a:chExt cx="7741375" cy="38269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a:t>
              </a:r>
              <a:r>
                <a:rPr lang="en-US" sz="1600" b="1">
                  <a:solidFill>
                    <a:srgbClr val="3B3939"/>
                  </a:solidFill>
                  <a:latin typeface="Times New Roman Bold" panose="02020603050405020304" charset="0"/>
                  <a:cs typeface="Times New Roman Bold" panose="02020603050405020304" charset="0"/>
                </a:rPr>
                <a:t>Gesture.Pan() </a:t>
              </a:r>
              <a:r>
                <a:rPr lang="en-US" sz="1600">
                  <a:solidFill>
                    <a:srgbClr val="3B3939"/>
                  </a:solidFill>
                  <a:latin typeface="Times New Roman" panose="02020603050405020304" charset="0"/>
                  <a:cs typeface="Times New Roman" panose="02020603050405020304" charset="0"/>
                </a:rPr>
                <a:t>bắt sự kiện di chuyển con trỏ</a:t>
              </a:r>
              <a:endParaRPr lang="en-US" sz="1600" b="1">
                <a:solidFill>
                  <a:srgbClr val="3B3939"/>
                </a:solidFill>
                <a:latin typeface="Times New Roman" panose="02020603050405020304" charset="0"/>
                <a:cs typeface="Times New Roman" panose="02020603050405020304" charset="0"/>
              </a:endParaRPr>
            </a:p>
          </p:txBody>
        </p:sp>
      </p:gr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pic>
        <p:nvPicPr>
          <p:cNvPr id="22" name="Picture 21" descr="Screenshot 2024-06-01 at 10.54.51"/>
          <p:cNvPicPr>
            <a:picLocks noChangeAspect="1"/>
          </p:cNvPicPr>
          <p:nvPr/>
        </p:nvPicPr>
        <p:blipFill>
          <a:blip r:embed="rId2"/>
          <a:stretch>
            <a:fillRect/>
          </a:stretch>
        </p:blipFill>
        <p:spPr>
          <a:xfrm>
            <a:off x="598805" y="1746885"/>
            <a:ext cx="2738755" cy="1687830"/>
          </a:xfrm>
          <a:prstGeom prst="rect">
            <a:avLst/>
          </a:prstGeom>
        </p:spPr>
      </p:pic>
      <p:pic>
        <p:nvPicPr>
          <p:cNvPr id="24" name="Picture 23" descr="Screenshot 2024-06-01 at 10.54.57"/>
          <p:cNvPicPr>
            <a:picLocks noChangeAspect="1"/>
          </p:cNvPicPr>
          <p:nvPr/>
        </p:nvPicPr>
        <p:blipFill>
          <a:blip r:embed="rId3"/>
          <a:stretch>
            <a:fillRect/>
          </a:stretch>
        </p:blipFill>
        <p:spPr>
          <a:xfrm>
            <a:off x="3600450" y="1762125"/>
            <a:ext cx="2690495" cy="1657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885251"/>
            <a:ext cx="5806031" cy="861695"/>
            <a:chOff x="0" y="-66675"/>
            <a:chExt cx="7741375" cy="114892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Animation</a:t>
              </a:r>
              <a:r>
                <a:rPr lang="en-US" sz="1600">
                  <a:solidFill>
                    <a:srgbClr val="3B3939"/>
                  </a:solidFill>
                  <a:latin typeface="Times New Roman" panose="02020603050405020304"/>
                </a:rPr>
                <a:t> trong React Native cho phéptạo ra các hiệu ứng chuyển động trong ứng dụng di động của mình. Nó giúp cải thiện trải nghiệm người dùng và tạo ra giao diện tương tác và hấp dẫn hơn.</a:t>
              </a:r>
              <a:endParaRPr lang="en-US" sz="1600">
                <a:solidFill>
                  <a:srgbClr val="3B3939"/>
                </a:solidFill>
                <a:latin typeface="Times New Roman" panose="02020603050405020304"/>
              </a:endParaRPr>
            </a:p>
          </p:txBody>
        </p:sp>
      </p:grpSp>
      <p:sp>
        <p:nvSpPr>
          <p:cNvPr id="21" name="TextBox 21"/>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animation</a:t>
            </a:r>
            <a:endParaRPr lang="en-US" sz="1800">
              <a:solidFill>
                <a:srgbClr val="F16622"/>
              </a:solidFill>
              <a:latin typeface="Times New Roman Bold" panose="02020603050405020304"/>
            </a:endParaRPr>
          </a:p>
        </p:txBody>
      </p:sp>
      <p:grpSp>
        <p:nvGrpSpPr>
          <p:cNvPr id="22" name="Group 22"/>
          <p:cNvGrpSpPr/>
          <p:nvPr/>
        </p:nvGrpSpPr>
        <p:grpSpPr>
          <a:xfrm rot="0">
            <a:off x="519040" y="1905061"/>
            <a:ext cx="5806031" cy="2010410"/>
            <a:chOff x="0" y="-66675"/>
            <a:chExt cx="7741375" cy="2680546"/>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268054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React native cũng đã cung cấp sẵn </a:t>
              </a:r>
              <a:r>
                <a:rPr lang="en-US" sz="1600">
                  <a:solidFill>
                    <a:srgbClr val="3B3939"/>
                  </a:solidFill>
                  <a:latin typeface="Times New Roman Bold" panose="02020603050405020304"/>
                </a:rPr>
                <a:t>Animated </a:t>
              </a:r>
              <a:r>
                <a:rPr lang="en-US" sz="1600">
                  <a:solidFill>
                    <a:srgbClr val="3B3939"/>
                  </a:solidFill>
                  <a:latin typeface="Times New Roman" panose="02020603050405020304"/>
                </a:rPr>
                <a:t>để bạn có thể tạo animation cho mình mà không cần cài đặt bất kỳ thư viện nào. Nhưng tạo animation với </a:t>
              </a:r>
              <a:r>
                <a:rPr lang="en-US" sz="1600">
                  <a:solidFill>
                    <a:srgbClr val="3B3939"/>
                  </a:solidFill>
                  <a:latin typeface="Times New Roman Bold" panose="02020603050405020304"/>
                </a:rPr>
                <a:t>Animated </a:t>
              </a:r>
              <a:r>
                <a:rPr lang="en-US" sz="1600">
                  <a:solidFill>
                    <a:srgbClr val="3B3939"/>
                  </a:solidFill>
                  <a:latin typeface="Times New Roman" panose="02020603050405020304"/>
                </a:rPr>
                <a:t>sẽ tạo ra các hiệu ứng không mượt mà, gây chậm hiệu suất ứng dụng và làm giảm trải nghiệm người dùng. Vậy nên ở bài học này chúng ta sẽ sử dụng thư viện </a:t>
              </a:r>
              <a:r>
                <a:rPr lang="en-US" sz="1600">
                  <a:solidFill>
                    <a:srgbClr val="3B3939"/>
                  </a:solidFill>
                  <a:latin typeface="Times New Roman Bold" panose="02020603050405020304"/>
                </a:rPr>
                <a:t>Reanimated, </a:t>
              </a:r>
              <a:r>
                <a:rPr lang="en-US" sz="1600">
                  <a:solidFill>
                    <a:srgbClr val="3B3939"/>
                  </a:solidFill>
                  <a:latin typeface="Times New Roman" panose="02020603050405020304"/>
                </a:rPr>
                <a:t>nó sẽ tạo cho một một animation trơn tru, mạnh mẽ và mang đến cho người dùng trải nghiệm tốt nhất.</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grpSp>
        <p:nvGrpSpPr>
          <p:cNvPr id="5" name="Group 5"/>
          <p:cNvGrpSpPr/>
          <p:nvPr/>
        </p:nvGrpSpPr>
        <p:grpSpPr>
          <a:xfrm rot="0">
            <a:off x="580553" y="885251"/>
            <a:ext cx="5806031" cy="574040"/>
            <a:chOff x="0" y="-66675"/>
            <a:chExt cx="7741375" cy="765386"/>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charset="0"/>
                  <a:cs typeface="Times New Roman" panose="02020603050405020304" charset="0"/>
                </a:rPr>
                <a:t>Thêm </a:t>
              </a:r>
              <a:r>
                <a:rPr lang="en-US" sz="1600" b="1">
                  <a:solidFill>
                    <a:srgbClr val="3B3939"/>
                  </a:solidFill>
                  <a:latin typeface="Times New Roman Bold" panose="02020603050405020304" charset="0"/>
                  <a:cs typeface="Times New Roman Bold" panose="02020603050405020304" charset="0"/>
                </a:rPr>
                <a:t>onChange </a:t>
              </a:r>
              <a:r>
                <a:rPr lang="en-US" sz="1600">
                  <a:solidFill>
                    <a:srgbClr val="3B3939"/>
                  </a:solidFill>
                  <a:latin typeface="Times New Roman" panose="02020603050405020304" charset="0"/>
                  <a:cs typeface="Times New Roman" panose="02020603050405020304" charset="0"/>
                </a:rPr>
                <a:t>bắt vị trí của con trỏ hiện tại. Reset lại vị trí </a:t>
              </a:r>
              <a:r>
                <a:rPr lang="en-US" sz="1600" b="1">
                  <a:solidFill>
                    <a:srgbClr val="3B3939"/>
                  </a:solidFill>
                  <a:latin typeface="Times New Roman Bold" panose="02020603050405020304" charset="0"/>
                  <a:cs typeface="Times New Roman Bold" panose="02020603050405020304" charset="0"/>
                </a:rPr>
                <a:t>offset </a:t>
              </a:r>
              <a:r>
                <a:rPr lang="en-US" sz="1600">
                  <a:solidFill>
                    <a:srgbClr val="3B3939"/>
                  </a:solidFill>
                  <a:latin typeface="Times New Roman" panose="02020603050405020304" charset="0"/>
                  <a:cs typeface="Times New Roman" panose="02020603050405020304" charset="0"/>
                </a:rPr>
                <a:t>trong hàm</a:t>
              </a:r>
              <a:r>
                <a:rPr lang="en-US" sz="1600" b="1">
                  <a:solidFill>
                    <a:srgbClr val="3B3939"/>
                  </a:solidFill>
                  <a:latin typeface="Times New Roman Bold" panose="02020603050405020304" charset="0"/>
                  <a:cs typeface="Times New Roman Bold" panose="02020603050405020304" charset="0"/>
                </a:rPr>
                <a:t> onFinalize, </a:t>
              </a:r>
              <a:r>
                <a:rPr lang="en-US" sz="1600">
                  <a:solidFill>
                    <a:srgbClr val="3B3939"/>
                  </a:solidFill>
                  <a:latin typeface="Times New Roman" panose="02020603050405020304" charset="0"/>
                  <a:cs typeface="Times New Roman" panose="02020603050405020304" charset="0"/>
                </a:rPr>
                <a:t>với </a:t>
              </a:r>
              <a:r>
                <a:rPr lang="en-US" sz="1600" b="1">
                  <a:solidFill>
                    <a:srgbClr val="3B3939"/>
                  </a:solidFill>
                  <a:latin typeface="Times New Roman Bold" panose="02020603050405020304" charset="0"/>
                  <a:cs typeface="Times New Roman Bold" panose="02020603050405020304" charset="0"/>
                </a:rPr>
                <a:t>withSpring()</a:t>
              </a:r>
              <a:endParaRPr lang="en-US" sz="1600" b="1">
                <a:solidFill>
                  <a:srgbClr val="3B3939"/>
                </a:solidFill>
                <a:latin typeface="Times New Roman Bold" panose="02020603050405020304" charset="0"/>
                <a:cs typeface="Times New Roman Bold" panose="02020603050405020304" charset="0"/>
              </a:endParaRPr>
            </a:p>
          </p:txBody>
        </p:sp>
      </p:gr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sp>
        <p:nvSpPr>
          <p:cNvPr id="52" name="Text Box 51"/>
          <p:cNvSpPr txBox="1"/>
          <p:nvPr/>
        </p:nvSpPr>
        <p:spPr>
          <a:xfrm>
            <a:off x="1287780" y="1600200"/>
            <a:ext cx="4319905" cy="28917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a:t>
            </a:r>
            <a:r>
              <a:rPr lang="en-US" sz="1400">
                <a:solidFill>
                  <a:schemeClr val="bg1"/>
                </a:solidFill>
                <a:highlight>
                  <a:srgbClr val="808080"/>
                </a:highlight>
                <a:latin typeface="Times New Roman Regular" panose="02020603050405020304" charset="0"/>
                <a:cs typeface="Times New Roman Regular" panose="02020603050405020304" charset="0"/>
              </a:rPr>
              <a:t> const offset = useSharedValue(0);</a:t>
            </a:r>
            <a:endParaRPr lang="en-US" sz="1400">
              <a:solidFill>
                <a:schemeClr val="bg1"/>
              </a:solidFill>
              <a:highlight>
                <a:srgbClr val="808080"/>
              </a:highlight>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tap = Gesture.Pan()</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.onBegin(()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pressed.value = true;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r>
              <a:rPr lang="en-US" sz="1400">
                <a:solidFill>
                  <a:schemeClr val="bg1"/>
                </a:solidFill>
                <a:highlight>
                  <a:srgbClr val="808080"/>
                </a:highlight>
                <a:latin typeface="Times New Roman Regular" panose="02020603050405020304" charset="0"/>
                <a:cs typeface="Times New Roman Regular" panose="02020603050405020304" charset="0"/>
              </a:rPr>
              <a:t>.onChange(event =&gt; {</a:t>
            </a:r>
            <a:endParaRPr lang="en-US" sz="1400">
              <a:solidFill>
                <a:schemeClr val="bg1"/>
              </a:solidFill>
              <a:highlight>
                <a:srgbClr val="808080"/>
              </a:highlight>
              <a:latin typeface="Times New Roman Regular" panose="02020603050405020304" charset="0"/>
              <a:cs typeface="Times New Roman Regular" panose="02020603050405020304" charset="0"/>
            </a:endParaRPr>
          </a:p>
          <a:p>
            <a:r>
              <a:rPr lang="en-US" sz="1400">
                <a:solidFill>
                  <a:schemeClr val="bg1"/>
                </a:solidFill>
                <a:highlight>
                  <a:srgbClr val="808080"/>
                </a:highlight>
                <a:latin typeface="Times New Roman Regular" panose="02020603050405020304" charset="0"/>
                <a:cs typeface="Times New Roman Regular" panose="02020603050405020304" charset="0"/>
              </a:rPr>
              <a:t>      offset.value = event.translationX;</a:t>
            </a:r>
            <a:endParaRPr lang="en-US" sz="1400">
              <a:solidFill>
                <a:schemeClr val="bg1"/>
              </a:solidFill>
              <a:highlight>
                <a:srgbClr val="808080"/>
              </a:highlight>
              <a:latin typeface="Times New Roman Regular" panose="02020603050405020304" charset="0"/>
              <a:cs typeface="Times New Roman Regular" panose="02020603050405020304" charset="0"/>
            </a:endParaRPr>
          </a:p>
          <a:p>
            <a:r>
              <a:rPr lang="en-US" sz="1400">
                <a:solidFill>
                  <a:schemeClr val="bg1"/>
                </a:solidFill>
                <a:highlight>
                  <a:srgbClr val="808080"/>
                </a:highlight>
                <a:latin typeface="Times New Roman Regular" panose="02020603050405020304" charset="0"/>
                <a:cs typeface="Times New Roman Regular" panose="02020603050405020304" charset="0"/>
              </a:rPr>
              <a:t>    })</a:t>
            </a:r>
            <a:endParaRPr lang="en-US" sz="1400">
              <a:solidFill>
                <a:schemeClr val="bg1"/>
              </a:solidFill>
              <a:highlight>
                <a:srgbClr val="808080"/>
              </a:highlight>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.onFinalize(()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r>
              <a:rPr lang="en-US" sz="1400">
                <a:solidFill>
                  <a:schemeClr val="bg1"/>
                </a:solidFill>
                <a:highlight>
                  <a:srgbClr val="808080"/>
                </a:highlight>
                <a:latin typeface="Times New Roman Regular" panose="02020603050405020304" charset="0"/>
                <a:cs typeface="Times New Roman Regular" panose="02020603050405020304" charset="0"/>
              </a:rPr>
              <a:t>  offset.value = withSpring(0);</a:t>
            </a:r>
            <a:endParaRPr lang="en-US" sz="1400">
              <a:solidFill>
                <a:schemeClr val="bg1"/>
              </a:solidFill>
              <a:highlight>
                <a:srgbClr val="808080"/>
              </a:highlight>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pressed.value = false;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93506"/>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Đưa giá trị </a:t>
              </a:r>
              <a:r>
                <a:rPr lang="en-US" sz="1600" b="1">
                  <a:solidFill>
                    <a:srgbClr val="3B3939"/>
                  </a:solidFill>
                  <a:latin typeface="Times New Roman Bold" panose="02020603050405020304" charset="0"/>
                  <a:cs typeface="Times New Roman Bold" panose="02020603050405020304" charset="0"/>
                </a:rPr>
                <a:t>offset.value </a:t>
              </a:r>
              <a:r>
                <a:rPr lang="en-US" sz="1600">
                  <a:solidFill>
                    <a:srgbClr val="3B3939"/>
                  </a:solidFill>
                  <a:latin typeface="Times New Roman" panose="02020603050405020304" charset="0"/>
                  <a:cs typeface="Times New Roman" panose="02020603050405020304" charset="0"/>
                </a:rPr>
                <a:t>vào </a:t>
              </a:r>
              <a:r>
                <a:rPr lang="en-US" sz="1600" b="1">
                  <a:solidFill>
                    <a:srgbClr val="3B3939"/>
                  </a:solidFill>
                  <a:latin typeface="Times New Roman Bold" panose="02020603050405020304" charset="0"/>
                  <a:cs typeface="Times New Roman Bold" panose="02020603050405020304" charset="0"/>
                </a:rPr>
                <a:t>translateX </a:t>
              </a:r>
              <a:r>
                <a:rPr lang="en-US" sz="1600">
                  <a:solidFill>
                    <a:srgbClr val="3B3939"/>
                  </a:solidFill>
                  <a:latin typeface="Times New Roman" panose="02020603050405020304" charset="0"/>
                  <a:cs typeface="Times New Roman" panose="02020603050405020304" charset="0"/>
                </a:rPr>
                <a:t>để di chuyển phần tử. </a:t>
              </a:r>
              <a:endParaRPr lang="en-US" sz="1600">
                <a:solidFill>
                  <a:srgbClr val="3B3939"/>
                </a:solidFill>
                <a:latin typeface="Times New Roman" panose="02020603050405020304" charset="0"/>
                <a:cs typeface="Times New Roman" panose="02020603050405020304" charset="0"/>
              </a:endParaRPr>
            </a:p>
          </p:txBody>
        </p:sp>
      </p:grpSp>
      <p:sp>
        <p:nvSpPr>
          <p:cNvPr id="22" name="TextBox 22"/>
          <p:cNvSpPr txBox="1"/>
          <p:nvPr/>
        </p:nvSpPr>
        <p:spPr>
          <a:xfrm>
            <a:off x="2903475" y="254724"/>
            <a:ext cx="3483110" cy="65913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Handling gesture events</a:t>
            </a:r>
            <a:endParaRPr lang="en-US" sz="1800">
              <a:solidFill>
                <a:srgbClr val="F16622"/>
              </a:solidFill>
              <a:latin typeface="Times New Roman Bold" panose="02020603050405020304"/>
            </a:endParaRPr>
          </a:p>
          <a:p>
            <a:pPr algn="r">
              <a:lnSpc>
                <a:spcPts val="2520"/>
              </a:lnSpc>
            </a:p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sp>
        <p:nvSpPr>
          <p:cNvPr id="52" name="Text Box 51"/>
          <p:cNvSpPr txBox="1"/>
          <p:nvPr/>
        </p:nvSpPr>
        <p:spPr>
          <a:xfrm>
            <a:off x="884555" y="1524000"/>
            <a:ext cx="5561965" cy="138366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uas = useAnimatedStyle(()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backgroundColor: pressed.value ? '#FEEF86' : '#001972',</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transform: [</a:t>
            </a:r>
            <a:r>
              <a:rPr lang="en-US" sz="1400">
                <a:solidFill>
                  <a:schemeClr val="bg1"/>
                </a:solidFill>
                <a:highlight>
                  <a:srgbClr val="808080"/>
                </a:highlight>
                <a:latin typeface="Times New Roman Regular" panose="02020603050405020304" charset="0"/>
                <a:cs typeface="Times New Roman Regular" panose="02020603050405020304" charset="0"/>
              </a:rPr>
              <a:t>{translateX: offset.value}</a:t>
            </a:r>
            <a:r>
              <a:rPr lang="en-US" sz="1400">
                <a:solidFill>
                  <a:schemeClr val="bg1"/>
                </a:solidFill>
                <a:latin typeface="Times New Roman Regular" panose="02020603050405020304" charset="0"/>
                <a:cs typeface="Times New Roman Regular" panose="02020603050405020304" charset="0"/>
              </a:rPr>
              <a:t>, {scale: pressed.value ? 1.2 : 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185" y="940928"/>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Hiểu và sử dụng hiệu quả thư viện Reanimated</a:t>
              </a:r>
              <a:endParaRPr lang="en-US" sz="1600">
                <a:solidFill>
                  <a:srgbClr val="3B3939"/>
                </a:solidFill>
                <a:latin typeface="Times New Roman Bold" panose="02020603050405020304"/>
              </a:endParaRPr>
            </a:p>
          </p:txBody>
        </p:sp>
      </p:grpSp>
      <p:grpSp>
        <p:nvGrpSpPr>
          <p:cNvPr id="22" name="Group 22"/>
          <p:cNvGrpSpPr/>
          <p:nvPr/>
        </p:nvGrpSpPr>
        <p:grpSpPr>
          <a:xfrm rot="0">
            <a:off x="519040" y="1347963"/>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Tối ưu hóa hiệu suất cho animation</a:t>
              </a:r>
              <a:endParaRPr lang="en-US" sz="1600">
                <a:solidFill>
                  <a:srgbClr val="3B3939"/>
                </a:solidFill>
                <a:latin typeface="Times New Roman Bold" panose="02020603050405020304"/>
              </a:endParaRPr>
            </a:p>
          </p:txBody>
        </p:sp>
      </p:grpSp>
      <p:grpSp>
        <p:nvGrpSpPr>
          <p:cNvPr id="56" name="Group 56"/>
          <p:cNvGrpSpPr/>
          <p:nvPr/>
        </p:nvGrpSpPr>
        <p:grpSpPr>
          <a:xfrm rot="0">
            <a:off x="519040" y="1704992"/>
            <a:ext cx="5806031" cy="287020"/>
            <a:chOff x="0" y="-66675"/>
            <a:chExt cx="7741375" cy="38269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Xây dựng các hiệu ứng animation di chuyển, thay đổi kích thước.</a:t>
              </a:r>
              <a:endParaRPr lang="en-US" sz="1600">
                <a:solidFill>
                  <a:srgbClr val="3B3939"/>
                </a:solidFill>
                <a:latin typeface="Times New Roman Bold" panose="02020603050405020304"/>
              </a:endParaRPr>
            </a:p>
          </p:txBody>
        </p:sp>
      </p:grpSp>
      <p:grpSp>
        <p:nvGrpSpPr>
          <p:cNvPr id="73" name="Group 73"/>
          <p:cNvGrpSpPr/>
          <p:nvPr/>
        </p:nvGrpSpPr>
        <p:grpSpPr>
          <a:xfrm rot="0">
            <a:off x="519040" y="2112027"/>
            <a:ext cx="5806031" cy="287020"/>
            <a:chOff x="0" y="-66675"/>
            <a:chExt cx="7741375" cy="382693"/>
          </a:xfrm>
        </p:grpSpPr>
        <p:grpSp>
          <p:nvGrpSpPr>
            <p:cNvPr id="74" name="Group 74"/>
            <p:cNvGrpSpPr/>
            <p:nvPr/>
          </p:nvGrpSpPr>
          <p:grpSpPr>
            <a:xfrm rot="0">
              <a:off x="10709" y="39546"/>
              <a:ext cx="262157" cy="240016"/>
              <a:chOff x="0" y="0"/>
              <a:chExt cx="852667" cy="780652"/>
            </a:xfrm>
          </p:grpSpPr>
          <p:sp>
            <p:nvSpPr>
              <p:cNvPr id="75" name="Freeform 7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6" name="TextBox 7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0">
              <a:off x="0" y="27307"/>
              <a:ext cx="242027" cy="242027"/>
              <a:chOff x="0" y="0"/>
              <a:chExt cx="812800" cy="812800"/>
            </a:xfrm>
          </p:grpSpPr>
          <p:sp>
            <p:nvSpPr>
              <p:cNvPr id="78" name="Freeform 7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9" name="TextBox 7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0" name="Group 80"/>
            <p:cNvGrpSpPr/>
            <p:nvPr/>
          </p:nvGrpSpPr>
          <p:grpSpPr>
            <a:xfrm rot="0">
              <a:off x="11842" y="41833"/>
              <a:ext cx="218342" cy="212976"/>
              <a:chOff x="0" y="0"/>
              <a:chExt cx="733260" cy="715238"/>
            </a:xfrm>
          </p:grpSpPr>
          <p:sp>
            <p:nvSpPr>
              <p:cNvPr id="81" name="Freeform 8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82" name="TextBox 8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83" name="Group 83"/>
            <p:cNvGrpSpPr/>
            <p:nvPr/>
          </p:nvGrpSpPr>
          <p:grpSpPr>
            <a:xfrm rot="1261002">
              <a:off x="237344" y="32551"/>
              <a:ext cx="32993" cy="20225"/>
              <a:chOff x="0" y="0"/>
              <a:chExt cx="110802" cy="67923"/>
            </a:xfrm>
          </p:grpSpPr>
          <p:sp>
            <p:nvSpPr>
              <p:cNvPr id="84" name="Freeform 8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85" name="TextBox 8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86" name="Group 86"/>
            <p:cNvGrpSpPr/>
            <p:nvPr/>
          </p:nvGrpSpPr>
          <p:grpSpPr>
            <a:xfrm rot="2537428">
              <a:off x="4866" y="256957"/>
              <a:ext cx="14897" cy="20225"/>
              <a:chOff x="0" y="0"/>
              <a:chExt cx="50030" cy="67923"/>
            </a:xfrm>
          </p:grpSpPr>
          <p:sp>
            <p:nvSpPr>
              <p:cNvPr id="87" name="Freeform 8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88" name="TextBox 8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9" name="TextBox 89"/>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Tạo animation với các thao tác con trỏ</a:t>
              </a:r>
              <a:endParaRPr lang="en-US" sz="1600">
                <a:solidFill>
                  <a:srgbClr val="3B3939"/>
                </a:solidFill>
                <a:latin typeface="Times New Roman Bold" panose="02020603050405020304"/>
              </a:endParaRPr>
            </a:p>
          </p:txBody>
        </p:sp>
      </p:grpSp>
      <p:sp>
        <p:nvSpPr>
          <p:cNvPr id="90" name="TextBox 9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30</a:t>
            </a:r>
            <a:endParaRPr lang="en-US" sz="1000">
              <a:solidFill>
                <a:srgbClr val="000000"/>
              </a:solidFill>
              <a:latin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
        <p:nvSpPr>
          <p:cNvPr id="5" name="TextBox 5"/>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sp>
        <p:nvSpPr>
          <p:cNvPr id="6" name="TextBox 6"/>
          <p:cNvSpPr txBox="1"/>
          <p:nvPr/>
        </p:nvSpPr>
        <p:spPr>
          <a:xfrm>
            <a:off x="2475865" y="2433320"/>
            <a:ext cx="2578735"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Reanimated</a:t>
            </a:r>
            <a:endParaRPr lang="en-US" sz="1800">
              <a:solidFill>
                <a:srgbClr val="F16622"/>
              </a:solidFill>
              <a:latin typeface="Times New Roman Bold" panose="02020603050405020304"/>
            </a:endParaRPr>
          </a:p>
        </p:txBody>
      </p:sp>
      <p:grpSp>
        <p:nvGrpSpPr>
          <p:cNvPr id="5" name="Group 5"/>
          <p:cNvGrpSpPr/>
          <p:nvPr/>
        </p:nvGrpSpPr>
        <p:grpSpPr>
          <a:xfrm rot="0">
            <a:off x="519112" y="885251"/>
            <a:ext cx="5806031" cy="574040"/>
            <a:chOff x="0" y="-66675"/>
            <a:chExt cx="7741375" cy="765386"/>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Reanimated là một thư viện React Native cho phép tạo các hiệu ứng chuyển động và tương tác mượt mà chạy trên luồng UI.</a:t>
              </a:r>
              <a:endParaRPr lang="en-US" sz="1600">
                <a:solidFill>
                  <a:srgbClr val="3B3939"/>
                </a:solidFill>
                <a:latin typeface="Times New Roman" panose="02020603050405020304"/>
              </a:endParaRPr>
            </a:p>
          </p:txBody>
        </p:sp>
      </p:grpSp>
      <p:grpSp>
        <p:nvGrpSpPr>
          <p:cNvPr id="22" name="Group 22"/>
          <p:cNvGrpSpPr/>
          <p:nvPr/>
        </p:nvGrpSpPr>
        <p:grpSpPr>
          <a:xfrm rot="0">
            <a:off x="519040" y="1566447"/>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Lý do ra đời thư viện Reanimated</a:t>
              </a:r>
              <a:endParaRPr lang="en-US" sz="1600">
                <a:solidFill>
                  <a:srgbClr val="3B3939"/>
                </a:solidFill>
                <a:latin typeface="Times New Roman" panose="02020603050405020304"/>
              </a:endParaRPr>
            </a:p>
          </p:txBody>
        </p:sp>
      </p:grpSp>
      <p:grpSp>
        <p:nvGrpSpPr>
          <p:cNvPr id="39" name="Group 39"/>
          <p:cNvGrpSpPr/>
          <p:nvPr/>
        </p:nvGrpSpPr>
        <p:grpSpPr>
          <a:xfrm rot="0">
            <a:off x="850632" y="1899981"/>
            <a:ext cx="5474440" cy="2010410"/>
            <a:chOff x="18834" y="-66675"/>
            <a:chExt cx="7299253" cy="2680548"/>
          </a:xfrm>
        </p:grpSpPr>
        <p:grpSp>
          <p:nvGrpSpPr>
            <p:cNvPr id="40" name="Group 40"/>
            <p:cNvGrpSpPr/>
            <p:nvPr/>
          </p:nvGrpSpPr>
          <p:grpSpPr>
            <a:xfrm rot="2700000">
              <a:off x="91796" y="18834"/>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167633" y="97452"/>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91796" y="170520"/>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9" name="Group 49"/>
            <p:cNvGrpSpPr/>
            <p:nvPr/>
          </p:nvGrpSpPr>
          <p:grpSpPr>
            <a:xfrm rot="2700000">
              <a:off x="18834" y="97452"/>
              <a:ext cx="90938" cy="90938"/>
              <a:chOff x="0" y="0"/>
              <a:chExt cx="812800" cy="812800"/>
            </a:xfrm>
          </p:grpSpPr>
          <p:sp>
            <p:nvSpPr>
              <p:cNvPr id="50" name="Freeform 5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1" name="TextBox 5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2" name="TextBox 52"/>
            <p:cNvSpPr txBox="1"/>
            <p:nvPr/>
          </p:nvSpPr>
          <p:spPr>
            <a:xfrm>
              <a:off x="387101" y="-66675"/>
              <a:ext cx="6930986" cy="2680548"/>
            </a:xfrm>
            <a:prstGeom prst="rect">
              <a:avLst/>
            </a:prstGeom>
          </p:spPr>
          <p:txBody>
            <a:bodyPr lIns="0" tIns="0" rIns="0" bIns="0" rtlCol="0" anchor="t">
              <a:spAutoFit/>
            </a:bodyPr>
            <a:lstStyle/>
            <a:p>
              <a:pPr>
                <a:lnSpc>
                  <a:spcPts val="2240"/>
                </a:lnSpc>
                <a:spcBef>
                  <a:spcPct val="0"/>
                </a:spcBef>
              </a:pPr>
              <a:r>
                <a:rPr lang="en-US" sz="1600">
                  <a:solidFill>
                    <a:srgbClr val="000000"/>
                  </a:solidFill>
                  <a:latin typeface="Times New Roman" panose="02020603050405020304"/>
                </a:rPr>
                <a:t>Trong các ứng dụng React Native, mã ứng dụng được thực thi bên ngoài luồng chính của ứng dụng. Đây là một trong những yếu tố chính trong kiến trúc của React Native và giúp ngăn ngừa giảm khung hình trong trường hợp luồng JavaScript có một số công việc nặng phải làm. </a:t>
              </a:r>
              <a:r>
                <a:rPr lang="en-US" sz="1600">
                  <a:solidFill>
                    <a:srgbClr val="000000"/>
                  </a:solidFill>
                  <a:latin typeface="Times New Roman" panose="02020603050405020304"/>
                  <a:sym typeface="+mn-ea"/>
                </a:rPr>
                <a:t>Reanimated nhằm mục đích cung cấp các cách giảm tải animation và logic xử lý sự kiện khỏi luồng JavaScript và vào luồng UI.</a:t>
              </a:r>
              <a:endParaRPr lang="en-US" sz="1600">
                <a:solidFill>
                  <a:srgbClr val="000000"/>
                </a:solidFill>
                <a:latin typeface="Times New Roman" panose="02020603050405020304"/>
              </a:endParaRPr>
            </a:p>
          </p:txBody>
        </p:sp>
      </p:grpSp>
      <p:sp>
        <p:nvSpPr>
          <p:cNvPr id="53" name="TextBox 5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Reanimated</a:t>
            </a:r>
            <a:endParaRPr lang="en-US" sz="1800">
              <a:solidFill>
                <a:srgbClr val="F16622"/>
              </a:solidFill>
              <a:latin typeface="Times New Roman Bold" panose="02020603050405020304"/>
            </a:endParaRPr>
          </a:p>
        </p:txBody>
      </p:sp>
      <p:grpSp>
        <p:nvGrpSpPr>
          <p:cNvPr id="5" name="Group 5"/>
          <p:cNvGrpSpPr/>
          <p:nvPr/>
        </p:nvGrpSpPr>
        <p:grpSpPr>
          <a:xfrm rot="0">
            <a:off x="519040" y="1031710"/>
            <a:ext cx="5806032" cy="212090"/>
            <a:chOff x="0" y="0"/>
            <a:chExt cx="7741376" cy="282787"/>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57150"/>
              <a:ext cx="7335640" cy="339937"/>
            </a:xfrm>
            <a:prstGeom prst="rect">
              <a:avLst/>
            </a:prstGeom>
          </p:spPr>
          <p:txBody>
            <a:bodyPr lIns="0" tIns="0" rIns="0" bIns="0" rtlCol="0" anchor="t">
              <a:spAutoFit/>
            </a:bodyPr>
            <a:lstStyle/>
            <a:p>
              <a:pPr>
                <a:lnSpc>
                  <a:spcPts val="1960"/>
                </a:lnSpc>
              </a:pPr>
              <a:r>
                <a:rPr lang="en-US" sz="1400">
                  <a:solidFill>
                    <a:srgbClr val="3B3939"/>
                  </a:solidFill>
                  <a:latin typeface="Times New Roman Bold" panose="02020603050405020304"/>
                </a:rPr>
                <a:t>Reanimated 3.x</a:t>
              </a:r>
              <a:r>
                <a:rPr lang="en-US" sz="1400">
                  <a:solidFill>
                    <a:srgbClr val="3B3939"/>
                  </a:solidFill>
                  <a:latin typeface="Times New Roman" panose="02020603050405020304"/>
                </a:rPr>
                <a:t> có gì mới?</a:t>
              </a:r>
              <a:endParaRPr lang="en-US" sz="1400">
                <a:solidFill>
                  <a:srgbClr val="3B3939"/>
                </a:solidFill>
                <a:latin typeface="Times New Roman" panose="02020603050405020304"/>
              </a:endParaRPr>
            </a:p>
          </p:txBody>
        </p:sp>
      </p:grpSp>
      <p:grpSp>
        <p:nvGrpSpPr>
          <p:cNvPr id="22" name="Group 22"/>
          <p:cNvGrpSpPr/>
          <p:nvPr/>
        </p:nvGrpSpPr>
        <p:grpSpPr>
          <a:xfrm rot="0">
            <a:off x="850632" y="1367625"/>
            <a:ext cx="5474440" cy="753745"/>
            <a:chOff x="18834" y="-57150"/>
            <a:chExt cx="7299253" cy="1004994"/>
          </a:xfrm>
        </p:grpSpPr>
        <p:grpSp>
          <p:nvGrpSpPr>
            <p:cNvPr id="23" name="Group 23"/>
            <p:cNvGrpSpPr/>
            <p:nvPr/>
          </p:nvGrpSpPr>
          <p:grpSpPr>
            <a:xfrm rot="2700000">
              <a:off x="91796" y="18834"/>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167633" y="97452"/>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91796" y="170520"/>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18834" y="97452"/>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387101" y="-57150"/>
              <a:ext cx="6930986" cy="1004994"/>
            </a:xfrm>
            <a:prstGeom prst="rect">
              <a:avLst/>
            </a:prstGeom>
          </p:spPr>
          <p:txBody>
            <a:bodyPr lIns="0" tIns="0" rIns="0" bIns="0" rtlCol="0" anchor="t">
              <a:spAutoFit/>
            </a:bodyPr>
            <a:lstStyle/>
            <a:p>
              <a:pPr>
                <a:lnSpc>
                  <a:spcPts val="1960"/>
                </a:lnSpc>
                <a:spcBef>
                  <a:spcPct val="0"/>
                </a:spcBef>
              </a:pPr>
              <a:r>
                <a:rPr lang="en-US" sz="1400">
                  <a:solidFill>
                    <a:srgbClr val="000000"/>
                  </a:solidFill>
                  <a:latin typeface="Times New Roman Bold" panose="02020603050405020304"/>
                </a:rPr>
                <a:t>Reanimated 3</a:t>
              </a:r>
              <a:r>
                <a:rPr lang="en-US" sz="1400">
                  <a:solidFill>
                    <a:srgbClr val="000000"/>
                  </a:solidFill>
                  <a:latin typeface="Times New Roman" panose="02020603050405020304"/>
                </a:rPr>
                <a:t> tập trung vào việc cải thiện tính ổn định và hiệu suất. Phiên bản này sử dụng API Reanimated v2, vẫn giữ các worklet và share value</a:t>
              </a:r>
              <a:endParaRPr lang="en-US" sz="1400">
                <a:solidFill>
                  <a:srgbClr val="000000"/>
                </a:solidFill>
                <a:latin typeface="Times New Roman" panose="02020603050405020304"/>
              </a:endParaRPr>
            </a:p>
          </p:txBody>
        </p:sp>
      </p:grpSp>
      <p:grpSp>
        <p:nvGrpSpPr>
          <p:cNvPr id="36" name="Group 36"/>
          <p:cNvGrpSpPr/>
          <p:nvPr/>
        </p:nvGrpSpPr>
        <p:grpSpPr>
          <a:xfrm rot="0">
            <a:off x="836506" y="2284564"/>
            <a:ext cx="5488566" cy="459739"/>
            <a:chOff x="0" y="0"/>
            <a:chExt cx="7318088" cy="612986"/>
          </a:xfrm>
        </p:grpSpPr>
        <p:grpSp>
          <p:nvGrpSpPr>
            <p:cNvPr id="37" name="Group 37"/>
            <p:cNvGrpSpPr/>
            <p:nvPr/>
          </p:nvGrpSpPr>
          <p:grpSpPr>
            <a:xfrm rot="2700000">
              <a:off x="91796" y="18834"/>
              <a:ext cx="90938" cy="90938"/>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9" name="TextBox 3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0" name="Group 40"/>
            <p:cNvGrpSpPr/>
            <p:nvPr/>
          </p:nvGrpSpPr>
          <p:grpSpPr>
            <a:xfrm rot="2700000">
              <a:off x="167633" y="97452"/>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91796" y="170520"/>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18834" y="97452"/>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9" name="TextBox 49"/>
            <p:cNvSpPr txBox="1"/>
            <p:nvPr/>
          </p:nvSpPr>
          <p:spPr>
            <a:xfrm>
              <a:off x="387101" y="-57150"/>
              <a:ext cx="6930986" cy="670136"/>
            </a:xfrm>
            <a:prstGeom prst="rect">
              <a:avLst/>
            </a:prstGeom>
          </p:spPr>
          <p:txBody>
            <a:bodyPr lIns="0" tIns="0" rIns="0" bIns="0" rtlCol="0" anchor="t">
              <a:spAutoFit/>
            </a:bodyPr>
            <a:lstStyle/>
            <a:p>
              <a:pPr>
                <a:lnSpc>
                  <a:spcPts val="1960"/>
                </a:lnSpc>
                <a:spcBef>
                  <a:spcPct val="0"/>
                </a:spcBef>
              </a:pPr>
              <a:r>
                <a:rPr lang="en-US" sz="1400">
                  <a:solidFill>
                    <a:srgbClr val="000000"/>
                  </a:solidFill>
                  <a:latin typeface="Times New Roman" panose="02020603050405020304"/>
                </a:rPr>
                <a:t>Nó đi kèm với việc viết lại toàn bộ cơ chế Shared Value và Layout Animation và Shared element transition</a:t>
              </a:r>
              <a:endParaRPr lang="en-US" sz="1400">
                <a:solidFill>
                  <a:srgbClr val="000000"/>
                </a:solidFill>
                <a:latin typeface="Times New Roman" panose="02020603050405020304"/>
              </a:endParaRPr>
            </a:p>
          </p:txBody>
        </p:sp>
      </p:grpSp>
      <p:grpSp>
        <p:nvGrpSpPr>
          <p:cNvPr id="50" name="Group 50"/>
          <p:cNvGrpSpPr/>
          <p:nvPr/>
        </p:nvGrpSpPr>
        <p:grpSpPr>
          <a:xfrm rot="0">
            <a:off x="836506" y="2915754"/>
            <a:ext cx="5488566" cy="955039"/>
            <a:chOff x="0" y="0"/>
            <a:chExt cx="7318088" cy="1273386"/>
          </a:xfrm>
        </p:grpSpPr>
        <p:grpSp>
          <p:nvGrpSpPr>
            <p:cNvPr id="51" name="Group 51"/>
            <p:cNvGrpSpPr/>
            <p:nvPr/>
          </p:nvGrpSpPr>
          <p:grpSpPr>
            <a:xfrm rot="2700000">
              <a:off x="91796" y="18834"/>
              <a:ext cx="90938" cy="90938"/>
              <a:chOff x="0" y="0"/>
              <a:chExt cx="812800" cy="812800"/>
            </a:xfrm>
          </p:grpSpPr>
          <p:sp>
            <p:nvSpPr>
              <p:cNvPr id="52" name="Freeform 5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3" name="TextBox 5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4" name="Group 54"/>
            <p:cNvGrpSpPr/>
            <p:nvPr/>
          </p:nvGrpSpPr>
          <p:grpSpPr>
            <a:xfrm rot="2700000">
              <a:off x="167633" y="97452"/>
              <a:ext cx="90938" cy="90938"/>
              <a:chOff x="0" y="0"/>
              <a:chExt cx="812800" cy="812800"/>
            </a:xfrm>
          </p:grpSpPr>
          <p:sp>
            <p:nvSpPr>
              <p:cNvPr id="55" name="Freeform 5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6" name="TextBox 5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7" name="Group 57"/>
            <p:cNvGrpSpPr/>
            <p:nvPr/>
          </p:nvGrpSpPr>
          <p:grpSpPr>
            <a:xfrm rot="2700000">
              <a:off x="91796" y="170520"/>
              <a:ext cx="90938" cy="90938"/>
              <a:chOff x="0" y="0"/>
              <a:chExt cx="812800" cy="812800"/>
            </a:xfrm>
          </p:grpSpPr>
          <p:sp>
            <p:nvSpPr>
              <p:cNvPr id="58" name="Freeform 5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9" name="TextBox 5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0" name="Group 60"/>
            <p:cNvGrpSpPr/>
            <p:nvPr/>
          </p:nvGrpSpPr>
          <p:grpSpPr>
            <a:xfrm rot="2700000">
              <a:off x="18834" y="97452"/>
              <a:ext cx="90938" cy="90938"/>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63" name="TextBox 63"/>
            <p:cNvSpPr txBox="1"/>
            <p:nvPr/>
          </p:nvSpPr>
          <p:spPr>
            <a:xfrm>
              <a:off x="387101" y="-57150"/>
              <a:ext cx="6930986" cy="1330536"/>
            </a:xfrm>
            <a:prstGeom prst="rect">
              <a:avLst/>
            </a:prstGeom>
          </p:spPr>
          <p:txBody>
            <a:bodyPr lIns="0" tIns="0" rIns="0" bIns="0" rtlCol="0" anchor="t">
              <a:spAutoFit/>
            </a:bodyPr>
            <a:lstStyle/>
            <a:p>
              <a:pPr>
                <a:lnSpc>
                  <a:spcPts val="1960"/>
                </a:lnSpc>
                <a:spcBef>
                  <a:spcPct val="0"/>
                </a:spcBef>
              </a:pPr>
              <a:r>
                <a:rPr lang="en-US" sz="1400">
                  <a:solidFill>
                    <a:srgbClr val="000000"/>
                  </a:solidFill>
                  <a:latin typeface="Times New Roman" panose="02020603050405020304"/>
                </a:rPr>
                <a:t>Bên cạnh nhiều cải tiến và tính năng, </a:t>
              </a:r>
              <a:r>
                <a:rPr lang="en-US" sz="1400">
                  <a:solidFill>
                    <a:srgbClr val="000000"/>
                  </a:solidFill>
                  <a:latin typeface="Times New Roman Bold" panose="02020603050405020304"/>
                </a:rPr>
                <a:t>Reanimated 3.x</a:t>
              </a:r>
              <a:r>
                <a:rPr lang="en-US" sz="1400">
                  <a:solidFill>
                    <a:srgbClr val="000000"/>
                  </a:solidFill>
                  <a:latin typeface="Times New Roman" panose="02020603050405020304"/>
                </a:rPr>
                <a:t> cũng giới thiệu hỗ trợ cho Kiến trúc mới. Khi ứng dụng của bạn (hoặc thư viện bạn đang sử dụng) sử dụng API Reanimated v1, nó sẽ không hoạt động với Reanimated 3.x.</a:t>
              </a:r>
              <a:endParaRPr lang="en-US" sz="1400">
                <a:solidFill>
                  <a:srgbClr val="000000"/>
                </a:solidFill>
                <a:latin typeface="Times New Roman" panose="02020603050405020304"/>
              </a:endParaRPr>
            </a:p>
          </p:txBody>
        </p:sp>
      </p:grpSp>
      <p:sp>
        <p:nvSpPr>
          <p:cNvPr id="64" name="TextBox 64"/>
          <p:cNvSpPr txBox="1"/>
          <p:nvPr/>
        </p:nvSpPr>
        <p:spPr>
          <a:xfrm>
            <a:off x="981669" y="4226243"/>
            <a:ext cx="5198240" cy="516890"/>
          </a:xfrm>
          <a:prstGeom prst="rect">
            <a:avLst/>
          </a:prstGeom>
        </p:spPr>
        <p:txBody>
          <a:bodyPr lIns="0" tIns="0" rIns="0" bIns="0" rtlCol="0" anchor="t">
            <a:spAutoFit/>
          </a:bodyPr>
          <a:lstStyle/>
          <a:p>
            <a:pPr algn="ctr">
              <a:lnSpc>
                <a:spcPts val="1960"/>
              </a:lnSpc>
            </a:pPr>
            <a:r>
              <a:rPr lang="en-US" sz="1400">
                <a:solidFill>
                  <a:srgbClr val="000000"/>
                </a:solidFill>
                <a:latin typeface="Times New Roman" panose="02020603050405020304"/>
              </a:rPr>
              <a:t>Bạn có thể truy cập trang document này để biết rõ hơn về chi tiết</a:t>
            </a:r>
            <a:endParaRPr lang="en-US" sz="1400">
              <a:solidFill>
                <a:srgbClr val="000000"/>
              </a:solidFill>
              <a:latin typeface="Times New Roman" panose="02020603050405020304"/>
            </a:endParaRPr>
          </a:p>
          <a:p>
            <a:pPr algn="ctr">
              <a:lnSpc>
                <a:spcPts val="1960"/>
              </a:lnSpc>
              <a:spcBef>
                <a:spcPct val="0"/>
              </a:spcBef>
            </a:pPr>
            <a:r>
              <a:rPr lang="en-US" sz="1400">
                <a:solidFill>
                  <a:srgbClr val="5CE1E6"/>
                </a:solidFill>
                <a:latin typeface="Times New Roman" panose="02020603050405020304"/>
              </a:rPr>
              <a:t>https://docs.swmansion.com/react-native-reanimated/docs/</a:t>
            </a:r>
            <a:endParaRPr lang="en-US" sz="1400">
              <a:solidFill>
                <a:srgbClr val="5CE1E6"/>
              </a:solidFill>
              <a:latin typeface="Times New Roman" panose="02020603050405020304"/>
            </a:endParaRPr>
          </a:p>
        </p:txBody>
      </p:sp>
      <p:sp>
        <p:nvSpPr>
          <p:cNvPr id="65" name="TextBox 65"/>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593" y="924462"/>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package</a:t>
              </a:r>
              <a:endParaRPr lang="en-US" sz="1600">
                <a:solidFill>
                  <a:srgbClr val="3B3939"/>
                </a:solidFill>
                <a:latin typeface="Times New Roman" panose="02020603050405020304"/>
              </a:endParaRPr>
            </a:p>
          </p:txBody>
        </p:sp>
      </p:grpSp>
      <p:grpSp>
        <p:nvGrpSpPr>
          <p:cNvPr id="21" name="Group 21"/>
          <p:cNvGrpSpPr/>
          <p:nvPr/>
        </p:nvGrpSpPr>
        <p:grpSpPr>
          <a:xfrm rot="0">
            <a:off x="1538605" y="1391920"/>
            <a:ext cx="3829050" cy="540385"/>
            <a:chOff x="0" y="0"/>
            <a:chExt cx="1998424" cy="309282"/>
          </a:xfrm>
        </p:grpSpPr>
        <p:sp>
          <p:nvSpPr>
            <p:cNvPr id="22" name="Freeform 22"/>
            <p:cNvSpPr/>
            <p:nvPr/>
          </p:nvSpPr>
          <p:spPr>
            <a:xfrm>
              <a:off x="0" y="0"/>
              <a:ext cx="1998424" cy="309282"/>
            </a:xfrm>
            <a:custGeom>
              <a:avLst/>
              <a:gdLst/>
              <a:ahLst/>
              <a:cxnLst/>
              <a:rect l="l" t="t" r="r" b="b"/>
              <a:pathLst>
                <a:path w="1998424" h="309282">
                  <a:moveTo>
                    <a:pt x="0" y="0"/>
                  </a:moveTo>
                  <a:lnTo>
                    <a:pt x="1998424" y="0"/>
                  </a:lnTo>
                  <a:lnTo>
                    <a:pt x="1998424" y="309282"/>
                  </a:lnTo>
                  <a:lnTo>
                    <a:pt x="0" y="309282"/>
                  </a:lnTo>
                  <a:close/>
                </a:path>
              </a:pathLst>
            </a:custGeom>
            <a:solidFill>
              <a:srgbClr val="F16622"/>
            </a:solidFill>
          </p:spPr>
        </p:sp>
        <p:sp>
          <p:nvSpPr>
            <p:cNvPr id="23" name="TextBox 23"/>
            <p:cNvSpPr txBox="1"/>
            <p:nvPr/>
          </p:nvSpPr>
          <p:spPr>
            <a:xfrm>
              <a:off x="0" y="-28575"/>
              <a:ext cx="1998424" cy="337857"/>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 react-native-reanimated</a:t>
              </a:r>
              <a:endParaRPr lang="en-US" sz="1600">
                <a:solidFill>
                  <a:srgbClr val="FFFFFF"/>
                </a:solidFill>
                <a:latin typeface="Times New Roman Regular" panose="02020603050405020304" charset="0"/>
                <a:cs typeface="Times New Roman Regular" panose="02020603050405020304" charset="0"/>
              </a:endParaRPr>
            </a:p>
          </p:txBody>
        </p:sp>
      </p:grpSp>
      <p:grpSp>
        <p:nvGrpSpPr>
          <p:cNvPr id="24" name="Group 24"/>
          <p:cNvGrpSpPr/>
          <p:nvPr/>
        </p:nvGrpSpPr>
        <p:grpSpPr>
          <a:xfrm rot="0">
            <a:off x="519112" y="2232034"/>
            <a:ext cx="5806032" cy="235585"/>
            <a:chOff x="0" y="0"/>
            <a:chExt cx="7741376" cy="314113"/>
          </a:xfrm>
        </p:grpSpPr>
        <p:grpSp>
          <p:nvGrpSpPr>
            <p:cNvPr id="25" name="Group 25"/>
            <p:cNvGrpSpPr/>
            <p:nvPr/>
          </p:nvGrpSpPr>
          <p:grpSpPr>
            <a:xfrm rot="0">
              <a:off x="10709" y="39546"/>
              <a:ext cx="262157" cy="240016"/>
              <a:chOff x="0" y="0"/>
              <a:chExt cx="852667" cy="780652"/>
            </a:xfrm>
          </p:grpSpPr>
          <p:sp>
            <p:nvSpPr>
              <p:cNvPr id="26" name="Freeform 2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7" name="TextBox 2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0" y="27307"/>
              <a:ext cx="242027" cy="242027"/>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0">
              <a:off x="11842" y="41833"/>
              <a:ext cx="218342" cy="212976"/>
              <a:chOff x="0" y="0"/>
              <a:chExt cx="733260" cy="715238"/>
            </a:xfrm>
          </p:grpSpPr>
          <p:sp>
            <p:nvSpPr>
              <p:cNvPr id="32" name="Freeform 3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3" name="TextBox 3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1261002">
              <a:off x="237344" y="32551"/>
              <a:ext cx="32993" cy="20225"/>
              <a:chOff x="0" y="0"/>
              <a:chExt cx="110802" cy="67923"/>
            </a:xfrm>
          </p:grpSpPr>
          <p:sp>
            <p:nvSpPr>
              <p:cNvPr id="35" name="Freeform 3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6" name="TextBox 3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7" name="Group 37"/>
            <p:cNvGrpSpPr/>
            <p:nvPr/>
          </p:nvGrpSpPr>
          <p:grpSpPr>
            <a:xfrm rot="2537428">
              <a:off x="4866" y="256957"/>
              <a:ext cx="14897" cy="20225"/>
              <a:chOff x="0" y="0"/>
              <a:chExt cx="50030" cy="67923"/>
            </a:xfrm>
          </p:grpSpPr>
          <p:sp>
            <p:nvSpPr>
              <p:cNvPr id="38" name="Freeform 3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9" name="TextBox 3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40" name="TextBox 4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Babel plugin</a:t>
              </a:r>
              <a:r>
                <a:rPr lang="en-US" sz="1600" u="sng">
                  <a:solidFill>
                    <a:srgbClr val="3B3939"/>
                  </a:solidFill>
                  <a:latin typeface="Times New Roman" panose="02020603050405020304"/>
                  <a:hlinkClick r:id="rId2" tooltip="https://docs.swmansion.com/react-native-reanimated/docs/fundamentals/installation#babel-plugin"/>
                </a:rPr>
                <a:t>​</a:t>
              </a:r>
              <a:endParaRPr lang="en-US" sz="1600" u="sng">
                <a:solidFill>
                  <a:srgbClr val="3B3939"/>
                </a:solidFill>
                <a:latin typeface="Times New Roman" panose="02020603050405020304"/>
                <a:hlinkClick r:id="rId2" tooltip="https://docs.swmansion.com/react-native-reanimated/docs/fundamentals/installation#babel-plugin"/>
              </a:endParaRPr>
            </a:p>
          </p:txBody>
        </p:sp>
      </p:grpSp>
      <p:grpSp>
        <p:nvGrpSpPr>
          <p:cNvPr id="41" name="Group 41"/>
          <p:cNvGrpSpPr/>
          <p:nvPr/>
        </p:nvGrpSpPr>
        <p:grpSpPr>
          <a:xfrm rot="0">
            <a:off x="818548" y="2691773"/>
            <a:ext cx="5506596" cy="235584"/>
            <a:chOff x="0" y="0"/>
            <a:chExt cx="7342128" cy="314113"/>
          </a:xfrm>
        </p:grpSpPr>
        <p:grpSp>
          <p:nvGrpSpPr>
            <p:cNvPr id="42" name="Group 42"/>
            <p:cNvGrpSpPr/>
            <p:nvPr/>
          </p:nvGrpSpPr>
          <p:grpSpPr>
            <a:xfrm rot="2700000">
              <a:off x="91796" y="18834"/>
              <a:ext cx="90938" cy="90938"/>
              <a:chOff x="0" y="0"/>
              <a:chExt cx="812800" cy="812800"/>
            </a:xfrm>
          </p:grpSpPr>
          <p:sp>
            <p:nvSpPr>
              <p:cNvPr id="43" name="Freeform 4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4" name="TextBox 4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5" name="Group 45"/>
            <p:cNvGrpSpPr/>
            <p:nvPr/>
          </p:nvGrpSpPr>
          <p:grpSpPr>
            <a:xfrm rot="2700000">
              <a:off x="167633" y="97452"/>
              <a:ext cx="90938" cy="90938"/>
              <a:chOff x="0" y="0"/>
              <a:chExt cx="812800" cy="812800"/>
            </a:xfrm>
          </p:grpSpPr>
          <p:sp>
            <p:nvSpPr>
              <p:cNvPr id="46" name="Freeform 4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7" name="TextBox 4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8" name="Group 48"/>
            <p:cNvGrpSpPr/>
            <p:nvPr/>
          </p:nvGrpSpPr>
          <p:grpSpPr>
            <a:xfrm rot="2700000">
              <a:off x="91796" y="170520"/>
              <a:ext cx="90938" cy="90938"/>
              <a:chOff x="0" y="0"/>
              <a:chExt cx="812800" cy="812800"/>
            </a:xfrm>
          </p:grpSpPr>
          <p:sp>
            <p:nvSpPr>
              <p:cNvPr id="49" name="Freeform 4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0" name="TextBox 5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1" name="Group 51"/>
            <p:cNvGrpSpPr/>
            <p:nvPr/>
          </p:nvGrpSpPr>
          <p:grpSpPr>
            <a:xfrm rot="2700000">
              <a:off x="18834" y="97452"/>
              <a:ext cx="90938" cy="90938"/>
              <a:chOff x="0" y="0"/>
              <a:chExt cx="812800" cy="812800"/>
            </a:xfrm>
          </p:grpSpPr>
          <p:sp>
            <p:nvSpPr>
              <p:cNvPr id="52" name="Freeform 5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3" name="TextBox 5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4" name="TextBox 54"/>
            <p:cNvSpPr txBox="1"/>
            <p:nvPr/>
          </p:nvSpPr>
          <p:spPr>
            <a:xfrm>
              <a:off x="387101" y="-66675"/>
              <a:ext cx="6955027"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Thêm plugin babel của Reanimated vào file </a:t>
              </a:r>
              <a:r>
                <a:rPr lang="en-US" sz="1600">
                  <a:solidFill>
                    <a:srgbClr val="000000"/>
                  </a:solidFill>
                  <a:latin typeface="Times New Roman Bold" panose="02020603050405020304"/>
                </a:rPr>
                <a:t>babel.config.js</a:t>
              </a:r>
              <a:endParaRPr lang="en-US" sz="1600">
                <a:solidFill>
                  <a:srgbClr val="000000"/>
                </a:solidFill>
                <a:latin typeface="Times New Roman Bold" panose="02020603050405020304"/>
              </a:endParaRPr>
            </a:p>
          </p:txBody>
        </p:sp>
      </p:grpSp>
      <p:sp>
        <p:nvSpPr>
          <p:cNvPr id="55" name="Freeform 55"/>
          <p:cNvSpPr/>
          <p:nvPr/>
        </p:nvSpPr>
        <p:spPr>
          <a:xfrm>
            <a:off x="1920237" y="3151513"/>
            <a:ext cx="3065151" cy="1636555"/>
          </a:xfrm>
          <a:custGeom>
            <a:avLst/>
            <a:gdLst/>
            <a:ahLst/>
            <a:cxnLst/>
            <a:rect l="l" t="t" r="r" b="b"/>
            <a:pathLst>
              <a:path w="3065151" h="1636555">
                <a:moveTo>
                  <a:pt x="0" y="0"/>
                </a:moveTo>
                <a:lnTo>
                  <a:pt x="3065151" y="0"/>
                </a:lnTo>
                <a:lnTo>
                  <a:pt x="3065151" y="1636555"/>
                </a:lnTo>
                <a:lnTo>
                  <a:pt x="0" y="1636555"/>
                </a:lnTo>
                <a:lnTo>
                  <a:pt x="0" y="0"/>
                </a:lnTo>
                <a:close/>
              </a:path>
            </a:pathLst>
          </a:custGeom>
          <a:blipFill>
            <a:blip r:embed="rId3"/>
            <a:stretch>
              <a:fillRect/>
            </a:stretch>
          </a:blipFill>
        </p:spPr>
      </p:sp>
      <p:sp>
        <p:nvSpPr>
          <p:cNvPr id="56" name="TextBox 56"/>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 reanimated</a:t>
            </a:r>
            <a:endParaRPr lang="en-US" sz="1800">
              <a:solidFill>
                <a:srgbClr val="F16622"/>
              </a:solidFill>
              <a:latin typeface="Times New Roman Bold" panose="02020603050405020304"/>
            </a:endParaRPr>
          </a:p>
        </p:txBody>
      </p:sp>
      <p:sp>
        <p:nvSpPr>
          <p:cNvPr id="57" name="TextBox 5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89764"/>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Trước khi đi vào phần tiếp theo bạn phải hiểu được </a:t>
              </a:r>
              <a:r>
                <a:rPr lang="en-US" sz="1600">
                  <a:solidFill>
                    <a:srgbClr val="3B3939"/>
                  </a:solidFill>
                  <a:latin typeface="Times New Roman Bold" panose="02020603050405020304"/>
                </a:rPr>
                <a:t>Kiến trúc của React Native</a:t>
              </a:r>
              <a:endParaRPr lang="en-US" sz="1600">
                <a:solidFill>
                  <a:srgbClr val="3B3939"/>
                </a:solidFill>
                <a:latin typeface="Times New Roman Bold" panose="02020603050405020304"/>
              </a:endParaRPr>
            </a:p>
          </p:txBody>
        </p:sp>
      </p:grpSp>
      <p:sp>
        <p:nvSpPr>
          <p:cNvPr id="21" name="Freeform 21"/>
          <p:cNvSpPr/>
          <p:nvPr/>
        </p:nvSpPr>
        <p:spPr>
          <a:xfrm>
            <a:off x="519112" y="1495435"/>
            <a:ext cx="5836267" cy="3176577"/>
          </a:xfrm>
          <a:custGeom>
            <a:avLst/>
            <a:gdLst/>
            <a:ahLst/>
            <a:cxnLst/>
            <a:rect l="l" t="t" r="r" b="b"/>
            <a:pathLst>
              <a:path w="5836267" h="3176577">
                <a:moveTo>
                  <a:pt x="0" y="0"/>
                </a:moveTo>
                <a:lnTo>
                  <a:pt x="5836268" y="0"/>
                </a:lnTo>
                <a:lnTo>
                  <a:pt x="5836268" y="3176577"/>
                </a:lnTo>
                <a:lnTo>
                  <a:pt x="0" y="3176577"/>
                </a:lnTo>
                <a:lnTo>
                  <a:pt x="0" y="0"/>
                </a:lnTo>
                <a:close/>
              </a:path>
            </a:pathLst>
          </a:custGeom>
          <a:blipFill>
            <a:blip r:embed="rId2"/>
            <a:stretch>
              <a:fillRect l="-1209" r="-1209"/>
            </a:stretch>
          </a:blipFill>
        </p:spPr>
      </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Architect trong react native</a:t>
            </a:r>
            <a:endParaRPr lang="en-US" sz="1800">
              <a:solidFill>
                <a:srgbClr val="F16622"/>
              </a:solidFill>
              <a:latin typeface="Times New Roman Bold" panose="02020603050405020304"/>
            </a:endParaRPr>
          </a:p>
        </p:txBody>
      </p:sp>
      <p:sp>
        <p:nvSpPr>
          <p:cNvPr id="23" name="TextBox 23"/>
          <p:cNvSpPr txBox="1"/>
          <p:nvPr/>
        </p:nvSpPr>
        <p:spPr>
          <a:xfrm>
            <a:off x="965632" y="4543059"/>
            <a:ext cx="5501730" cy="226695"/>
          </a:xfrm>
          <a:prstGeom prst="rect">
            <a:avLst/>
          </a:prstGeom>
        </p:spPr>
        <p:txBody>
          <a:bodyPr lIns="0" tIns="0" rIns="0" bIns="0" rtlCol="0" anchor="t">
            <a:spAutoFit/>
          </a:bodyPr>
          <a:lstStyle/>
          <a:p>
            <a:pPr algn="ctr">
              <a:lnSpc>
                <a:spcPts val="1680"/>
              </a:lnSpc>
            </a:pPr>
            <a:r>
              <a:rPr lang="en-US" sz="1200">
                <a:solidFill>
                  <a:srgbClr val="3B3939"/>
                </a:solidFill>
                <a:latin typeface="Times New Roman" panose="02020603050405020304"/>
              </a:rPr>
              <a:t>Kiến trúc React Native</a:t>
            </a:r>
            <a:endParaRPr lang="en-US" sz="1200">
              <a:solidFill>
                <a:srgbClr val="3B3939"/>
              </a:solidFill>
              <a:latin typeface="Times New Roman"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1931827"/>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Một ứng dụng React Native sẽ chạy trên 3 thread</a:t>
              </a:r>
              <a:endParaRPr lang="en-US" sz="1600">
                <a:solidFill>
                  <a:srgbClr val="3B3939"/>
                </a:solidFill>
                <a:latin typeface="Times New Roman" panose="02020603050405020304"/>
              </a:endParaRPr>
            </a:p>
          </p:txBody>
        </p:sp>
      </p:grpSp>
      <p:grpSp>
        <p:nvGrpSpPr>
          <p:cNvPr id="21" name="Group 21"/>
          <p:cNvGrpSpPr/>
          <p:nvPr/>
        </p:nvGrpSpPr>
        <p:grpSpPr>
          <a:xfrm rot="0">
            <a:off x="818476" y="2319812"/>
            <a:ext cx="5506596" cy="511809"/>
            <a:chOff x="0" y="0"/>
            <a:chExt cx="7342128" cy="682413"/>
          </a:xfrm>
        </p:grpSpPr>
        <p:grpSp>
          <p:nvGrpSpPr>
            <p:cNvPr id="22" name="Group 22"/>
            <p:cNvGrpSpPr/>
            <p:nvPr/>
          </p:nvGrpSpPr>
          <p:grpSpPr>
            <a:xfrm rot="2700000">
              <a:off x="91796" y="18834"/>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5" name="Group 25"/>
            <p:cNvGrpSpPr/>
            <p:nvPr/>
          </p:nvGrpSpPr>
          <p:grpSpPr>
            <a:xfrm rot="2700000">
              <a:off x="167633" y="97452"/>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8" name="Group 28"/>
            <p:cNvGrpSpPr/>
            <p:nvPr/>
          </p:nvGrpSpPr>
          <p:grpSpPr>
            <a:xfrm rot="2700000">
              <a:off x="91796" y="170520"/>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1" name="Group 31"/>
            <p:cNvGrpSpPr/>
            <p:nvPr/>
          </p:nvGrpSpPr>
          <p:grpSpPr>
            <a:xfrm rot="2700000">
              <a:off x="18834" y="97452"/>
              <a:ext cx="90938" cy="9093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4" name="TextBox 34"/>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JS thread (Javascript thread/ Main thread)</a:t>
              </a:r>
              <a:r>
                <a:rPr lang="en-US" sz="1600">
                  <a:solidFill>
                    <a:srgbClr val="000000"/>
                  </a:solidFill>
                  <a:latin typeface="Times New Roman" panose="02020603050405020304"/>
                </a:rPr>
                <a:t>: Được sử dụng bởi JS Engine, dùng để chạy JS bundle</a:t>
              </a:r>
              <a:endParaRPr lang="en-US" sz="1600">
                <a:solidFill>
                  <a:srgbClr val="000000"/>
                </a:solidFill>
                <a:latin typeface="Times New Roman" panose="02020603050405020304"/>
              </a:endParaRPr>
            </a:p>
          </p:txBody>
        </p:sp>
      </p:grpSp>
      <p:sp>
        <p:nvSpPr>
          <p:cNvPr id="35" name="TextBox 3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3 Thread trong react native</a:t>
            </a:r>
            <a:endParaRPr lang="en-US" sz="1800">
              <a:solidFill>
                <a:srgbClr val="F16622"/>
              </a:solidFill>
              <a:latin typeface="Times New Roman Bold" panose="02020603050405020304"/>
            </a:endParaRPr>
          </a:p>
        </p:txBody>
      </p:sp>
      <p:grpSp>
        <p:nvGrpSpPr>
          <p:cNvPr id="36" name="Group 36"/>
          <p:cNvGrpSpPr/>
          <p:nvPr/>
        </p:nvGrpSpPr>
        <p:grpSpPr>
          <a:xfrm rot="0">
            <a:off x="818476" y="2984022"/>
            <a:ext cx="5506596" cy="788034"/>
            <a:chOff x="0" y="0"/>
            <a:chExt cx="7342128" cy="1050713"/>
          </a:xfrm>
        </p:grpSpPr>
        <p:grpSp>
          <p:nvGrpSpPr>
            <p:cNvPr id="37" name="Group 37"/>
            <p:cNvGrpSpPr/>
            <p:nvPr/>
          </p:nvGrpSpPr>
          <p:grpSpPr>
            <a:xfrm rot="2700000">
              <a:off x="91796" y="18834"/>
              <a:ext cx="90938" cy="90938"/>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9" name="TextBox 3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0" name="Group 40"/>
            <p:cNvGrpSpPr/>
            <p:nvPr/>
          </p:nvGrpSpPr>
          <p:grpSpPr>
            <a:xfrm rot="2700000">
              <a:off x="167633" y="97452"/>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91796" y="170520"/>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18834" y="97452"/>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9" name="TextBox 49"/>
            <p:cNvSpPr txBox="1"/>
            <p:nvPr/>
          </p:nvSpPr>
          <p:spPr>
            <a:xfrm>
              <a:off x="387101" y="-66675"/>
              <a:ext cx="6955027" cy="11173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Native/UI thread</a:t>
              </a:r>
              <a:r>
                <a:rPr lang="en-US" sz="1600">
                  <a:solidFill>
                    <a:srgbClr val="000000"/>
                  </a:solidFill>
                  <a:latin typeface="Times New Roman" panose="02020603050405020304"/>
                </a:rPr>
                <a:t>: Được sử dụng để khởi chạy các native module, các tiến trình render UI, animations, gesture handle, ...</a:t>
              </a:r>
              <a:endParaRPr lang="en-US" sz="1600">
                <a:solidFill>
                  <a:srgbClr val="000000"/>
                </a:solidFill>
                <a:latin typeface="Times New Roman" panose="02020603050405020304"/>
              </a:endParaRPr>
            </a:p>
          </p:txBody>
        </p:sp>
      </p:grpSp>
      <p:grpSp>
        <p:nvGrpSpPr>
          <p:cNvPr id="50" name="Group 50"/>
          <p:cNvGrpSpPr/>
          <p:nvPr/>
        </p:nvGrpSpPr>
        <p:grpSpPr>
          <a:xfrm rot="0">
            <a:off x="818476" y="3657756"/>
            <a:ext cx="5506596" cy="511809"/>
            <a:chOff x="0" y="0"/>
            <a:chExt cx="7342128" cy="682413"/>
          </a:xfrm>
        </p:grpSpPr>
        <p:grpSp>
          <p:nvGrpSpPr>
            <p:cNvPr id="51" name="Group 51"/>
            <p:cNvGrpSpPr/>
            <p:nvPr/>
          </p:nvGrpSpPr>
          <p:grpSpPr>
            <a:xfrm rot="2700000">
              <a:off x="91796" y="18834"/>
              <a:ext cx="90938" cy="90938"/>
              <a:chOff x="0" y="0"/>
              <a:chExt cx="812800" cy="812800"/>
            </a:xfrm>
          </p:grpSpPr>
          <p:sp>
            <p:nvSpPr>
              <p:cNvPr id="52" name="Freeform 5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3" name="TextBox 5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4" name="Group 54"/>
            <p:cNvGrpSpPr/>
            <p:nvPr/>
          </p:nvGrpSpPr>
          <p:grpSpPr>
            <a:xfrm rot="2700000">
              <a:off x="167633" y="97452"/>
              <a:ext cx="90938" cy="90938"/>
              <a:chOff x="0" y="0"/>
              <a:chExt cx="812800" cy="812800"/>
            </a:xfrm>
          </p:grpSpPr>
          <p:sp>
            <p:nvSpPr>
              <p:cNvPr id="55" name="Freeform 5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6" name="TextBox 5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7" name="Group 57"/>
            <p:cNvGrpSpPr/>
            <p:nvPr/>
          </p:nvGrpSpPr>
          <p:grpSpPr>
            <a:xfrm rot="2700000">
              <a:off x="91796" y="170520"/>
              <a:ext cx="90938" cy="90938"/>
              <a:chOff x="0" y="0"/>
              <a:chExt cx="812800" cy="812800"/>
            </a:xfrm>
          </p:grpSpPr>
          <p:sp>
            <p:nvSpPr>
              <p:cNvPr id="58" name="Freeform 5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9" name="TextBox 5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0" name="Group 60"/>
            <p:cNvGrpSpPr/>
            <p:nvPr/>
          </p:nvGrpSpPr>
          <p:grpSpPr>
            <a:xfrm rot="2700000">
              <a:off x="18834" y="97452"/>
              <a:ext cx="90938" cy="90938"/>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63" name="TextBox 63"/>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Shadow thread</a:t>
              </a:r>
              <a:r>
                <a:rPr lang="en-US" sz="1600">
                  <a:solidFill>
                    <a:srgbClr val="000000"/>
                  </a:solidFill>
                  <a:latin typeface="Times New Roman" panose="02020603050405020304"/>
                </a:rPr>
                <a:t>: Được sử dụng để tính toán Layout của element trước khi render ra màn hình.</a:t>
              </a:r>
              <a:endParaRPr lang="en-US" sz="1600">
                <a:solidFill>
                  <a:srgbClr val="000000"/>
                </a:solidFill>
                <a:latin typeface="Times New Roman" panose="02020603050405020304"/>
              </a:endParaRPr>
            </a:p>
          </p:txBody>
        </p:sp>
      </p:grpSp>
      <p:grpSp>
        <p:nvGrpSpPr>
          <p:cNvPr id="64" name="Group 64"/>
          <p:cNvGrpSpPr/>
          <p:nvPr/>
        </p:nvGrpSpPr>
        <p:grpSpPr>
          <a:xfrm rot="0">
            <a:off x="519040" y="945831"/>
            <a:ext cx="5806031" cy="861695"/>
            <a:chOff x="0" y="-66675"/>
            <a:chExt cx="7741375" cy="1148926"/>
          </a:xfrm>
        </p:grpSpPr>
        <p:grpSp>
          <p:nvGrpSpPr>
            <p:cNvPr id="65" name="Group 65"/>
            <p:cNvGrpSpPr/>
            <p:nvPr/>
          </p:nvGrpSpPr>
          <p:grpSpPr>
            <a:xfrm rot="0">
              <a:off x="10709" y="39546"/>
              <a:ext cx="262157" cy="240016"/>
              <a:chOff x="0" y="0"/>
              <a:chExt cx="852667" cy="780652"/>
            </a:xfrm>
          </p:grpSpPr>
          <p:sp>
            <p:nvSpPr>
              <p:cNvPr id="66" name="Freeform 6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67" name="TextBox 6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8" name="Group 68"/>
            <p:cNvGrpSpPr/>
            <p:nvPr/>
          </p:nvGrpSpPr>
          <p:grpSpPr>
            <a:xfrm rot="0">
              <a:off x="0" y="27307"/>
              <a:ext cx="242027" cy="242027"/>
              <a:chOff x="0" y="0"/>
              <a:chExt cx="812800" cy="812800"/>
            </a:xfrm>
          </p:grpSpPr>
          <p:sp>
            <p:nvSpPr>
              <p:cNvPr id="69" name="Freeform 6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0" name="TextBox 7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71" name="Group 71"/>
            <p:cNvGrpSpPr/>
            <p:nvPr/>
          </p:nvGrpSpPr>
          <p:grpSpPr>
            <a:xfrm rot="0">
              <a:off x="11842" y="41833"/>
              <a:ext cx="218342" cy="212976"/>
              <a:chOff x="0" y="0"/>
              <a:chExt cx="733260" cy="715238"/>
            </a:xfrm>
          </p:grpSpPr>
          <p:sp>
            <p:nvSpPr>
              <p:cNvPr id="72" name="Freeform 7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73" name="TextBox 7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74" name="Group 74"/>
            <p:cNvGrpSpPr/>
            <p:nvPr/>
          </p:nvGrpSpPr>
          <p:grpSpPr>
            <a:xfrm rot="1261002">
              <a:off x="237344" y="32551"/>
              <a:ext cx="32993" cy="20225"/>
              <a:chOff x="0" y="0"/>
              <a:chExt cx="110802" cy="67923"/>
            </a:xfrm>
          </p:grpSpPr>
          <p:sp>
            <p:nvSpPr>
              <p:cNvPr id="75" name="Freeform 7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76" name="TextBox 7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2537428">
              <a:off x="4866" y="256957"/>
              <a:ext cx="14897" cy="20225"/>
              <a:chOff x="0" y="0"/>
              <a:chExt cx="50030" cy="67923"/>
            </a:xfrm>
          </p:grpSpPr>
          <p:sp>
            <p:nvSpPr>
              <p:cNvPr id="78" name="Freeform 7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9" name="TextBox 7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0" name="TextBox 80"/>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Khi bạn khởi chạy một React Native app, phần code JS sẽ được package (được gọi là JS Bundle) và được tách riêng ra với phần Native Code (Android/IOS)</a:t>
              </a:r>
              <a:endParaRPr lang="en-US" sz="1600">
                <a:solidFill>
                  <a:srgbClr val="3B3939"/>
                </a:solidFill>
                <a:latin typeface="Times New Roman" panose="02020603050405020304"/>
              </a:endParaRPr>
            </a:p>
          </p:txBody>
        </p:sp>
      </p:grpSp>
      <p:sp>
        <p:nvSpPr>
          <p:cNvPr id="81" name="TextBox 8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1403012"/>
            <a:ext cx="5806031" cy="1148715"/>
            <a:chOff x="0" y="-66675"/>
            <a:chExt cx="7741375" cy="1531620"/>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53162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Shared Values</a:t>
              </a:r>
              <a:r>
                <a:rPr lang="en-US" sz="1600">
                  <a:solidFill>
                    <a:srgbClr val="3B3939"/>
                  </a:solidFill>
                  <a:latin typeface="Times New Roman" panose="02020603050405020304"/>
                </a:rPr>
                <a:t> là một trong những khái niệm cơ bản đằng sau Reanimated. Nếu bạn đã quen thuộc với API Animated của React Native, bạn có thể so sánh chúng với </a:t>
              </a:r>
              <a:r>
                <a:rPr lang="en-US" sz="1600">
                  <a:solidFill>
                    <a:srgbClr val="3B3939"/>
                  </a:solidFill>
                  <a:latin typeface="Times New Roman Bold" panose="02020603050405020304"/>
                </a:rPr>
                <a:t>Animated.Values</a:t>
              </a:r>
              <a:r>
                <a:rPr lang="en-US" sz="1600">
                  <a:solidFill>
                    <a:srgbClr val="3B3939"/>
                  </a:solidFill>
                  <a:latin typeface="Times New Roman" panose="02020603050405020304"/>
                </a:rPr>
                <a:t>. Chúng phục vụ một mục đích tương tự là mang dữ liệu của animation.</a:t>
              </a:r>
              <a:endParaRPr lang="en-US" sz="1600">
                <a:solidFill>
                  <a:srgbClr val="3B3939"/>
                </a:solidFill>
                <a:latin typeface="Times New Roman" panose="02020603050405020304"/>
              </a:endParaRPr>
            </a:p>
          </p:txBody>
        </p:sp>
      </p:grpSp>
      <p:sp>
        <p:nvSpPr>
          <p:cNvPr id="21" name="TextBox 21"/>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Shared Values</a:t>
            </a:r>
            <a:endParaRPr lang="en-US" sz="1800">
              <a:solidFill>
                <a:srgbClr val="F16622"/>
              </a:solidFill>
              <a:latin typeface="Times New Roman Bold" panose="02020603050405020304"/>
            </a:endParaRPr>
          </a:p>
        </p:txBody>
      </p:sp>
      <p:sp>
        <p:nvSpPr>
          <p:cNvPr id="22" name="TextBox 22"/>
          <p:cNvSpPr txBox="1"/>
          <p:nvPr/>
        </p:nvSpPr>
        <p:spPr>
          <a:xfrm>
            <a:off x="476250" y="914400"/>
            <a:ext cx="2000885" cy="358775"/>
          </a:xfrm>
          <a:prstGeom prst="rect">
            <a:avLst/>
          </a:prstGeom>
        </p:spPr>
        <p:txBody>
          <a:bodyPr wrap="square" lIns="0" tIns="0" rIns="0" bIns="0" rtlCol="0" anchor="t">
            <a:spAutoFit/>
          </a:bodyPr>
          <a:lstStyle/>
          <a:p>
            <a:pPr algn="l">
              <a:lnSpc>
                <a:spcPts val="2800"/>
              </a:lnSpc>
            </a:pPr>
            <a:r>
              <a:rPr lang="en-US" sz="2000">
                <a:solidFill>
                  <a:srgbClr val="F16622"/>
                </a:solidFill>
                <a:latin typeface="Times New Roman Bold" panose="02020603050405020304"/>
              </a:rPr>
              <a:t> Shared Values</a:t>
            </a:r>
            <a:endParaRPr lang="en-US" sz="2000">
              <a:solidFill>
                <a:srgbClr val="F16622"/>
              </a:solidFill>
              <a:latin typeface="Times New Roman Bold" panose="02020603050405020304"/>
            </a:endParaR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grpSp>
        <p:nvGrpSpPr>
          <p:cNvPr id="41" name="Group 4"/>
          <p:cNvGrpSpPr/>
          <p:nvPr/>
        </p:nvGrpSpPr>
        <p:grpSpPr>
          <a:xfrm rot="0">
            <a:off x="527295" y="2716969"/>
            <a:ext cx="5806032" cy="511810"/>
            <a:chOff x="0" y="0"/>
            <a:chExt cx="7741376" cy="682413"/>
          </a:xfrm>
        </p:grpSpPr>
        <p:grpSp>
          <p:nvGrpSpPr>
            <p:cNvPr id="42" name="Group 5"/>
            <p:cNvGrpSpPr/>
            <p:nvPr/>
          </p:nvGrpSpPr>
          <p:grpSpPr>
            <a:xfrm rot="0">
              <a:off x="10709" y="39546"/>
              <a:ext cx="262157" cy="240016"/>
              <a:chOff x="0" y="0"/>
              <a:chExt cx="852667" cy="780652"/>
            </a:xfrm>
          </p:grpSpPr>
          <p:sp>
            <p:nvSpPr>
              <p:cNvPr id="43"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4"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45" name="Group 8"/>
            <p:cNvGrpSpPr/>
            <p:nvPr/>
          </p:nvGrpSpPr>
          <p:grpSpPr>
            <a:xfrm rot="0">
              <a:off x="0" y="27307"/>
              <a:ext cx="242027" cy="242027"/>
              <a:chOff x="0" y="0"/>
              <a:chExt cx="812800" cy="812800"/>
            </a:xfrm>
          </p:grpSpPr>
          <p:sp>
            <p:nvSpPr>
              <p:cNvPr id="46"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7"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48" name="Group 11"/>
            <p:cNvGrpSpPr/>
            <p:nvPr/>
          </p:nvGrpSpPr>
          <p:grpSpPr>
            <a:xfrm rot="0">
              <a:off x="11842" y="41833"/>
              <a:ext cx="218342" cy="212976"/>
              <a:chOff x="0" y="0"/>
              <a:chExt cx="733260" cy="715238"/>
            </a:xfrm>
          </p:grpSpPr>
          <p:sp>
            <p:nvSpPr>
              <p:cNvPr id="49"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50"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51" name="Group 14"/>
            <p:cNvGrpSpPr/>
            <p:nvPr/>
          </p:nvGrpSpPr>
          <p:grpSpPr>
            <a:xfrm rot="1261002">
              <a:off x="237344" y="32551"/>
              <a:ext cx="32993" cy="20225"/>
              <a:chOff x="0" y="0"/>
              <a:chExt cx="110802" cy="67923"/>
            </a:xfrm>
          </p:grpSpPr>
          <p:sp>
            <p:nvSpPr>
              <p:cNvPr id="52"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3"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54" name="Group 17"/>
            <p:cNvGrpSpPr/>
            <p:nvPr/>
          </p:nvGrpSpPr>
          <p:grpSpPr>
            <a:xfrm rot="2537428">
              <a:off x="4866" y="256957"/>
              <a:ext cx="14897" cy="20225"/>
              <a:chOff x="0" y="0"/>
              <a:chExt cx="50030" cy="67923"/>
            </a:xfrm>
          </p:grpSpPr>
          <p:sp>
            <p:nvSpPr>
              <p:cNvPr id="55"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6"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57" name="TextBox 20"/>
            <p:cNvSpPr txBox="1"/>
            <p:nvPr/>
          </p:nvSpPr>
          <p:spPr>
            <a:xfrm>
              <a:off x="405735" y="-66675"/>
              <a:ext cx="7335640" cy="749088"/>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Một trong những mục tiêu chính của </a:t>
              </a:r>
              <a:r>
                <a:rPr lang="en-US" sz="1600">
                  <a:solidFill>
                    <a:srgbClr val="3B3939"/>
                  </a:solidFill>
                  <a:latin typeface="Times New Roman Bold" panose="02020603050405020304"/>
                </a:rPr>
                <a:t>Shared Values</a:t>
              </a:r>
              <a:r>
                <a:rPr lang="en-US" sz="1600">
                  <a:solidFill>
                    <a:srgbClr val="3B3939"/>
                  </a:solidFill>
                  <a:latin typeface="Times New Roman" panose="02020603050405020304"/>
                </a:rPr>
                <a:t> là cung cấp một khái niệm về bộ nhớ được chia sẻ trong Reanimated.</a:t>
              </a:r>
              <a:endParaRPr lang="en-US" sz="1600">
                <a:solidFill>
                  <a:srgbClr val="3B3939"/>
                </a:solidFill>
                <a:latin typeface="Times New Roman" panose="02020603050405020304"/>
              </a:endParaRPr>
            </a:p>
          </p:txBody>
        </p:sp>
      </p:grpSp>
      <p:grpSp>
        <p:nvGrpSpPr>
          <p:cNvPr id="58" name="Group 22"/>
          <p:cNvGrpSpPr/>
          <p:nvPr/>
        </p:nvGrpSpPr>
        <p:grpSpPr>
          <a:xfrm rot="0">
            <a:off x="527295" y="3394038"/>
            <a:ext cx="5806031" cy="861695"/>
            <a:chOff x="0" y="-66675"/>
            <a:chExt cx="7741375" cy="1148926"/>
          </a:xfrm>
        </p:grpSpPr>
        <p:grpSp>
          <p:nvGrpSpPr>
            <p:cNvPr id="59" name="Group 23"/>
            <p:cNvGrpSpPr/>
            <p:nvPr/>
          </p:nvGrpSpPr>
          <p:grpSpPr>
            <a:xfrm rot="0">
              <a:off x="10709" y="39546"/>
              <a:ext cx="262157" cy="240016"/>
              <a:chOff x="0" y="0"/>
              <a:chExt cx="852667" cy="780652"/>
            </a:xfrm>
          </p:grpSpPr>
          <p:sp>
            <p:nvSpPr>
              <p:cNvPr id="60"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61" name="TextBox 25"/>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62" name="Group 26"/>
            <p:cNvGrpSpPr/>
            <p:nvPr/>
          </p:nvGrpSpPr>
          <p:grpSpPr>
            <a:xfrm rot="0">
              <a:off x="0" y="27307"/>
              <a:ext cx="242027" cy="242027"/>
              <a:chOff x="0" y="0"/>
              <a:chExt cx="812800" cy="812800"/>
            </a:xfrm>
          </p:grpSpPr>
          <p:sp>
            <p:nvSpPr>
              <p:cNvPr id="63"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4" name="TextBox 28"/>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65" name="Group 29"/>
            <p:cNvGrpSpPr/>
            <p:nvPr/>
          </p:nvGrpSpPr>
          <p:grpSpPr>
            <a:xfrm rot="0">
              <a:off x="11842" y="41833"/>
              <a:ext cx="218342" cy="212976"/>
              <a:chOff x="0" y="0"/>
              <a:chExt cx="733260" cy="715238"/>
            </a:xfrm>
          </p:grpSpPr>
          <p:sp>
            <p:nvSpPr>
              <p:cNvPr id="66"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7" name="TextBox 31"/>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68" name="Group 32"/>
            <p:cNvGrpSpPr/>
            <p:nvPr/>
          </p:nvGrpSpPr>
          <p:grpSpPr>
            <a:xfrm rot="1261002">
              <a:off x="237344" y="32551"/>
              <a:ext cx="32993" cy="20225"/>
              <a:chOff x="0" y="0"/>
              <a:chExt cx="110802" cy="67923"/>
            </a:xfrm>
          </p:grpSpPr>
          <p:sp>
            <p:nvSpPr>
              <p:cNvPr id="69"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70" name="TextBox 34"/>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71" name="Group 35"/>
            <p:cNvGrpSpPr/>
            <p:nvPr/>
          </p:nvGrpSpPr>
          <p:grpSpPr>
            <a:xfrm rot="2537428">
              <a:off x="4866" y="256957"/>
              <a:ext cx="14897" cy="20225"/>
              <a:chOff x="0" y="0"/>
              <a:chExt cx="50030" cy="67923"/>
            </a:xfrm>
          </p:grpSpPr>
          <p:sp>
            <p:nvSpPr>
              <p:cNvPr id="72"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3" name="TextBox 37"/>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74" name="TextBox 38"/>
            <p:cNvSpPr txBox="1"/>
            <p:nvPr/>
          </p:nvSpPr>
          <p:spPr>
            <a:xfrm>
              <a:off x="405735" y="-66675"/>
              <a:ext cx="7335640" cy="1148926"/>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Các đối tượng </a:t>
              </a:r>
              <a:r>
                <a:rPr lang="en-US" sz="1600">
                  <a:solidFill>
                    <a:srgbClr val="3B3939"/>
                  </a:solidFill>
                  <a:latin typeface="Times New Roman Bold" panose="02020603050405020304"/>
                </a:rPr>
                <a:t>Shared Values</a:t>
              </a:r>
              <a:r>
                <a:rPr lang="en-US" sz="1600">
                  <a:solidFill>
                    <a:srgbClr val="3B3939"/>
                  </a:solidFill>
                  <a:latin typeface="Times New Roman" panose="02020603050405020304"/>
                </a:rPr>
                <a:t> đóng vai trò là tham chiếu đến các phần dữ liệu được chia sẻ có thể được truy cập và sửa đổi bằng thuộc tính </a:t>
              </a:r>
              <a:r>
                <a:rPr lang="en-US" sz="1600">
                  <a:solidFill>
                    <a:srgbClr val="3B3939"/>
                  </a:solidFill>
                  <a:latin typeface="Times New Roman Bold" panose="02020603050405020304"/>
                </a:rPr>
                <a:t>.value</a:t>
              </a:r>
              <a:r>
                <a:rPr lang="en-US" sz="1600">
                  <a:solidFill>
                    <a:srgbClr val="3B3939"/>
                  </a:solidFill>
                  <a:latin typeface="Times New Roman" panose="02020603050405020304"/>
                </a:rPr>
                <a:t> của chúng. </a:t>
              </a:r>
              <a:endParaRPr lang="en-US" sz="1600">
                <a:solidFill>
                  <a:srgbClr val="3B3939"/>
                </a:solidFill>
                <a:latin typeface="Times New Roman Bold" panose="02020603050405020304"/>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9055</Words>
  <Application>WPS Presentation</Application>
  <PresentationFormat>On-screen Show (4:3)</PresentationFormat>
  <Paragraphs>394</Paragraphs>
  <Slides>33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Arial</vt:lpstr>
      <vt:lpstr>SimSun</vt:lpstr>
      <vt:lpstr>Wingdings</vt:lpstr>
      <vt:lpstr>Times New Roman Bold</vt:lpstr>
      <vt:lpstr>Times New Roman</vt:lpstr>
      <vt:lpstr>Canva Sans Bold</vt:lpstr>
      <vt:lpstr>Thonburi</vt:lpstr>
      <vt:lpstr>Times New Roman Regular</vt:lpstr>
      <vt:lpstr>Times New Roman Bold</vt:lpstr>
      <vt:lpstr>Times New Roman</vt:lpstr>
      <vt:lpstr>Microsoft YaHei</vt:lpstr>
      <vt:lpstr>汉仪旗黑</vt:lpstr>
      <vt:lpstr>Arial Unicode MS</vt:lpstr>
      <vt:lpstr>Calibri</vt:lpstr>
      <vt:lpstr>Helvetica Neue</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3: Giới thiệu animation trong react native</dc:title>
  <dc:creator/>
  <cp:lastModifiedBy>Nguyễn Ngọc Chấn (FPL HC</cp:lastModifiedBy>
  <cp:revision>121</cp:revision>
  <dcterms:created xsi:type="dcterms:W3CDTF">2024-06-01T03:58:37Z</dcterms:created>
  <dcterms:modified xsi:type="dcterms:W3CDTF">2024-06-01T03:58:37Z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