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Lst>
  <p:sldSz cx="6896100" cy="51816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36"/>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hyperlink" Target="https://github.com/react-native-image-picker/react-native-image-picker#Asset-Object" TargetMode="Externa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3.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16622"/>
        </a:solidFill>
        <a:effectLst/>
      </p:bgPr>
    </p:bg>
    <p:spTree>
      <p:nvGrpSpPr>
        <p:cNvPr id="1" name=""/>
        <p:cNvGrpSpPr/>
        <p:nvPr/>
      </p:nvGrpSpPr>
      <p:grpSpPr>
        <a:xfrm>
          <a:off x="0" y="0"/>
          <a:ext cx="0" cy="0"/>
          <a:chOff x="0" y="0"/>
          <a:chExt cx="0" cy="0"/>
        </a:xfrm>
      </p:grpSpPr>
      <p:grpSp>
        <p:nvGrpSpPr>
          <p:cNvPr id="2" name="Group 2"/>
          <p:cNvGrpSpPr/>
          <p:nvPr/>
        </p:nvGrpSpPr>
        <p:grpSpPr>
          <a:xfrm rot="0">
            <a:off x="2298358" y="2069433"/>
            <a:ext cx="5503157" cy="4938226"/>
            <a:chOff x="0" y="0"/>
            <a:chExt cx="7337542" cy="6584302"/>
          </a:xfrm>
        </p:grpSpPr>
        <p:grpSp>
          <p:nvGrpSpPr>
            <p:cNvPr id="3" name="Group 3"/>
            <p:cNvGrpSpPr/>
            <p:nvPr/>
          </p:nvGrpSpPr>
          <p:grpSpPr>
            <a:xfrm rot="5400000">
              <a:off x="2364341" y="208900"/>
              <a:ext cx="5182102" cy="4764301"/>
              <a:chOff x="0" y="0"/>
              <a:chExt cx="2028468" cy="1864925"/>
            </a:xfrm>
          </p:grpSpPr>
          <p:sp>
            <p:nvSpPr>
              <p:cNvPr id="4" name="Freeform 4"/>
              <p:cNvSpPr/>
              <p:nvPr/>
            </p:nvSpPr>
            <p:spPr>
              <a:xfrm>
                <a:off x="0" y="0"/>
                <a:ext cx="2028468" cy="1864925"/>
              </a:xfrm>
              <a:custGeom>
                <a:avLst/>
                <a:gdLst/>
                <a:ahLst/>
                <a:cxnLst/>
                <a:rect l="l" t="t" r="r" b="b"/>
                <a:pathLst>
                  <a:path w="2028468" h="1864925">
                    <a:moveTo>
                      <a:pt x="51791" y="0"/>
                    </a:moveTo>
                    <a:lnTo>
                      <a:pt x="1976677" y="0"/>
                    </a:lnTo>
                    <a:cubicBezTo>
                      <a:pt x="2005280" y="0"/>
                      <a:pt x="2028468" y="23188"/>
                      <a:pt x="2028468" y="51791"/>
                    </a:cubicBezTo>
                    <a:lnTo>
                      <a:pt x="2028468" y="1813134"/>
                    </a:lnTo>
                    <a:cubicBezTo>
                      <a:pt x="2028468" y="1826870"/>
                      <a:pt x="2023012" y="1840043"/>
                      <a:pt x="2013299" y="1849756"/>
                    </a:cubicBezTo>
                    <a:cubicBezTo>
                      <a:pt x="2003586" y="1859469"/>
                      <a:pt x="1990413" y="1864925"/>
                      <a:pt x="1976677" y="1864925"/>
                    </a:cubicBezTo>
                    <a:lnTo>
                      <a:pt x="51791" y="1864925"/>
                    </a:lnTo>
                    <a:cubicBezTo>
                      <a:pt x="38055" y="1864925"/>
                      <a:pt x="24882" y="1859469"/>
                      <a:pt x="15169" y="1849756"/>
                    </a:cubicBezTo>
                    <a:cubicBezTo>
                      <a:pt x="5457" y="1840043"/>
                      <a:pt x="0" y="1826870"/>
                      <a:pt x="0" y="1813134"/>
                    </a:cubicBezTo>
                    <a:lnTo>
                      <a:pt x="0" y="51791"/>
                    </a:lnTo>
                    <a:cubicBezTo>
                      <a:pt x="0" y="38055"/>
                      <a:pt x="5457" y="24882"/>
                      <a:pt x="15169" y="15169"/>
                    </a:cubicBezTo>
                    <a:cubicBezTo>
                      <a:pt x="24882" y="5457"/>
                      <a:pt x="38055" y="0"/>
                      <a:pt x="51791" y="0"/>
                    </a:cubicBezTo>
                    <a:close/>
                  </a:path>
                </a:pathLst>
              </a:custGeom>
              <a:solidFill>
                <a:srgbClr val="FFFFFF"/>
              </a:solidFill>
            </p:spPr>
          </p:sp>
          <p:sp>
            <p:nvSpPr>
              <p:cNvPr id="5" name="TextBox 5"/>
              <p:cNvSpPr txBox="1"/>
              <p:nvPr/>
            </p:nvSpPr>
            <p:spPr>
              <a:xfrm>
                <a:off x="0" y="-19050"/>
                <a:ext cx="2028468" cy="1883975"/>
              </a:xfrm>
              <a:prstGeom prst="rect">
                <a:avLst/>
              </a:prstGeom>
            </p:spPr>
            <p:txBody>
              <a:bodyPr lIns="50800" tIns="50800" rIns="50800" bIns="50800" rtlCol="0" anchor="ctr"/>
              <a:lstStyle/>
              <a:p>
                <a:pPr algn="ctr">
                  <a:lnSpc>
                    <a:spcPts val="1400"/>
                  </a:lnSpc>
                  <a:spcBef>
                    <a:spcPct val="0"/>
                  </a:spcBef>
                </a:pPr>
              </a:p>
            </p:txBody>
          </p:sp>
        </p:grpSp>
        <p:grpSp>
          <p:nvGrpSpPr>
            <p:cNvPr id="6" name="Group 6"/>
            <p:cNvGrpSpPr/>
            <p:nvPr/>
          </p:nvGrpSpPr>
          <p:grpSpPr>
            <a:xfrm rot="5400000">
              <a:off x="1567031" y="-194667"/>
              <a:ext cx="1687116" cy="2076450"/>
              <a:chOff x="0" y="0"/>
              <a:chExt cx="660400" cy="812800"/>
            </a:xfrm>
          </p:grpSpPr>
          <p:sp>
            <p:nvSpPr>
              <p:cNvPr id="7" name="Freeform 7"/>
              <p:cNvSpPr/>
              <p:nvPr/>
            </p:nvSpPr>
            <p:spPr>
              <a:xfrm>
                <a:off x="0" y="0"/>
                <a:ext cx="660400" cy="812800"/>
              </a:xfrm>
              <a:custGeom>
                <a:avLst/>
                <a:gdLst/>
                <a:ahLst/>
                <a:cxnLst/>
                <a:rect l="l" t="t" r="r" b="b"/>
                <a:pathLst>
                  <a:path w="660400" h="812800">
                    <a:moveTo>
                      <a:pt x="220252" y="793731"/>
                    </a:moveTo>
                    <a:cubicBezTo>
                      <a:pt x="254109" y="805245"/>
                      <a:pt x="292600" y="812800"/>
                      <a:pt x="330378" y="812800"/>
                    </a:cubicBezTo>
                    <a:cubicBezTo>
                      <a:pt x="368157" y="812800"/>
                      <a:pt x="404509" y="806323"/>
                      <a:pt x="438009" y="794809"/>
                    </a:cubicBezTo>
                    <a:cubicBezTo>
                      <a:pt x="438723" y="794450"/>
                      <a:pt x="439435" y="794450"/>
                      <a:pt x="440148" y="794090"/>
                    </a:cubicBezTo>
                    <a:cubicBezTo>
                      <a:pt x="565955" y="748035"/>
                      <a:pt x="658618" y="626421"/>
                      <a:pt x="660400" y="484298"/>
                    </a:cubicBezTo>
                    <a:lnTo>
                      <a:pt x="660400" y="0"/>
                    </a:lnTo>
                    <a:lnTo>
                      <a:pt x="0" y="0"/>
                    </a:lnTo>
                    <a:lnTo>
                      <a:pt x="0" y="483939"/>
                    </a:lnTo>
                    <a:cubicBezTo>
                      <a:pt x="1782" y="627140"/>
                      <a:pt x="93019" y="748755"/>
                      <a:pt x="220252" y="793731"/>
                    </a:cubicBezTo>
                    <a:close/>
                  </a:path>
                </a:pathLst>
              </a:custGeom>
              <a:solidFill>
                <a:srgbClr val="FFFFFF"/>
              </a:solidFill>
            </p:spPr>
          </p:sp>
          <p:sp>
            <p:nvSpPr>
              <p:cNvPr id="8" name="TextBox 8"/>
              <p:cNvSpPr txBox="1"/>
              <p:nvPr/>
            </p:nvSpPr>
            <p:spPr>
              <a:xfrm>
                <a:off x="0" y="-19050"/>
                <a:ext cx="660400" cy="704850"/>
              </a:xfrm>
              <a:prstGeom prst="rect">
                <a:avLst/>
              </a:prstGeom>
            </p:spPr>
            <p:txBody>
              <a:bodyPr lIns="50800" tIns="50800" rIns="50800" bIns="50800" rtlCol="0" anchor="ctr"/>
              <a:lstStyle/>
              <a:p>
                <a:pPr algn="ctr">
                  <a:lnSpc>
                    <a:spcPts val="1400"/>
                  </a:lnSpc>
                </a:pPr>
              </a:p>
            </p:txBody>
          </p:sp>
        </p:grpSp>
        <p:grpSp>
          <p:nvGrpSpPr>
            <p:cNvPr id="9" name="Group 9"/>
            <p:cNvGrpSpPr/>
            <p:nvPr/>
          </p:nvGrpSpPr>
          <p:grpSpPr>
            <a:xfrm rot="6426889">
              <a:off x="448125" y="1024803"/>
              <a:ext cx="5182102" cy="4764301"/>
              <a:chOff x="0" y="0"/>
              <a:chExt cx="2028468" cy="1864925"/>
            </a:xfrm>
          </p:grpSpPr>
          <p:sp>
            <p:nvSpPr>
              <p:cNvPr id="10" name="Freeform 10"/>
              <p:cNvSpPr/>
              <p:nvPr/>
            </p:nvSpPr>
            <p:spPr>
              <a:xfrm>
                <a:off x="0" y="0"/>
                <a:ext cx="2028468" cy="1864925"/>
              </a:xfrm>
              <a:custGeom>
                <a:avLst/>
                <a:gdLst/>
                <a:ahLst/>
                <a:cxnLst/>
                <a:rect l="l" t="t" r="r" b="b"/>
                <a:pathLst>
                  <a:path w="2028468" h="1864925">
                    <a:moveTo>
                      <a:pt x="51791" y="0"/>
                    </a:moveTo>
                    <a:lnTo>
                      <a:pt x="1976677" y="0"/>
                    </a:lnTo>
                    <a:cubicBezTo>
                      <a:pt x="2005280" y="0"/>
                      <a:pt x="2028468" y="23188"/>
                      <a:pt x="2028468" y="51791"/>
                    </a:cubicBezTo>
                    <a:lnTo>
                      <a:pt x="2028468" y="1813134"/>
                    </a:lnTo>
                    <a:cubicBezTo>
                      <a:pt x="2028468" y="1826870"/>
                      <a:pt x="2023012" y="1840043"/>
                      <a:pt x="2013299" y="1849756"/>
                    </a:cubicBezTo>
                    <a:cubicBezTo>
                      <a:pt x="2003586" y="1859469"/>
                      <a:pt x="1990413" y="1864925"/>
                      <a:pt x="1976677" y="1864925"/>
                    </a:cubicBezTo>
                    <a:lnTo>
                      <a:pt x="51791" y="1864925"/>
                    </a:lnTo>
                    <a:cubicBezTo>
                      <a:pt x="38055" y="1864925"/>
                      <a:pt x="24882" y="1859469"/>
                      <a:pt x="15169" y="1849756"/>
                    </a:cubicBezTo>
                    <a:cubicBezTo>
                      <a:pt x="5457" y="1840043"/>
                      <a:pt x="0" y="1826870"/>
                      <a:pt x="0" y="1813134"/>
                    </a:cubicBezTo>
                    <a:lnTo>
                      <a:pt x="0" y="51791"/>
                    </a:lnTo>
                    <a:cubicBezTo>
                      <a:pt x="0" y="38055"/>
                      <a:pt x="5457" y="24882"/>
                      <a:pt x="15169" y="15169"/>
                    </a:cubicBezTo>
                    <a:cubicBezTo>
                      <a:pt x="24882" y="5457"/>
                      <a:pt x="38055" y="0"/>
                      <a:pt x="51791" y="0"/>
                    </a:cubicBezTo>
                    <a:close/>
                  </a:path>
                </a:pathLst>
              </a:custGeom>
              <a:solidFill>
                <a:srgbClr val="FFFFFF"/>
              </a:solidFill>
            </p:spPr>
          </p:sp>
          <p:sp>
            <p:nvSpPr>
              <p:cNvPr id="11" name="TextBox 11"/>
              <p:cNvSpPr txBox="1"/>
              <p:nvPr/>
            </p:nvSpPr>
            <p:spPr>
              <a:xfrm>
                <a:off x="0" y="-19050"/>
                <a:ext cx="2028468" cy="1883975"/>
              </a:xfrm>
              <a:prstGeom prst="rect">
                <a:avLst/>
              </a:prstGeom>
            </p:spPr>
            <p:txBody>
              <a:bodyPr lIns="50800" tIns="50800" rIns="50800" bIns="50800" rtlCol="0" anchor="ctr"/>
              <a:lstStyle/>
              <a:p>
                <a:pPr algn="ctr">
                  <a:lnSpc>
                    <a:spcPts val="1400"/>
                  </a:lnSpc>
                  <a:spcBef>
                    <a:spcPct val="0"/>
                  </a:spcBef>
                </a:pPr>
              </a:p>
            </p:txBody>
          </p:sp>
        </p:grpSp>
      </p:grpSp>
      <p:sp>
        <p:nvSpPr>
          <p:cNvPr id="12" name="Freeform 12"/>
          <p:cNvSpPr/>
          <p:nvPr/>
        </p:nvSpPr>
        <p:spPr>
          <a:xfrm>
            <a:off x="298417" y="300160"/>
            <a:ext cx="1877596" cy="821361"/>
          </a:xfrm>
          <a:custGeom>
            <a:avLst/>
            <a:gdLst/>
            <a:ahLst/>
            <a:cxnLst/>
            <a:rect l="l" t="t" r="r" b="b"/>
            <a:pathLst>
              <a:path w="1877596" h="821361">
                <a:moveTo>
                  <a:pt x="0" y="0"/>
                </a:moveTo>
                <a:lnTo>
                  <a:pt x="1877596" y="0"/>
                </a:lnTo>
                <a:lnTo>
                  <a:pt x="1877596" y="821361"/>
                </a:lnTo>
                <a:lnTo>
                  <a:pt x="0" y="821361"/>
                </a:lnTo>
                <a:lnTo>
                  <a:pt x="0" y="0"/>
                </a:lnTo>
                <a:close/>
              </a:path>
            </a:pathLst>
          </a:custGeom>
          <a:blipFill>
            <a:blip r:embed="rId1"/>
            <a:stretch>
              <a:fillRect/>
            </a:stretch>
          </a:blipFill>
        </p:spPr>
      </p:sp>
      <p:grpSp>
        <p:nvGrpSpPr>
          <p:cNvPr id="13" name="Group 13"/>
          <p:cNvGrpSpPr/>
          <p:nvPr/>
        </p:nvGrpSpPr>
        <p:grpSpPr>
          <a:xfrm rot="0">
            <a:off x="637365" y="1766022"/>
            <a:ext cx="1813240" cy="1813240"/>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5" name="TextBox 15"/>
            <p:cNvSpPr txBox="1"/>
            <p:nvPr/>
          </p:nvSpPr>
          <p:spPr>
            <a:xfrm>
              <a:off x="76200" y="38100"/>
              <a:ext cx="660400" cy="698500"/>
            </a:xfrm>
            <a:prstGeom prst="rect">
              <a:avLst/>
            </a:prstGeom>
          </p:spPr>
          <p:txBody>
            <a:bodyPr lIns="50800" tIns="50800" rIns="50800" bIns="50800" rtlCol="0" anchor="ctr"/>
            <a:lstStyle/>
            <a:p>
              <a:pPr algn="ctr">
                <a:lnSpc>
                  <a:spcPts val="1400"/>
                </a:lnSpc>
              </a:pPr>
            </a:p>
          </p:txBody>
        </p:sp>
      </p:grpSp>
      <p:sp>
        <p:nvSpPr>
          <p:cNvPr id="16" name="Freeform 16"/>
          <p:cNvSpPr/>
          <p:nvPr/>
        </p:nvSpPr>
        <p:spPr>
          <a:xfrm>
            <a:off x="850295" y="2069433"/>
            <a:ext cx="1387382" cy="1206419"/>
          </a:xfrm>
          <a:custGeom>
            <a:avLst/>
            <a:gdLst/>
            <a:ahLst/>
            <a:cxnLst/>
            <a:rect l="l" t="t" r="r" b="b"/>
            <a:pathLst>
              <a:path w="1387382" h="1206419">
                <a:moveTo>
                  <a:pt x="0" y="0"/>
                </a:moveTo>
                <a:lnTo>
                  <a:pt x="1387382" y="0"/>
                </a:lnTo>
                <a:lnTo>
                  <a:pt x="1387382" y="1206419"/>
                </a:lnTo>
                <a:lnTo>
                  <a:pt x="0" y="1206419"/>
                </a:lnTo>
                <a:lnTo>
                  <a:pt x="0" y="0"/>
                </a:lnTo>
                <a:close/>
              </a:path>
            </a:pathLst>
          </a:custGeom>
          <a:blipFill>
            <a:blip r:embed="rId2"/>
            <a:stretch>
              <a:fillRect/>
            </a:stretch>
          </a:blipFill>
        </p:spPr>
      </p:sp>
      <p:sp>
        <p:nvSpPr>
          <p:cNvPr id="17" name="TextBox 17"/>
          <p:cNvSpPr txBox="1"/>
          <p:nvPr/>
        </p:nvSpPr>
        <p:spPr>
          <a:xfrm>
            <a:off x="3459174" y="2747095"/>
            <a:ext cx="3147988" cy="659130"/>
          </a:xfrm>
          <a:prstGeom prst="rect">
            <a:avLst/>
          </a:prstGeom>
        </p:spPr>
        <p:txBody>
          <a:bodyPr lIns="0" tIns="0" rIns="0" bIns="0" rtlCol="0" anchor="t">
            <a:spAutoFit/>
          </a:bodyPr>
          <a:lstStyle/>
          <a:p>
            <a:pPr>
              <a:lnSpc>
                <a:spcPts val="2520"/>
              </a:lnSpc>
            </a:pPr>
            <a:r>
              <a:rPr lang="en-US" sz="1800">
                <a:solidFill>
                  <a:srgbClr val="F16622"/>
                </a:solidFill>
                <a:latin typeface="Times New Roman Bold" panose="02020603050405020304"/>
              </a:rPr>
              <a:t>LẬP TRÌNH ĐA NỀN TẢNG VỚI REACT NATIVE</a:t>
            </a:r>
            <a:endParaRPr lang="en-US" sz="1800">
              <a:solidFill>
                <a:srgbClr val="F16622"/>
              </a:solidFill>
              <a:latin typeface="Times New Roman Bold" panose="02020603050405020304"/>
            </a:endParaRPr>
          </a:p>
        </p:txBody>
      </p:sp>
      <p:sp>
        <p:nvSpPr>
          <p:cNvPr id="18" name="TextBox 18"/>
          <p:cNvSpPr txBox="1"/>
          <p:nvPr/>
        </p:nvSpPr>
        <p:spPr>
          <a:xfrm>
            <a:off x="3194247" y="3780025"/>
            <a:ext cx="3711378" cy="516890"/>
          </a:xfrm>
          <a:prstGeom prst="rect">
            <a:avLst/>
          </a:prstGeom>
        </p:spPr>
        <p:txBody>
          <a:bodyPr lIns="0" tIns="0" rIns="0" bIns="0" rtlCol="0" anchor="t">
            <a:spAutoFit/>
          </a:bodyPr>
          <a:lstStyle/>
          <a:p>
            <a:pPr>
              <a:lnSpc>
                <a:spcPts val="1960"/>
              </a:lnSpc>
            </a:pPr>
            <a:r>
              <a:rPr lang="en-US" sz="1400">
                <a:solidFill>
                  <a:srgbClr val="F16622"/>
                </a:solidFill>
                <a:latin typeface="Times New Roman" panose="02020603050405020304"/>
              </a:rPr>
              <a:t>BÀI 4: GIỚI THIÊU VỀ ỨNG DỤNG CHỤP ẢNH, LẤY ẢNH VÀ PHÁT NHẠC</a:t>
            </a:r>
            <a:endParaRPr lang="en-US" sz="1400">
              <a:solidFill>
                <a:srgbClr val="F16622"/>
              </a:solidFill>
              <a:latin typeface="Times New Roman" panose="02020603050405020304"/>
            </a:endParaRPr>
          </a:p>
        </p:txBody>
      </p:sp>
      <p:sp>
        <p:nvSpPr>
          <p:cNvPr id="19" name="TextBox 19"/>
          <p:cNvSpPr txBox="1"/>
          <p:nvPr/>
        </p:nvSpPr>
        <p:spPr>
          <a:xfrm>
            <a:off x="3194247" y="4334192"/>
            <a:ext cx="3595386" cy="516890"/>
          </a:xfrm>
          <a:prstGeom prst="rect">
            <a:avLst/>
          </a:prstGeom>
        </p:spPr>
        <p:txBody>
          <a:bodyPr lIns="0" tIns="0" rIns="0" bIns="0" rtlCol="0" anchor="t">
            <a:spAutoFit/>
          </a:bodyPr>
          <a:lstStyle/>
          <a:p>
            <a:pPr>
              <a:lnSpc>
                <a:spcPts val="1960"/>
              </a:lnSpc>
            </a:pPr>
            <a:r>
              <a:rPr lang="en-US" sz="1400">
                <a:solidFill>
                  <a:srgbClr val="F16622"/>
                </a:solidFill>
                <a:latin typeface="Times New Roman" panose="02020603050405020304"/>
              </a:rPr>
              <a:t>PHẦN 1: CHỤP ẢNH VÀ LẤY ẢNH TỪ THƯ VIỆN</a:t>
            </a:r>
            <a:endParaRPr lang="en-US" sz="1400">
              <a:solidFill>
                <a:srgbClr val="F16622"/>
              </a:solidFill>
              <a:latin typeface="Times New Roman" panose="02020603050405020304"/>
            </a:endParaRPr>
          </a:p>
        </p:txBody>
      </p:sp>
      <p:sp>
        <p:nvSpPr>
          <p:cNvPr id="20" name="TextBox 20"/>
          <p:cNvSpPr txBox="1"/>
          <p:nvPr/>
        </p:nvSpPr>
        <p:spPr>
          <a:xfrm>
            <a:off x="439048" y="4624387"/>
            <a:ext cx="1750814" cy="226695"/>
          </a:xfrm>
          <a:prstGeom prst="rect">
            <a:avLst/>
          </a:prstGeom>
        </p:spPr>
        <p:txBody>
          <a:bodyPr lIns="0" tIns="0" rIns="0" bIns="0" rtlCol="0" anchor="t">
            <a:spAutoFit/>
          </a:bodyPr>
          <a:lstStyle/>
          <a:p>
            <a:pPr algn="ctr">
              <a:lnSpc>
                <a:spcPts val="1680"/>
              </a:lnSpc>
            </a:pPr>
            <a:r>
              <a:rPr lang="en-US" sz="1200">
                <a:solidFill>
                  <a:srgbClr val="FFFFFF"/>
                </a:solidFill>
                <a:latin typeface="Times New Roman" panose="02020603050405020304"/>
              </a:rPr>
              <a:t>https://caodang.fpt.edu.vn/</a:t>
            </a:r>
            <a:endParaRPr lang="en-US" sz="1200">
              <a:solidFill>
                <a:srgbClr val="FFFFFF"/>
              </a:solidFill>
              <a:latin typeface="Times New Roman" panose="02020603050405020304"/>
            </a:endParaRPr>
          </a:p>
        </p:txBody>
      </p:sp>
      <p:sp>
        <p:nvSpPr>
          <p:cNvPr id="21" name="AutoShape 21"/>
          <p:cNvSpPr/>
          <p:nvPr/>
        </p:nvSpPr>
        <p:spPr>
          <a:xfrm flipV="1">
            <a:off x="298417" y="4907580"/>
            <a:ext cx="1999940" cy="3718"/>
          </a:xfrm>
          <a:prstGeom prst="line">
            <a:avLst/>
          </a:prstGeom>
          <a:ln w="19050" cap="flat">
            <a:solidFill>
              <a:srgbClr val="FFFFFF"/>
            </a:solidFill>
            <a:prstDash val="solid"/>
            <a:headEnd type="none" w="sm" len="sm"/>
            <a:tailEnd type="none" w="sm" len="sm"/>
          </a:ln>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sp>
        <p:nvSpPr>
          <p:cNvPr id="4" name="TextBox 4"/>
          <p:cNvSpPr txBox="1"/>
          <p:nvPr/>
        </p:nvSpPr>
        <p:spPr>
          <a:xfrm>
            <a:off x="1931642" y="254724"/>
            <a:ext cx="4454870"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Giá trị trả về </a:t>
            </a:r>
            <a:endParaRPr lang="en-US" sz="1800">
              <a:solidFill>
                <a:srgbClr val="F16622"/>
              </a:solidFill>
              <a:latin typeface="Times New Roman Bold" panose="02020603050405020304"/>
            </a:endParaRPr>
          </a:p>
        </p:txBody>
      </p:sp>
      <p:grpSp>
        <p:nvGrpSpPr>
          <p:cNvPr id="5" name="Group 5"/>
          <p:cNvGrpSpPr/>
          <p:nvPr/>
        </p:nvGrpSpPr>
        <p:grpSpPr>
          <a:xfrm rot="0">
            <a:off x="519040" y="937958"/>
            <a:ext cx="5806032" cy="459740"/>
            <a:chOff x="0" y="0"/>
            <a:chExt cx="7741376" cy="612987"/>
          </a:xfrm>
        </p:grpSpPr>
        <p:grpSp>
          <p:nvGrpSpPr>
            <p:cNvPr id="6" name="Group 6"/>
            <p:cNvGrpSpPr/>
            <p:nvPr/>
          </p:nvGrpSpPr>
          <p:grpSpPr>
            <a:xfrm rot="0">
              <a:off x="10709" y="39546"/>
              <a:ext cx="262157" cy="240016"/>
              <a:chOff x="0" y="0"/>
              <a:chExt cx="852667" cy="780652"/>
            </a:xfrm>
          </p:grpSpPr>
          <p:sp>
            <p:nvSpPr>
              <p:cNvPr id="7" name="Freeform 7"/>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8" name="TextBox 8"/>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9" name="Group 9"/>
            <p:cNvGrpSpPr/>
            <p:nvPr/>
          </p:nvGrpSpPr>
          <p:grpSpPr>
            <a:xfrm rot="0">
              <a:off x="0" y="27307"/>
              <a:ext cx="242027" cy="242027"/>
              <a:chOff x="0" y="0"/>
              <a:chExt cx="812800" cy="812800"/>
            </a:xfrm>
          </p:grpSpPr>
          <p:sp>
            <p:nvSpPr>
              <p:cNvPr id="10" name="Freeform 10"/>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1" name="TextBox 11"/>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2" name="Group 12"/>
            <p:cNvGrpSpPr/>
            <p:nvPr/>
          </p:nvGrpSpPr>
          <p:grpSpPr>
            <a:xfrm rot="0">
              <a:off x="11842" y="41833"/>
              <a:ext cx="218342" cy="212976"/>
              <a:chOff x="0" y="0"/>
              <a:chExt cx="733260" cy="715238"/>
            </a:xfrm>
          </p:grpSpPr>
          <p:sp>
            <p:nvSpPr>
              <p:cNvPr id="13" name="Freeform 13"/>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4" name="TextBox 14"/>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5" name="Group 15"/>
            <p:cNvGrpSpPr/>
            <p:nvPr/>
          </p:nvGrpSpPr>
          <p:grpSpPr>
            <a:xfrm rot="1261002">
              <a:off x="237344" y="32551"/>
              <a:ext cx="32993" cy="20225"/>
              <a:chOff x="0" y="0"/>
              <a:chExt cx="110802" cy="67923"/>
            </a:xfrm>
          </p:grpSpPr>
          <p:sp>
            <p:nvSpPr>
              <p:cNvPr id="16" name="Freeform 16"/>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7" name="TextBox 17"/>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8" name="Group 18"/>
            <p:cNvGrpSpPr/>
            <p:nvPr/>
          </p:nvGrpSpPr>
          <p:grpSpPr>
            <a:xfrm rot="2537428">
              <a:off x="4866" y="256957"/>
              <a:ext cx="14897" cy="20225"/>
              <a:chOff x="0" y="0"/>
              <a:chExt cx="50030" cy="67923"/>
            </a:xfrm>
          </p:grpSpPr>
          <p:sp>
            <p:nvSpPr>
              <p:cNvPr id="19" name="Freeform 19"/>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20" name="TextBox 20"/>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1" name="TextBox 21"/>
            <p:cNvSpPr txBox="1"/>
            <p:nvPr/>
          </p:nvSpPr>
          <p:spPr>
            <a:xfrm>
              <a:off x="405735" y="-57150"/>
              <a:ext cx="7335640" cy="670137"/>
            </a:xfrm>
            <a:prstGeom prst="rect">
              <a:avLst/>
            </a:prstGeom>
          </p:spPr>
          <p:txBody>
            <a:bodyPr lIns="0" tIns="0" rIns="0" bIns="0" rtlCol="0" anchor="t">
              <a:spAutoFit/>
            </a:bodyPr>
            <a:lstStyle/>
            <a:p>
              <a:pPr>
                <a:lnSpc>
                  <a:spcPts val="1960"/>
                </a:lnSpc>
              </a:pPr>
              <a:r>
                <a:rPr lang="en-US" sz="1400">
                  <a:solidFill>
                    <a:srgbClr val="3B3939"/>
                  </a:solidFill>
                  <a:latin typeface="Times New Roman" panose="02020603050405020304"/>
                </a:rPr>
                <a:t>Khi bạn gọi hàm </a:t>
              </a:r>
              <a:r>
                <a:rPr lang="en-US" sz="1400">
                  <a:solidFill>
                    <a:srgbClr val="3B3939"/>
                  </a:solidFill>
                  <a:latin typeface="Times New Roman Bold" panose="02020603050405020304"/>
                </a:rPr>
                <a:t>launchCamera </a:t>
              </a:r>
              <a:r>
                <a:rPr lang="en-US" sz="1400">
                  <a:solidFill>
                    <a:srgbClr val="3B3939"/>
                  </a:solidFill>
                  <a:latin typeface="Times New Roman" panose="02020603050405020304"/>
                </a:rPr>
                <a:t>hoặc </a:t>
              </a:r>
              <a:r>
                <a:rPr lang="en-US" sz="1400">
                  <a:solidFill>
                    <a:srgbClr val="3B3939"/>
                  </a:solidFill>
                  <a:latin typeface="Times New Roman Bold" panose="02020603050405020304"/>
                </a:rPr>
                <a:t>launchImageLibrary. </a:t>
              </a:r>
              <a:r>
                <a:rPr lang="en-US" sz="1400">
                  <a:solidFill>
                    <a:srgbClr val="3B3939"/>
                  </a:solidFill>
                  <a:latin typeface="Times New Roman" panose="02020603050405020304"/>
                </a:rPr>
                <a:t>Kết quả trả về sẽ là một object chứa các thông tin sau: </a:t>
              </a:r>
              <a:endParaRPr lang="en-US" sz="1400">
                <a:solidFill>
                  <a:srgbClr val="3B3939"/>
                </a:solidFill>
                <a:latin typeface="Times New Roman" panose="02020603050405020304"/>
              </a:endParaRPr>
            </a:p>
          </p:txBody>
        </p:sp>
      </p:grpSp>
      <p:grpSp>
        <p:nvGrpSpPr>
          <p:cNvPr id="22" name="Group 22"/>
          <p:cNvGrpSpPr/>
          <p:nvPr/>
        </p:nvGrpSpPr>
        <p:grpSpPr>
          <a:xfrm rot="0">
            <a:off x="818476" y="1569148"/>
            <a:ext cx="5506596" cy="212089"/>
            <a:chOff x="0" y="0"/>
            <a:chExt cx="7342128" cy="282786"/>
          </a:xfrm>
        </p:grpSpPr>
        <p:grpSp>
          <p:nvGrpSpPr>
            <p:cNvPr id="23" name="Group 23"/>
            <p:cNvGrpSpPr/>
            <p:nvPr/>
          </p:nvGrpSpPr>
          <p:grpSpPr>
            <a:xfrm rot="2700000">
              <a:off x="91796" y="18834"/>
              <a:ext cx="90938" cy="90938"/>
              <a:chOff x="0" y="0"/>
              <a:chExt cx="812800" cy="812800"/>
            </a:xfrm>
          </p:grpSpPr>
          <p:sp>
            <p:nvSpPr>
              <p:cNvPr id="24" name="Freeform 24"/>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25" name="TextBox 25"/>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26" name="Group 26"/>
            <p:cNvGrpSpPr/>
            <p:nvPr/>
          </p:nvGrpSpPr>
          <p:grpSpPr>
            <a:xfrm rot="2700000">
              <a:off x="167633" y="97452"/>
              <a:ext cx="90938" cy="90938"/>
              <a:chOff x="0" y="0"/>
              <a:chExt cx="812800" cy="812800"/>
            </a:xfrm>
          </p:grpSpPr>
          <p:sp>
            <p:nvSpPr>
              <p:cNvPr id="27" name="Freeform 2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28" name="TextBox 28"/>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29" name="Group 29"/>
            <p:cNvGrpSpPr/>
            <p:nvPr/>
          </p:nvGrpSpPr>
          <p:grpSpPr>
            <a:xfrm rot="2700000">
              <a:off x="91796" y="170520"/>
              <a:ext cx="90938" cy="90938"/>
              <a:chOff x="0" y="0"/>
              <a:chExt cx="812800" cy="812800"/>
            </a:xfrm>
          </p:grpSpPr>
          <p:sp>
            <p:nvSpPr>
              <p:cNvPr id="30" name="Freeform 30"/>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31" name="TextBox 31"/>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32" name="Group 32"/>
            <p:cNvGrpSpPr/>
            <p:nvPr/>
          </p:nvGrpSpPr>
          <p:grpSpPr>
            <a:xfrm rot="2700000">
              <a:off x="18834" y="97452"/>
              <a:ext cx="90938" cy="90938"/>
              <a:chOff x="0" y="0"/>
              <a:chExt cx="812800" cy="812800"/>
            </a:xfrm>
          </p:grpSpPr>
          <p:sp>
            <p:nvSpPr>
              <p:cNvPr id="33" name="Freeform 3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34" name="TextBox 34"/>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sp>
          <p:nvSpPr>
            <p:cNvPr id="35" name="TextBox 35"/>
            <p:cNvSpPr txBox="1"/>
            <p:nvPr/>
          </p:nvSpPr>
          <p:spPr>
            <a:xfrm>
              <a:off x="387101" y="-57150"/>
              <a:ext cx="6955027" cy="339936"/>
            </a:xfrm>
            <a:prstGeom prst="rect">
              <a:avLst/>
            </a:prstGeom>
          </p:spPr>
          <p:txBody>
            <a:bodyPr lIns="0" tIns="0" rIns="0" bIns="0" rtlCol="0" anchor="t">
              <a:spAutoFit/>
            </a:bodyPr>
            <a:lstStyle/>
            <a:p>
              <a:pPr marL="0" lvl="0" indent="0">
                <a:lnSpc>
                  <a:spcPts val="1960"/>
                </a:lnSpc>
                <a:spcBef>
                  <a:spcPct val="0"/>
                </a:spcBef>
              </a:pPr>
              <a:r>
                <a:rPr lang="en-US" sz="1400">
                  <a:solidFill>
                    <a:srgbClr val="000000"/>
                  </a:solidFill>
                  <a:latin typeface="Times New Roman Bold" panose="02020603050405020304"/>
                </a:rPr>
                <a:t>didCancel</a:t>
              </a:r>
              <a:r>
                <a:rPr lang="en-US" sz="1400">
                  <a:solidFill>
                    <a:srgbClr val="000000"/>
                  </a:solidFill>
                  <a:latin typeface="Times New Roman" panose="02020603050405020304"/>
                </a:rPr>
                <a:t>: </a:t>
              </a:r>
              <a:r>
                <a:rPr lang="en-US" sz="1400">
                  <a:solidFill>
                    <a:srgbClr val="000000"/>
                  </a:solidFill>
                  <a:latin typeface="Times New Roman Bold" panose="02020603050405020304"/>
                </a:rPr>
                <a:t>true</a:t>
              </a:r>
              <a:r>
                <a:rPr lang="en-US" sz="1400">
                  <a:solidFill>
                    <a:srgbClr val="000000"/>
                  </a:solidFill>
                  <a:latin typeface="Times New Roman" panose="02020603050405020304"/>
                </a:rPr>
                <a:t> nếu người dùng hủy quá trình</a:t>
              </a:r>
              <a:endParaRPr lang="en-US" sz="1400">
                <a:solidFill>
                  <a:srgbClr val="000000"/>
                </a:solidFill>
                <a:latin typeface="Times New Roman" panose="02020603050405020304"/>
              </a:endParaRPr>
            </a:p>
          </p:txBody>
        </p:sp>
      </p:grpSp>
      <p:grpSp>
        <p:nvGrpSpPr>
          <p:cNvPr id="36" name="Group 36"/>
          <p:cNvGrpSpPr/>
          <p:nvPr/>
        </p:nvGrpSpPr>
        <p:grpSpPr>
          <a:xfrm rot="0">
            <a:off x="818476" y="1952687"/>
            <a:ext cx="5506596" cy="212089"/>
            <a:chOff x="0" y="0"/>
            <a:chExt cx="7342128" cy="282786"/>
          </a:xfrm>
        </p:grpSpPr>
        <p:grpSp>
          <p:nvGrpSpPr>
            <p:cNvPr id="37" name="Group 37"/>
            <p:cNvGrpSpPr/>
            <p:nvPr/>
          </p:nvGrpSpPr>
          <p:grpSpPr>
            <a:xfrm rot="2700000">
              <a:off x="91796" y="18834"/>
              <a:ext cx="90938" cy="90938"/>
              <a:chOff x="0" y="0"/>
              <a:chExt cx="812800" cy="812800"/>
            </a:xfrm>
          </p:grpSpPr>
          <p:sp>
            <p:nvSpPr>
              <p:cNvPr id="38" name="Freeform 38"/>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39" name="TextBox 39"/>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40" name="Group 40"/>
            <p:cNvGrpSpPr/>
            <p:nvPr/>
          </p:nvGrpSpPr>
          <p:grpSpPr>
            <a:xfrm rot="2700000">
              <a:off x="167633" y="97452"/>
              <a:ext cx="90938" cy="90938"/>
              <a:chOff x="0" y="0"/>
              <a:chExt cx="812800" cy="812800"/>
            </a:xfrm>
          </p:grpSpPr>
          <p:sp>
            <p:nvSpPr>
              <p:cNvPr id="41" name="Freeform 41"/>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42" name="TextBox 42"/>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43" name="Group 43"/>
            <p:cNvGrpSpPr/>
            <p:nvPr/>
          </p:nvGrpSpPr>
          <p:grpSpPr>
            <a:xfrm rot="2700000">
              <a:off x="91796" y="170520"/>
              <a:ext cx="90938" cy="90938"/>
              <a:chOff x="0" y="0"/>
              <a:chExt cx="812800" cy="812800"/>
            </a:xfrm>
          </p:grpSpPr>
          <p:sp>
            <p:nvSpPr>
              <p:cNvPr id="44" name="Freeform 44"/>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45" name="TextBox 45"/>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46" name="Group 46"/>
            <p:cNvGrpSpPr/>
            <p:nvPr/>
          </p:nvGrpSpPr>
          <p:grpSpPr>
            <a:xfrm rot="2700000">
              <a:off x="18834" y="97452"/>
              <a:ext cx="90938" cy="90938"/>
              <a:chOff x="0" y="0"/>
              <a:chExt cx="812800" cy="812800"/>
            </a:xfrm>
          </p:grpSpPr>
          <p:sp>
            <p:nvSpPr>
              <p:cNvPr id="47" name="Freeform 4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48" name="TextBox 48"/>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sp>
          <p:nvSpPr>
            <p:cNvPr id="49" name="TextBox 49"/>
            <p:cNvSpPr txBox="1"/>
            <p:nvPr/>
          </p:nvSpPr>
          <p:spPr>
            <a:xfrm>
              <a:off x="387101" y="-57150"/>
              <a:ext cx="6955027" cy="339936"/>
            </a:xfrm>
            <a:prstGeom prst="rect">
              <a:avLst/>
            </a:prstGeom>
          </p:spPr>
          <p:txBody>
            <a:bodyPr lIns="0" tIns="0" rIns="0" bIns="0" rtlCol="0" anchor="t">
              <a:spAutoFit/>
            </a:bodyPr>
            <a:lstStyle/>
            <a:p>
              <a:pPr marL="0" lvl="0" indent="0">
                <a:lnSpc>
                  <a:spcPts val="1960"/>
                </a:lnSpc>
                <a:spcBef>
                  <a:spcPct val="0"/>
                </a:spcBef>
              </a:pPr>
              <a:r>
                <a:rPr lang="en-US" sz="1400">
                  <a:solidFill>
                    <a:srgbClr val="000000"/>
                  </a:solidFill>
                  <a:latin typeface="Times New Roman Bold" panose="02020603050405020304"/>
                </a:rPr>
                <a:t>errorCode</a:t>
              </a:r>
              <a:r>
                <a:rPr lang="en-US" sz="1400">
                  <a:solidFill>
                    <a:srgbClr val="000000"/>
                  </a:solidFill>
                  <a:latin typeface="Times New Roman" panose="02020603050405020304"/>
                </a:rPr>
                <a:t>: Kiểm tra </a:t>
              </a:r>
              <a:r>
                <a:rPr lang="en-US" sz="1400">
                  <a:solidFill>
                    <a:srgbClr val="000000"/>
                  </a:solidFill>
                  <a:latin typeface="Times New Roman Bold" panose="02020603050405020304"/>
                </a:rPr>
                <a:t>ErrorCode</a:t>
              </a:r>
              <a:r>
                <a:rPr lang="en-US" sz="1400">
                  <a:solidFill>
                    <a:srgbClr val="000000"/>
                  </a:solidFill>
                  <a:latin typeface="Times New Roman" panose="02020603050405020304"/>
                </a:rPr>
                <a:t> cho tất cả các mã lỗi</a:t>
              </a:r>
              <a:endParaRPr lang="en-US" sz="1400">
                <a:solidFill>
                  <a:srgbClr val="000000"/>
                </a:solidFill>
                <a:latin typeface="Times New Roman" panose="02020603050405020304"/>
              </a:endParaRPr>
            </a:p>
          </p:txBody>
        </p:sp>
      </p:grpSp>
      <p:graphicFrame>
        <p:nvGraphicFramePr>
          <p:cNvPr id="50" name="Table 50"/>
          <p:cNvGraphicFramePr>
            <a:graphicFrameLocks noGrp="1"/>
          </p:cNvGraphicFramePr>
          <p:nvPr/>
        </p:nvGraphicFramePr>
        <p:xfrm>
          <a:off x="1133910" y="2419869"/>
          <a:ext cx="5014590" cy="2252145"/>
        </p:xfrm>
        <a:graphic>
          <a:graphicData uri="http://schemas.openxmlformats.org/drawingml/2006/table">
            <a:tbl>
              <a:tblPr/>
              <a:tblGrid>
                <a:gridCol w="1204763"/>
                <a:gridCol w="3809827"/>
              </a:tblGrid>
              <a:tr h="465336">
                <a:tc>
                  <a:txBody>
                    <a:bodyPr rtlCol="0"/>
                    <a:lstStyle/>
                    <a:p>
                      <a:pPr algn="ctr">
                        <a:lnSpc>
                          <a:spcPts val="1960"/>
                        </a:lnSpc>
                        <a:defRPr/>
                      </a:pPr>
                      <a:r>
                        <a:rPr lang="en-US" sz="1400">
                          <a:solidFill>
                            <a:srgbClr val="FFFFFF"/>
                          </a:solidFill>
                          <a:latin typeface="Times New Roman Bold" panose="02020603050405020304"/>
                        </a:rPr>
                        <a:t>Code</a:t>
                      </a:r>
                      <a:endParaRPr lang="en-US" sz="1100"/>
                    </a:p>
                  </a:txBody>
                  <a:tcPr marL="19050" marR="19050" marT="19050" marB="19050" anchor="t">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17024"/>
                    </a:solidFill>
                  </a:tcPr>
                </a:tc>
                <a:tc>
                  <a:txBody>
                    <a:bodyPr rtlCol="0"/>
                    <a:lstStyle/>
                    <a:p>
                      <a:pPr algn="ctr">
                        <a:lnSpc>
                          <a:spcPts val="1960"/>
                        </a:lnSpc>
                        <a:defRPr/>
                      </a:pPr>
                      <a:r>
                        <a:rPr lang="en-US" sz="1400">
                          <a:solidFill>
                            <a:srgbClr val="FFFFFF"/>
                          </a:solidFill>
                          <a:latin typeface="Times New Roman Bold" panose="02020603050405020304"/>
                        </a:rPr>
                        <a:t>Mô tả</a:t>
                      </a:r>
                      <a:endParaRPr lang="en-US" sz="1100"/>
                    </a:p>
                  </a:txBody>
                  <a:tcPr marL="19050" marR="19050" marT="19050" marB="19050" anchor="t">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17024"/>
                    </a:solidFill>
                  </a:tcPr>
                </a:tc>
              </a:tr>
              <a:tr h="595603">
                <a:tc>
                  <a:txBody>
                    <a:bodyPr rtlCol="0"/>
                    <a:lstStyle/>
                    <a:p>
                      <a:pPr algn="ctr">
                        <a:lnSpc>
                          <a:spcPts val="1960"/>
                        </a:lnSpc>
                        <a:defRPr/>
                      </a:pPr>
                      <a:r>
                        <a:rPr lang="en-US" sz="1400">
                          <a:solidFill>
                            <a:srgbClr val="000000"/>
                          </a:solidFill>
                          <a:latin typeface="Times New Roman" panose="02020603050405020304"/>
                        </a:rPr>
                        <a:t>camera_unavailable</a:t>
                      </a:r>
                      <a:endParaRPr lang="en-US" sz="1100"/>
                    </a:p>
                  </a:txBody>
                  <a:tcPr marL="19050" marR="19050" marT="19050" marB="19050" anchor="t">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4F4F4"/>
                    </a:solidFill>
                  </a:tcPr>
                </a:tc>
                <a:tc>
                  <a:txBody>
                    <a:bodyPr rtlCol="0"/>
                    <a:lstStyle/>
                    <a:p>
                      <a:pPr algn="ctr">
                        <a:lnSpc>
                          <a:spcPts val="1960"/>
                        </a:lnSpc>
                        <a:defRPr/>
                      </a:pPr>
                      <a:r>
                        <a:rPr lang="en-US" sz="1400">
                          <a:solidFill>
                            <a:srgbClr val="000000"/>
                          </a:solidFill>
                          <a:latin typeface="Times New Roman" panose="02020603050405020304"/>
                        </a:rPr>
                        <a:t>Máy ảnh không có sẵn trên thiết bị</a:t>
                      </a:r>
                      <a:endParaRPr lang="en-US" sz="1100"/>
                    </a:p>
                  </a:txBody>
                  <a:tcPr marL="19050" marR="19050" marT="19050" marB="19050" anchor="t">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4F4F4"/>
                    </a:solidFill>
                  </a:tcPr>
                </a:tc>
              </a:tr>
              <a:tr h="595603">
                <a:tc>
                  <a:txBody>
                    <a:bodyPr rtlCol="0"/>
                    <a:lstStyle/>
                    <a:p>
                      <a:pPr algn="ctr">
                        <a:lnSpc>
                          <a:spcPts val="1960"/>
                        </a:lnSpc>
                        <a:defRPr/>
                      </a:pPr>
                      <a:r>
                        <a:rPr lang="en-US" sz="1400">
                          <a:solidFill>
                            <a:srgbClr val="000000"/>
                          </a:solidFill>
                          <a:latin typeface="Times New Roman" panose="02020603050405020304"/>
                        </a:rPr>
                        <a:t>permission</a:t>
                      </a:r>
                      <a:endParaRPr lang="en-US" sz="1100"/>
                    </a:p>
                  </a:txBody>
                  <a:tcPr marL="19050" marR="19050" marT="19050" marB="19050" anchor="t">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4F4F4"/>
                    </a:solidFill>
                  </a:tcPr>
                </a:tc>
                <a:tc>
                  <a:txBody>
                    <a:bodyPr rtlCol="0"/>
                    <a:lstStyle/>
                    <a:p>
                      <a:pPr algn="ctr">
                        <a:lnSpc>
                          <a:spcPts val="1960"/>
                        </a:lnSpc>
                        <a:defRPr/>
                      </a:pPr>
                      <a:r>
                        <a:rPr lang="en-US" sz="1400">
                          <a:solidFill>
                            <a:srgbClr val="000000"/>
                          </a:solidFill>
                          <a:latin typeface="Times New Roman" panose="02020603050405020304"/>
                        </a:rPr>
                        <a:t>Quyền không được đáp ứng</a:t>
                      </a:r>
                      <a:endParaRPr lang="en-US" sz="1100"/>
                    </a:p>
                  </a:txBody>
                  <a:tcPr marL="19050" marR="19050" marT="19050" marB="19050" anchor="t">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4F4F4"/>
                    </a:solidFill>
                  </a:tcPr>
                </a:tc>
              </a:tr>
              <a:tr h="595603">
                <a:tc>
                  <a:txBody>
                    <a:bodyPr rtlCol="0"/>
                    <a:lstStyle/>
                    <a:p>
                      <a:pPr algn="ctr">
                        <a:lnSpc>
                          <a:spcPts val="1960"/>
                        </a:lnSpc>
                        <a:defRPr/>
                      </a:pPr>
                      <a:r>
                        <a:rPr lang="en-US" sz="1400">
                          <a:solidFill>
                            <a:srgbClr val="000000"/>
                          </a:solidFill>
                          <a:latin typeface="Times New Roman" panose="02020603050405020304"/>
                        </a:rPr>
                        <a:t>others</a:t>
                      </a:r>
                      <a:endParaRPr lang="en-US" sz="1100"/>
                    </a:p>
                  </a:txBody>
                  <a:tcPr marL="19050" marR="19050" marT="19050" marB="19050" anchor="t">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4F4F4"/>
                    </a:solidFill>
                  </a:tcPr>
                </a:tc>
                <a:tc>
                  <a:txBody>
                    <a:bodyPr rtlCol="0"/>
                    <a:lstStyle/>
                    <a:p>
                      <a:pPr algn="ctr">
                        <a:lnSpc>
                          <a:spcPts val="1960"/>
                        </a:lnSpc>
                        <a:defRPr/>
                      </a:pPr>
                      <a:r>
                        <a:rPr lang="en-US" sz="1400">
                          <a:solidFill>
                            <a:srgbClr val="000000"/>
                          </a:solidFill>
                          <a:latin typeface="Times New Roman" panose="02020603050405020304"/>
                        </a:rPr>
                        <a:t>Các lỗi khác (kiểm tra errorMessage để biết mô tả)</a:t>
                      </a:r>
                      <a:endParaRPr lang="en-US" sz="1100"/>
                    </a:p>
                  </a:txBody>
                  <a:tcPr marL="19050" marR="19050" marT="19050" marB="19050" anchor="t">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4F4F4"/>
                    </a:solidFill>
                  </a:tcPr>
                </a:tc>
              </a:tr>
            </a:tbl>
          </a:graphicData>
        </a:graphic>
      </p:graphicFrame>
      <p:sp>
        <p:nvSpPr>
          <p:cNvPr id="51" name="TextBox 51"/>
          <p:cNvSpPr txBox="1"/>
          <p:nvPr/>
        </p:nvSpPr>
        <p:spPr>
          <a:xfrm>
            <a:off x="6386512" y="4745309"/>
            <a:ext cx="212883" cy="18415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9</a:t>
            </a:r>
            <a:endParaRPr lang="en-US" sz="1000">
              <a:solidFill>
                <a:srgbClr val="000000"/>
              </a:solidFill>
              <a:latin typeface="Times New Roman" panose="020206030504050203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sp>
        <p:nvSpPr>
          <p:cNvPr id="4" name="TextBox 4"/>
          <p:cNvSpPr txBox="1"/>
          <p:nvPr/>
        </p:nvSpPr>
        <p:spPr>
          <a:xfrm>
            <a:off x="1931642" y="254724"/>
            <a:ext cx="4454870"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Giá trị trả về </a:t>
            </a:r>
            <a:endParaRPr lang="en-US" sz="1800">
              <a:solidFill>
                <a:srgbClr val="F16622"/>
              </a:solidFill>
              <a:latin typeface="Times New Roman Bold" panose="02020603050405020304"/>
            </a:endParaRPr>
          </a:p>
        </p:txBody>
      </p:sp>
      <p:grpSp>
        <p:nvGrpSpPr>
          <p:cNvPr id="5" name="Group 5"/>
          <p:cNvGrpSpPr/>
          <p:nvPr/>
        </p:nvGrpSpPr>
        <p:grpSpPr>
          <a:xfrm rot="0">
            <a:off x="879917" y="937295"/>
            <a:ext cx="5506596" cy="212089"/>
            <a:chOff x="0" y="0"/>
            <a:chExt cx="7342128" cy="282786"/>
          </a:xfrm>
        </p:grpSpPr>
        <p:grpSp>
          <p:nvGrpSpPr>
            <p:cNvPr id="6" name="Group 6"/>
            <p:cNvGrpSpPr/>
            <p:nvPr/>
          </p:nvGrpSpPr>
          <p:grpSpPr>
            <a:xfrm rot="2700000">
              <a:off x="91796" y="18834"/>
              <a:ext cx="90938" cy="90938"/>
              <a:chOff x="0" y="0"/>
              <a:chExt cx="812800" cy="812800"/>
            </a:xfrm>
          </p:grpSpPr>
          <p:sp>
            <p:nvSpPr>
              <p:cNvPr id="7" name="Freeform 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8" name="TextBox 8"/>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9" name="Group 9"/>
            <p:cNvGrpSpPr/>
            <p:nvPr/>
          </p:nvGrpSpPr>
          <p:grpSpPr>
            <a:xfrm rot="2700000">
              <a:off x="167633" y="97452"/>
              <a:ext cx="90938" cy="90938"/>
              <a:chOff x="0" y="0"/>
              <a:chExt cx="812800" cy="812800"/>
            </a:xfrm>
          </p:grpSpPr>
          <p:sp>
            <p:nvSpPr>
              <p:cNvPr id="10" name="Freeform 10"/>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1" name="TextBox 11"/>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12" name="Group 12"/>
            <p:cNvGrpSpPr/>
            <p:nvPr/>
          </p:nvGrpSpPr>
          <p:grpSpPr>
            <a:xfrm rot="2700000">
              <a:off x="91796" y="170520"/>
              <a:ext cx="90938" cy="90938"/>
              <a:chOff x="0" y="0"/>
              <a:chExt cx="812800" cy="812800"/>
            </a:xfrm>
          </p:grpSpPr>
          <p:sp>
            <p:nvSpPr>
              <p:cNvPr id="13" name="Freeform 1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4" name="TextBox 14"/>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15" name="Group 15"/>
            <p:cNvGrpSpPr/>
            <p:nvPr/>
          </p:nvGrpSpPr>
          <p:grpSpPr>
            <a:xfrm rot="2700000">
              <a:off x="18834" y="97452"/>
              <a:ext cx="90938" cy="90938"/>
              <a:chOff x="0" y="0"/>
              <a:chExt cx="812800" cy="812800"/>
            </a:xfrm>
          </p:grpSpPr>
          <p:sp>
            <p:nvSpPr>
              <p:cNvPr id="16" name="Freeform 16"/>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7" name="TextBox 17"/>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sp>
          <p:nvSpPr>
            <p:cNvPr id="18" name="TextBox 18"/>
            <p:cNvSpPr txBox="1"/>
            <p:nvPr/>
          </p:nvSpPr>
          <p:spPr>
            <a:xfrm>
              <a:off x="387101" y="-57150"/>
              <a:ext cx="6955027" cy="339936"/>
            </a:xfrm>
            <a:prstGeom prst="rect">
              <a:avLst/>
            </a:prstGeom>
          </p:spPr>
          <p:txBody>
            <a:bodyPr lIns="0" tIns="0" rIns="0" bIns="0" rtlCol="0" anchor="t">
              <a:spAutoFit/>
            </a:bodyPr>
            <a:lstStyle/>
            <a:p>
              <a:pPr marL="0" lvl="0" indent="0">
                <a:lnSpc>
                  <a:spcPts val="1960"/>
                </a:lnSpc>
                <a:spcBef>
                  <a:spcPct val="0"/>
                </a:spcBef>
              </a:pPr>
              <a:r>
                <a:rPr lang="en-US" sz="1400">
                  <a:solidFill>
                    <a:srgbClr val="000000"/>
                  </a:solidFill>
                  <a:latin typeface="Times New Roman Bold" panose="02020603050405020304"/>
                </a:rPr>
                <a:t>errorMessage</a:t>
              </a:r>
              <a:r>
                <a:rPr lang="en-US" sz="1400">
                  <a:solidFill>
                    <a:srgbClr val="000000"/>
                  </a:solidFill>
                  <a:latin typeface="Times New Roman" panose="02020603050405020304"/>
                </a:rPr>
                <a:t>: Mô tả lỗi, chỉ sử dụng nó cho mục đích gỡ lỗi</a:t>
              </a:r>
              <a:endParaRPr lang="en-US" sz="1400">
                <a:solidFill>
                  <a:srgbClr val="000000"/>
                </a:solidFill>
                <a:latin typeface="Times New Roman" panose="02020603050405020304"/>
              </a:endParaRPr>
            </a:p>
          </p:txBody>
        </p:sp>
      </p:grpSp>
      <p:grpSp>
        <p:nvGrpSpPr>
          <p:cNvPr id="19" name="Group 19"/>
          <p:cNvGrpSpPr/>
          <p:nvPr/>
        </p:nvGrpSpPr>
        <p:grpSpPr>
          <a:xfrm rot="0">
            <a:off x="894115" y="1277972"/>
            <a:ext cx="5492470" cy="250825"/>
            <a:chOff x="18834" y="-57150"/>
            <a:chExt cx="7323294" cy="334434"/>
          </a:xfrm>
        </p:grpSpPr>
        <p:grpSp>
          <p:nvGrpSpPr>
            <p:cNvPr id="20" name="Group 20"/>
            <p:cNvGrpSpPr/>
            <p:nvPr/>
          </p:nvGrpSpPr>
          <p:grpSpPr>
            <a:xfrm rot="2700000">
              <a:off x="91796" y="18834"/>
              <a:ext cx="90938" cy="90938"/>
              <a:chOff x="0" y="0"/>
              <a:chExt cx="812800" cy="812800"/>
            </a:xfrm>
          </p:grpSpPr>
          <p:sp>
            <p:nvSpPr>
              <p:cNvPr id="21" name="Freeform 21"/>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22" name="TextBox 22"/>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23" name="Group 23"/>
            <p:cNvGrpSpPr/>
            <p:nvPr/>
          </p:nvGrpSpPr>
          <p:grpSpPr>
            <a:xfrm rot="2700000">
              <a:off x="167633" y="97452"/>
              <a:ext cx="90938" cy="90938"/>
              <a:chOff x="0" y="0"/>
              <a:chExt cx="812800" cy="812800"/>
            </a:xfrm>
          </p:grpSpPr>
          <p:sp>
            <p:nvSpPr>
              <p:cNvPr id="24" name="Freeform 24"/>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25" name="TextBox 25"/>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26" name="Group 26"/>
            <p:cNvGrpSpPr/>
            <p:nvPr/>
          </p:nvGrpSpPr>
          <p:grpSpPr>
            <a:xfrm rot="2700000">
              <a:off x="91796" y="170520"/>
              <a:ext cx="90938" cy="90938"/>
              <a:chOff x="0" y="0"/>
              <a:chExt cx="812800" cy="812800"/>
            </a:xfrm>
          </p:grpSpPr>
          <p:sp>
            <p:nvSpPr>
              <p:cNvPr id="27" name="Freeform 2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28" name="TextBox 28"/>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29" name="Group 29"/>
            <p:cNvGrpSpPr/>
            <p:nvPr/>
          </p:nvGrpSpPr>
          <p:grpSpPr>
            <a:xfrm rot="2700000">
              <a:off x="18834" y="97452"/>
              <a:ext cx="90938" cy="90938"/>
              <a:chOff x="0" y="0"/>
              <a:chExt cx="812800" cy="812800"/>
            </a:xfrm>
          </p:grpSpPr>
          <p:sp>
            <p:nvSpPr>
              <p:cNvPr id="30" name="Freeform 30"/>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31" name="TextBox 31"/>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sp>
          <p:nvSpPr>
            <p:cNvPr id="32" name="TextBox 32"/>
            <p:cNvSpPr txBox="1"/>
            <p:nvPr/>
          </p:nvSpPr>
          <p:spPr>
            <a:xfrm>
              <a:off x="387101" y="-57150"/>
              <a:ext cx="6955027" cy="334434"/>
            </a:xfrm>
            <a:prstGeom prst="rect">
              <a:avLst/>
            </a:prstGeom>
          </p:spPr>
          <p:txBody>
            <a:bodyPr lIns="0" tIns="0" rIns="0" bIns="0" rtlCol="0" anchor="t">
              <a:spAutoFit/>
            </a:bodyPr>
            <a:lstStyle/>
            <a:p>
              <a:pPr marL="0" lvl="0" indent="0">
                <a:lnSpc>
                  <a:spcPts val="1960"/>
                </a:lnSpc>
                <a:spcBef>
                  <a:spcPct val="0"/>
                </a:spcBef>
              </a:pPr>
              <a:r>
                <a:rPr lang="en-US" sz="1400">
                  <a:solidFill>
                    <a:srgbClr val="000000"/>
                  </a:solidFill>
                  <a:latin typeface="Times New Roman Bold" panose="02020603050405020304"/>
                </a:rPr>
                <a:t>assets</a:t>
              </a:r>
              <a:r>
                <a:rPr lang="en-US" sz="1400">
                  <a:solidFill>
                    <a:srgbClr val="000000"/>
                  </a:solidFill>
                  <a:latin typeface="Times New Roman" panose="02020603050405020304"/>
                </a:rPr>
                <a:t>: Mảng media đã chọn.</a:t>
              </a:r>
              <a:endParaRPr lang="en-US" sz="1400">
                <a:solidFill>
                  <a:srgbClr val="000000"/>
                </a:solidFill>
                <a:latin typeface="Times New Roman" panose="02020603050405020304"/>
                <a:hlinkClick r:id="rId2" tooltip="https://github.com/react-native-image-picker/react-native-image-picker#Asset-Object"/>
              </a:endParaRPr>
            </a:p>
          </p:txBody>
        </p:sp>
      </p:grpSp>
      <p:graphicFrame>
        <p:nvGraphicFramePr>
          <p:cNvPr id="33" name="Table 33"/>
          <p:cNvGraphicFramePr>
            <a:graphicFrameLocks noGrp="1"/>
          </p:cNvGraphicFramePr>
          <p:nvPr/>
        </p:nvGraphicFramePr>
        <p:xfrm>
          <a:off x="642528" y="1773048"/>
          <a:ext cx="5620569" cy="2872342"/>
        </p:xfrm>
        <a:graphic>
          <a:graphicData uri="http://schemas.openxmlformats.org/drawingml/2006/table">
            <a:tbl>
              <a:tblPr/>
              <a:tblGrid>
                <a:gridCol w="965515"/>
                <a:gridCol w="1231382"/>
                <a:gridCol w="3423672"/>
              </a:tblGrid>
              <a:tr h="459625">
                <a:tc>
                  <a:txBody>
                    <a:bodyPr rtlCol="0"/>
                    <a:lstStyle/>
                    <a:p>
                      <a:pPr algn="ctr">
                        <a:lnSpc>
                          <a:spcPts val="1960"/>
                        </a:lnSpc>
                        <a:defRPr/>
                      </a:pPr>
                      <a:r>
                        <a:rPr lang="en-US" sz="1400">
                          <a:solidFill>
                            <a:srgbClr val="FFFFFF"/>
                          </a:solidFill>
                          <a:latin typeface="Times New Roman Bold" panose="02020603050405020304"/>
                        </a:rPr>
                        <a:t>key</a:t>
                      </a:r>
                      <a:endParaRPr lang="en-US" sz="1100"/>
                    </a:p>
                  </a:txBody>
                  <a:tcPr marL="19050" marR="19050" marT="19050" marB="19050" anchor="t">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17024"/>
                    </a:solidFill>
                  </a:tcPr>
                </a:tc>
                <a:tc>
                  <a:txBody>
                    <a:bodyPr rtlCol="0"/>
                    <a:lstStyle/>
                    <a:p>
                      <a:pPr algn="ctr">
                        <a:lnSpc>
                          <a:spcPts val="1960"/>
                        </a:lnSpc>
                        <a:defRPr/>
                      </a:pPr>
                      <a:r>
                        <a:rPr lang="en-US" sz="1400">
                          <a:solidFill>
                            <a:srgbClr val="FFFFFF"/>
                          </a:solidFill>
                          <a:latin typeface="Times New Roman Bold" panose="02020603050405020304"/>
                        </a:rPr>
                        <a:t>Photo/Video</a:t>
                      </a:r>
                      <a:endParaRPr lang="en-US" sz="1100"/>
                    </a:p>
                  </a:txBody>
                  <a:tcPr marL="19050" marR="19050" marT="19050" marB="19050" anchor="t">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17024"/>
                    </a:solidFill>
                  </a:tcPr>
                </a:tc>
                <a:tc>
                  <a:txBody>
                    <a:bodyPr rtlCol="0"/>
                    <a:lstStyle/>
                    <a:p>
                      <a:pPr algn="ctr">
                        <a:lnSpc>
                          <a:spcPts val="1960"/>
                        </a:lnSpc>
                        <a:defRPr/>
                      </a:pPr>
                      <a:r>
                        <a:rPr lang="en-US" sz="1400">
                          <a:solidFill>
                            <a:srgbClr val="FFFFFF"/>
                          </a:solidFill>
                          <a:latin typeface="Times New Roman Bold" panose="02020603050405020304"/>
                        </a:rPr>
                        <a:t>Mô tả</a:t>
                      </a:r>
                      <a:endParaRPr lang="en-US" sz="1100"/>
                    </a:p>
                  </a:txBody>
                  <a:tcPr marL="19050" marR="19050" marT="19050" marB="19050" anchor="t">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17024"/>
                    </a:solidFill>
                  </a:tcPr>
                </a:tc>
              </a:tr>
              <a:tr h="588292">
                <a:tc>
                  <a:txBody>
                    <a:bodyPr rtlCol="0"/>
                    <a:lstStyle/>
                    <a:p>
                      <a:pPr algn="ctr">
                        <a:lnSpc>
                          <a:spcPts val="1960"/>
                        </a:lnSpc>
                        <a:defRPr/>
                      </a:pPr>
                      <a:r>
                        <a:rPr lang="en-US" sz="1400">
                          <a:solidFill>
                            <a:srgbClr val="000000"/>
                          </a:solidFill>
                          <a:latin typeface="Times New Roman" panose="02020603050405020304"/>
                        </a:rPr>
                        <a:t>base64</a:t>
                      </a:r>
                      <a:endParaRPr lang="en-US" sz="1100"/>
                    </a:p>
                  </a:txBody>
                  <a:tcPr marL="19050" marR="19050" marT="19050" marB="19050" anchor="t">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4F4F4"/>
                    </a:solidFill>
                  </a:tcPr>
                </a:tc>
                <a:tc>
                  <a:txBody>
                    <a:bodyPr rtlCol="0"/>
                    <a:lstStyle/>
                    <a:p>
                      <a:pPr algn="ctr">
                        <a:lnSpc>
                          <a:spcPts val="1960"/>
                        </a:lnSpc>
                        <a:defRPr/>
                      </a:pPr>
                      <a:r>
                        <a:rPr lang="en-US" sz="1400">
                          <a:solidFill>
                            <a:srgbClr val="000000"/>
                          </a:solidFill>
                          <a:latin typeface="Times New Roman" panose="02020603050405020304"/>
                        </a:rPr>
                        <a:t>PHOTO ONLY</a:t>
                      </a:r>
                      <a:endParaRPr lang="en-US" sz="1100"/>
                    </a:p>
                  </a:txBody>
                  <a:tcPr marL="19050" marR="19050" marT="19050" marB="19050" anchor="t">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4F4F4"/>
                    </a:solidFill>
                  </a:tcPr>
                </a:tc>
                <a:tc>
                  <a:txBody>
                    <a:bodyPr rtlCol="0"/>
                    <a:lstStyle/>
                    <a:p>
                      <a:pPr algn="ctr">
                        <a:lnSpc>
                          <a:spcPts val="1960"/>
                        </a:lnSpc>
                        <a:defRPr/>
                      </a:pPr>
                      <a:r>
                        <a:rPr lang="en-US" sz="1400">
                          <a:solidFill>
                            <a:srgbClr val="000000"/>
                          </a:solidFill>
                          <a:latin typeface="Times New Roman" panose="02020603050405020304"/>
                        </a:rPr>
                        <a:t>Chuỗi base64 của hình ảnh</a:t>
                      </a:r>
                      <a:endParaRPr lang="en-US" sz="1100"/>
                    </a:p>
                  </a:txBody>
                  <a:tcPr marL="19050" marR="19050" marT="19050" marB="19050" anchor="t">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4F4F4"/>
                    </a:solidFill>
                  </a:tcPr>
                </a:tc>
              </a:tr>
              <a:tr h="1824425">
                <a:tc>
                  <a:txBody>
                    <a:bodyPr rtlCol="0"/>
                    <a:lstStyle/>
                    <a:p>
                      <a:pPr algn="ctr">
                        <a:lnSpc>
                          <a:spcPts val="1960"/>
                        </a:lnSpc>
                        <a:defRPr/>
                      </a:pPr>
                      <a:r>
                        <a:rPr lang="en-US" sz="1400">
                          <a:solidFill>
                            <a:srgbClr val="000000"/>
                          </a:solidFill>
                          <a:latin typeface="Times New Roman" panose="02020603050405020304"/>
                        </a:rPr>
                        <a:t>uri</a:t>
                      </a:r>
                      <a:endParaRPr lang="en-US" sz="1100"/>
                    </a:p>
                  </a:txBody>
                  <a:tcPr marL="19050" marR="19050" marT="19050" marB="19050" anchor="t">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4F4F4"/>
                    </a:solidFill>
                  </a:tcPr>
                </a:tc>
                <a:tc>
                  <a:txBody>
                    <a:bodyPr rtlCol="0"/>
                    <a:lstStyle/>
                    <a:p>
                      <a:pPr algn="ctr">
                        <a:lnSpc>
                          <a:spcPts val="1960"/>
                        </a:lnSpc>
                        <a:defRPr/>
                      </a:pPr>
                      <a:r>
                        <a:rPr lang="en-US" sz="1400">
                          <a:solidFill>
                            <a:srgbClr val="000000"/>
                          </a:solidFill>
                          <a:latin typeface="Times New Roman" panose="02020603050405020304"/>
                        </a:rPr>
                        <a:t>BOTH</a:t>
                      </a:r>
                      <a:endParaRPr lang="en-US" sz="1100"/>
                    </a:p>
                  </a:txBody>
                  <a:tcPr marL="19050" marR="19050" marT="19050" marB="19050" anchor="t">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4F4F4"/>
                    </a:solidFill>
                  </a:tcPr>
                </a:tc>
                <a:tc>
                  <a:txBody>
                    <a:bodyPr rtlCol="0"/>
                    <a:lstStyle/>
                    <a:p>
                      <a:pPr algn="ctr">
                        <a:lnSpc>
                          <a:spcPts val="1960"/>
                        </a:lnSpc>
                        <a:defRPr/>
                      </a:pPr>
                      <a:r>
                        <a:rPr lang="en-US" sz="1400">
                          <a:solidFill>
                            <a:srgbClr val="000000"/>
                          </a:solidFill>
                          <a:latin typeface="Times New Roman" panose="02020603050405020304"/>
                        </a:rPr>
                        <a:t>Uri tệp trong bộ nhớ cache dành riêng cho ứng dụng. Ngoại trừ khi chọn video từ thư viện Android, nơi bạn sẽ nhận được uri nội dung chỉ đọc, để lấy uri tệp trong trường hợp này, hãy sao chép tệp vào bộ nhớ cụ thể của ứng dụng bằng bất kỳ thư viện react-native nào.</a:t>
                      </a:r>
                      <a:endParaRPr lang="en-US" sz="1100"/>
                    </a:p>
                  </a:txBody>
                  <a:tcPr marL="19050" marR="19050" marT="19050" marB="19050" anchor="t">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4F4F4"/>
                    </a:solidFill>
                  </a:tcPr>
                </a:tc>
              </a:tr>
            </a:tbl>
          </a:graphicData>
        </a:graphic>
      </p:graphicFrame>
      <p:sp>
        <p:nvSpPr>
          <p:cNvPr id="34" name="TextBox 34"/>
          <p:cNvSpPr txBox="1"/>
          <p:nvPr/>
        </p:nvSpPr>
        <p:spPr>
          <a:xfrm>
            <a:off x="6386512" y="4745309"/>
            <a:ext cx="212883" cy="18415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10</a:t>
            </a:r>
            <a:endParaRPr lang="en-US" sz="1000">
              <a:solidFill>
                <a:srgbClr val="000000"/>
              </a:solidFill>
              <a:latin typeface="Times New Roman" panose="020206030504050203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sp>
        <p:nvSpPr>
          <p:cNvPr id="4" name="TextBox 4"/>
          <p:cNvSpPr txBox="1"/>
          <p:nvPr/>
        </p:nvSpPr>
        <p:spPr>
          <a:xfrm>
            <a:off x="1931642" y="254724"/>
            <a:ext cx="4454870"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Giá trị trả về </a:t>
            </a:r>
            <a:endParaRPr lang="en-US" sz="1800">
              <a:solidFill>
                <a:srgbClr val="F16622"/>
              </a:solidFill>
              <a:latin typeface="Times New Roman Bold" panose="02020603050405020304"/>
            </a:endParaRPr>
          </a:p>
        </p:txBody>
      </p:sp>
      <p:graphicFrame>
        <p:nvGraphicFramePr>
          <p:cNvPr id="5" name="Table 5"/>
          <p:cNvGraphicFramePr>
            <a:graphicFrameLocks noGrp="1"/>
          </p:cNvGraphicFramePr>
          <p:nvPr/>
        </p:nvGraphicFramePr>
        <p:xfrm>
          <a:off x="642528" y="960843"/>
          <a:ext cx="5620569" cy="3319154"/>
        </p:xfrm>
        <a:graphic>
          <a:graphicData uri="http://schemas.openxmlformats.org/drawingml/2006/table">
            <a:tbl>
              <a:tblPr/>
              <a:tblGrid>
                <a:gridCol w="965515"/>
                <a:gridCol w="1231382"/>
                <a:gridCol w="3423672"/>
              </a:tblGrid>
              <a:tr h="597639">
                <a:tc>
                  <a:txBody>
                    <a:bodyPr rtlCol="0"/>
                    <a:lstStyle/>
                    <a:p>
                      <a:pPr algn="ctr">
                        <a:lnSpc>
                          <a:spcPts val="1960"/>
                        </a:lnSpc>
                        <a:defRPr/>
                      </a:pPr>
                      <a:r>
                        <a:rPr lang="en-US" sz="1400">
                          <a:solidFill>
                            <a:srgbClr val="000000"/>
                          </a:solidFill>
                          <a:latin typeface="Times New Roman" panose="02020603050405020304"/>
                        </a:rPr>
                        <a:t>originalPath </a:t>
                      </a:r>
                      <a:r>
                        <a:rPr lang="en-US" sz="1400">
                          <a:solidFill>
                            <a:srgbClr val="000000"/>
                          </a:solidFill>
                          <a:latin typeface="Times New Roman Bold" panose="02020603050405020304"/>
                        </a:rPr>
                        <a:t>(Android)</a:t>
                      </a:r>
                      <a:endParaRPr lang="en-US" sz="1100"/>
                    </a:p>
                  </a:txBody>
                  <a:tcPr marL="19050" marR="19050" marT="19050" marB="19050" anchor="t">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4F4F4"/>
                    </a:solidFill>
                  </a:tcPr>
                </a:tc>
                <a:tc>
                  <a:txBody>
                    <a:bodyPr rtlCol="0"/>
                    <a:lstStyle/>
                    <a:p>
                      <a:pPr algn="ctr">
                        <a:lnSpc>
                          <a:spcPts val="1960"/>
                        </a:lnSpc>
                        <a:defRPr/>
                      </a:pPr>
                      <a:r>
                        <a:rPr lang="en-US" sz="1400">
                          <a:solidFill>
                            <a:srgbClr val="000000"/>
                          </a:solidFill>
                          <a:latin typeface="Times New Roman" panose="02020603050405020304"/>
                        </a:rPr>
                        <a:t>BOTH</a:t>
                      </a:r>
                      <a:endParaRPr lang="en-US" sz="1100"/>
                    </a:p>
                  </a:txBody>
                  <a:tcPr marL="19050" marR="19050" marT="19050" marB="19050" anchor="t">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4F4F4"/>
                    </a:solidFill>
                  </a:tcPr>
                </a:tc>
                <a:tc>
                  <a:txBody>
                    <a:bodyPr rtlCol="0"/>
                    <a:lstStyle/>
                    <a:p>
                      <a:pPr algn="ctr">
                        <a:lnSpc>
                          <a:spcPts val="1960"/>
                        </a:lnSpc>
                        <a:defRPr/>
                      </a:pPr>
                      <a:r>
                        <a:rPr lang="en-US" sz="1400">
                          <a:solidFill>
                            <a:srgbClr val="000000"/>
                          </a:solidFill>
                          <a:latin typeface="Times New Roman" panose="02020603050405020304"/>
                        </a:rPr>
                        <a:t>Đường dẫn tập tin gốc</a:t>
                      </a:r>
                      <a:endParaRPr lang="en-US" sz="1100"/>
                    </a:p>
                  </a:txBody>
                  <a:tcPr marL="19050" marR="19050" marT="19050" marB="19050" anchor="t">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4F4F4"/>
                    </a:solidFill>
                  </a:tcPr>
                </a:tc>
              </a:tr>
              <a:tr h="544303">
                <a:tc>
                  <a:txBody>
                    <a:bodyPr rtlCol="0"/>
                    <a:lstStyle/>
                    <a:p>
                      <a:pPr algn="ctr">
                        <a:lnSpc>
                          <a:spcPts val="1960"/>
                        </a:lnSpc>
                        <a:defRPr/>
                      </a:pPr>
                      <a:r>
                        <a:rPr lang="en-US" sz="1400">
                          <a:solidFill>
                            <a:srgbClr val="000000"/>
                          </a:solidFill>
                          <a:latin typeface="Times New Roman" panose="02020603050405020304"/>
                        </a:rPr>
                        <a:t>width</a:t>
                      </a:r>
                      <a:endParaRPr lang="en-US" sz="1100"/>
                    </a:p>
                  </a:txBody>
                  <a:tcPr marL="19050" marR="19050" marT="19050" marB="19050" anchor="t">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4F4F4"/>
                    </a:solidFill>
                  </a:tcPr>
                </a:tc>
                <a:tc>
                  <a:txBody>
                    <a:bodyPr rtlCol="0"/>
                    <a:lstStyle/>
                    <a:p>
                      <a:pPr algn="ctr">
                        <a:lnSpc>
                          <a:spcPts val="1960"/>
                        </a:lnSpc>
                        <a:defRPr/>
                      </a:pPr>
                      <a:r>
                        <a:rPr lang="en-US" sz="1400">
                          <a:solidFill>
                            <a:srgbClr val="000000"/>
                          </a:solidFill>
                          <a:latin typeface="Times New Roman" panose="02020603050405020304"/>
                        </a:rPr>
                        <a:t>BOTH</a:t>
                      </a:r>
                      <a:endParaRPr lang="en-US" sz="1100"/>
                    </a:p>
                  </a:txBody>
                  <a:tcPr marL="19050" marR="19050" marT="19050" marB="19050" anchor="t">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4F4F4"/>
                    </a:solidFill>
                  </a:tcPr>
                </a:tc>
                <a:tc>
                  <a:txBody>
                    <a:bodyPr rtlCol="0"/>
                    <a:lstStyle/>
                    <a:p>
                      <a:pPr algn="ctr">
                        <a:lnSpc>
                          <a:spcPts val="1960"/>
                        </a:lnSpc>
                        <a:defRPr/>
                      </a:pPr>
                      <a:r>
                        <a:rPr lang="en-US" sz="1400">
                          <a:solidFill>
                            <a:srgbClr val="000000"/>
                          </a:solidFill>
                          <a:latin typeface="Times New Roman" panose="02020603050405020304"/>
                        </a:rPr>
                        <a:t>Kích thước của hình ảnh</a:t>
                      </a:r>
                      <a:endParaRPr lang="en-US" sz="1100"/>
                    </a:p>
                  </a:txBody>
                  <a:tcPr marL="19050" marR="19050" marT="19050" marB="19050" anchor="t">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4F4F4"/>
                    </a:solidFill>
                  </a:tcPr>
                </a:tc>
              </a:tr>
              <a:tr h="544303">
                <a:tc>
                  <a:txBody>
                    <a:bodyPr rtlCol="0"/>
                    <a:lstStyle/>
                    <a:p>
                      <a:pPr algn="ctr">
                        <a:lnSpc>
                          <a:spcPts val="1960"/>
                        </a:lnSpc>
                        <a:defRPr/>
                      </a:pPr>
                      <a:r>
                        <a:rPr lang="en-US" sz="1400">
                          <a:solidFill>
                            <a:srgbClr val="000000"/>
                          </a:solidFill>
                          <a:latin typeface="Times New Roman" panose="02020603050405020304"/>
                        </a:rPr>
                        <a:t>height</a:t>
                      </a:r>
                      <a:endParaRPr lang="en-US" sz="1100"/>
                    </a:p>
                  </a:txBody>
                  <a:tcPr marL="19050" marR="19050" marT="19050" marB="19050" anchor="t">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4F4F4"/>
                    </a:solidFill>
                  </a:tcPr>
                </a:tc>
                <a:tc>
                  <a:txBody>
                    <a:bodyPr rtlCol="0"/>
                    <a:lstStyle/>
                    <a:p>
                      <a:pPr algn="ctr">
                        <a:lnSpc>
                          <a:spcPts val="1960"/>
                        </a:lnSpc>
                        <a:defRPr/>
                      </a:pPr>
                      <a:r>
                        <a:rPr lang="en-US" sz="1400">
                          <a:solidFill>
                            <a:srgbClr val="000000"/>
                          </a:solidFill>
                          <a:latin typeface="Times New Roman" panose="02020603050405020304"/>
                        </a:rPr>
                        <a:t>BOTH</a:t>
                      </a:r>
                      <a:endParaRPr lang="en-US" sz="1100"/>
                    </a:p>
                  </a:txBody>
                  <a:tcPr marL="19050" marR="19050" marT="19050" marB="19050" anchor="t">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4F4F4"/>
                    </a:solidFill>
                  </a:tcPr>
                </a:tc>
                <a:tc>
                  <a:txBody>
                    <a:bodyPr rtlCol="0"/>
                    <a:lstStyle/>
                    <a:p>
                      <a:pPr algn="ctr">
                        <a:lnSpc>
                          <a:spcPts val="1960"/>
                        </a:lnSpc>
                        <a:defRPr/>
                      </a:pPr>
                      <a:r>
                        <a:rPr lang="en-US" sz="1400">
                          <a:solidFill>
                            <a:srgbClr val="000000"/>
                          </a:solidFill>
                          <a:latin typeface="Times New Roman" panose="02020603050405020304"/>
                        </a:rPr>
                        <a:t>Kích thước của hình ảnh</a:t>
                      </a:r>
                      <a:endParaRPr lang="en-US" sz="1100"/>
                    </a:p>
                  </a:txBody>
                  <a:tcPr marL="19050" marR="19050" marT="19050" marB="19050" anchor="t">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4F4F4"/>
                    </a:solidFill>
                  </a:tcPr>
                </a:tc>
              </a:tr>
              <a:tr h="544303">
                <a:tc>
                  <a:txBody>
                    <a:bodyPr rtlCol="0"/>
                    <a:lstStyle/>
                    <a:p>
                      <a:pPr algn="ctr">
                        <a:lnSpc>
                          <a:spcPts val="1960"/>
                        </a:lnSpc>
                        <a:defRPr/>
                      </a:pPr>
                      <a:r>
                        <a:rPr lang="en-US" sz="1400">
                          <a:solidFill>
                            <a:srgbClr val="000000"/>
                          </a:solidFill>
                          <a:latin typeface="Times New Roman" panose="02020603050405020304"/>
                        </a:rPr>
                        <a:t>fileSize</a:t>
                      </a:r>
                      <a:endParaRPr lang="en-US" sz="1100"/>
                    </a:p>
                  </a:txBody>
                  <a:tcPr marL="19050" marR="19050" marT="19050" marB="19050" anchor="t">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4F4F4"/>
                    </a:solidFill>
                  </a:tcPr>
                </a:tc>
                <a:tc>
                  <a:txBody>
                    <a:bodyPr rtlCol="0"/>
                    <a:lstStyle/>
                    <a:p>
                      <a:pPr algn="ctr">
                        <a:lnSpc>
                          <a:spcPts val="1960"/>
                        </a:lnSpc>
                        <a:defRPr/>
                      </a:pPr>
                      <a:r>
                        <a:rPr lang="en-US" sz="1400">
                          <a:solidFill>
                            <a:srgbClr val="000000"/>
                          </a:solidFill>
                          <a:latin typeface="Times New Roman" panose="02020603050405020304"/>
                        </a:rPr>
                        <a:t>BOTH</a:t>
                      </a:r>
                      <a:endParaRPr lang="en-US" sz="1100"/>
                    </a:p>
                  </a:txBody>
                  <a:tcPr marL="19050" marR="19050" marT="19050" marB="19050" anchor="t">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4F4F4"/>
                    </a:solidFill>
                  </a:tcPr>
                </a:tc>
                <a:tc>
                  <a:txBody>
                    <a:bodyPr rtlCol="0"/>
                    <a:lstStyle/>
                    <a:p>
                      <a:pPr algn="ctr">
                        <a:lnSpc>
                          <a:spcPts val="1960"/>
                        </a:lnSpc>
                        <a:defRPr/>
                      </a:pPr>
                      <a:r>
                        <a:rPr lang="en-US" sz="1400">
                          <a:solidFill>
                            <a:srgbClr val="000000"/>
                          </a:solidFill>
                          <a:latin typeface="Times New Roman" panose="02020603050405020304"/>
                        </a:rPr>
                        <a:t>Kích thước tệp</a:t>
                      </a:r>
                      <a:endParaRPr lang="en-US" sz="1100"/>
                    </a:p>
                  </a:txBody>
                  <a:tcPr marL="19050" marR="19050" marT="19050" marB="19050" anchor="t">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4F4F4"/>
                    </a:solidFill>
                  </a:tcPr>
                </a:tc>
              </a:tr>
              <a:tr h="544303">
                <a:tc>
                  <a:txBody>
                    <a:bodyPr rtlCol="0"/>
                    <a:lstStyle/>
                    <a:p>
                      <a:pPr algn="ctr">
                        <a:lnSpc>
                          <a:spcPts val="1960"/>
                        </a:lnSpc>
                        <a:defRPr/>
                      </a:pPr>
                      <a:r>
                        <a:rPr lang="en-US" sz="1400">
                          <a:solidFill>
                            <a:srgbClr val="000000"/>
                          </a:solidFill>
                          <a:latin typeface="Times New Roman" panose="02020603050405020304"/>
                        </a:rPr>
                        <a:t>type</a:t>
                      </a:r>
                      <a:endParaRPr lang="en-US" sz="1100"/>
                    </a:p>
                  </a:txBody>
                  <a:tcPr marL="19050" marR="19050" marT="19050" marB="19050" anchor="t">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4F4F4"/>
                    </a:solidFill>
                  </a:tcPr>
                </a:tc>
                <a:tc>
                  <a:txBody>
                    <a:bodyPr rtlCol="0"/>
                    <a:lstStyle/>
                    <a:p>
                      <a:pPr algn="ctr">
                        <a:lnSpc>
                          <a:spcPts val="1960"/>
                        </a:lnSpc>
                        <a:defRPr/>
                      </a:pPr>
                      <a:r>
                        <a:rPr lang="en-US" sz="1400">
                          <a:solidFill>
                            <a:srgbClr val="000000"/>
                          </a:solidFill>
                          <a:latin typeface="Times New Roman" panose="02020603050405020304"/>
                        </a:rPr>
                        <a:t>BOTH</a:t>
                      </a:r>
                      <a:endParaRPr lang="en-US" sz="1100"/>
                    </a:p>
                  </a:txBody>
                  <a:tcPr marL="19050" marR="19050" marT="19050" marB="19050" anchor="t">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4F4F4"/>
                    </a:solidFill>
                  </a:tcPr>
                </a:tc>
                <a:tc>
                  <a:txBody>
                    <a:bodyPr rtlCol="0"/>
                    <a:lstStyle/>
                    <a:p>
                      <a:pPr algn="ctr">
                        <a:lnSpc>
                          <a:spcPts val="1960"/>
                        </a:lnSpc>
                        <a:defRPr/>
                      </a:pPr>
                      <a:r>
                        <a:rPr lang="en-US" sz="1400">
                          <a:solidFill>
                            <a:srgbClr val="000000"/>
                          </a:solidFill>
                          <a:latin typeface="Times New Roman" panose="02020603050405020304"/>
                        </a:rPr>
                        <a:t>Loại tệp</a:t>
                      </a:r>
                      <a:endParaRPr lang="en-US" sz="1100"/>
                    </a:p>
                  </a:txBody>
                  <a:tcPr marL="19050" marR="19050" marT="19050" marB="19050" anchor="t">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4F4F4"/>
                    </a:solidFill>
                  </a:tcPr>
                </a:tc>
              </a:tr>
              <a:tr h="544303">
                <a:tc>
                  <a:txBody>
                    <a:bodyPr rtlCol="0"/>
                    <a:lstStyle/>
                    <a:p>
                      <a:pPr algn="ctr">
                        <a:lnSpc>
                          <a:spcPts val="1960"/>
                        </a:lnSpc>
                        <a:defRPr/>
                      </a:pPr>
                      <a:r>
                        <a:rPr lang="en-US" sz="1400">
                          <a:solidFill>
                            <a:srgbClr val="000000"/>
                          </a:solidFill>
                          <a:latin typeface="Times New Roman" panose="02020603050405020304"/>
                        </a:rPr>
                        <a:t>fileName</a:t>
                      </a:r>
                      <a:endParaRPr lang="en-US" sz="1100"/>
                    </a:p>
                  </a:txBody>
                  <a:tcPr marL="19050" marR="19050" marT="19050" marB="19050" anchor="t">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4F4F4"/>
                    </a:solidFill>
                  </a:tcPr>
                </a:tc>
                <a:tc>
                  <a:txBody>
                    <a:bodyPr rtlCol="0"/>
                    <a:lstStyle/>
                    <a:p>
                      <a:pPr algn="ctr">
                        <a:lnSpc>
                          <a:spcPts val="1960"/>
                        </a:lnSpc>
                        <a:defRPr/>
                      </a:pPr>
                      <a:r>
                        <a:rPr lang="en-US" sz="1400">
                          <a:solidFill>
                            <a:srgbClr val="000000"/>
                          </a:solidFill>
                          <a:latin typeface="Times New Roman" panose="02020603050405020304"/>
                        </a:rPr>
                        <a:t>BOTH</a:t>
                      </a:r>
                      <a:endParaRPr lang="en-US" sz="1100"/>
                    </a:p>
                  </a:txBody>
                  <a:tcPr marL="19050" marR="19050" marT="19050" marB="19050" anchor="t">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4F4F4"/>
                    </a:solidFill>
                  </a:tcPr>
                </a:tc>
                <a:tc>
                  <a:txBody>
                    <a:bodyPr rtlCol="0"/>
                    <a:lstStyle/>
                    <a:p>
                      <a:pPr algn="ctr">
                        <a:lnSpc>
                          <a:spcPts val="1960"/>
                        </a:lnSpc>
                        <a:defRPr/>
                      </a:pPr>
                      <a:r>
                        <a:rPr lang="en-US" sz="1400">
                          <a:solidFill>
                            <a:srgbClr val="000000"/>
                          </a:solidFill>
                          <a:latin typeface="Times New Roman" panose="02020603050405020304"/>
                        </a:rPr>
                        <a:t>Tên tệp</a:t>
                      </a:r>
                      <a:endParaRPr lang="en-US" sz="1100"/>
                    </a:p>
                  </a:txBody>
                  <a:tcPr marL="19050" marR="19050" marT="19050" marB="19050" anchor="t">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4F4F4"/>
                    </a:solidFill>
                  </a:tcPr>
                </a:tc>
              </a:tr>
            </a:tbl>
          </a:graphicData>
        </a:graphic>
      </p:graphicFrame>
      <p:sp>
        <p:nvSpPr>
          <p:cNvPr id="6" name="TextBox 6"/>
          <p:cNvSpPr txBox="1"/>
          <p:nvPr/>
        </p:nvSpPr>
        <p:spPr>
          <a:xfrm>
            <a:off x="6386512" y="4745309"/>
            <a:ext cx="212883" cy="18415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11</a:t>
            </a:r>
            <a:endParaRPr lang="en-US" sz="1000">
              <a:solidFill>
                <a:srgbClr val="000000"/>
              </a:solidFill>
              <a:latin typeface="Times New Roman" panose="020206030504050203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sp>
        <p:nvSpPr>
          <p:cNvPr id="4" name="TextBox 4"/>
          <p:cNvSpPr txBox="1"/>
          <p:nvPr/>
        </p:nvSpPr>
        <p:spPr>
          <a:xfrm>
            <a:off x="1931642" y="254724"/>
            <a:ext cx="4454870"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Giá trị trả về </a:t>
            </a:r>
            <a:endParaRPr lang="en-US" sz="1800">
              <a:solidFill>
                <a:srgbClr val="F16622"/>
              </a:solidFill>
              <a:latin typeface="Times New Roman Bold" panose="02020603050405020304"/>
            </a:endParaRPr>
          </a:p>
        </p:txBody>
      </p:sp>
      <p:graphicFrame>
        <p:nvGraphicFramePr>
          <p:cNvPr id="5" name="Table 5"/>
          <p:cNvGraphicFramePr>
            <a:graphicFrameLocks noGrp="1"/>
          </p:cNvGraphicFramePr>
          <p:nvPr/>
        </p:nvGraphicFramePr>
        <p:xfrm>
          <a:off x="642528" y="960843"/>
          <a:ext cx="5620569" cy="3419030"/>
        </p:xfrm>
        <a:graphic>
          <a:graphicData uri="http://schemas.openxmlformats.org/drawingml/2006/table">
            <a:tbl>
              <a:tblPr/>
              <a:tblGrid>
                <a:gridCol w="965515"/>
                <a:gridCol w="1231382"/>
                <a:gridCol w="3423672"/>
              </a:tblGrid>
              <a:tr h="597124">
                <a:tc>
                  <a:txBody>
                    <a:bodyPr rtlCol="0"/>
                    <a:lstStyle/>
                    <a:p>
                      <a:pPr algn="ctr">
                        <a:lnSpc>
                          <a:spcPts val="1960"/>
                        </a:lnSpc>
                        <a:defRPr/>
                      </a:pPr>
                      <a:r>
                        <a:rPr lang="en-US" sz="1400">
                          <a:solidFill>
                            <a:srgbClr val="000000"/>
                          </a:solidFill>
                          <a:latin typeface="Times New Roman" panose="02020603050405020304"/>
                        </a:rPr>
                        <a:t>duration</a:t>
                      </a:r>
                      <a:endParaRPr lang="en-US" sz="1100"/>
                    </a:p>
                  </a:txBody>
                  <a:tcPr marL="19050" marR="19050" marT="19050" marB="19050" anchor="t">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4F4F4"/>
                    </a:solidFill>
                  </a:tcPr>
                </a:tc>
                <a:tc>
                  <a:txBody>
                    <a:bodyPr rtlCol="0"/>
                    <a:lstStyle/>
                    <a:p>
                      <a:pPr algn="ctr">
                        <a:lnSpc>
                          <a:spcPts val="1960"/>
                        </a:lnSpc>
                        <a:defRPr/>
                      </a:pPr>
                      <a:r>
                        <a:rPr lang="en-US" sz="1400">
                          <a:solidFill>
                            <a:srgbClr val="000000"/>
                          </a:solidFill>
                          <a:latin typeface="Times New Roman" panose="02020603050405020304"/>
                        </a:rPr>
                        <a:t>VIDEO ONLY</a:t>
                      </a:r>
                      <a:endParaRPr lang="en-US" sz="1100"/>
                    </a:p>
                  </a:txBody>
                  <a:tcPr marL="19050" marR="19050" marT="19050" marB="19050" anchor="t">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4F4F4"/>
                    </a:solidFill>
                  </a:tcPr>
                </a:tc>
                <a:tc>
                  <a:txBody>
                    <a:bodyPr rtlCol="0"/>
                    <a:lstStyle/>
                    <a:p>
                      <a:pPr algn="ctr">
                        <a:lnSpc>
                          <a:spcPts val="1960"/>
                        </a:lnSpc>
                        <a:defRPr/>
                      </a:pPr>
                      <a:r>
                        <a:rPr lang="en-US" sz="1400">
                          <a:solidFill>
                            <a:srgbClr val="000000"/>
                          </a:solidFill>
                          <a:latin typeface="Times New Roman" panose="02020603050405020304"/>
                        </a:rPr>
                        <a:t>Thời lượng video đã chọn tính bằng giây</a:t>
                      </a:r>
                      <a:endParaRPr lang="en-US" sz="1100"/>
                    </a:p>
                  </a:txBody>
                  <a:tcPr marL="19050" marR="19050" marT="19050" marB="19050" anchor="t">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4F4F4"/>
                    </a:solidFill>
                  </a:tcPr>
                </a:tc>
              </a:tr>
              <a:tr h="578080">
                <a:tc>
                  <a:txBody>
                    <a:bodyPr rtlCol="0"/>
                    <a:lstStyle/>
                    <a:p>
                      <a:pPr algn="ctr">
                        <a:lnSpc>
                          <a:spcPts val="1960"/>
                        </a:lnSpc>
                        <a:defRPr/>
                      </a:pPr>
                      <a:r>
                        <a:rPr lang="en-US" sz="1400">
                          <a:solidFill>
                            <a:srgbClr val="000000"/>
                          </a:solidFill>
                          <a:latin typeface="Times New Roman" panose="02020603050405020304"/>
                        </a:rPr>
                        <a:t>bitrate (</a:t>
                      </a:r>
                      <a:r>
                        <a:rPr lang="en-US" sz="1400">
                          <a:solidFill>
                            <a:srgbClr val="000000"/>
                          </a:solidFill>
                          <a:latin typeface="Times New Roman Bold" panose="02020603050405020304"/>
                        </a:rPr>
                        <a:t>Android</a:t>
                      </a:r>
                      <a:r>
                        <a:rPr lang="en-US" sz="1400">
                          <a:solidFill>
                            <a:srgbClr val="000000"/>
                          </a:solidFill>
                          <a:latin typeface="Times New Roman" panose="02020603050405020304"/>
                        </a:rPr>
                        <a:t>)</a:t>
                      </a:r>
                      <a:endParaRPr lang="en-US" sz="1100"/>
                    </a:p>
                  </a:txBody>
                  <a:tcPr marL="19050" marR="19050" marT="19050" marB="19050" anchor="t">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4F4F4"/>
                    </a:solidFill>
                  </a:tcPr>
                </a:tc>
                <a:tc>
                  <a:txBody>
                    <a:bodyPr rtlCol="0"/>
                    <a:lstStyle/>
                    <a:p>
                      <a:pPr algn="ctr">
                        <a:lnSpc>
                          <a:spcPts val="1960"/>
                        </a:lnSpc>
                        <a:defRPr/>
                      </a:pPr>
                      <a:r>
                        <a:rPr lang="en-US" sz="1400">
                          <a:solidFill>
                            <a:srgbClr val="000000"/>
                          </a:solidFill>
                          <a:latin typeface="Times New Roman" panose="02020603050405020304"/>
                        </a:rPr>
                        <a:t>VIDEO ONLY</a:t>
                      </a:r>
                      <a:endParaRPr lang="en-US" sz="1100"/>
                    </a:p>
                  </a:txBody>
                  <a:tcPr marL="19050" marR="19050" marT="19050" marB="19050" anchor="t">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4F4F4"/>
                    </a:solidFill>
                  </a:tcPr>
                </a:tc>
                <a:tc>
                  <a:txBody>
                    <a:bodyPr rtlCol="0"/>
                    <a:lstStyle/>
                    <a:p>
                      <a:pPr algn="ctr">
                        <a:lnSpc>
                          <a:spcPts val="1960"/>
                        </a:lnSpc>
                        <a:defRPr/>
                      </a:pPr>
                      <a:r>
                        <a:rPr lang="en-US" sz="1400">
                          <a:solidFill>
                            <a:srgbClr val="000000"/>
                          </a:solidFill>
                          <a:latin typeface="Times New Roman" panose="02020603050405020304"/>
                        </a:rPr>
                        <a:t>Tốc độ bit trung bình (tính bằng bit/giây) của video đã chọn, nếu có.</a:t>
                      </a:r>
                      <a:endParaRPr lang="en-US" sz="1100"/>
                    </a:p>
                  </a:txBody>
                  <a:tcPr marL="19050" marR="19050" marT="19050" marB="19050" anchor="t">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4F4F4"/>
                    </a:solidFill>
                  </a:tcPr>
                </a:tc>
              </a:tr>
              <a:tr h="578080">
                <a:tc>
                  <a:txBody>
                    <a:bodyPr rtlCol="0"/>
                    <a:lstStyle/>
                    <a:p>
                      <a:pPr algn="ctr">
                        <a:lnSpc>
                          <a:spcPts val="1960"/>
                        </a:lnSpc>
                        <a:defRPr/>
                      </a:pPr>
                      <a:r>
                        <a:rPr lang="en-US" sz="1400">
                          <a:solidFill>
                            <a:srgbClr val="000000"/>
                          </a:solidFill>
                          <a:latin typeface="Times New Roman" panose="02020603050405020304"/>
                        </a:rPr>
                        <a:t>timestamp</a:t>
                      </a:r>
                      <a:endParaRPr lang="en-US" sz="1100"/>
                    </a:p>
                  </a:txBody>
                  <a:tcPr marL="19050" marR="19050" marT="19050" marB="19050" anchor="t">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4F4F4"/>
                    </a:solidFill>
                  </a:tcPr>
                </a:tc>
                <a:tc>
                  <a:txBody>
                    <a:bodyPr rtlCol="0"/>
                    <a:lstStyle/>
                    <a:p>
                      <a:pPr algn="ctr">
                        <a:lnSpc>
                          <a:spcPts val="1960"/>
                        </a:lnSpc>
                        <a:defRPr/>
                      </a:pPr>
                      <a:r>
                        <a:rPr lang="en-US" sz="1400">
                          <a:solidFill>
                            <a:srgbClr val="000000"/>
                          </a:solidFill>
                          <a:latin typeface="Times New Roman" panose="02020603050405020304"/>
                        </a:rPr>
                        <a:t>BOTH</a:t>
                      </a:r>
                      <a:endParaRPr lang="en-US" sz="1100"/>
                    </a:p>
                  </a:txBody>
                  <a:tcPr marL="19050" marR="19050" marT="19050" marB="19050" anchor="t">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4F4F4"/>
                    </a:solidFill>
                  </a:tcPr>
                </a:tc>
                <a:tc>
                  <a:txBody>
                    <a:bodyPr rtlCol="0"/>
                    <a:lstStyle/>
                    <a:p>
                      <a:pPr algn="ctr">
                        <a:lnSpc>
                          <a:spcPts val="1960"/>
                        </a:lnSpc>
                        <a:defRPr/>
                      </a:pPr>
                      <a:r>
                        <a:rPr lang="en-US" sz="1400">
                          <a:solidFill>
                            <a:srgbClr val="000000"/>
                          </a:solidFill>
                          <a:latin typeface="Times New Roman" panose="02020603050405020304"/>
                        </a:rPr>
                        <a:t>Timestamp của file. Chỉ được bao gồm nếu '</a:t>
                      </a:r>
                      <a:r>
                        <a:rPr lang="en-US" sz="1400">
                          <a:solidFill>
                            <a:srgbClr val="000000"/>
                          </a:solidFill>
                          <a:latin typeface="Times New Roman Bold" panose="02020603050405020304"/>
                        </a:rPr>
                        <a:t>includeExtra</a:t>
                      </a:r>
                      <a:r>
                        <a:rPr lang="en-US" sz="1400">
                          <a:solidFill>
                            <a:srgbClr val="000000"/>
                          </a:solidFill>
                          <a:latin typeface="Times New Roman" panose="02020603050405020304"/>
                        </a:rPr>
                        <a:t>' là </a:t>
                      </a:r>
                      <a:r>
                        <a:rPr lang="en-US" sz="1400">
                          <a:solidFill>
                            <a:srgbClr val="000000"/>
                          </a:solidFill>
                          <a:latin typeface="Times New Roman Bold" panose="02020603050405020304"/>
                        </a:rPr>
                        <a:t>true</a:t>
                      </a:r>
                      <a:endParaRPr lang="en-US" sz="1100"/>
                    </a:p>
                  </a:txBody>
                  <a:tcPr marL="19050" marR="19050" marT="19050" marB="19050" anchor="t">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4F4F4"/>
                    </a:solidFill>
                  </a:tcPr>
                </a:tc>
              </a:tr>
              <a:tr h="578080">
                <a:tc>
                  <a:txBody>
                    <a:bodyPr rtlCol="0"/>
                    <a:lstStyle/>
                    <a:p>
                      <a:pPr algn="ctr">
                        <a:lnSpc>
                          <a:spcPts val="1960"/>
                        </a:lnSpc>
                        <a:defRPr/>
                      </a:pPr>
                      <a:r>
                        <a:rPr lang="en-US" sz="1400">
                          <a:solidFill>
                            <a:srgbClr val="000000"/>
                          </a:solidFill>
                          <a:latin typeface="Times New Roman" panose="02020603050405020304"/>
                        </a:rPr>
                        <a:t>id</a:t>
                      </a:r>
                      <a:endParaRPr lang="en-US" sz="1100"/>
                    </a:p>
                  </a:txBody>
                  <a:tcPr marL="19050" marR="19050" marT="19050" marB="19050" anchor="t">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4F4F4"/>
                    </a:solidFill>
                  </a:tcPr>
                </a:tc>
                <a:tc>
                  <a:txBody>
                    <a:bodyPr rtlCol="0"/>
                    <a:lstStyle/>
                    <a:p>
                      <a:pPr algn="ctr">
                        <a:lnSpc>
                          <a:spcPts val="1960"/>
                        </a:lnSpc>
                        <a:defRPr/>
                      </a:pPr>
                      <a:r>
                        <a:rPr lang="en-US" sz="1400">
                          <a:solidFill>
                            <a:srgbClr val="000000"/>
                          </a:solidFill>
                          <a:latin typeface="Times New Roman" panose="02020603050405020304"/>
                        </a:rPr>
                        <a:t>BOTH</a:t>
                      </a:r>
                      <a:endParaRPr lang="en-US" sz="1100"/>
                    </a:p>
                  </a:txBody>
                  <a:tcPr marL="19050" marR="19050" marT="19050" marB="19050" anchor="t">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4F4F4"/>
                    </a:solidFill>
                  </a:tcPr>
                </a:tc>
                <a:tc>
                  <a:txBody>
                    <a:bodyPr rtlCol="0"/>
                    <a:lstStyle/>
                    <a:p>
                      <a:pPr algn="ctr">
                        <a:lnSpc>
                          <a:spcPts val="1960"/>
                        </a:lnSpc>
                        <a:defRPr/>
                      </a:pPr>
                      <a:r>
                        <a:rPr lang="en-US" sz="1400">
                          <a:solidFill>
                            <a:srgbClr val="000000"/>
                          </a:solidFill>
                          <a:latin typeface="Times New Roman" panose="02020603050405020304"/>
                        </a:rPr>
                        <a:t>Số nhận dạng cục bộ của ảnh hoặc video. Trên Android, điều này giống như tên tệp</a:t>
                      </a:r>
                      <a:endParaRPr lang="en-US" sz="1100"/>
                    </a:p>
                  </a:txBody>
                  <a:tcPr marL="19050" marR="19050" marT="19050" marB="19050" anchor="t">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4F4F4"/>
                    </a:solidFill>
                  </a:tcPr>
                </a:tc>
              </a:tr>
              <a:tr h="543833">
                <a:tc>
                  <a:txBody>
                    <a:bodyPr rtlCol="0"/>
                    <a:lstStyle/>
                    <a:p>
                      <a:pPr algn="ctr">
                        <a:lnSpc>
                          <a:spcPts val="1960"/>
                        </a:lnSpc>
                        <a:defRPr/>
                      </a:pPr>
                      <a:r>
                        <a:rPr lang="en-US" sz="1400">
                          <a:solidFill>
                            <a:srgbClr val="000000"/>
                          </a:solidFill>
                          <a:latin typeface="Times New Roman" panose="02020603050405020304"/>
                        </a:rPr>
                        <a:t>type</a:t>
                      </a:r>
                      <a:endParaRPr lang="en-US" sz="1100"/>
                    </a:p>
                  </a:txBody>
                  <a:tcPr marL="19050" marR="19050" marT="19050" marB="19050" anchor="t">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4F4F4"/>
                    </a:solidFill>
                  </a:tcPr>
                </a:tc>
                <a:tc>
                  <a:txBody>
                    <a:bodyPr rtlCol="0"/>
                    <a:lstStyle/>
                    <a:p>
                      <a:pPr algn="ctr">
                        <a:lnSpc>
                          <a:spcPts val="1960"/>
                        </a:lnSpc>
                        <a:defRPr/>
                      </a:pPr>
                      <a:r>
                        <a:rPr lang="en-US" sz="1400">
                          <a:solidFill>
                            <a:srgbClr val="000000"/>
                          </a:solidFill>
                          <a:latin typeface="Times New Roman" panose="02020603050405020304"/>
                        </a:rPr>
                        <a:t>BOTH</a:t>
                      </a:r>
                      <a:endParaRPr lang="en-US" sz="1100"/>
                    </a:p>
                  </a:txBody>
                  <a:tcPr marL="19050" marR="19050" marT="19050" marB="19050" anchor="t">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4F4F4"/>
                    </a:solidFill>
                  </a:tcPr>
                </a:tc>
                <a:tc>
                  <a:txBody>
                    <a:bodyPr rtlCol="0"/>
                    <a:lstStyle/>
                    <a:p>
                      <a:pPr algn="ctr">
                        <a:lnSpc>
                          <a:spcPts val="1960"/>
                        </a:lnSpc>
                        <a:defRPr/>
                      </a:pPr>
                      <a:r>
                        <a:rPr lang="en-US" sz="1400">
                          <a:solidFill>
                            <a:srgbClr val="000000"/>
                          </a:solidFill>
                          <a:latin typeface="Times New Roman" panose="02020603050405020304"/>
                        </a:rPr>
                        <a:t>Loại tệp</a:t>
                      </a:r>
                      <a:endParaRPr lang="en-US" sz="1100"/>
                    </a:p>
                  </a:txBody>
                  <a:tcPr marL="19050" marR="19050" marT="19050" marB="19050" anchor="t">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4F4F4"/>
                    </a:solidFill>
                  </a:tcPr>
                </a:tc>
              </a:tr>
              <a:tr h="543833">
                <a:tc>
                  <a:txBody>
                    <a:bodyPr rtlCol="0"/>
                    <a:lstStyle/>
                    <a:p>
                      <a:pPr algn="ctr">
                        <a:lnSpc>
                          <a:spcPts val="1960"/>
                        </a:lnSpc>
                        <a:defRPr/>
                      </a:pPr>
                      <a:r>
                        <a:rPr lang="en-US" sz="1400">
                          <a:solidFill>
                            <a:srgbClr val="000000"/>
                          </a:solidFill>
                          <a:latin typeface="Times New Roman" panose="02020603050405020304"/>
                        </a:rPr>
                        <a:t>fileName</a:t>
                      </a:r>
                      <a:endParaRPr lang="en-US" sz="1100"/>
                    </a:p>
                  </a:txBody>
                  <a:tcPr marL="19050" marR="19050" marT="19050" marB="19050" anchor="t">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4F4F4"/>
                    </a:solidFill>
                  </a:tcPr>
                </a:tc>
                <a:tc>
                  <a:txBody>
                    <a:bodyPr rtlCol="0"/>
                    <a:lstStyle/>
                    <a:p>
                      <a:pPr algn="ctr">
                        <a:lnSpc>
                          <a:spcPts val="1960"/>
                        </a:lnSpc>
                        <a:defRPr/>
                      </a:pPr>
                      <a:r>
                        <a:rPr lang="en-US" sz="1400">
                          <a:solidFill>
                            <a:srgbClr val="000000"/>
                          </a:solidFill>
                          <a:latin typeface="Times New Roman" panose="02020603050405020304"/>
                        </a:rPr>
                        <a:t>BOTH</a:t>
                      </a:r>
                      <a:endParaRPr lang="en-US" sz="1100"/>
                    </a:p>
                  </a:txBody>
                  <a:tcPr marL="19050" marR="19050" marT="19050" marB="19050" anchor="t">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4F4F4"/>
                    </a:solidFill>
                  </a:tcPr>
                </a:tc>
                <a:tc>
                  <a:txBody>
                    <a:bodyPr rtlCol="0"/>
                    <a:lstStyle/>
                    <a:p>
                      <a:pPr algn="ctr">
                        <a:lnSpc>
                          <a:spcPts val="1960"/>
                        </a:lnSpc>
                        <a:defRPr/>
                      </a:pPr>
                      <a:r>
                        <a:rPr lang="en-US" sz="1400">
                          <a:solidFill>
                            <a:srgbClr val="000000"/>
                          </a:solidFill>
                          <a:latin typeface="Times New Roman" panose="02020603050405020304"/>
                        </a:rPr>
                        <a:t>Tên tệp</a:t>
                      </a:r>
                      <a:endParaRPr lang="en-US" sz="1100"/>
                    </a:p>
                  </a:txBody>
                  <a:tcPr marL="19050" marR="19050" marT="19050" marB="19050" anchor="t">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4F4F4"/>
                    </a:solidFill>
                  </a:tcPr>
                </a:tc>
              </a:tr>
            </a:tbl>
          </a:graphicData>
        </a:graphic>
      </p:graphicFrame>
      <p:sp>
        <p:nvSpPr>
          <p:cNvPr id="6" name="TextBox 6"/>
          <p:cNvSpPr txBox="1"/>
          <p:nvPr/>
        </p:nvSpPr>
        <p:spPr>
          <a:xfrm>
            <a:off x="6386512" y="4745309"/>
            <a:ext cx="212883" cy="18415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12</a:t>
            </a:r>
            <a:endParaRPr lang="en-US" sz="1000">
              <a:solidFill>
                <a:srgbClr val="000000"/>
              </a:solidFill>
              <a:latin typeface="Times New Roman" panose="020206030504050203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519040" y="965520"/>
            <a:ext cx="5806032" cy="788035"/>
            <a:chOff x="0" y="0"/>
            <a:chExt cx="7741376" cy="1050713"/>
          </a:xfrm>
        </p:grpSpPr>
        <p:grpSp>
          <p:nvGrpSpPr>
            <p:cNvPr id="5" name="Group 5"/>
            <p:cNvGrpSpPr/>
            <p:nvPr/>
          </p:nvGrpSpPr>
          <p:grpSpPr>
            <a:xfrm rot="0">
              <a:off x="10709" y="39546"/>
              <a:ext cx="262157" cy="240016"/>
              <a:chOff x="0" y="0"/>
              <a:chExt cx="852667" cy="780652"/>
            </a:xfrm>
          </p:grpSpPr>
          <p:sp>
            <p:nvSpPr>
              <p:cNvPr id="6" name="Freeform 6"/>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7" name="TextBox 7"/>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8" name="Group 8"/>
            <p:cNvGrpSpPr/>
            <p:nvPr/>
          </p:nvGrpSpPr>
          <p:grpSpPr>
            <a:xfrm rot="0">
              <a:off x="0" y="27307"/>
              <a:ext cx="242027" cy="242027"/>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1" name="Group 11"/>
            <p:cNvGrpSpPr/>
            <p:nvPr/>
          </p:nvGrpSpPr>
          <p:grpSpPr>
            <a:xfrm rot="0">
              <a:off x="11842" y="41833"/>
              <a:ext cx="218342" cy="212976"/>
              <a:chOff x="0" y="0"/>
              <a:chExt cx="733260" cy="715238"/>
            </a:xfrm>
          </p:grpSpPr>
          <p:sp>
            <p:nvSpPr>
              <p:cNvPr id="12" name="Freeform 12"/>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3" name="TextBox 13"/>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4" name="Group 14"/>
            <p:cNvGrpSpPr/>
            <p:nvPr/>
          </p:nvGrpSpPr>
          <p:grpSpPr>
            <a:xfrm rot="1261002">
              <a:off x="237344" y="32551"/>
              <a:ext cx="32993" cy="20225"/>
              <a:chOff x="0" y="0"/>
              <a:chExt cx="110802" cy="67923"/>
            </a:xfrm>
          </p:grpSpPr>
          <p:sp>
            <p:nvSpPr>
              <p:cNvPr id="15" name="Freeform 15"/>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6" name="TextBox 16"/>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7" name="Group 17"/>
            <p:cNvGrpSpPr/>
            <p:nvPr/>
          </p:nvGrpSpPr>
          <p:grpSpPr>
            <a:xfrm rot="2537428">
              <a:off x="4866" y="256957"/>
              <a:ext cx="14897" cy="20225"/>
              <a:chOff x="0" y="0"/>
              <a:chExt cx="50030" cy="67923"/>
            </a:xfrm>
          </p:grpSpPr>
          <p:sp>
            <p:nvSpPr>
              <p:cNvPr id="18" name="Freeform 18"/>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19" name="TextBox 19"/>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0" name="TextBox 20"/>
            <p:cNvSpPr txBox="1"/>
            <p:nvPr/>
          </p:nvSpPr>
          <p:spPr>
            <a:xfrm>
              <a:off x="405735" y="-66675"/>
              <a:ext cx="7335640" cy="1117388"/>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Các bạn đã được giới thiệu sơ lược tất cả những gì mà thư viện </a:t>
              </a:r>
              <a:r>
                <a:rPr lang="en-US" sz="1600">
                  <a:solidFill>
                    <a:srgbClr val="3B3939"/>
                  </a:solidFill>
                  <a:latin typeface="Times New Roman Bold" panose="02020603050405020304"/>
                </a:rPr>
                <a:t>react-native-image-picker</a:t>
              </a:r>
              <a:r>
                <a:rPr lang="en-US" sz="1600">
                  <a:solidFill>
                    <a:srgbClr val="3B3939"/>
                  </a:solidFill>
                  <a:latin typeface="Times New Roman" panose="02020603050405020304"/>
                </a:rPr>
                <a:t> cung cấp. Bây giờ chúng ta sẽ bắt đầu xây dựng một ứng dụng chụp ảnh:</a:t>
              </a:r>
              <a:endParaRPr lang="en-US" sz="1600">
                <a:solidFill>
                  <a:srgbClr val="3B3939"/>
                </a:solidFill>
                <a:latin typeface="Times New Roman" panose="02020603050405020304"/>
              </a:endParaRPr>
            </a:p>
          </p:txBody>
        </p:sp>
      </p:grpSp>
      <p:grpSp>
        <p:nvGrpSpPr>
          <p:cNvPr id="21" name="Group 21"/>
          <p:cNvGrpSpPr/>
          <p:nvPr/>
        </p:nvGrpSpPr>
        <p:grpSpPr>
          <a:xfrm rot="0">
            <a:off x="818476" y="1872935"/>
            <a:ext cx="5506596" cy="511809"/>
            <a:chOff x="0" y="0"/>
            <a:chExt cx="7342128" cy="682413"/>
          </a:xfrm>
        </p:grpSpPr>
        <p:grpSp>
          <p:nvGrpSpPr>
            <p:cNvPr id="22" name="Group 22"/>
            <p:cNvGrpSpPr/>
            <p:nvPr/>
          </p:nvGrpSpPr>
          <p:grpSpPr>
            <a:xfrm rot="2700000">
              <a:off x="91796" y="18834"/>
              <a:ext cx="90938" cy="90938"/>
              <a:chOff x="0" y="0"/>
              <a:chExt cx="812800" cy="812800"/>
            </a:xfrm>
          </p:grpSpPr>
          <p:sp>
            <p:nvSpPr>
              <p:cNvPr id="23" name="Freeform 2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24" name="TextBox 24"/>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25" name="Group 25"/>
            <p:cNvGrpSpPr/>
            <p:nvPr/>
          </p:nvGrpSpPr>
          <p:grpSpPr>
            <a:xfrm rot="2700000">
              <a:off x="167633" y="97452"/>
              <a:ext cx="90938" cy="90938"/>
              <a:chOff x="0" y="0"/>
              <a:chExt cx="812800" cy="812800"/>
            </a:xfrm>
          </p:grpSpPr>
          <p:sp>
            <p:nvSpPr>
              <p:cNvPr id="26" name="Freeform 26"/>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27" name="TextBox 27"/>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28" name="Group 28"/>
            <p:cNvGrpSpPr/>
            <p:nvPr/>
          </p:nvGrpSpPr>
          <p:grpSpPr>
            <a:xfrm rot="2700000">
              <a:off x="91796" y="170520"/>
              <a:ext cx="90938" cy="90938"/>
              <a:chOff x="0" y="0"/>
              <a:chExt cx="812800" cy="812800"/>
            </a:xfrm>
          </p:grpSpPr>
          <p:sp>
            <p:nvSpPr>
              <p:cNvPr id="29" name="Freeform 2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30" name="TextBox 30"/>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31" name="Group 31"/>
            <p:cNvGrpSpPr/>
            <p:nvPr/>
          </p:nvGrpSpPr>
          <p:grpSpPr>
            <a:xfrm rot="2700000">
              <a:off x="18834" y="97452"/>
              <a:ext cx="90938" cy="90938"/>
              <a:chOff x="0" y="0"/>
              <a:chExt cx="812800" cy="812800"/>
            </a:xfrm>
          </p:grpSpPr>
          <p:sp>
            <p:nvSpPr>
              <p:cNvPr id="32" name="Freeform 32"/>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33" name="TextBox 33"/>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sp>
          <p:nvSpPr>
            <p:cNvPr id="34" name="TextBox 34"/>
            <p:cNvSpPr txBox="1"/>
            <p:nvPr/>
          </p:nvSpPr>
          <p:spPr>
            <a:xfrm>
              <a:off x="387101" y="-66675"/>
              <a:ext cx="6955027" cy="749088"/>
            </a:xfrm>
            <a:prstGeom prst="rect">
              <a:avLst/>
            </a:prstGeom>
          </p:spPr>
          <p:txBody>
            <a:bodyPr lIns="0" tIns="0" rIns="0" bIns="0" rtlCol="0" anchor="t">
              <a:spAutoFit/>
            </a:bodyPr>
            <a:lstStyle/>
            <a:p>
              <a:pPr marL="0" lvl="0" indent="0">
                <a:lnSpc>
                  <a:spcPts val="2240"/>
                </a:lnSpc>
                <a:spcBef>
                  <a:spcPct val="0"/>
                </a:spcBef>
              </a:pPr>
              <a:r>
                <a:rPr lang="en-US" sz="1600">
                  <a:solidFill>
                    <a:srgbClr val="000000"/>
                  </a:solidFill>
                  <a:latin typeface="Times New Roman" panose="02020603050405020304"/>
                </a:rPr>
                <a:t>Đầu tiên, các bạn cần khai báo các option của camera chúng ta cần.</a:t>
              </a:r>
              <a:endParaRPr lang="en-US" sz="1600">
                <a:solidFill>
                  <a:srgbClr val="000000"/>
                </a:solidFill>
                <a:latin typeface="Times New Roman" panose="02020603050405020304"/>
              </a:endParaRPr>
            </a:p>
          </p:txBody>
        </p:sp>
      </p:grpSp>
      <p:grpSp>
        <p:nvGrpSpPr>
          <p:cNvPr id="35" name="Group 35"/>
          <p:cNvGrpSpPr/>
          <p:nvPr/>
        </p:nvGrpSpPr>
        <p:grpSpPr>
          <a:xfrm rot="0">
            <a:off x="1265027" y="2595563"/>
            <a:ext cx="4375570" cy="2076450"/>
            <a:chOff x="0" y="0"/>
            <a:chExt cx="2283682" cy="1083733"/>
          </a:xfrm>
        </p:grpSpPr>
        <p:sp>
          <p:nvSpPr>
            <p:cNvPr id="36" name="Freeform 36"/>
            <p:cNvSpPr/>
            <p:nvPr/>
          </p:nvSpPr>
          <p:spPr>
            <a:xfrm>
              <a:off x="0" y="0"/>
              <a:ext cx="2283682" cy="1083733"/>
            </a:xfrm>
            <a:custGeom>
              <a:avLst/>
              <a:gdLst/>
              <a:ahLst/>
              <a:cxnLst/>
              <a:rect l="l" t="t" r="r" b="b"/>
              <a:pathLst>
                <a:path w="2283682" h="1083733">
                  <a:moveTo>
                    <a:pt x="0" y="0"/>
                  </a:moveTo>
                  <a:lnTo>
                    <a:pt x="2283682" y="0"/>
                  </a:lnTo>
                  <a:lnTo>
                    <a:pt x="2283682" y="1083733"/>
                  </a:lnTo>
                  <a:lnTo>
                    <a:pt x="0" y="1083733"/>
                  </a:lnTo>
                  <a:close/>
                </a:path>
              </a:pathLst>
            </a:custGeom>
            <a:solidFill>
              <a:srgbClr val="F16622"/>
            </a:solidFill>
          </p:spPr>
        </p:sp>
        <p:sp>
          <p:nvSpPr>
            <p:cNvPr id="37" name="TextBox 37"/>
            <p:cNvSpPr txBox="1"/>
            <p:nvPr/>
          </p:nvSpPr>
          <p:spPr>
            <a:xfrm>
              <a:off x="0" y="-57150"/>
              <a:ext cx="2283682" cy="1140883"/>
            </a:xfrm>
            <a:prstGeom prst="rect">
              <a:avLst/>
            </a:prstGeom>
          </p:spPr>
          <p:txBody>
            <a:bodyPr lIns="50800" tIns="50800" rIns="50800" bIns="50800" rtlCol="0" anchor="ctr"/>
            <a:lstStyle/>
            <a:p>
              <a:pPr>
                <a:lnSpc>
                  <a:spcPts val="1960"/>
                </a:lnSpc>
              </a:pPr>
              <a:r>
                <a:rPr lang="en-US" sz="1400">
                  <a:solidFill>
                    <a:srgbClr val="FFFFFF"/>
                  </a:solidFill>
                  <a:latin typeface="Times New Roman" panose="02020603050405020304"/>
                </a:rPr>
                <a:t>// Đây là option sẽ sử dụng chung cả chụp ảnh và chọn ảnh    </a:t>
              </a:r>
              <a:endParaRPr lang="en-US" sz="1400">
                <a:solidFill>
                  <a:srgbClr val="FFFFFF"/>
                </a:solidFill>
                <a:latin typeface="Times New Roman" panose="02020603050405020304"/>
              </a:endParaRPr>
            </a:p>
            <a:p>
              <a:pPr>
                <a:lnSpc>
                  <a:spcPts val="1960"/>
                </a:lnSpc>
              </a:pPr>
              <a:r>
                <a:rPr lang="en-US" sz="1400">
                  <a:solidFill>
                    <a:srgbClr val="FFFFFF"/>
                  </a:solidFill>
                  <a:latin typeface="Times New Roman" panose="02020603050405020304"/>
                </a:rPr>
                <a:t>const commonOptions: OptionsCommon = {</a:t>
              </a:r>
              <a:endParaRPr lang="en-US" sz="1400">
                <a:solidFill>
                  <a:srgbClr val="FFFFFF"/>
                </a:solidFill>
                <a:latin typeface="Times New Roman" panose="02020603050405020304"/>
              </a:endParaRPr>
            </a:p>
            <a:p>
              <a:pPr>
                <a:lnSpc>
                  <a:spcPts val="1960"/>
                </a:lnSpc>
              </a:pPr>
              <a:r>
                <a:rPr lang="en-US" sz="1400">
                  <a:solidFill>
                    <a:srgbClr val="FFFFFF"/>
                  </a:solidFill>
                  <a:latin typeface="Times New Roman" panose="02020603050405020304"/>
                </a:rPr>
                <a:t>         mediaType: 'photo',</a:t>
              </a:r>
              <a:endParaRPr lang="en-US" sz="1400">
                <a:solidFill>
                  <a:srgbClr val="FFFFFF"/>
                </a:solidFill>
                <a:latin typeface="Times New Roman" panose="02020603050405020304"/>
              </a:endParaRPr>
            </a:p>
            <a:p>
              <a:pPr>
                <a:lnSpc>
                  <a:spcPts val="1960"/>
                </a:lnSpc>
              </a:pPr>
              <a:r>
                <a:rPr lang="en-US" sz="1400">
                  <a:solidFill>
                    <a:srgbClr val="FFFFFF"/>
                  </a:solidFill>
                  <a:latin typeface="Times New Roman" panose="02020603050405020304"/>
                </a:rPr>
                <a:t>         maxWidth: 500,</a:t>
              </a:r>
              <a:endParaRPr lang="en-US" sz="1400">
                <a:solidFill>
                  <a:srgbClr val="FFFFFF"/>
                </a:solidFill>
                <a:latin typeface="Times New Roman" panose="02020603050405020304"/>
              </a:endParaRPr>
            </a:p>
            <a:p>
              <a:pPr>
                <a:lnSpc>
                  <a:spcPts val="1960"/>
                </a:lnSpc>
              </a:pPr>
              <a:r>
                <a:rPr lang="en-US" sz="1400">
                  <a:solidFill>
                    <a:srgbClr val="FFFFFF"/>
                  </a:solidFill>
                  <a:latin typeface="Times New Roman" panose="02020603050405020304"/>
                </a:rPr>
                <a:t>         maxHeight: 500,</a:t>
              </a:r>
              <a:endParaRPr lang="en-US" sz="1400">
                <a:solidFill>
                  <a:srgbClr val="FFFFFF"/>
                </a:solidFill>
                <a:latin typeface="Times New Roman" panose="02020603050405020304"/>
              </a:endParaRPr>
            </a:p>
            <a:p>
              <a:pPr>
                <a:lnSpc>
                  <a:spcPts val="1960"/>
                </a:lnSpc>
              </a:pPr>
              <a:r>
                <a:rPr lang="en-US" sz="1400">
                  <a:solidFill>
                    <a:srgbClr val="FFFFFF"/>
                  </a:solidFill>
                  <a:latin typeface="Times New Roman" panose="02020603050405020304"/>
                </a:rPr>
                <a:t>    </a:t>
              </a:r>
              <a:r>
                <a:rPr lang="en-US" sz="1400">
                  <a:solidFill>
                    <a:srgbClr val="FFFFFF"/>
                  </a:solidFill>
                  <a:latin typeface="Times New Roman" panose="02020603050405020304"/>
                </a:rPr>
                <a:t>};</a:t>
              </a:r>
              <a:endParaRPr lang="en-US" sz="1400">
                <a:solidFill>
                  <a:srgbClr val="FFFFFF"/>
                </a:solidFill>
                <a:latin typeface="Times New Roman" panose="02020603050405020304"/>
              </a:endParaRPr>
            </a:p>
          </p:txBody>
        </p:sp>
      </p:grpSp>
      <p:sp>
        <p:nvSpPr>
          <p:cNvPr id="38" name="TextBox 38"/>
          <p:cNvSpPr txBox="1"/>
          <p:nvPr/>
        </p:nvSpPr>
        <p:spPr>
          <a:xfrm>
            <a:off x="1931642" y="254724"/>
            <a:ext cx="4454870"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Chụp ảnh</a:t>
            </a:r>
            <a:endParaRPr lang="en-US" sz="1800">
              <a:solidFill>
                <a:srgbClr val="F16622"/>
              </a:solidFill>
              <a:latin typeface="Times New Roman Bold" panose="02020603050405020304"/>
            </a:endParaRPr>
          </a:p>
        </p:txBody>
      </p:sp>
      <p:sp>
        <p:nvSpPr>
          <p:cNvPr id="39" name="TextBox 39"/>
          <p:cNvSpPr txBox="1"/>
          <p:nvPr/>
        </p:nvSpPr>
        <p:spPr>
          <a:xfrm>
            <a:off x="6386512" y="4745309"/>
            <a:ext cx="212883" cy="18415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13</a:t>
            </a:r>
            <a:endParaRPr lang="en-US" sz="1000">
              <a:solidFill>
                <a:srgbClr val="000000"/>
              </a:solidFill>
              <a:latin typeface="Times New Roman" panose="020206030504050203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sp>
        <p:nvSpPr>
          <p:cNvPr id="4" name="TextBox 4"/>
          <p:cNvSpPr txBox="1"/>
          <p:nvPr/>
        </p:nvSpPr>
        <p:spPr>
          <a:xfrm>
            <a:off x="1931642" y="254724"/>
            <a:ext cx="4454870"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Chụp ảnh</a:t>
            </a:r>
            <a:endParaRPr lang="en-US" sz="1800">
              <a:solidFill>
                <a:srgbClr val="F16622"/>
              </a:solidFill>
              <a:latin typeface="Times New Roman Bold" panose="02020603050405020304"/>
            </a:endParaRPr>
          </a:p>
        </p:txBody>
      </p:sp>
      <p:grpSp>
        <p:nvGrpSpPr>
          <p:cNvPr id="5" name="Group 5"/>
          <p:cNvGrpSpPr/>
          <p:nvPr/>
        </p:nvGrpSpPr>
        <p:grpSpPr>
          <a:xfrm rot="0">
            <a:off x="879989" y="940432"/>
            <a:ext cx="5506596" cy="788034"/>
            <a:chOff x="0" y="0"/>
            <a:chExt cx="7342128" cy="1050713"/>
          </a:xfrm>
        </p:grpSpPr>
        <p:grpSp>
          <p:nvGrpSpPr>
            <p:cNvPr id="6" name="Group 6"/>
            <p:cNvGrpSpPr/>
            <p:nvPr/>
          </p:nvGrpSpPr>
          <p:grpSpPr>
            <a:xfrm rot="2700000">
              <a:off x="91796" y="18834"/>
              <a:ext cx="90938" cy="90938"/>
              <a:chOff x="0" y="0"/>
              <a:chExt cx="812800" cy="812800"/>
            </a:xfrm>
          </p:grpSpPr>
          <p:sp>
            <p:nvSpPr>
              <p:cNvPr id="7" name="Freeform 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8" name="TextBox 8"/>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9" name="Group 9"/>
            <p:cNvGrpSpPr/>
            <p:nvPr/>
          </p:nvGrpSpPr>
          <p:grpSpPr>
            <a:xfrm rot="2700000">
              <a:off x="167633" y="97452"/>
              <a:ext cx="90938" cy="90938"/>
              <a:chOff x="0" y="0"/>
              <a:chExt cx="812800" cy="812800"/>
            </a:xfrm>
          </p:grpSpPr>
          <p:sp>
            <p:nvSpPr>
              <p:cNvPr id="10" name="Freeform 10"/>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1" name="TextBox 11"/>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12" name="Group 12"/>
            <p:cNvGrpSpPr/>
            <p:nvPr/>
          </p:nvGrpSpPr>
          <p:grpSpPr>
            <a:xfrm rot="2700000">
              <a:off x="91796" y="170520"/>
              <a:ext cx="90938" cy="90938"/>
              <a:chOff x="0" y="0"/>
              <a:chExt cx="812800" cy="812800"/>
            </a:xfrm>
          </p:grpSpPr>
          <p:sp>
            <p:nvSpPr>
              <p:cNvPr id="13" name="Freeform 1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4" name="TextBox 14"/>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15" name="Group 15"/>
            <p:cNvGrpSpPr/>
            <p:nvPr/>
          </p:nvGrpSpPr>
          <p:grpSpPr>
            <a:xfrm rot="2700000">
              <a:off x="18834" y="97452"/>
              <a:ext cx="90938" cy="90938"/>
              <a:chOff x="0" y="0"/>
              <a:chExt cx="812800" cy="812800"/>
            </a:xfrm>
          </p:grpSpPr>
          <p:sp>
            <p:nvSpPr>
              <p:cNvPr id="16" name="Freeform 16"/>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7" name="TextBox 17"/>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sp>
          <p:nvSpPr>
            <p:cNvPr id="18" name="TextBox 18"/>
            <p:cNvSpPr txBox="1"/>
            <p:nvPr/>
          </p:nvSpPr>
          <p:spPr>
            <a:xfrm>
              <a:off x="387101" y="-66675"/>
              <a:ext cx="6955027" cy="1117388"/>
            </a:xfrm>
            <a:prstGeom prst="rect">
              <a:avLst/>
            </a:prstGeom>
          </p:spPr>
          <p:txBody>
            <a:bodyPr lIns="0" tIns="0" rIns="0" bIns="0" rtlCol="0" anchor="t">
              <a:spAutoFit/>
            </a:bodyPr>
            <a:lstStyle/>
            <a:p>
              <a:pPr marL="0" lvl="0" indent="0">
                <a:lnSpc>
                  <a:spcPts val="2240"/>
                </a:lnSpc>
                <a:spcBef>
                  <a:spcPct val="0"/>
                </a:spcBef>
              </a:pPr>
              <a:r>
                <a:rPr lang="en-US" sz="1600">
                  <a:solidFill>
                    <a:srgbClr val="000000"/>
                  </a:solidFill>
                  <a:latin typeface="Times New Roman Bold" panose="02020603050405020304"/>
                </a:rPr>
                <a:t>cameraOptions</a:t>
              </a:r>
              <a:r>
                <a:rPr lang="en-US" sz="1600">
                  <a:solidFill>
                    <a:srgbClr val="000000"/>
                  </a:solidFill>
                  <a:latin typeface="Times New Roman" panose="02020603050405020304"/>
                </a:rPr>
                <a:t>: Cung cấp thêm option </a:t>
              </a:r>
              <a:r>
                <a:rPr lang="en-US" sz="1600">
                  <a:solidFill>
                    <a:srgbClr val="000000"/>
                  </a:solidFill>
                  <a:latin typeface="Times New Roman Bold" panose="02020603050405020304"/>
                </a:rPr>
                <a:t>cameraType: “front”</a:t>
              </a:r>
              <a:r>
                <a:rPr lang="en-US" sz="1600">
                  <a:solidFill>
                    <a:srgbClr val="000000"/>
                  </a:solidFill>
                  <a:latin typeface="Times New Roman" panose="02020603050405020304"/>
                </a:rPr>
                <a:t> để chụp ảnh bằng camera trước, </a:t>
              </a:r>
              <a:r>
                <a:rPr lang="en-US" sz="1600">
                  <a:solidFill>
                    <a:srgbClr val="000000"/>
                  </a:solidFill>
                  <a:latin typeface="Times New Roman Bold" panose="02020603050405020304"/>
                </a:rPr>
                <a:t>saveToPhotos: true</a:t>
              </a:r>
              <a:r>
                <a:rPr lang="en-US" sz="1600">
                  <a:solidFill>
                    <a:srgbClr val="000000"/>
                  </a:solidFill>
                  <a:latin typeface="Times New Roman" panose="02020603050405020304"/>
                </a:rPr>
                <a:t> để lưu hình ảnh trong thư viện</a:t>
              </a:r>
              <a:endParaRPr lang="en-US" sz="1600">
                <a:solidFill>
                  <a:srgbClr val="000000"/>
                </a:solidFill>
                <a:latin typeface="Times New Roman" panose="02020603050405020304"/>
              </a:endParaRPr>
            </a:p>
          </p:txBody>
        </p:sp>
      </p:grpSp>
      <p:grpSp>
        <p:nvGrpSpPr>
          <p:cNvPr id="19" name="Group 19"/>
          <p:cNvGrpSpPr/>
          <p:nvPr/>
        </p:nvGrpSpPr>
        <p:grpSpPr>
          <a:xfrm rot="0">
            <a:off x="1265027" y="1990721"/>
            <a:ext cx="4375570" cy="1558393"/>
            <a:chOff x="0" y="0"/>
            <a:chExt cx="2283682" cy="813351"/>
          </a:xfrm>
        </p:grpSpPr>
        <p:sp>
          <p:nvSpPr>
            <p:cNvPr id="20" name="Freeform 20"/>
            <p:cNvSpPr/>
            <p:nvPr/>
          </p:nvSpPr>
          <p:spPr>
            <a:xfrm>
              <a:off x="0" y="0"/>
              <a:ext cx="2283682" cy="813351"/>
            </a:xfrm>
            <a:custGeom>
              <a:avLst/>
              <a:gdLst/>
              <a:ahLst/>
              <a:cxnLst/>
              <a:rect l="l" t="t" r="r" b="b"/>
              <a:pathLst>
                <a:path w="2283682" h="813351">
                  <a:moveTo>
                    <a:pt x="0" y="0"/>
                  </a:moveTo>
                  <a:lnTo>
                    <a:pt x="2283682" y="0"/>
                  </a:lnTo>
                  <a:lnTo>
                    <a:pt x="2283682" y="813351"/>
                  </a:lnTo>
                  <a:lnTo>
                    <a:pt x="0" y="813351"/>
                  </a:lnTo>
                  <a:close/>
                </a:path>
              </a:pathLst>
            </a:custGeom>
            <a:solidFill>
              <a:srgbClr val="F16622"/>
            </a:solidFill>
          </p:spPr>
        </p:sp>
        <p:sp>
          <p:nvSpPr>
            <p:cNvPr id="21" name="TextBox 21"/>
            <p:cNvSpPr txBox="1"/>
            <p:nvPr/>
          </p:nvSpPr>
          <p:spPr>
            <a:xfrm>
              <a:off x="0" y="-57150"/>
              <a:ext cx="2283682" cy="870501"/>
            </a:xfrm>
            <a:prstGeom prst="rect">
              <a:avLst/>
            </a:prstGeom>
          </p:spPr>
          <p:txBody>
            <a:bodyPr lIns="50800" tIns="50800" rIns="50800" bIns="50800" rtlCol="0" anchor="ctr"/>
            <a:lstStyle/>
            <a:p>
              <a:pPr>
                <a:lnSpc>
                  <a:spcPts val="1960"/>
                </a:lnSpc>
              </a:pPr>
              <a:r>
                <a:rPr lang="en-US" sz="1400">
                  <a:solidFill>
                    <a:srgbClr val="FFFFFF"/>
                  </a:solidFill>
                  <a:latin typeface="Times New Roman" panose="02020603050405020304"/>
                </a:rPr>
                <a:t>    const cameraOptions: CameraOptions = {</a:t>
              </a:r>
              <a:endParaRPr lang="en-US" sz="1400">
                <a:solidFill>
                  <a:srgbClr val="FFFFFF"/>
                </a:solidFill>
                <a:latin typeface="Times New Roman" panose="02020603050405020304"/>
              </a:endParaRPr>
            </a:p>
            <a:p>
              <a:pPr>
                <a:lnSpc>
                  <a:spcPts val="1960"/>
                </a:lnSpc>
              </a:pPr>
              <a:r>
                <a:rPr lang="en-US" sz="1400">
                  <a:solidFill>
                    <a:srgbClr val="FFFFFF"/>
                  </a:solidFill>
                  <a:latin typeface="Times New Roman" panose="02020603050405020304"/>
                </a:rPr>
                <a:t>        </a:t>
              </a:r>
              <a:r>
                <a:rPr lang="en-US" sz="1400">
                  <a:solidFill>
                    <a:srgbClr val="FFFFFF"/>
                  </a:solidFill>
                  <a:latin typeface="Times New Roman" panose="02020603050405020304"/>
                </a:rPr>
                <a:t>cameraType: 'front',</a:t>
              </a:r>
              <a:endParaRPr lang="en-US" sz="1400">
                <a:solidFill>
                  <a:srgbClr val="FFFFFF"/>
                </a:solidFill>
                <a:latin typeface="Times New Roman" panose="02020603050405020304"/>
              </a:endParaRPr>
            </a:p>
            <a:p>
              <a:pPr>
                <a:lnSpc>
                  <a:spcPts val="1960"/>
                </a:lnSpc>
              </a:pPr>
              <a:r>
                <a:rPr lang="en-US" sz="1400">
                  <a:solidFill>
                    <a:srgbClr val="FFFFFF"/>
                  </a:solidFill>
                  <a:latin typeface="Times New Roman" panose="02020603050405020304"/>
                </a:rPr>
                <a:t>        </a:t>
              </a:r>
              <a:r>
                <a:rPr lang="en-US" sz="1400">
                  <a:solidFill>
                    <a:srgbClr val="FFFFFF"/>
                  </a:solidFill>
                  <a:latin typeface="Times New Roman" panose="02020603050405020304"/>
                </a:rPr>
                <a:t>saveToPhotos: true,</a:t>
              </a:r>
              <a:endParaRPr lang="en-US" sz="1400">
                <a:solidFill>
                  <a:srgbClr val="FFFFFF"/>
                </a:solidFill>
                <a:latin typeface="Times New Roman" panose="02020603050405020304"/>
              </a:endParaRPr>
            </a:p>
            <a:p>
              <a:pPr>
                <a:lnSpc>
                  <a:spcPts val="1960"/>
                </a:lnSpc>
              </a:pPr>
              <a:r>
                <a:rPr lang="en-US" sz="1400">
                  <a:solidFill>
                    <a:srgbClr val="FFFFFF"/>
                  </a:solidFill>
                  <a:latin typeface="Times New Roman" panose="02020603050405020304"/>
                </a:rPr>
                <a:t>        .</a:t>
              </a:r>
              <a:r>
                <a:rPr lang="en-US" sz="1400">
                  <a:solidFill>
                    <a:srgbClr val="FFFFFF"/>
                  </a:solidFill>
                  <a:latin typeface="Times New Roman" panose="02020603050405020304"/>
                </a:rPr>
                <a:t>..commonOptions,</a:t>
              </a:r>
              <a:endParaRPr lang="en-US" sz="1400">
                <a:solidFill>
                  <a:srgbClr val="FFFFFF"/>
                </a:solidFill>
                <a:latin typeface="Times New Roman" panose="02020603050405020304"/>
              </a:endParaRPr>
            </a:p>
            <a:p>
              <a:pPr>
                <a:lnSpc>
                  <a:spcPts val="1960"/>
                </a:lnSpc>
              </a:pPr>
              <a:r>
                <a:rPr lang="en-US" sz="1400">
                  <a:solidFill>
                    <a:srgbClr val="FFFFFF"/>
                  </a:solidFill>
                  <a:latin typeface="Times New Roman" panose="02020603050405020304"/>
                </a:rPr>
                <a:t>    </a:t>
              </a:r>
              <a:r>
                <a:rPr lang="en-US" sz="1400">
                  <a:solidFill>
                    <a:srgbClr val="FFFFFF"/>
                  </a:solidFill>
                  <a:latin typeface="Times New Roman" panose="02020603050405020304"/>
                </a:rPr>
                <a:t>};</a:t>
              </a:r>
              <a:endParaRPr lang="en-US" sz="1400">
                <a:solidFill>
                  <a:srgbClr val="FFFFFF"/>
                </a:solidFill>
                <a:latin typeface="Times New Roman" panose="02020603050405020304"/>
              </a:endParaRPr>
            </a:p>
          </p:txBody>
        </p:sp>
      </p:grpSp>
      <p:sp>
        <p:nvSpPr>
          <p:cNvPr id="22" name="TextBox 22"/>
          <p:cNvSpPr txBox="1"/>
          <p:nvPr/>
        </p:nvSpPr>
        <p:spPr>
          <a:xfrm>
            <a:off x="6386512" y="4745309"/>
            <a:ext cx="212883" cy="18415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14</a:t>
            </a:r>
            <a:endParaRPr lang="en-US" sz="1000">
              <a:solidFill>
                <a:srgbClr val="000000"/>
              </a:solidFill>
              <a:latin typeface="Times New Roman" panose="020206030504050203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519040" y="915514"/>
            <a:ext cx="5806031" cy="574040"/>
            <a:chOff x="0" y="-66675"/>
            <a:chExt cx="7741375" cy="765386"/>
          </a:xfrm>
        </p:grpSpPr>
        <p:grpSp>
          <p:nvGrpSpPr>
            <p:cNvPr id="5" name="Group 5"/>
            <p:cNvGrpSpPr/>
            <p:nvPr/>
          </p:nvGrpSpPr>
          <p:grpSpPr>
            <a:xfrm rot="0">
              <a:off x="10709" y="39546"/>
              <a:ext cx="262157" cy="240016"/>
              <a:chOff x="0" y="0"/>
              <a:chExt cx="852667" cy="780652"/>
            </a:xfrm>
          </p:grpSpPr>
          <p:sp>
            <p:nvSpPr>
              <p:cNvPr id="6" name="Freeform 6"/>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7" name="TextBox 7"/>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8" name="Group 8"/>
            <p:cNvGrpSpPr/>
            <p:nvPr/>
          </p:nvGrpSpPr>
          <p:grpSpPr>
            <a:xfrm rot="0">
              <a:off x="0" y="27307"/>
              <a:ext cx="242027" cy="242027"/>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1" name="Group 11"/>
            <p:cNvGrpSpPr/>
            <p:nvPr/>
          </p:nvGrpSpPr>
          <p:grpSpPr>
            <a:xfrm rot="0">
              <a:off x="11842" y="41833"/>
              <a:ext cx="218342" cy="212976"/>
              <a:chOff x="0" y="0"/>
              <a:chExt cx="733260" cy="715238"/>
            </a:xfrm>
          </p:grpSpPr>
          <p:sp>
            <p:nvSpPr>
              <p:cNvPr id="12" name="Freeform 12"/>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3" name="TextBox 13"/>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4" name="Group 14"/>
            <p:cNvGrpSpPr/>
            <p:nvPr/>
          </p:nvGrpSpPr>
          <p:grpSpPr>
            <a:xfrm rot="1261002">
              <a:off x="237344" y="32551"/>
              <a:ext cx="32993" cy="20225"/>
              <a:chOff x="0" y="0"/>
              <a:chExt cx="110802" cy="67923"/>
            </a:xfrm>
          </p:grpSpPr>
          <p:sp>
            <p:nvSpPr>
              <p:cNvPr id="15" name="Freeform 15"/>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6" name="TextBox 16"/>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7" name="Group 17"/>
            <p:cNvGrpSpPr/>
            <p:nvPr/>
          </p:nvGrpSpPr>
          <p:grpSpPr>
            <a:xfrm rot="2537428">
              <a:off x="4866" y="256957"/>
              <a:ext cx="14897" cy="20225"/>
              <a:chOff x="0" y="0"/>
              <a:chExt cx="50030" cy="67923"/>
            </a:xfrm>
          </p:grpSpPr>
          <p:sp>
            <p:nvSpPr>
              <p:cNvPr id="18" name="Freeform 18"/>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19" name="TextBox 19"/>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0" name="TextBox 20"/>
            <p:cNvSpPr txBox="1"/>
            <p:nvPr/>
          </p:nvSpPr>
          <p:spPr>
            <a:xfrm>
              <a:off x="405735" y="-66675"/>
              <a:ext cx="7335640" cy="765386"/>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Hàm sử lý khi người dùng nhấn mở camera. Kèm theo xử lý thông báo lỗi khi người dùng thao tác sai với camera.</a:t>
              </a:r>
              <a:endParaRPr lang="en-US" sz="1600">
                <a:solidFill>
                  <a:srgbClr val="3B3939"/>
                </a:solidFill>
                <a:latin typeface="Times New Roman" panose="02020603050405020304"/>
              </a:endParaRPr>
            </a:p>
          </p:txBody>
        </p:sp>
      </p:grpSp>
      <p:sp>
        <p:nvSpPr>
          <p:cNvPr id="22" name="TextBox 22"/>
          <p:cNvSpPr txBox="1"/>
          <p:nvPr/>
        </p:nvSpPr>
        <p:spPr>
          <a:xfrm>
            <a:off x="1931642" y="254724"/>
            <a:ext cx="4454870"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Chụp ảnh</a:t>
            </a:r>
            <a:endParaRPr lang="en-US" sz="1800">
              <a:solidFill>
                <a:srgbClr val="F16622"/>
              </a:solidFill>
              <a:latin typeface="Times New Roman Bold" panose="02020603050405020304"/>
            </a:endParaRPr>
          </a:p>
        </p:txBody>
      </p:sp>
      <p:sp>
        <p:nvSpPr>
          <p:cNvPr id="23" name="TextBox 23"/>
          <p:cNvSpPr txBox="1"/>
          <p:nvPr/>
        </p:nvSpPr>
        <p:spPr>
          <a:xfrm>
            <a:off x="6386512" y="4745309"/>
            <a:ext cx="212883" cy="18415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15</a:t>
            </a:r>
            <a:endParaRPr lang="en-US" sz="1000">
              <a:solidFill>
                <a:srgbClr val="000000"/>
              </a:solidFill>
              <a:latin typeface="Times New Roman" panose="02020603050405020304"/>
            </a:endParaRPr>
          </a:p>
        </p:txBody>
      </p:sp>
      <p:grpSp>
        <p:nvGrpSpPr>
          <p:cNvPr id="36" name="Group 36"/>
          <p:cNvGrpSpPr/>
          <p:nvPr/>
        </p:nvGrpSpPr>
        <p:grpSpPr>
          <a:xfrm rot="0">
            <a:off x="1162050" y="1752600"/>
            <a:ext cx="4787265" cy="2203450"/>
            <a:chOff x="0" y="0"/>
            <a:chExt cx="2498627" cy="814610"/>
          </a:xfrm>
        </p:grpSpPr>
        <p:sp>
          <p:nvSpPr>
            <p:cNvPr id="37" name="Freeform 37"/>
            <p:cNvSpPr/>
            <p:nvPr/>
          </p:nvSpPr>
          <p:spPr>
            <a:xfrm>
              <a:off x="0" y="0"/>
              <a:ext cx="2498627" cy="814610"/>
            </a:xfrm>
            <a:custGeom>
              <a:avLst/>
              <a:gdLst/>
              <a:ahLst/>
              <a:cxnLst/>
              <a:rect l="l" t="t" r="r" b="b"/>
              <a:pathLst>
                <a:path w="2498627" h="814610">
                  <a:moveTo>
                    <a:pt x="0" y="0"/>
                  </a:moveTo>
                  <a:lnTo>
                    <a:pt x="2498627" y="0"/>
                  </a:lnTo>
                  <a:lnTo>
                    <a:pt x="2498627" y="814610"/>
                  </a:lnTo>
                  <a:lnTo>
                    <a:pt x="0" y="814610"/>
                  </a:lnTo>
                  <a:close/>
                </a:path>
              </a:pathLst>
            </a:custGeom>
            <a:solidFill>
              <a:srgbClr val="F16622"/>
            </a:solidFill>
          </p:spPr>
        </p:sp>
        <p:sp>
          <p:nvSpPr>
            <p:cNvPr id="38" name="TextBox 38"/>
            <p:cNvSpPr txBox="1"/>
            <p:nvPr/>
          </p:nvSpPr>
          <p:spPr>
            <a:xfrm>
              <a:off x="0" y="-57150"/>
              <a:ext cx="2498627" cy="871760"/>
            </a:xfrm>
            <a:prstGeom prst="rect">
              <a:avLst/>
            </a:prstGeom>
          </p:spPr>
          <p:txBody>
            <a:bodyPr lIns="50800" tIns="50800" rIns="50800" bIns="50800" rtlCol="0" anchor="ctr"/>
            <a:p>
              <a:pPr>
                <a:lnSpc>
                  <a:spcPts val="1960"/>
                </a:lnSpc>
              </a:pPr>
              <a:r>
                <a:rPr lang="en-US" sz="1400">
                  <a:solidFill>
                    <a:srgbClr val="FAFBFB"/>
                  </a:solidFill>
                  <a:latin typeface="Times New Roman" panose="02020603050405020304"/>
                </a:rPr>
                <a:t>  const onOpenCamera = async () =&gt; {</a:t>
              </a:r>
              <a:endParaRPr lang="en-US" sz="1400">
                <a:solidFill>
                  <a:srgbClr val="FAFBFB"/>
                </a:solidFill>
                <a:latin typeface="Times New Roman" panose="02020603050405020304"/>
              </a:endParaRPr>
            </a:p>
            <a:p>
              <a:pPr>
                <a:lnSpc>
                  <a:spcPts val="1960"/>
                </a:lnSpc>
              </a:pPr>
              <a:r>
                <a:rPr lang="en-US" sz="1400">
                  <a:solidFill>
                    <a:srgbClr val="FAFBFB"/>
                  </a:solidFill>
                  <a:latin typeface="Times New Roman" panose="02020603050405020304"/>
                </a:rPr>
                <a:t>    const response = await launchCamera(cameraOptions);</a:t>
              </a:r>
              <a:endParaRPr lang="en-US" sz="1400">
                <a:solidFill>
                  <a:srgbClr val="FAFBFB"/>
                </a:solidFill>
                <a:latin typeface="Times New Roman" panose="02020603050405020304"/>
              </a:endParaRPr>
            </a:p>
            <a:p>
              <a:pPr>
                <a:lnSpc>
                  <a:spcPts val="1960"/>
                </a:lnSpc>
              </a:pPr>
              <a:r>
                <a:rPr lang="en-US" sz="1400">
                  <a:solidFill>
                    <a:srgbClr val="FAFBFB"/>
                  </a:solidFill>
                  <a:latin typeface="Times New Roman" panose="02020603050405020304"/>
                </a:rPr>
                <a:t>    if (response?.assets) {</a:t>
              </a:r>
              <a:endParaRPr lang="en-US" sz="1400">
                <a:solidFill>
                  <a:srgbClr val="FAFBFB"/>
                </a:solidFill>
                <a:latin typeface="Times New Roman" panose="02020603050405020304"/>
              </a:endParaRPr>
            </a:p>
            <a:p>
              <a:pPr>
                <a:lnSpc>
                  <a:spcPts val="1960"/>
                </a:lnSpc>
              </a:pPr>
              <a:r>
                <a:rPr lang="en-US" sz="1400">
                  <a:solidFill>
                    <a:srgbClr val="FAFBFB"/>
                  </a:solidFill>
                  <a:latin typeface="Times New Roman" panose="02020603050405020304"/>
                </a:rPr>
                <a:t>      setImages(response.assets);</a:t>
              </a:r>
              <a:endParaRPr lang="en-US" sz="1400">
                <a:solidFill>
                  <a:srgbClr val="FAFBFB"/>
                </a:solidFill>
                <a:latin typeface="Times New Roman" panose="02020603050405020304"/>
              </a:endParaRPr>
            </a:p>
            <a:p>
              <a:pPr>
                <a:lnSpc>
                  <a:spcPts val="1960"/>
                </a:lnSpc>
              </a:pPr>
              <a:r>
                <a:rPr lang="en-US" sz="1400">
                  <a:solidFill>
                    <a:srgbClr val="FAFBFB"/>
                  </a:solidFill>
                  <a:latin typeface="Times New Roman" panose="02020603050405020304"/>
                </a:rPr>
                <a:t>    } else {</a:t>
              </a:r>
              <a:endParaRPr lang="en-US" sz="1400">
                <a:solidFill>
                  <a:srgbClr val="FAFBFB"/>
                </a:solidFill>
                <a:latin typeface="Times New Roman" panose="02020603050405020304"/>
              </a:endParaRPr>
            </a:p>
            <a:p>
              <a:pPr>
                <a:lnSpc>
                  <a:spcPts val="1960"/>
                </a:lnSpc>
              </a:pPr>
              <a:r>
                <a:rPr lang="en-US" sz="1400">
                  <a:solidFill>
                    <a:srgbClr val="FAFBFB"/>
                  </a:solidFill>
                  <a:latin typeface="Times New Roman" panose="02020603050405020304"/>
                </a:rPr>
                <a:t>      Alert.alert('Có lỗi xảy ra', response.errorMessage);</a:t>
              </a:r>
              <a:endParaRPr lang="en-US" sz="1400">
                <a:solidFill>
                  <a:srgbClr val="FAFBFB"/>
                </a:solidFill>
                <a:latin typeface="Times New Roman" panose="02020603050405020304"/>
              </a:endParaRPr>
            </a:p>
            <a:p>
              <a:pPr>
                <a:lnSpc>
                  <a:spcPts val="1960"/>
                </a:lnSpc>
              </a:pPr>
              <a:r>
                <a:rPr lang="en-US" sz="1400">
                  <a:solidFill>
                    <a:srgbClr val="FAFBFB"/>
                  </a:solidFill>
                  <a:latin typeface="Times New Roman" panose="02020603050405020304"/>
                </a:rPr>
                <a:t>    }</a:t>
              </a:r>
              <a:endParaRPr lang="en-US" sz="1400">
                <a:solidFill>
                  <a:srgbClr val="FAFBFB"/>
                </a:solidFill>
                <a:latin typeface="Times New Roman" panose="02020603050405020304"/>
              </a:endParaRPr>
            </a:p>
            <a:p>
              <a:pPr>
                <a:lnSpc>
                  <a:spcPts val="1960"/>
                </a:lnSpc>
              </a:pPr>
              <a:r>
                <a:rPr lang="en-US" sz="1400">
                  <a:solidFill>
                    <a:srgbClr val="FAFBFB"/>
                  </a:solidFill>
                  <a:latin typeface="Times New Roman" panose="02020603050405020304"/>
                </a:rPr>
                <a:t>  };</a:t>
              </a:r>
              <a:endParaRPr lang="en-US" sz="1400">
                <a:solidFill>
                  <a:srgbClr val="FAFBFB"/>
                </a:solidFill>
                <a:latin typeface="Times New Roman" panose="02020603050405020304"/>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519040" y="965520"/>
            <a:ext cx="5806032" cy="235585"/>
            <a:chOff x="0" y="0"/>
            <a:chExt cx="7741376" cy="314113"/>
          </a:xfrm>
        </p:grpSpPr>
        <p:grpSp>
          <p:nvGrpSpPr>
            <p:cNvPr id="5" name="Group 5"/>
            <p:cNvGrpSpPr/>
            <p:nvPr/>
          </p:nvGrpSpPr>
          <p:grpSpPr>
            <a:xfrm rot="0">
              <a:off x="10709" y="39546"/>
              <a:ext cx="262157" cy="240016"/>
              <a:chOff x="0" y="0"/>
              <a:chExt cx="852667" cy="780652"/>
            </a:xfrm>
          </p:grpSpPr>
          <p:sp>
            <p:nvSpPr>
              <p:cNvPr id="6" name="Freeform 6"/>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7" name="TextBox 7"/>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8" name="Group 8"/>
            <p:cNvGrpSpPr/>
            <p:nvPr/>
          </p:nvGrpSpPr>
          <p:grpSpPr>
            <a:xfrm rot="0">
              <a:off x="0" y="27307"/>
              <a:ext cx="242027" cy="242027"/>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1" name="Group 11"/>
            <p:cNvGrpSpPr/>
            <p:nvPr/>
          </p:nvGrpSpPr>
          <p:grpSpPr>
            <a:xfrm rot="0">
              <a:off x="11842" y="41833"/>
              <a:ext cx="218342" cy="212976"/>
              <a:chOff x="0" y="0"/>
              <a:chExt cx="733260" cy="715238"/>
            </a:xfrm>
          </p:grpSpPr>
          <p:sp>
            <p:nvSpPr>
              <p:cNvPr id="12" name="Freeform 12"/>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3" name="TextBox 13"/>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4" name="Group 14"/>
            <p:cNvGrpSpPr/>
            <p:nvPr/>
          </p:nvGrpSpPr>
          <p:grpSpPr>
            <a:xfrm rot="1261002">
              <a:off x="237344" y="32551"/>
              <a:ext cx="32993" cy="20225"/>
              <a:chOff x="0" y="0"/>
              <a:chExt cx="110802" cy="67923"/>
            </a:xfrm>
          </p:grpSpPr>
          <p:sp>
            <p:nvSpPr>
              <p:cNvPr id="15" name="Freeform 15"/>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6" name="TextBox 16"/>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7" name="Group 17"/>
            <p:cNvGrpSpPr/>
            <p:nvPr/>
          </p:nvGrpSpPr>
          <p:grpSpPr>
            <a:xfrm rot="2537428">
              <a:off x="4866" y="256957"/>
              <a:ext cx="14897" cy="20225"/>
              <a:chOff x="0" y="0"/>
              <a:chExt cx="50030" cy="67923"/>
            </a:xfrm>
          </p:grpSpPr>
          <p:sp>
            <p:nvSpPr>
              <p:cNvPr id="18" name="Freeform 18"/>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19" name="TextBox 19"/>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0" name="TextBox 20"/>
            <p:cNvSpPr txBox="1"/>
            <p:nvPr/>
          </p:nvSpPr>
          <p:spPr>
            <a:xfrm>
              <a:off x="405735" y="-66675"/>
              <a:ext cx="7335640" cy="380788"/>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Chạy chương trình và chúng ta có kết quả sau:</a:t>
              </a:r>
              <a:endParaRPr lang="en-US" sz="1600">
                <a:solidFill>
                  <a:srgbClr val="3B3939"/>
                </a:solidFill>
                <a:latin typeface="Times New Roman" panose="02020603050405020304"/>
              </a:endParaRPr>
            </a:p>
          </p:txBody>
        </p:sp>
      </p:grpSp>
      <p:sp>
        <p:nvSpPr>
          <p:cNvPr id="21" name="Freeform 21"/>
          <p:cNvSpPr/>
          <p:nvPr/>
        </p:nvSpPr>
        <p:spPr>
          <a:xfrm>
            <a:off x="3782290" y="1466535"/>
            <a:ext cx="1536275" cy="3270199"/>
          </a:xfrm>
          <a:custGeom>
            <a:avLst/>
            <a:gdLst/>
            <a:ahLst/>
            <a:cxnLst/>
            <a:rect l="l" t="t" r="r" b="b"/>
            <a:pathLst>
              <a:path w="1536275" h="3270199">
                <a:moveTo>
                  <a:pt x="0" y="0"/>
                </a:moveTo>
                <a:lnTo>
                  <a:pt x="1536274" y="0"/>
                </a:lnTo>
                <a:lnTo>
                  <a:pt x="1536274" y="3270199"/>
                </a:lnTo>
                <a:lnTo>
                  <a:pt x="0" y="3270199"/>
                </a:lnTo>
                <a:lnTo>
                  <a:pt x="0" y="0"/>
                </a:lnTo>
                <a:close/>
              </a:path>
            </a:pathLst>
          </a:custGeom>
          <a:blipFill>
            <a:blip r:embed="rId2"/>
            <a:stretch>
              <a:fillRect/>
            </a:stretch>
          </a:blipFill>
        </p:spPr>
      </p:sp>
      <p:sp>
        <p:nvSpPr>
          <p:cNvPr id="22" name="Freeform 22"/>
          <p:cNvSpPr/>
          <p:nvPr/>
        </p:nvSpPr>
        <p:spPr>
          <a:xfrm>
            <a:off x="1587061" y="1466535"/>
            <a:ext cx="1516224" cy="3270199"/>
          </a:xfrm>
          <a:custGeom>
            <a:avLst/>
            <a:gdLst/>
            <a:ahLst/>
            <a:cxnLst/>
            <a:rect l="l" t="t" r="r" b="b"/>
            <a:pathLst>
              <a:path w="1516224" h="3270199">
                <a:moveTo>
                  <a:pt x="0" y="0"/>
                </a:moveTo>
                <a:lnTo>
                  <a:pt x="1516224" y="0"/>
                </a:lnTo>
                <a:lnTo>
                  <a:pt x="1516224" y="3270199"/>
                </a:lnTo>
                <a:lnTo>
                  <a:pt x="0" y="3270199"/>
                </a:lnTo>
                <a:lnTo>
                  <a:pt x="0" y="0"/>
                </a:lnTo>
                <a:close/>
              </a:path>
            </a:pathLst>
          </a:custGeom>
          <a:blipFill>
            <a:blip r:embed="rId3"/>
            <a:stretch>
              <a:fillRect/>
            </a:stretch>
          </a:blipFill>
        </p:spPr>
      </p:sp>
      <p:sp>
        <p:nvSpPr>
          <p:cNvPr id="23" name="TextBox 23"/>
          <p:cNvSpPr txBox="1"/>
          <p:nvPr/>
        </p:nvSpPr>
        <p:spPr>
          <a:xfrm>
            <a:off x="1931642" y="254724"/>
            <a:ext cx="4454870"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Chụp ảnh</a:t>
            </a:r>
            <a:endParaRPr lang="en-US" sz="1800">
              <a:solidFill>
                <a:srgbClr val="F16622"/>
              </a:solidFill>
              <a:latin typeface="Times New Roman Bold" panose="02020603050405020304"/>
            </a:endParaRPr>
          </a:p>
        </p:txBody>
      </p:sp>
      <p:sp>
        <p:nvSpPr>
          <p:cNvPr id="24" name="TextBox 24"/>
          <p:cNvSpPr txBox="1"/>
          <p:nvPr/>
        </p:nvSpPr>
        <p:spPr>
          <a:xfrm>
            <a:off x="6386512" y="4745309"/>
            <a:ext cx="212883" cy="18415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16</a:t>
            </a:r>
            <a:endParaRPr lang="en-US" sz="1000">
              <a:solidFill>
                <a:srgbClr val="000000"/>
              </a:solidFill>
              <a:latin typeface="Times New Roman" panose="020206030504050203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16622"/>
        </a:solidFill>
        <a:effectLst/>
      </p:bgPr>
    </p:bg>
    <p:spTree>
      <p:nvGrpSpPr>
        <p:cNvPr id="1" name=""/>
        <p:cNvGrpSpPr/>
        <p:nvPr/>
      </p:nvGrpSpPr>
      <p:grpSpPr>
        <a:xfrm>
          <a:off x="0" y="0"/>
          <a:ext cx="0" cy="0"/>
          <a:chOff x="0" y="0"/>
          <a:chExt cx="0" cy="0"/>
        </a:xfrm>
      </p:grpSpPr>
      <p:grpSp>
        <p:nvGrpSpPr>
          <p:cNvPr id="2" name="Group 2"/>
          <p:cNvGrpSpPr/>
          <p:nvPr/>
        </p:nvGrpSpPr>
        <p:grpSpPr>
          <a:xfrm rot="0">
            <a:off x="2298358" y="2069433"/>
            <a:ext cx="5503157" cy="4938226"/>
            <a:chOff x="0" y="0"/>
            <a:chExt cx="7337542" cy="6584302"/>
          </a:xfrm>
        </p:grpSpPr>
        <p:grpSp>
          <p:nvGrpSpPr>
            <p:cNvPr id="3" name="Group 3"/>
            <p:cNvGrpSpPr/>
            <p:nvPr/>
          </p:nvGrpSpPr>
          <p:grpSpPr>
            <a:xfrm rot="5400000">
              <a:off x="2364341" y="208900"/>
              <a:ext cx="5182102" cy="4764301"/>
              <a:chOff x="0" y="0"/>
              <a:chExt cx="2028468" cy="1864925"/>
            </a:xfrm>
          </p:grpSpPr>
          <p:sp>
            <p:nvSpPr>
              <p:cNvPr id="4" name="Freeform 4"/>
              <p:cNvSpPr/>
              <p:nvPr/>
            </p:nvSpPr>
            <p:spPr>
              <a:xfrm>
                <a:off x="0" y="0"/>
                <a:ext cx="2028468" cy="1864925"/>
              </a:xfrm>
              <a:custGeom>
                <a:avLst/>
                <a:gdLst/>
                <a:ahLst/>
                <a:cxnLst/>
                <a:rect l="l" t="t" r="r" b="b"/>
                <a:pathLst>
                  <a:path w="2028468" h="1864925">
                    <a:moveTo>
                      <a:pt x="51791" y="0"/>
                    </a:moveTo>
                    <a:lnTo>
                      <a:pt x="1976677" y="0"/>
                    </a:lnTo>
                    <a:cubicBezTo>
                      <a:pt x="2005280" y="0"/>
                      <a:pt x="2028468" y="23188"/>
                      <a:pt x="2028468" y="51791"/>
                    </a:cubicBezTo>
                    <a:lnTo>
                      <a:pt x="2028468" y="1813134"/>
                    </a:lnTo>
                    <a:cubicBezTo>
                      <a:pt x="2028468" y="1826870"/>
                      <a:pt x="2023012" y="1840043"/>
                      <a:pt x="2013299" y="1849756"/>
                    </a:cubicBezTo>
                    <a:cubicBezTo>
                      <a:pt x="2003586" y="1859469"/>
                      <a:pt x="1990413" y="1864925"/>
                      <a:pt x="1976677" y="1864925"/>
                    </a:cubicBezTo>
                    <a:lnTo>
                      <a:pt x="51791" y="1864925"/>
                    </a:lnTo>
                    <a:cubicBezTo>
                      <a:pt x="38055" y="1864925"/>
                      <a:pt x="24882" y="1859469"/>
                      <a:pt x="15169" y="1849756"/>
                    </a:cubicBezTo>
                    <a:cubicBezTo>
                      <a:pt x="5457" y="1840043"/>
                      <a:pt x="0" y="1826870"/>
                      <a:pt x="0" y="1813134"/>
                    </a:cubicBezTo>
                    <a:lnTo>
                      <a:pt x="0" y="51791"/>
                    </a:lnTo>
                    <a:cubicBezTo>
                      <a:pt x="0" y="38055"/>
                      <a:pt x="5457" y="24882"/>
                      <a:pt x="15169" y="15169"/>
                    </a:cubicBezTo>
                    <a:cubicBezTo>
                      <a:pt x="24882" y="5457"/>
                      <a:pt x="38055" y="0"/>
                      <a:pt x="51791" y="0"/>
                    </a:cubicBezTo>
                    <a:close/>
                  </a:path>
                </a:pathLst>
              </a:custGeom>
              <a:solidFill>
                <a:srgbClr val="FFFFFF"/>
              </a:solidFill>
            </p:spPr>
          </p:sp>
          <p:sp>
            <p:nvSpPr>
              <p:cNvPr id="5" name="TextBox 5"/>
              <p:cNvSpPr txBox="1"/>
              <p:nvPr/>
            </p:nvSpPr>
            <p:spPr>
              <a:xfrm>
                <a:off x="0" y="-19050"/>
                <a:ext cx="2028468" cy="1883975"/>
              </a:xfrm>
              <a:prstGeom prst="rect">
                <a:avLst/>
              </a:prstGeom>
            </p:spPr>
            <p:txBody>
              <a:bodyPr lIns="50800" tIns="50800" rIns="50800" bIns="50800" rtlCol="0" anchor="ctr"/>
              <a:lstStyle/>
              <a:p>
                <a:pPr algn="ctr">
                  <a:lnSpc>
                    <a:spcPts val="1400"/>
                  </a:lnSpc>
                  <a:spcBef>
                    <a:spcPct val="0"/>
                  </a:spcBef>
                </a:pPr>
              </a:p>
            </p:txBody>
          </p:sp>
        </p:grpSp>
        <p:grpSp>
          <p:nvGrpSpPr>
            <p:cNvPr id="6" name="Group 6"/>
            <p:cNvGrpSpPr/>
            <p:nvPr/>
          </p:nvGrpSpPr>
          <p:grpSpPr>
            <a:xfrm rot="5400000">
              <a:off x="1567031" y="-194667"/>
              <a:ext cx="1687116" cy="2076450"/>
              <a:chOff x="0" y="0"/>
              <a:chExt cx="660400" cy="812800"/>
            </a:xfrm>
          </p:grpSpPr>
          <p:sp>
            <p:nvSpPr>
              <p:cNvPr id="7" name="Freeform 7"/>
              <p:cNvSpPr/>
              <p:nvPr/>
            </p:nvSpPr>
            <p:spPr>
              <a:xfrm>
                <a:off x="0" y="0"/>
                <a:ext cx="660400" cy="812800"/>
              </a:xfrm>
              <a:custGeom>
                <a:avLst/>
                <a:gdLst/>
                <a:ahLst/>
                <a:cxnLst/>
                <a:rect l="l" t="t" r="r" b="b"/>
                <a:pathLst>
                  <a:path w="660400" h="812800">
                    <a:moveTo>
                      <a:pt x="220252" y="793731"/>
                    </a:moveTo>
                    <a:cubicBezTo>
                      <a:pt x="254109" y="805245"/>
                      <a:pt x="292600" y="812800"/>
                      <a:pt x="330378" y="812800"/>
                    </a:cubicBezTo>
                    <a:cubicBezTo>
                      <a:pt x="368157" y="812800"/>
                      <a:pt x="404509" y="806323"/>
                      <a:pt x="438009" y="794809"/>
                    </a:cubicBezTo>
                    <a:cubicBezTo>
                      <a:pt x="438723" y="794450"/>
                      <a:pt x="439435" y="794450"/>
                      <a:pt x="440148" y="794090"/>
                    </a:cubicBezTo>
                    <a:cubicBezTo>
                      <a:pt x="565955" y="748035"/>
                      <a:pt x="658618" y="626421"/>
                      <a:pt x="660400" y="484298"/>
                    </a:cubicBezTo>
                    <a:lnTo>
                      <a:pt x="660400" y="0"/>
                    </a:lnTo>
                    <a:lnTo>
                      <a:pt x="0" y="0"/>
                    </a:lnTo>
                    <a:lnTo>
                      <a:pt x="0" y="483939"/>
                    </a:lnTo>
                    <a:cubicBezTo>
                      <a:pt x="1782" y="627140"/>
                      <a:pt x="93019" y="748755"/>
                      <a:pt x="220252" y="793731"/>
                    </a:cubicBezTo>
                    <a:close/>
                  </a:path>
                </a:pathLst>
              </a:custGeom>
              <a:solidFill>
                <a:srgbClr val="FFFFFF"/>
              </a:solidFill>
            </p:spPr>
          </p:sp>
          <p:sp>
            <p:nvSpPr>
              <p:cNvPr id="8" name="TextBox 8"/>
              <p:cNvSpPr txBox="1"/>
              <p:nvPr/>
            </p:nvSpPr>
            <p:spPr>
              <a:xfrm>
                <a:off x="0" y="-19050"/>
                <a:ext cx="660400" cy="704850"/>
              </a:xfrm>
              <a:prstGeom prst="rect">
                <a:avLst/>
              </a:prstGeom>
            </p:spPr>
            <p:txBody>
              <a:bodyPr lIns="50800" tIns="50800" rIns="50800" bIns="50800" rtlCol="0" anchor="ctr"/>
              <a:lstStyle/>
              <a:p>
                <a:pPr algn="ctr">
                  <a:lnSpc>
                    <a:spcPts val="1400"/>
                  </a:lnSpc>
                </a:pPr>
              </a:p>
            </p:txBody>
          </p:sp>
        </p:grpSp>
        <p:grpSp>
          <p:nvGrpSpPr>
            <p:cNvPr id="9" name="Group 9"/>
            <p:cNvGrpSpPr/>
            <p:nvPr/>
          </p:nvGrpSpPr>
          <p:grpSpPr>
            <a:xfrm rot="6426889">
              <a:off x="448125" y="1024803"/>
              <a:ext cx="5182102" cy="4764301"/>
              <a:chOff x="0" y="0"/>
              <a:chExt cx="2028468" cy="1864925"/>
            </a:xfrm>
          </p:grpSpPr>
          <p:sp>
            <p:nvSpPr>
              <p:cNvPr id="10" name="Freeform 10"/>
              <p:cNvSpPr/>
              <p:nvPr/>
            </p:nvSpPr>
            <p:spPr>
              <a:xfrm>
                <a:off x="0" y="0"/>
                <a:ext cx="2028468" cy="1864925"/>
              </a:xfrm>
              <a:custGeom>
                <a:avLst/>
                <a:gdLst/>
                <a:ahLst/>
                <a:cxnLst/>
                <a:rect l="l" t="t" r="r" b="b"/>
                <a:pathLst>
                  <a:path w="2028468" h="1864925">
                    <a:moveTo>
                      <a:pt x="51791" y="0"/>
                    </a:moveTo>
                    <a:lnTo>
                      <a:pt x="1976677" y="0"/>
                    </a:lnTo>
                    <a:cubicBezTo>
                      <a:pt x="2005280" y="0"/>
                      <a:pt x="2028468" y="23188"/>
                      <a:pt x="2028468" y="51791"/>
                    </a:cubicBezTo>
                    <a:lnTo>
                      <a:pt x="2028468" y="1813134"/>
                    </a:lnTo>
                    <a:cubicBezTo>
                      <a:pt x="2028468" y="1826870"/>
                      <a:pt x="2023012" y="1840043"/>
                      <a:pt x="2013299" y="1849756"/>
                    </a:cubicBezTo>
                    <a:cubicBezTo>
                      <a:pt x="2003586" y="1859469"/>
                      <a:pt x="1990413" y="1864925"/>
                      <a:pt x="1976677" y="1864925"/>
                    </a:cubicBezTo>
                    <a:lnTo>
                      <a:pt x="51791" y="1864925"/>
                    </a:lnTo>
                    <a:cubicBezTo>
                      <a:pt x="38055" y="1864925"/>
                      <a:pt x="24882" y="1859469"/>
                      <a:pt x="15169" y="1849756"/>
                    </a:cubicBezTo>
                    <a:cubicBezTo>
                      <a:pt x="5457" y="1840043"/>
                      <a:pt x="0" y="1826870"/>
                      <a:pt x="0" y="1813134"/>
                    </a:cubicBezTo>
                    <a:lnTo>
                      <a:pt x="0" y="51791"/>
                    </a:lnTo>
                    <a:cubicBezTo>
                      <a:pt x="0" y="38055"/>
                      <a:pt x="5457" y="24882"/>
                      <a:pt x="15169" y="15169"/>
                    </a:cubicBezTo>
                    <a:cubicBezTo>
                      <a:pt x="24882" y="5457"/>
                      <a:pt x="38055" y="0"/>
                      <a:pt x="51791" y="0"/>
                    </a:cubicBezTo>
                    <a:close/>
                  </a:path>
                </a:pathLst>
              </a:custGeom>
              <a:solidFill>
                <a:srgbClr val="FFFFFF"/>
              </a:solidFill>
            </p:spPr>
          </p:sp>
          <p:sp>
            <p:nvSpPr>
              <p:cNvPr id="11" name="TextBox 11"/>
              <p:cNvSpPr txBox="1"/>
              <p:nvPr/>
            </p:nvSpPr>
            <p:spPr>
              <a:xfrm>
                <a:off x="0" y="-19050"/>
                <a:ext cx="2028468" cy="1883975"/>
              </a:xfrm>
              <a:prstGeom prst="rect">
                <a:avLst/>
              </a:prstGeom>
            </p:spPr>
            <p:txBody>
              <a:bodyPr lIns="50800" tIns="50800" rIns="50800" bIns="50800" rtlCol="0" anchor="ctr"/>
              <a:lstStyle/>
              <a:p>
                <a:pPr algn="ctr">
                  <a:lnSpc>
                    <a:spcPts val="1400"/>
                  </a:lnSpc>
                  <a:spcBef>
                    <a:spcPct val="0"/>
                  </a:spcBef>
                </a:pPr>
              </a:p>
            </p:txBody>
          </p:sp>
        </p:grpSp>
      </p:grpSp>
      <p:sp>
        <p:nvSpPr>
          <p:cNvPr id="12" name="Freeform 12"/>
          <p:cNvSpPr/>
          <p:nvPr/>
        </p:nvSpPr>
        <p:spPr>
          <a:xfrm>
            <a:off x="298417" y="300160"/>
            <a:ext cx="1877596" cy="821361"/>
          </a:xfrm>
          <a:custGeom>
            <a:avLst/>
            <a:gdLst/>
            <a:ahLst/>
            <a:cxnLst/>
            <a:rect l="l" t="t" r="r" b="b"/>
            <a:pathLst>
              <a:path w="1877596" h="821361">
                <a:moveTo>
                  <a:pt x="0" y="0"/>
                </a:moveTo>
                <a:lnTo>
                  <a:pt x="1877596" y="0"/>
                </a:lnTo>
                <a:lnTo>
                  <a:pt x="1877596" y="821361"/>
                </a:lnTo>
                <a:lnTo>
                  <a:pt x="0" y="821361"/>
                </a:lnTo>
                <a:lnTo>
                  <a:pt x="0" y="0"/>
                </a:lnTo>
                <a:close/>
              </a:path>
            </a:pathLst>
          </a:custGeom>
          <a:blipFill>
            <a:blip r:embed="rId1"/>
            <a:stretch>
              <a:fillRect/>
            </a:stretch>
          </a:blipFill>
        </p:spPr>
      </p:sp>
      <p:grpSp>
        <p:nvGrpSpPr>
          <p:cNvPr id="13" name="Group 13"/>
          <p:cNvGrpSpPr/>
          <p:nvPr/>
        </p:nvGrpSpPr>
        <p:grpSpPr>
          <a:xfrm rot="0">
            <a:off x="637365" y="1766022"/>
            <a:ext cx="1813240" cy="1813240"/>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5" name="TextBox 15"/>
            <p:cNvSpPr txBox="1"/>
            <p:nvPr/>
          </p:nvSpPr>
          <p:spPr>
            <a:xfrm>
              <a:off x="76200" y="38100"/>
              <a:ext cx="660400" cy="698500"/>
            </a:xfrm>
            <a:prstGeom prst="rect">
              <a:avLst/>
            </a:prstGeom>
          </p:spPr>
          <p:txBody>
            <a:bodyPr lIns="50800" tIns="50800" rIns="50800" bIns="50800" rtlCol="0" anchor="ctr"/>
            <a:lstStyle/>
            <a:p>
              <a:pPr algn="ctr">
                <a:lnSpc>
                  <a:spcPts val="1400"/>
                </a:lnSpc>
              </a:pPr>
            </a:p>
          </p:txBody>
        </p:sp>
      </p:grpSp>
      <p:sp>
        <p:nvSpPr>
          <p:cNvPr id="16" name="Freeform 16"/>
          <p:cNvSpPr/>
          <p:nvPr/>
        </p:nvSpPr>
        <p:spPr>
          <a:xfrm>
            <a:off x="850295" y="2069433"/>
            <a:ext cx="1387382" cy="1206419"/>
          </a:xfrm>
          <a:custGeom>
            <a:avLst/>
            <a:gdLst/>
            <a:ahLst/>
            <a:cxnLst/>
            <a:rect l="l" t="t" r="r" b="b"/>
            <a:pathLst>
              <a:path w="1387382" h="1206419">
                <a:moveTo>
                  <a:pt x="0" y="0"/>
                </a:moveTo>
                <a:lnTo>
                  <a:pt x="1387382" y="0"/>
                </a:lnTo>
                <a:lnTo>
                  <a:pt x="1387382" y="1206419"/>
                </a:lnTo>
                <a:lnTo>
                  <a:pt x="0" y="1206419"/>
                </a:lnTo>
                <a:lnTo>
                  <a:pt x="0" y="0"/>
                </a:lnTo>
                <a:close/>
              </a:path>
            </a:pathLst>
          </a:custGeom>
          <a:blipFill>
            <a:blip r:embed="rId2"/>
            <a:stretch>
              <a:fillRect/>
            </a:stretch>
          </a:blipFill>
        </p:spPr>
      </p:sp>
      <p:sp>
        <p:nvSpPr>
          <p:cNvPr id="17" name="TextBox 17"/>
          <p:cNvSpPr txBox="1"/>
          <p:nvPr/>
        </p:nvSpPr>
        <p:spPr>
          <a:xfrm>
            <a:off x="439048" y="4624387"/>
            <a:ext cx="1750814" cy="226695"/>
          </a:xfrm>
          <a:prstGeom prst="rect">
            <a:avLst/>
          </a:prstGeom>
        </p:spPr>
        <p:txBody>
          <a:bodyPr lIns="0" tIns="0" rIns="0" bIns="0" rtlCol="0" anchor="t">
            <a:spAutoFit/>
          </a:bodyPr>
          <a:lstStyle/>
          <a:p>
            <a:pPr algn="ctr">
              <a:lnSpc>
                <a:spcPts val="1680"/>
              </a:lnSpc>
            </a:pPr>
            <a:r>
              <a:rPr lang="en-US" sz="1200">
                <a:solidFill>
                  <a:srgbClr val="FFFFFF"/>
                </a:solidFill>
                <a:latin typeface="Times New Roman" panose="02020603050405020304"/>
              </a:rPr>
              <a:t>https://caodang.fpt.edu.vn/</a:t>
            </a:r>
            <a:endParaRPr lang="en-US" sz="1200">
              <a:solidFill>
                <a:srgbClr val="FFFFFF"/>
              </a:solidFill>
              <a:latin typeface="Times New Roman" panose="02020603050405020304"/>
            </a:endParaRPr>
          </a:p>
        </p:txBody>
      </p:sp>
      <p:sp>
        <p:nvSpPr>
          <p:cNvPr id="18" name="AutoShape 18"/>
          <p:cNvSpPr/>
          <p:nvPr/>
        </p:nvSpPr>
        <p:spPr>
          <a:xfrm flipV="1">
            <a:off x="298417" y="4907580"/>
            <a:ext cx="1999940" cy="3718"/>
          </a:xfrm>
          <a:prstGeom prst="line">
            <a:avLst/>
          </a:prstGeom>
          <a:ln w="19050" cap="flat">
            <a:solidFill>
              <a:srgbClr val="FFFFFF"/>
            </a:solidFill>
            <a:prstDash val="solid"/>
            <a:headEnd type="none" w="sm" len="sm"/>
            <a:tailEnd type="none" w="sm" len="sm"/>
          </a:ln>
        </p:spPr>
      </p:sp>
      <p:sp>
        <p:nvSpPr>
          <p:cNvPr id="19" name="TextBox 19"/>
          <p:cNvSpPr txBox="1"/>
          <p:nvPr/>
        </p:nvSpPr>
        <p:spPr>
          <a:xfrm>
            <a:off x="3459174" y="2747095"/>
            <a:ext cx="3116010" cy="659130"/>
          </a:xfrm>
          <a:prstGeom prst="rect">
            <a:avLst/>
          </a:prstGeom>
        </p:spPr>
        <p:txBody>
          <a:bodyPr lIns="0" tIns="0" rIns="0" bIns="0" rtlCol="0" anchor="t">
            <a:spAutoFit/>
          </a:bodyPr>
          <a:lstStyle/>
          <a:p>
            <a:pPr>
              <a:lnSpc>
                <a:spcPts val="2520"/>
              </a:lnSpc>
            </a:pPr>
            <a:r>
              <a:rPr lang="en-US" sz="1800">
                <a:solidFill>
                  <a:srgbClr val="F16622"/>
                </a:solidFill>
                <a:latin typeface="Times New Roman Bold" panose="02020603050405020304"/>
              </a:rPr>
              <a:t>LẬP TRÌNH ĐA NỀN TẢNG VỚI REACT NATIVE</a:t>
            </a:r>
            <a:endParaRPr lang="en-US" sz="1800">
              <a:solidFill>
                <a:srgbClr val="F16622"/>
              </a:solidFill>
              <a:latin typeface="Times New Roman Bold" panose="02020603050405020304"/>
            </a:endParaRPr>
          </a:p>
        </p:txBody>
      </p:sp>
      <p:sp>
        <p:nvSpPr>
          <p:cNvPr id="20" name="TextBox 20"/>
          <p:cNvSpPr txBox="1"/>
          <p:nvPr/>
        </p:nvSpPr>
        <p:spPr>
          <a:xfrm>
            <a:off x="3194247" y="4334192"/>
            <a:ext cx="3595386" cy="269240"/>
          </a:xfrm>
          <a:prstGeom prst="rect">
            <a:avLst/>
          </a:prstGeom>
        </p:spPr>
        <p:txBody>
          <a:bodyPr lIns="0" tIns="0" rIns="0" bIns="0" rtlCol="0" anchor="t">
            <a:spAutoFit/>
          </a:bodyPr>
          <a:lstStyle/>
          <a:p>
            <a:pPr>
              <a:lnSpc>
                <a:spcPts val="1960"/>
              </a:lnSpc>
            </a:pPr>
            <a:r>
              <a:rPr lang="en-US" sz="1400">
                <a:solidFill>
                  <a:srgbClr val="F16622"/>
                </a:solidFill>
                <a:latin typeface="Times New Roman" panose="02020603050405020304"/>
              </a:rPr>
              <a:t>PHẦN 2: TẠO ỨNG DỤNG PHÁT NHẠC </a:t>
            </a:r>
            <a:endParaRPr lang="en-US" sz="1400">
              <a:solidFill>
                <a:srgbClr val="F16622"/>
              </a:solidFill>
              <a:latin typeface="Times New Roman" panose="02020603050405020304"/>
            </a:endParaRPr>
          </a:p>
        </p:txBody>
      </p:sp>
      <p:sp>
        <p:nvSpPr>
          <p:cNvPr id="21" name="TextBox 21"/>
          <p:cNvSpPr txBox="1"/>
          <p:nvPr/>
        </p:nvSpPr>
        <p:spPr>
          <a:xfrm>
            <a:off x="3194050" y="3780155"/>
            <a:ext cx="3512185" cy="502285"/>
          </a:xfrm>
          <a:prstGeom prst="rect">
            <a:avLst/>
          </a:prstGeom>
        </p:spPr>
        <p:txBody>
          <a:bodyPr wrap="square" lIns="0" tIns="0" rIns="0" bIns="0" rtlCol="0" anchor="t">
            <a:spAutoFit/>
          </a:bodyPr>
          <a:lstStyle/>
          <a:p>
            <a:pPr>
              <a:lnSpc>
                <a:spcPts val="1960"/>
              </a:lnSpc>
            </a:pPr>
            <a:r>
              <a:rPr lang="en-US" sz="1400">
                <a:solidFill>
                  <a:srgbClr val="F16622"/>
                </a:solidFill>
                <a:latin typeface="Times New Roman" panose="02020603050405020304"/>
              </a:rPr>
              <a:t>BÀI 4: GIỚI THIÊU VỀ ỨNG DỤNG CHỤP ẢNH, LẤY ẢNH VÀ PHÁT NHẠC</a:t>
            </a:r>
            <a:endParaRPr lang="en-US" sz="1400">
              <a:solidFill>
                <a:srgbClr val="F16622"/>
              </a:solidFill>
              <a:latin typeface="Times New Roman" panose="0202060305040502030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519112" y="936037"/>
            <a:ext cx="5806032" cy="235585"/>
            <a:chOff x="0" y="0"/>
            <a:chExt cx="7741376" cy="314113"/>
          </a:xfrm>
        </p:grpSpPr>
        <p:grpSp>
          <p:nvGrpSpPr>
            <p:cNvPr id="5" name="Group 5"/>
            <p:cNvGrpSpPr/>
            <p:nvPr/>
          </p:nvGrpSpPr>
          <p:grpSpPr>
            <a:xfrm rot="0">
              <a:off x="10709" y="39546"/>
              <a:ext cx="262157" cy="240016"/>
              <a:chOff x="0" y="0"/>
              <a:chExt cx="852667" cy="780652"/>
            </a:xfrm>
          </p:grpSpPr>
          <p:sp>
            <p:nvSpPr>
              <p:cNvPr id="6" name="Freeform 6"/>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7" name="TextBox 7"/>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8" name="Group 8"/>
            <p:cNvGrpSpPr/>
            <p:nvPr/>
          </p:nvGrpSpPr>
          <p:grpSpPr>
            <a:xfrm rot="0">
              <a:off x="0" y="27307"/>
              <a:ext cx="242027" cy="242027"/>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1" name="Group 11"/>
            <p:cNvGrpSpPr/>
            <p:nvPr/>
          </p:nvGrpSpPr>
          <p:grpSpPr>
            <a:xfrm rot="0">
              <a:off x="11842" y="41833"/>
              <a:ext cx="218342" cy="212976"/>
              <a:chOff x="0" y="0"/>
              <a:chExt cx="733260" cy="715238"/>
            </a:xfrm>
          </p:grpSpPr>
          <p:sp>
            <p:nvSpPr>
              <p:cNvPr id="12" name="Freeform 12"/>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3" name="TextBox 13"/>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4" name="Group 14"/>
            <p:cNvGrpSpPr/>
            <p:nvPr/>
          </p:nvGrpSpPr>
          <p:grpSpPr>
            <a:xfrm rot="1261002">
              <a:off x="237344" y="32551"/>
              <a:ext cx="32993" cy="20225"/>
              <a:chOff x="0" y="0"/>
              <a:chExt cx="110802" cy="67923"/>
            </a:xfrm>
          </p:grpSpPr>
          <p:sp>
            <p:nvSpPr>
              <p:cNvPr id="15" name="Freeform 15"/>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6" name="TextBox 16"/>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7" name="Group 17"/>
            <p:cNvGrpSpPr/>
            <p:nvPr/>
          </p:nvGrpSpPr>
          <p:grpSpPr>
            <a:xfrm rot="2537428">
              <a:off x="4866" y="256957"/>
              <a:ext cx="14897" cy="20225"/>
              <a:chOff x="0" y="0"/>
              <a:chExt cx="50030" cy="67923"/>
            </a:xfrm>
          </p:grpSpPr>
          <p:sp>
            <p:nvSpPr>
              <p:cNvPr id="18" name="Freeform 18"/>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19" name="TextBox 19"/>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0" name="TextBox 20"/>
            <p:cNvSpPr txBox="1"/>
            <p:nvPr/>
          </p:nvSpPr>
          <p:spPr>
            <a:xfrm>
              <a:off x="405735" y="-66675"/>
              <a:ext cx="7335640" cy="380788"/>
            </a:xfrm>
            <a:prstGeom prst="rect">
              <a:avLst/>
            </a:prstGeom>
          </p:spPr>
          <p:txBody>
            <a:bodyPr lIns="0" tIns="0" rIns="0" bIns="0" rtlCol="0" anchor="t">
              <a:spAutoFit/>
            </a:bodyPr>
            <a:lstStyle/>
            <a:p>
              <a:pPr algn="l">
                <a:lnSpc>
                  <a:spcPts val="2240"/>
                </a:lnSpc>
              </a:pPr>
              <a:r>
                <a:rPr lang="en-US" sz="1600">
                  <a:solidFill>
                    <a:srgbClr val="3B3939"/>
                  </a:solidFill>
                  <a:latin typeface="Times New Roman" panose="02020603050405020304"/>
                </a:rPr>
                <a:t>Tìm hiểu về thư viện </a:t>
              </a:r>
              <a:r>
                <a:rPr lang="en-US" sz="1600">
                  <a:solidFill>
                    <a:srgbClr val="3B3939"/>
                  </a:solidFill>
                  <a:latin typeface="Times New Roman Bold" panose="02020603050405020304"/>
                </a:rPr>
                <a:t>react-native-track-player</a:t>
              </a:r>
              <a:endParaRPr lang="en-US" sz="1600">
                <a:solidFill>
                  <a:srgbClr val="3B3939"/>
                </a:solidFill>
                <a:latin typeface="Times New Roman Bold" panose="02020603050405020304"/>
              </a:endParaRPr>
            </a:p>
          </p:txBody>
        </p:sp>
      </p:grpSp>
      <p:sp>
        <p:nvSpPr>
          <p:cNvPr id="21" name="TextBox 21"/>
          <p:cNvSpPr txBox="1"/>
          <p:nvPr/>
        </p:nvSpPr>
        <p:spPr>
          <a:xfrm>
            <a:off x="2903475" y="254724"/>
            <a:ext cx="3483110"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Mục tiêu</a:t>
            </a:r>
            <a:endParaRPr lang="en-US" sz="1800">
              <a:solidFill>
                <a:srgbClr val="F16622"/>
              </a:solidFill>
              <a:latin typeface="Times New Roman Bold" panose="02020603050405020304"/>
            </a:endParaRPr>
          </a:p>
        </p:txBody>
      </p:sp>
      <p:grpSp>
        <p:nvGrpSpPr>
          <p:cNvPr id="22" name="Group 22"/>
          <p:cNvGrpSpPr/>
          <p:nvPr/>
        </p:nvGrpSpPr>
        <p:grpSpPr>
          <a:xfrm rot="0">
            <a:off x="519040" y="1319577"/>
            <a:ext cx="5806032" cy="235585"/>
            <a:chOff x="0" y="0"/>
            <a:chExt cx="7741376" cy="314113"/>
          </a:xfrm>
        </p:grpSpPr>
        <p:grpSp>
          <p:nvGrpSpPr>
            <p:cNvPr id="23" name="Group 23"/>
            <p:cNvGrpSpPr/>
            <p:nvPr/>
          </p:nvGrpSpPr>
          <p:grpSpPr>
            <a:xfrm rot="0">
              <a:off x="10709" y="39546"/>
              <a:ext cx="262157" cy="240016"/>
              <a:chOff x="0" y="0"/>
              <a:chExt cx="852667" cy="780652"/>
            </a:xfrm>
          </p:grpSpPr>
          <p:sp>
            <p:nvSpPr>
              <p:cNvPr id="24" name="Freeform 24"/>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25" name="TextBox 25"/>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26" name="Group 26"/>
            <p:cNvGrpSpPr/>
            <p:nvPr/>
          </p:nvGrpSpPr>
          <p:grpSpPr>
            <a:xfrm rot="0">
              <a:off x="0" y="27307"/>
              <a:ext cx="242027" cy="242027"/>
              <a:chOff x="0" y="0"/>
              <a:chExt cx="812800" cy="812800"/>
            </a:xfrm>
          </p:grpSpPr>
          <p:sp>
            <p:nvSpPr>
              <p:cNvPr id="27" name="Freeform 2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28" name="TextBox 28"/>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29" name="Group 29"/>
            <p:cNvGrpSpPr/>
            <p:nvPr/>
          </p:nvGrpSpPr>
          <p:grpSpPr>
            <a:xfrm rot="0">
              <a:off x="11842" y="41833"/>
              <a:ext cx="218342" cy="212976"/>
              <a:chOff x="0" y="0"/>
              <a:chExt cx="733260" cy="715238"/>
            </a:xfrm>
          </p:grpSpPr>
          <p:sp>
            <p:nvSpPr>
              <p:cNvPr id="30" name="Freeform 30"/>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31" name="TextBox 31"/>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32" name="Group 32"/>
            <p:cNvGrpSpPr/>
            <p:nvPr/>
          </p:nvGrpSpPr>
          <p:grpSpPr>
            <a:xfrm rot="1261002">
              <a:off x="237344" y="32551"/>
              <a:ext cx="32993" cy="20225"/>
              <a:chOff x="0" y="0"/>
              <a:chExt cx="110802" cy="67923"/>
            </a:xfrm>
          </p:grpSpPr>
          <p:sp>
            <p:nvSpPr>
              <p:cNvPr id="33" name="Freeform 33"/>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34" name="TextBox 34"/>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35" name="Group 35"/>
            <p:cNvGrpSpPr/>
            <p:nvPr/>
          </p:nvGrpSpPr>
          <p:grpSpPr>
            <a:xfrm rot="2537428">
              <a:off x="4866" y="256957"/>
              <a:ext cx="14897" cy="20225"/>
              <a:chOff x="0" y="0"/>
              <a:chExt cx="50030" cy="67923"/>
            </a:xfrm>
          </p:grpSpPr>
          <p:sp>
            <p:nvSpPr>
              <p:cNvPr id="36" name="Freeform 36"/>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37" name="TextBox 37"/>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38" name="TextBox 38"/>
            <p:cNvSpPr txBox="1"/>
            <p:nvPr/>
          </p:nvSpPr>
          <p:spPr>
            <a:xfrm>
              <a:off x="405735" y="-66675"/>
              <a:ext cx="7335640" cy="380788"/>
            </a:xfrm>
            <a:prstGeom prst="rect">
              <a:avLst/>
            </a:prstGeom>
          </p:spPr>
          <p:txBody>
            <a:bodyPr lIns="0" tIns="0" rIns="0" bIns="0" rtlCol="0" anchor="t">
              <a:spAutoFit/>
            </a:bodyPr>
            <a:lstStyle/>
            <a:p>
              <a:pPr algn="l">
                <a:lnSpc>
                  <a:spcPts val="2240"/>
                </a:lnSpc>
              </a:pPr>
              <a:r>
                <a:rPr lang="en-US" sz="1600">
                  <a:solidFill>
                    <a:srgbClr val="3B3939"/>
                  </a:solidFill>
                  <a:latin typeface="Times New Roman" panose="02020603050405020304"/>
                </a:rPr>
                <a:t>Tạo một ứng dụng phát nhạc</a:t>
              </a:r>
              <a:endParaRPr lang="en-US" sz="1600">
                <a:solidFill>
                  <a:srgbClr val="3B3939"/>
                </a:solidFill>
                <a:latin typeface="Times New Roman" panose="02020603050405020304"/>
              </a:endParaRPr>
            </a:p>
          </p:txBody>
        </p:sp>
      </p:grpSp>
      <p:sp>
        <p:nvSpPr>
          <p:cNvPr id="39" name="TextBox 39"/>
          <p:cNvSpPr txBox="1"/>
          <p:nvPr/>
        </p:nvSpPr>
        <p:spPr>
          <a:xfrm>
            <a:off x="6386512" y="4745309"/>
            <a:ext cx="212883" cy="18415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17</a:t>
            </a:r>
            <a:endParaRPr lang="en-US" sz="1000">
              <a:solidFill>
                <a:srgbClr val="000000"/>
              </a:solidFill>
              <a:latin typeface="Times New Roman" panose="020206030504050203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519185" y="940928"/>
            <a:ext cx="5806032" cy="235585"/>
            <a:chOff x="0" y="0"/>
            <a:chExt cx="7741376" cy="314113"/>
          </a:xfrm>
        </p:grpSpPr>
        <p:grpSp>
          <p:nvGrpSpPr>
            <p:cNvPr id="5" name="Group 5"/>
            <p:cNvGrpSpPr/>
            <p:nvPr/>
          </p:nvGrpSpPr>
          <p:grpSpPr>
            <a:xfrm rot="0">
              <a:off x="10709" y="39546"/>
              <a:ext cx="262157" cy="240016"/>
              <a:chOff x="0" y="0"/>
              <a:chExt cx="852667" cy="780652"/>
            </a:xfrm>
          </p:grpSpPr>
          <p:sp>
            <p:nvSpPr>
              <p:cNvPr id="6" name="Freeform 6"/>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7" name="TextBox 7"/>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8" name="Group 8"/>
            <p:cNvGrpSpPr/>
            <p:nvPr/>
          </p:nvGrpSpPr>
          <p:grpSpPr>
            <a:xfrm rot="0">
              <a:off x="0" y="27307"/>
              <a:ext cx="242027" cy="242027"/>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1" name="Group 11"/>
            <p:cNvGrpSpPr/>
            <p:nvPr/>
          </p:nvGrpSpPr>
          <p:grpSpPr>
            <a:xfrm rot="0">
              <a:off x="11842" y="41833"/>
              <a:ext cx="218342" cy="212976"/>
              <a:chOff x="0" y="0"/>
              <a:chExt cx="733260" cy="715238"/>
            </a:xfrm>
          </p:grpSpPr>
          <p:sp>
            <p:nvSpPr>
              <p:cNvPr id="12" name="Freeform 12"/>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3" name="TextBox 13"/>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4" name="Group 14"/>
            <p:cNvGrpSpPr/>
            <p:nvPr/>
          </p:nvGrpSpPr>
          <p:grpSpPr>
            <a:xfrm rot="1261002">
              <a:off x="237344" y="32551"/>
              <a:ext cx="32993" cy="20225"/>
              <a:chOff x="0" y="0"/>
              <a:chExt cx="110802" cy="67923"/>
            </a:xfrm>
          </p:grpSpPr>
          <p:sp>
            <p:nvSpPr>
              <p:cNvPr id="15" name="Freeform 15"/>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6" name="TextBox 16"/>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7" name="Group 17"/>
            <p:cNvGrpSpPr/>
            <p:nvPr/>
          </p:nvGrpSpPr>
          <p:grpSpPr>
            <a:xfrm rot="2537428">
              <a:off x="4866" y="256957"/>
              <a:ext cx="14897" cy="20225"/>
              <a:chOff x="0" y="0"/>
              <a:chExt cx="50030" cy="67923"/>
            </a:xfrm>
          </p:grpSpPr>
          <p:sp>
            <p:nvSpPr>
              <p:cNvPr id="18" name="Freeform 18"/>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19" name="TextBox 19"/>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0" name="TextBox 20"/>
            <p:cNvSpPr txBox="1"/>
            <p:nvPr/>
          </p:nvSpPr>
          <p:spPr>
            <a:xfrm>
              <a:off x="405735" y="-66675"/>
              <a:ext cx="7335640" cy="380788"/>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Cài đặt thư viện chụp, lấy hình ảnh</a:t>
              </a:r>
              <a:endParaRPr lang="en-US" sz="1600">
                <a:solidFill>
                  <a:srgbClr val="3B3939"/>
                </a:solidFill>
                <a:latin typeface="Times New Roman" panose="02020603050405020304"/>
              </a:endParaRPr>
            </a:p>
          </p:txBody>
        </p:sp>
      </p:grpSp>
      <p:sp>
        <p:nvSpPr>
          <p:cNvPr id="21" name="TextBox 21"/>
          <p:cNvSpPr txBox="1"/>
          <p:nvPr/>
        </p:nvSpPr>
        <p:spPr>
          <a:xfrm>
            <a:off x="5428727" y="254724"/>
            <a:ext cx="886346" cy="344805"/>
          </a:xfrm>
          <a:prstGeom prst="rect">
            <a:avLst/>
          </a:prstGeom>
        </p:spPr>
        <p:txBody>
          <a:bodyPr lIns="0" tIns="0" rIns="0" bIns="0" rtlCol="0" anchor="t">
            <a:spAutoFit/>
          </a:bodyPr>
          <a:lstStyle/>
          <a:p>
            <a:pPr>
              <a:lnSpc>
                <a:spcPts val="2520"/>
              </a:lnSpc>
            </a:pPr>
            <a:r>
              <a:rPr lang="en-US" sz="1800">
                <a:solidFill>
                  <a:srgbClr val="F16622"/>
                </a:solidFill>
                <a:latin typeface="Times New Roman Bold" panose="02020603050405020304"/>
              </a:rPr>
              <a:t>Mục tiêu</a:t>
            </a:r>
            <a:endParaRPr lang="en-US" sz="1800">
              <a:solidFill>
                <a:srgbClr val="F16622"/>
              </a:solidFill>
              <a:latin typeface="Times New Roman Bold" panose="02020603050405020304"/>
            </a:endParaRPr>
          </a:p>
        </p:txBody>
      </p:sp>
      <p:grpSp>
        <p:nvGrpSpPr>
          <p:cNvPr id="22" name="Group 22"/>
          <p:cNvGrpSpPr/>
          <p:nvPr/>
        </p:nvGrpSpPr>
        <p:grpSpPr>
          <a:xfrm rot="0">
            <a:off x="519040" y="1324468"/>
            <a:ext cx="5806032" cy="235585"/>
            <a:chOff x="0" y="0"/>
            <a:chExt cx="7741376" cy="314113"/>
          </a:xfrm>
        </p:grpSpPr>
        <p:grpSp>
          <p:nvGrpSpPr>
            <p:cNvPr id="23" name="Group 23"/>
            <p:cNvGrpSpPr/>
            <p:nvPr/>
          </p:nvGrpSpPr>
          <p:grpSpPr>
            <a:xfrm rot="0">
              <a:off x="10709" y="39546"/>
              <a:ext cx="262157" cy="240016"/>
              <a:chOff x="0" y="0"/>
              <a:chExt cx="852667" cy="780652"/>
            </a:xfrm>
          </p:grpSpPr>
          <p:sp>
            <p:nvSpPr>
              <p:cNvPr id="24" name="Freeform 24"/>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25" name="TextBox 25"/>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26" name="Group 26"/>
            <p:cNvGrpSpPr/>
            <p:nvPr/>
          </p:nvGrpSpPr>
          <p:grpSpPr>
            <a:xfrm rot="0">
              <a:off x="0" y="27307"/>
              <a:ext cx="242027" cy="242027"/>
              <a:chOff x="0" y="0"/>
              <a:chExt cx="812800" cy="812800"/>
            </a:xfrm>
          </p:grpSpPr>
          <p:sp>
            <p:nvSpPr>
              <p:cNvPr id="27" name="Freeform 2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28" name="TextBox 28"/>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29" name="Group 29"/>
            <p:cNvGrpSpPr/>
            <p:nvPr/>
          </p:nvGrpSpPr>
          <p:grpSpPr>
            <a:xfrm rot="0">
              <a:off x="11842" y="41833"/>
              <a:ext cx="218342" cy="212976"/>
              <a:chOff x="0" y="0"/>
              <a:chExt cx="733260" cy="715238"/>
            </a:xfrm>
          </p:grpSpPr>
          <p:sp>
            <p:nvSpPr>
              <p:cNvPr id="30" name="Freeform 30"/>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31" name="TextBox 31"/>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32" name="Group 32"/>
            <p:cNvGrpSpPr/>
            <p:nvPr/>
          </p:nvGrpSpPr>
          <p:grpSpPr>
            <a:xfrm rot="1261002">
              <a:off x="237344" y="32551"/>
              <a:ext cx="32993" cy="20225"/>
              <a:chOff x="0" y="0"/>
              <a:chExt cx="110802" cy="67923"/>
            </a:xfrm>
          </p:grpSpPr>
          <p:sp>
            <p:nvSpPr>
              <p:cNvPr id="33" name="Freeform 33"/>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34" name="TextBox 34"/>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35" name="Group 35"/>
            <p:cNvGrpSpPr/>
            <p:nvPr/>
          </p:nvGrpSpPr>
          <p:grpSpPr>
            <a:xfrm rot="2537428">
              <a:off x="4866" y="256957"/>
              <a:ext cx="14897" cy="20225"/>
              <a:chOff x="0" y="0"/>
              <a:chExt cx="50030" cy="67923"/>
            </a:xfrm>
          </p:grpSpPr>
          <p:sp>
            <p:nvSpPr>
              <p:cNvPr id="36" name="Freeform 36"/>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37" name="TextBox 37"/>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38" name="TextBox 38"/>
            <p:cNvSpPr txBox="1"/>
            <p:nvPr/>
          </p:nvSpPr>
          <p:spPr>
            <a:xfrm>
              <a:off x="405735" y="-66675"/>
              <a:ext cx="7335640" cy="380788"/>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Tạo ứng dụng chụp ảnh</a:t>
              </a:r>
              <a:endParaRPr lang="en-US" sz="1600">
                <a:solidFill>
                  <a:srgbClr val="3B3939"/>
                </a:solidFill>
                <a:latin typeface="Times New Roman" panose="02020603050405020304"/>
              </a:endParaRPr>
            </a:p>
          </p:txBody>
        </p:sp>
      </p:grpSp>
      <p:grpSp>
        <p:nvGrpSpPr>
          <p:cNvPr id="39" name="Group 39"/>
          <p:cNvGrpSpPr/>
          <p:nvPr/>
        </p:nvGrpSpPr>
        <p:grpSpPr>
          <a:xfrm rot="0">
            <a:off x="519040" y="1708008"/>
            <a:ext cx="5806032" cy="235585"/>
            <a:chOff x="0" y="0"/>
            <a:chExt cx="7741376" cy="314113"/>
          </a:xfrm>
        </p:grpSpPr>
        <p:grpSp>
          <p:nvGrpSpPr>
            <p:cNvPr id="40" name="Group 40"/>
            <p:cNvGrpSpPr/>
            <p:nvPr/>
          </p:nvGrpSpPr>
          <p:grpSpPr>
            <a:xfrm rot="0">
              <a:off x="10709" y="39546"/>
              <a:ext cx="262157" cy="240016"/>
              <a:chOff x="0" y="0"/>
              <a:chExt cx="852667" cy="780652"/>
            </a:xfrm>
          </p:grpSpPr>
          <p:sp>
            <p:nvSpPr>
              <p:cNvPr id="41" name="Freeform 41"/>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42" name="TextBox 42"/>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43" name="Group 43"/>
            <p:cNvGrpSpPr/>
            <p:nvPr/>
          </p:nvGrpSpPr>
          <p:grpSpPr>
            <a:xfrm rot="0">
              <a:off x="0" y="27307"/>
              <a:ext cx="242027" cy="242027"/>
              <a:chOff x="0" y="0"/>
              <a:chExt cx="812800" cy="812800"/>
            </a:xfrm>
          </p:grpSpPr>
          <p:sp>
            <p:nvSpPr>
              <p:cNvPr id="44" name="Freeform 44"/>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45" name="TextBox 45"/>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46" name="Group 46"/>
            <p:cNvGrpSpPr/>
            <p:nvPr/>
          </p:nvGrpSpPr>
          <p:grpSpPr>
            <a:xfrm rot="0">
              <a:off x="11842" y="41833"/>
              <a:ext cx="218342" cy="212976"/>
              <a:chOff x="0" y="0"/>
              <a:chExt cx="733260" cy="715238"/>
            </a:xfrm>
          </p:grpSpPr>
          <p:sp>
            <p:nvSpPr>
              <p:cNvPr id="47" name="Freeform 47"/>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48" name="TextBox 48"/>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49" name="Group 49"/>
            <p:cNvGrpSpPr/>
            <p:nvPr/>
          </p:nvGrpSpPr>
          <p:grpSpPr>
            <a:xfrm rot="1261002">
              <a:off x="237344" y="32551"/>
              <a:ext cx="32993" cy="20225"/>
              <a:chOff x="0" y="0"/>
              <a:chExt cx="110802" cy="67923"/>
            </a:xfrm>
          </p:grpSpPr>
          <p:sp>
            <p:nvSpPr>
              <p:cNvPr id="50" name="Freeform 50"/>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51" name="TextBox 51"/>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52" name="Group 52"/>
            <p:cNvGrpSpPr/>
            <p:nvPr/>
          </p:nvGrpSpPr>
          <p:grpSpPr>
            <a:xfrm rot="2537428">
              <a:off x="4866" y="256957"/>
              <a:ext cx="14897" cy="20225"/>
              <a:chOff x="0" y="0"/>
              <a:chExt cx="50030" cy="67923"/>
            </a:xfrm>
          </p:grpSpPr>
          <p:sp>
            <p:nvSpPr>
              <p:cNvPr id="53" name="Freeform 53"/>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54" name="TextBox 54"/>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55" name="TextBox 55"/>
            <p:cNvSpPr txBox="1"/>
            <p:nvPr/>
          </p:nvSpPr>
          <p:spPr>
            <a:xfrm>
              <a:off x="405735" y="-66675"/>
              <a:ext cx="7335640" cy="380788"/>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Tạo ứng dụng lấy ảnh từ thư viện </a:t>
              </a:r>
              <a:endParaRPr lang="en-US" sz="1600">
                <a:solidFill>
                  <a:srgbClr val="3B3939"/>
                </a:solidFill>
                <a:latin typeface="Times New Roman" panose="02020603050405020304"/>
              </a:endParaRPr>
            </a:p>
          </p:txBody>
        </p:sp>
      </p:grpSp>
      <p:sp>
        <p:nvSpPr>
          <p:cNvPr id="56" name="TextBox 56"/>
          <p:cNvSpPr txBox="1"/>
          <p:nvPr/>
        </p:nvSpPr>
        <p:spPr>
          <a:xfrm>
            <a:off x="6386512" y="4745309"/>
            <a:ext cx="212883" cy="18415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1</a:t>
            </a:r>
            <a:endParaRPr lang="en-US" sz="1000">
              <a:solidFill>
                <a:srgbClr val="000000"/>
              </a:solidFill>
              <a:latin typeface="Times New Roman" panose="020206030504050203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519040" y="936191"/>
            <a:ext cx="5806032" cy="1616710"/>
            <a:chOff x="0" y="0"/>
            <a:chExt cx="7741376" cy="2155613"/>
          </a:xfrm>
        </p:grpSpPr>
        <p:grpSp>
          <p:nvGrpSpPr>
            <p:cNvPr id="5" name="Group 5"/>
            <p:cNvGrpSpPr/>
            <p:nvPr/>
          </p:nvGrpSpPr>
          <p:grpSpPr>
            <a:xfrm rot="0">
              <a:off x="10709" y="39546"/>
              <a:ext cx="262157" cy="240016"/>
              <a:chOff x="0" y="0"/>
              <a:chExt cx="852667" cy="780652"/>
            </a:xfrm>
          </p:grpSpPr>
          <p:sp>
            <p:nvSpPr>
              <p:cNvPr id="6" name="Freeform 6"/>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7" name="TextBox 7"/>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8" name="Group 8"/>
            <p:cNvGrpSpPr/>
            <p:nvPr/>
          </p:nvGrpSpPr>
          <p:grpSpPr>
            <a:xfrm rot="0">
              <a:off x="0" y="27307"/>
              <a:ext cx="242027" cy="242027"/>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1" name="Group 11"/>
            <p:cNvGrpSpPr/>
            <p:nvPr/>
          </p:nvGrpSpPr>
          <p:grpSpPr>
            <a:xfrm rot="0">
              <a:off x="11842" y="41833"/>
              <a:ext cx="218342" cy="212976"/>
              <a:chOff x="0" y="0"/>
              <a:chExt cx="733260" cy="715238"/>
            </a:xfrm>
          </p:grpSpPr>
          <p:sp>
            <p:nvSpPr>
              <p:cNvPr id="12" name="Freeform 12"/>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3" name="TextBox 13"/>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4" name="Group 14"/>
            <p:cNvGrpSpPr/>
            <p:nvPr/>
          </p:nvGrpSpPr>
          <p:grpSpPr>
            <a:xfrm rot="1261002">
              <a:off x="237344" y="32551"/>
              <a:ext cx="32993" cy="20225"/>
              <a:chOff x="0" y="0"/>
              <a:chExt cx="110802" cy="67923"/>
            </a:xfrm>
          </p:grpSpPr>
          <p:sp>
            <p:nvSpPr>
              <p:cNvPr id="15" name="Freeform 15"/>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6" name="TextBox 16"/>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7" name="Group 17"/>
            <p:cNvGrpSpPr/>
            <p:nvPr/>
          </p:nvGrpSpPr>
          <p:grpSpPr>
            <a:xfrm rot="2537428">
              <a:off x="4866" y="256957"/>
              <a:ext cx="14897" cy="20225"/>
              <a:chOff x="0" y="0"/>
              <a:chExt cx="50030" cy="67923"/>
            </a:xfrm>
          </p:grpSpPr>
          <p:sp>
            <p:nvSpPr>
              <p:cNvPr id="18" name="Freeform 18"/>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19" name="TextBox 19"/>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0" name="TextBox 20"/>
            <p:cNvSpPr txBox="1"/>
            <p:nvPr/>
          </p:nvSpPr>
          <p:spPr>
            <a:xfrm>
              <a:off x="405735" y="-66675"/>
              <a:ext cx="7335640" cy="2222288"/>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Các ứng dụng phát nhạc, là một phần không thể thiếu trong thế giới lập trình ứng dụng di động. Để phát triển các ứng dụng phát nhạc bạn cần tạo các native module, để có thể phát được âm thanh. Việc viết bằng native module này khá tốn nguồn lực. May thay, đã có một số thư viện đã hỗ trợ rất tốt cho việc phát âm thanh.</a:t>
              </a:r>
              <a:endParaRPr lang="en-US" sz="1600">
                <a:solidFill>
                  <a:srgbClr val="3B3939"/>
                </a:solidFill>
                <a:latin typeface="Times New Roman" panose="02020603050405020304"/>
              </a:endParaRPr>
            </a:p>
          </p:txBody>
        </p:sp>
      </p:grpSp>
      <p:sp>
        <p:nvSpPr>
          <p:cNvPr id="21" name="TextBox 21"/>
          <p:cNvSpPr txBox="1"/>
          <p:nvPr/>
        </p:nvSpPr>
        <p:spPr>
          <a:xfrm>
            <a:off x="1931642" y="254724"/>
            <a:ext cx="4454870"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Giới thiệu</a:t>
            </a:r>
            <a:endParaRPr lang="en-US" sz="1800">
              <a:solidFill>
                <a:srgbClr val="F16622"/>
              </a:solidFill>
              <a:latin typeface="Times New Roman Bold" panose="02020603050405020304"/>
            </a:endParaRPr>
          </a:p>
        </p:txBody>
      </p:sp>
      <p:grpSp>
        <p:nvGrpSpPr>
          <p:cNvPr id="22" name="Group 22"/>
          <p:cNvGrpSpPr/>
          <p:nvPr/>
        </p:nvGrpSpPr>
        <p:grpSpPr>
          <a:xfrm rot="0">
            <a:off x="519040" y="2438125"/>
            <a:ext cx="5806031" cy="861695"/>
            <a:chOff x="0" y="-66675"/>
            <a:chExt cx="7741375" cy="1148926"/>
          </a:xfrm>
        </p:grpSpPr>
        <p:grpSp>
          <p:nvGrpSpPr>
            <p:cNvPr id="23" name="Group 23"/>
            <p:cNvGrpSpPr/>
            <p:nvPr/>
          </p:nvGrpSpPr>
          <p:grpSpPr>
            <a:xfrm rot="0">
              <a:off x="10709" y="39546"/>
              <a:ext cx="262157" cy="240016"/>
              <a:chOff x="0" y="0"/>
              <a:chExt cx="852667" cy="780652"/>
            </a:xfrm>
          </p:grpSpPr>
          <p:sp>
            <p:nvSpPr>
              <p:cNvPr id="24" name="Freeform 24"/>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25" name="TextBox 25"/>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26" name="Group 26"/>
            <p:cNvGrpSpPr/>
            <p:nvPr/>
          </p:nvGrpSpPr>
          <p:grpSpPr>
            <a:xfrm rot="0">
              <a:off x="0" y="27307"/>
              <a:ext cx="242027" cy="242027"/>
              <a:chOff x="0" y="0"/>
              <a:chExt cx="812800" cy="812800"/>
            </a:xfrm>
          </p:grpSpPr>
          <p:sp>
            <p:nvSpPr>
              <p:cNvPr id="27" name="Freeform 2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28" name="TextBox 28"/>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29" name="Group 29"/>
            <p:cNvGrpSpPr/>
            <p:nvPr/>
          </p:nvGrpSpPr>
          <p:grpSpPr>
            <a:xfrm rot="0">
              <a:off x="11842" y="41833"/>
              <a:ext cx="218342" cy="212976"/>
              <a:chOff x="0" y="0"/>
              <a:chExt cx="733260" cy="715238"/>
            </a:xfrm>
          </p:grpSpPr>
          <p:sp>
            <p:nvSpPr>
              <p:cNvPr id="30" name="Freeform 30"/>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31" name="TextBox 31"/>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32" name="Group 32"/>
            <p:cNvGrpSpPr/>
            <p:nvPr/>
          </p:nvGrpSpPr>
          <p:grpSpPr>
            <a:xfrm rot="1261002">
              <a:off x="237344" y="32551"/>
              <a:ext cx="32993" cy="20225"/>
              <a:chOff x="0" y="0"/>
              <a:chExt cx="110802" cy="67923"/>
            </a:xfrm>
          </p:grpSpPr>
          <p:sp>
            <p:nvSpPr>
              <p:cNvPr id="33" name="Freeform 33"/>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34" name="TextBox 34"/>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35" name="Group 35"/>
            <p:cNvGrpSpPr/>
            <p:nvPr/>
          </p:nvGrpSpPr>
          <p:grpSpPr>
            <a:xfrm rot="2537428">
              <a:off x="4866" y="256957"/>
              <a:ext cx="14897" cy="20225"/>
              <a:chOff x="0" y="0"/>
              <a:chExt cx="50030" cy="67923"/>
            </a:xfrm>
          </p:grpSpPr>
          <p:sp>
            <p:nvSpPr>
              <p:cNvPr id="36" name="Freeform 36"/>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37" name="TextBox 37"/>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38" name="TextBox 38"/>
            <p:cNvSpPr txBox="1"/>
            <p:nvPr/>
          </p:nvSpPr>
          <p:spPr>
            <a:xfrm>
              <a:off x="405735" y="-66675"/>
              <a:ext cx="7335640" cy="1148926"/>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Ở bài học này, sẽ hướng dẫn sử dụng thư viện </a:t>
              </a:r>
              <a:r>
                <a:rPr lang="en-US" sz="1600">
                  <a:solidFill>
                    <a:srgbClr val="3B3939"/>
                  </a:solidFill>
                  <a:latin typeface="Times New Roman Bold" panose="02020603050405020304"/>
                </a:rPr>
                <a:t>react-native-track-player, </a:t>
              </a:r>
              <a:r>
                <a:rPr lang="en-US" sz="1600">
                  <a:solidFill>
                    <a:srgbClr val="3B3939"/>
                  </a:solidFill>
                  <a:latin typeface="Times New Roman" panose="02020603050405020304"/>
                </a:rPr>
                <a:t>ở thời điểm viết slide này, đây là thư viện hỗ trợ mãnh mẽ nhất cho việc phát nhạc.</a:t>
              </a:r>
              <a:endParaRPr lang="en-US" sz="1600">
                <a:solidFill>
                  <a:srgbClr val="3B3939"/>
                </a:solidFill>
                <a:latin typeface="Times New Roman" panose="02020603050405020304"/>
              </a:endParaRPr>
            </a:p>
          </p:txBody>
        </p:sp>
      </p:grpSp>
      <p:sp>
        <p:nvSpPr>
          <p:cNvPr id="39" name="TextBox 39"/>
          <p:cNvSpPr txBox="1"/>
          <p:nvPr/>
        </p:nvSpPr>
        <p:spPr>
          <a:xfrm>
            <a:off x="6386512" y="4745309"/>
            <a:ext cx="212883" cy="18415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18</a:t>
            </a:r>
            <a:endParaRPr lang="en-US" sz="1000">
              <a:solidFill>
                <a:srgbClr val="000000"/>
              </a:solidFill>
              <a:latin typeface="Times New Roman" panose="02020603050405020304"/>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519112" y="927276"/>
            <a:ext cx="5806032" cy="235585"/>
            <a:chOff x="0" y="0"/>
            <a:chExt cx="7741376" cy="314113"/>
          </a:xfrm>
        </p:grpSpPr>
        <p:grpSp>
          <p:nvGrpSpPr>
            <p:cNvPr id="5" name="Group 5"/>
            <p:cNvGrpSpPr/>
            <p:nvPr/>
          </p:nvGrpSpPr>
          <p:grpSpPr>
            <a:xfrm rot="0">
              <a:off x="10709" y="39546"/>
              <a:ext cx="262157" cy="240016"/>
              <a:chOff x="0" y="0"/>
              <a:chExt cx="852667" cy="780652"/>
            </a:xfrm>
          </p:grpSpPr>
          <p:sp>
            <p:nvSpPr>
              <p:cNvPr id="6" name="Freeform 6"/>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7" name="TextBox 7"/>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8" name="Group 8"/>
            <p:cNvGrpSpPr/>
            <p:nvPr/>
          </p:nvGrpSpPr>
          <p:grpSpPr>
            <a:xfrm rot="0">
              <a:off x="0" y="27307"/>
              <a:ext cx="242027" cy="242027"/>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1" name="Group 11"/>
            <p:cNvGrpSpPr/>
            <p:nvPr/>
          </p:nvGrpSpPr>
          <p:grpSpPr>
            <a:xfrm rot="0">
              <a:off x="11842" y="41833"/>
              <a:ext cx="218342" cy="212976"/>
              <a:chOff x="0" y="0"/>
              <a:chExt cx="733260" cy="715238"/>
            </a:xfrm>
          </p:grpSpPr>
          <p:sp>
            <p:nvSpPr>
              <p:cNvPr id="12" name="Freeform 12"/>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3" name="TextBox 13"/>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4" name="Group 14"/>
            <p:cNvGrpSpPr/>
            <p:nvPr/>
          </p:nvGrpSpPr>
          <p:grpSpPr>
            <a:xfrm rot="1261002">
              <a:off x="237344" y="32551"/>
              <a:ext cx="32993" cy="20225"/>
              <a:chOff x="0" y="0"/>
              <a:chExt cx="110802" cy="67923"/>
            </a:xfrm>
          </p:grpSpPr>
          <p:sp>
            <p:nvSpPr>
              <p:cNvPr id="15" name="Freeform 15"/>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6" name="TextBox 16"/>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7" name="Group 17"/>
            <p:cNvGrpSpPr/>
            <p:nvPr/>
          </p:nvGrpSpPr>
          <p:grpSpPr>
            <a:xfrm rot="2537428">
              <a:off x="4866" y="256957"/>
              <a:ext cx="14897" cy="20225"/>
              <a:chOff x="0" y="0"/>
              <a:chExt cx="50030" cy="67923"/>
            </a:xfrm>
          </p:grpSpPr>
          <p:sp>
            <p:nvSpPr>
              <p:cNvPr id="18" name="Freeform 18"/>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19" name="TextBox 19"/>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0" name="TextBox 20"/>
            <p:cNvSpPr txBox="1"/>
            <p:nvPr/>
          </p:nvSpPr>
          <p:spPr>
            <a:xfrm>
              <a:off x="405735" y="-66675"/>
              <a:ext cx="7335640" cy="380788"/>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Chạy lệnh sau để cài đặt thư viện:</a:t>
              </a:r>
              <a:endParaRPr lang="en-US" sz="1600">
                <a:solidFill>
                  <a:srgbClr val="3B3939"/>
                </a:solidFill>
                <a:latin typeface="Times New Roman" panose="02020603050405020304"/>
              </a:endParaRPr>
            </a:p>
          </p:txBody>
        </p:sp>
      </p:grpSp>
      <p:grpSp>
        <p:nvGrpSpPr>
          <p:cNvPr id="21" name="Group 21"/>
          <p:cNvGrpSpPr/>
          <p:nvPr/>
        </p:nvGrpSpPr>
        <p:grpSpPr>
          <a:xfrm rot="0">
            <a:off x="1284164" y="1463216"/>
            <a:ext cx="4337296" cy="575604"/>
            <a:chOff x="0" y="0"/>
            <a:chExt cx="2263706" cy="300417"/>
          </a:xfrm>
        </p:grpSpPr>
        <p:sp>
          <p:nvSpPr>
            <p:cNvPr id="22" name="Freeform 22"/>
            <p:cNvSpPr/>
            <p:nvPr/>
          </p:nvSpPr>
          <p:spPr>
            <a:xfrm>
              <a:off x="0" y="0"/>
              <a:ext cx="2263706" cy="300417"/>
            </a:xfrm>
            <a:custGeom>
              <a:avLst/>
              <a:gdLst/>
              <a:ahLst/>
              <a:cxnLst/>
              <a:rect l="l" t="t" r="r" b="b"/>
              <a:pathLst>
                <a:path w="2263706" h="300417">
                  <a:moveTo>
                    <a:pt x="0" y="0"/>
                  </a:moveTo>
                  <a:lnTo>
                    <a:pt x="2263706" y="0"/>
                  </a:lnTo>
                  <a:lnTo>
                    <a:pt x="2263706" y="300417"/>
                  </a:lnTo>
                  <a:lnTo>
                    <a:pt x="0" y="300417"/>
                  </a:lnTo>
                  <a:close/>
                </a:path>
              </a:pathLst>
            </a:custGeom>
            <a:solidFill>
              <a:srgbClr val="F16622"/>
            </a:solidFill>
          </p:spPr>
        </p:sp>
        <p:sp>
          <p:nvSpPr>
            <p:cNvPr id="23" name="TextBox 23"/>
            <p:cNvSpPr txBox="1"/>
            <p:nvPr/>
          </p:nvSpPr>
          <p:spPr>
            <a:xfrm>
              <a:off x="0" y="-57150"/>
              <a:ext cx="2263706" cy="357567"/>
            </a:xfrm>
            <a:prstGeom prst="rect">
              <a:avLst/>
            </a:prstGeom>
          </p:spPr>
          <p:txBody>
            <a:bodyPr lIns="50800" tIns="50800" rIns="50800" bIns="50800" rtlCol="0" anchor="ctr"/>
            <a:lstStyle/>
            <a:p>
              <a:pPr algn="ctr">
                <a:lnSpc>
                  <a:spcPts val="1960"/>
                </a:lnSpc>
              </a:pPr>
              <a:r>
                <a:rPr lang="en-US" sz="1400">
                  <a:solidFill>
                    <a:srgbClr val="FFFFFF"/>
                  </a:solidFill>
                  <a:latin typeface="Times New Roman Bold" panose="02020603050405020304"/>
                </a:rPr>
                <a:t>npm install --save react-native-track-player</a:t>
              </a:r>
              <a:endParaRPr lang="en-US" sz="1400">
                <a:solidFill>
                  <a:srgbClr val="FFFFFF"/>
                </a:solidFill>
                <a:latin typeface="Times New Roman Bold" panose="02020603050405020304"/>
              </a:endParaRPr>
            </a:p>
          </p:txBody>
        </p:sp>
      </p:grpSp>
      <p:sp>
        <p:nvSpPr>
          <p:cNvPr id="24" name="TextBox 24"/>
          <p:cNvSpPr txBox="1"/>
          <p:nvPr/>
        </p:nvSpPr>
        <p:spPr>
          <a:xfrm>
            <a:off x="1931642" y="254724"/>
            <a:ext cx="4454870"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Cài đặt</a:t>
            </a:r>
            <a:endParaRPr lang="en-US" sz="1800">
              <a:solidFill>
                <a:srgbClr val="F16622"/>
              </a:solidFill>
              <a:latin typeface="Times New Roman Bold" panose="02020603050405020304"/>
            </a:endParaRPr>
          </a:p>
        </p:txBody>
      </p:sp>
      <p:sp>
        <p:nvSpPr>
          <p:cNvPr id="25" name="TextBox 25"/>
          <p:cNvSpPr txBox="1"/>
          <p:nvPr/>
        </p:nvSpPr>
        <p:spPr>
          <a:xfrm>
            <a:off x="6386512" y="4745309"/>
            <a:ext cx="212883" cy="18415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19</a:t>
            </a:r>
            <a:endParaRPr lang="en-US" sz="1000">
              <a:solidFill>
                <a:srgbClr val="000000"/>
              </a:solidFill>
              <a:latin typeface="Times New Roman" panose="02020603050405020304"/>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519040" y="950425"/>
            <a:ext cx="5806032" cy="511810"/>
            <a:chOff x="0" y="0"/>
            <a:chExt cx="7741376" cy="682413"/>
          </a:xfrm>
        </p:grpSpPr>
        <p:grpSp>
          <p:nvGrpSpPr>
            <p:cNvPr id="5" name="Group 5"/>
            <p:cNvGrpSpPr/>
            <p:nvPr/>
          </p:nvGrpSpPr>
          <p:grpSpPr>
            <a:xfrm rot="0">
              <a:off x="10709" y="39546"/>
              <a:ext cx="262157" cy="240016"/>
              <a:chOff x="0" y="0"/>
              <a:chExt cx="852667" cy="780652"/>
            </a:xfrm>
          </p:grpSpPr>
          <p:sp>
            <p:nvSpPr>
              <p:cNvPr id="6" name="Freeform 6"/>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7" name="TextBox 7"/>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8" name="Group 8"/>
            <p:cNvGrpSpPr/>
            <p:nvPr/>
          </p:nvGrpSpPr>
          <p:grpSpPr>
            <a:xfrm rot="0">
              <a:off x="0" y="27307"/>
              <a:ext cx="242027" cy="242027"/>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1" name="Group 11"/>
            <p:cNvGrpSpPr/>
            <p:nvPr/>
          </p:nvGrpSpPr>
          <p:grpSpPr>
            <a:xfrm rot="0">
              <a:off x="11842" y="41833"/>
              <a:ext cx="218342" cy="212976"/>
              <a:chOff x="0" y="0"/>
              <a:chExt cx="733260" cy="715238"/>
            </a:xfrm>
          </p:grpSpPr>
          <p:sp>
            <p:nvSpPr>
              <p:cNvPr id="12" name="Freeform 12"/>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3" name="TextBox 13"/>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4" name="Group 14"/>
            <p:cNvGrpSpPr/>
            <p:nvPr/>
          </p:nvGrpSpPr>
          <p:grpSpPr>
            <a:xfrm rot="1261002">
              <a:off x="237344" y="32551"/>
              <a:ext cx="32993" cy="20225"/>
              <a:chOff x="0" y="0"/>
              <a:chExt cx="110802" cy="67923"/>
            </a:xfrm>
          </p:grpSpPr>
          <p:sp>
            <p:nvSpPr>
              <p:cNvPr id="15" name="Freeform 15"/>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6" name="TextBox 16"/>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7" name="Group 17"/>
            <p:cNvGrpSpPr/>
            <p:nvPr/>
          </p:nvGrpSpPr>
          <p:grpSpPr>
            <a:xfrm rot="2537428">
              <a:off x="4866" y="256957"/>
              <a:ext cx="14897" cy="20225"/>
              <a:chOff x="0" y="0"/>
              <a:chExt cx="50030" cy="67923"/>
            </a:xfrm>
          </p:grpSpPr>
          <p:sp>
            <p:nvSpPr>
              <p:cNvPr id="18" name="Freeform 18"/>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19" name="TextBox 19"/>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0" name="TextBox 20"/>
            <p:cNvSpPr txBox="1"/>
            <p:nvPr/>
          </p:nvSpPr>
          <p:spPr>
            <a:xfrm>
              <a:off x="405735" y="-66675"/>
              <a:ext cx="7335640" cy="749088"/>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Cài đặt hoàn tất, bây giờ các bạn cần một số setup ban đầu để thư viện có thể hoạt động được</a:t>
              </a:r>
              <a:endParaRPr lang="en-US" sz="1600">
                <a:solidFill>
                  <a:srgbClr val="3B3939"/>
                </a:solidFill>
                <a:latin typeface="Times New Roman" panose="02020603050405020304"/>
              </a:endParaRPr>
            </a:p>
          </p:txBody>
        </p:sp>
      </p:grpSp>
      <p:grpSp>
        <p:nvGrpSpPr>
          <p:cNvPr id="21" name="Group 21"/>
          <p:cNvGrpSpPr/>
          <p:nvPr/>
        </p:nvGrpSpPr>
        <p:grpSpPr>
          <a:xfrm rot="0">
            <a:off x="488283" y="2059770"/>
            <a:ext cx="5806032" cy="788035"/>
            <a:chOff x="0" y="0"/>
            <a:chExt cx="7741376" cy="1050713"/>
          </a:xfrm>
        </p:grpSpPr>
        <p:grpSp>
          <p:nvGrpSpPr>
            <p:cNvPr id="22" name="Group 22"/>
            <p:cNvGrpSpPr/>
            <p:nvPr/>
          </p:nvGrpSpPr>
          <p:grpSpPr>
            <a:xfrm rot="0">
              <a:off x="10709" y="39546"/>
              <a:ext cx="262157" cy="240016"/>
              <a:chOff x="0" y="0"/>
              <a:chExt cx="852667" cy="780652"/>
            </a:xfrm>
          </p:grpSpPr>
          <p:sp>
            <p:nvSpPr>
              <p:cNvPr id="23" name="Freeform 23"/>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24" name="TextBox 24"/>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25" name="Group 25"/>
            <p:cNvGrpSpPr/>
            <p:nvPr/>
          </p:nvGrpSpPr>
          <p:grpSpPr>
            <a:xfrm rot="0">
              <a:off x="0" y="27307"/>
              <a:ext cx="242027" cy="242027"/>
              <a:chOff x="0" y="0"/>
              <a:chExt cx="812800" cy="812800"/>
            </a:xfrm>
          </p:grpSpPr>
          <p:sp>
            <p:nvSpPr>
              <p:cNvPr id="26" name="Freeform 26"/>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27" name="TextBox 27"/>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28" name="Group 28"/>
            <p:cNvGrpSpPr/>
            <p:nvPr/>
          </p:nvGrpSpPr>
          <p:grpSpPr>
            <a:xfrm rot="0">
              <a:off x="11842" y="41833"/>
              <a:ext cx="218342" cy="212976"/>
              <a:chOff x="0" y="0"/>
              <a:chExt cx="733260" cy="715238"/>
            </a:xfrm>
          </p:grpSpPr>
          <p:sp>
            <p:nvSpPr>
              <p:cNvPr id="29" name="Freeform 29"/>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30" name="TextBox 30"/>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31" name="Group 31"/>
            <p:cNvGrpSpPr/>
            <p:nvPr/>
          </p:nvGrpSpPr>
          <p:grpSpPr>
            <a:xfrm rot="1261002">
              <a:off x="237344" y="32551"/>
              <a:ext cx="32993" cy="20225"/>
              <a:chOff x="0" y="0"/>
              <a:chExt cx="110802" cy="67923"/>
            </a:xfrm>
          </p:grpSpPr>
          <p:sp>
            <p:nvSpPr>
              <p:cNvPr id="32" name="Freeform 32"/>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33" name="TextBox 33"/>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34" name="Group 34"/>
            <p:cNvGrpSpPr/>
            <p:nvPr/>
          </p:nvGrpSpPr>
          <p:grpSpPr>
            <a:xfrm rot="2537428">
              <a:off x="4866" y="256957"/>
              <a:ext cx="14897" cy="20225"/>
              <a:chOff x="0" y="0"/>
              <a:chExt cx="50030" cy="67923"/>
            </a:xfrm>
          </p:grpSpPr>
          <p:sp>
            <p:nvSpPr>
              <p:cNvPr id="35" name="Freeform 35"/>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36" name="TextBox 36"/>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37" name="TextBox 37"/>
            <p:cNvSpPr txBox="1"/>
            <p:nvPr/>
          </p:nvSpPr>
          <p:spPr>
            <a:xfrm>
              <a:off x="405735" y="-66675"/>
              <a:ext cx="7335640" cy="1117388"/>
            </a:xfrm>
            <a:prstGeom prst="rect">
              <a:avLst/>
            </a:prstGeom>
          </p:spPr>
          <p:txBody>
            <a:bodyPr lIns="0" tIns="0" rIns="0" bIns="0" rtlCol="0" anchor="t">
              <a:spAutoFit/>
            </a:bodyPr>
            <a:lstStyle/>
            <a:p>
              <a:pPr>
                <a:lnSpc>
                  <a:spcPts val="2240"/>
                </a:lnSpc>
              </a:pPr>
              <a:r>
                <a:rPr lang="en-US" sz="1600">
                  <a:solidFill>
                    <a:srgbClr val="3B3939"/>
                  </a:solidFill>
                  <a:latin typeface="Times New Roman Bold" panose="02020603050405020304"/>
                </a:rPr>
                <a:t>Bước 1</a:t>
              </a:r>
              <a:r>
                <a:rPr lang="en-US" sz="1600">
                  <a:solidFill>
                    <a:srgbClr val="3B3939"/>
                  </a:solidFill>
                  <a:latin typeface="Times New Roman" panose="02020603050405020304"/>
                </a:rPr>
                <a:t>, bạn cần đăng ký </a:t>
              </a:r>
              <a:r>
                <a:rPr lang="en-US" sz="1600">
                  <a:solidFill>
                    <a:srgbClr val="3B3939"/>
                  </a:solidFill>
                  <a:latin typeface="Times New Roman Bold" panose="02020603050405020304"/>
                </a:rPr>
                <a:t>playback service</a:t>
              </a:r>
              <a:r>
                <a:rPr lang="en-US" sz="1600">
                  <a:solidFill>
                    <a:srgbClr val="3B3939"/>
                  </a:solidFill>
                  <a:latin typeface="Times New Roman" panose="02020603050405020304"/>
                </a:rPr>
                <a:t> ngay sau khi đăng ký thành phần chính của ứng dụng (thường là trong tệp </a:t>
              </a:r>
              <a:r>
                <a:rPr lang="en-US" sz="1600">
                  <a:solidFill>
                    <a:srgbClr val="3B3939"/>
                  </a:solidFill>
                  <a:latin typeface="Times New Roman Bold" panose="02020603050405020304"/>
                </a:rPr>
                <a:t>index.js</a:t>
              </a:r>
              <a:r>
                <a:rPr lang="en-US" sz="1600">
                  <a:solidFill>
                    <a:srgbClr val="3B3939"/>
                  </a:solidFill>
                  <a:latin typeface="Times New Roman" panose="02020603050405020304"/>
                </a:rPr>
                <a:t> ở gốc dự án):</a:t>
              </a:r>
              <a:endParaRPr lang="en-US" sz="1600">
                <a:solidFill>
                  <a:srgbClr val="3B3939"/>
                </a:solidFill>
                <a:latin typeface="Times New Roman" panose="02020603050405020304"/>
              </a:endParaRPr>
            </a:p>
          </p:txBody>
        </p:sp>
      </p:grpSp>
      <p:grpSp>
        <p:nvGrpSpPr>
          <p:cNvPr id="38" name="Group 38"/>
          <p:cNvGrpSpPr/>
          <p:nvPr/>
        </p:nvGrpSpPr>
        <p:grpSpPr>
          <a:xfrm rot="0">
            <a:off x="714083" y="3028780"/>
            <a:ext cx="5610988" cy="718142"/>
            <a:chOff x="0" y="0"/>
            <a:chExt cx="2928467" cy="374810"/>
          </a:xfrm>
        </p:grpSpPr>
        <p:sp>
          <p:nvSpPr>
            <p:cNvPr id="39" name="Freeform 39"/>
            <p:cNvSpPr/>
            <p:nvPr/>
          </p:nvSpPr>
          <p:spPr>
            <a:xfrm>
              <a:off x="0" y="0"/>
              <a:ext cx="2928467" cy="374810"/>
            </a:xfrm>
            <a:custGeom>
              <a:avLst/>
              <a:gdLst/>
              <a:ahLst/>
              <a:cxnLst/>
              <a:rect l="l" t="t" r="r" b="b"/>
              <a:pathLst>
                <a:path w="2928467" h="374810">
                  <a:moveTo>
                    <a:pt x="0" y="0"/>
                  </a:moveTo>
                  <a:lnTo>
                    <a:pt x="2928467" y="0"/>
                  </a:lnTo>
                  <a:lnTo>
                    <a:pt x="2928467" y="374810"/>
                  </a:lnTo>
                  <a:lnTo>
                    <a:pt x="0" y="374810"/>
                  </a:lnTo>
                  <a:close/>
                </a:path>
              </a:pathLst>
            </a:custGeom>
            <a:solidFill>
              <a:srgbClr val="F16622"/>
            </a:solidFill>
          </p:spPr>
        </p:sp>
        <p:sp>
          <p:nvSpPr>
            <p:cNvPr id="40" name="TextBox 40"/>
            <p:cNvSpPr txBox="1"/>
            <p:nvPr/>
          </p:nvSpPr>
          <p:spPr>
            <a:xfrm>
              <a:off x="0" y="-57150"/>
              <a:ext cx="2928467" cy="431960"/>
            </a:xfrm>
            <a:prstGeom prst="rect">
              <a:avLst/>
            </a:prstGeom>
          </p:spPr>
          <p:txBody>
            <a:bodyPr lIns="50800" tIns="50800" rIns="50800" bIns="50800" rtlCol="0" anchor="ctr"/>
            <a:lstStyle/>
            <a:p>
              <a:pPr>
                <a:lnSpc>
                  <a:spcPts val="1960"/>
                </a:lnSpc>
              </a:pPr>
              <a:r>
                <a:rPr lang="en-US" sz="1400">
                  <a:solidFill>
                    <a:srgbClr val="FFFFFF"/>
                  </a:solidFill>
                  <a:latin typeface="Times New Roman" panose="02020603050405020304"/>
                </a:rPr>
                <a:t>   // AppRegistry.registerComponent(...);</a:t>
              </a:r>
              <a:endParaRPr lang="en-US" sz="1400">
                <a:solidFill>
                  <a:srgbClr val="FFFFFF"/>
                </a:solidFill>
                <a:latin typeface="Times New Roman" panose="02020603050405020304"/>
              </a:endParaRPr>
            </a:p>
            <a:p>
              <a:pPr>
                <a:lnSpc>
                  <a:spcPts val="1960"/>
                </a:lnSpc>
              </a:pPr>
              <a:r>
                <a:rPr lang="en-US" sz="1400">
                  <a:solidFill>
                    <a:srgbClr val="FFFFFF"/>
                  </a:solidFill>
                  <a:latin typeface="Times New Roman" panose="02020603050405020304"/>
                </a:rPr>
                <a:t>   </a:t>
              </a:r>
              <a:r>
                <a:rPr lang="en-US" sz="1400">
                  <a:solidFill>
                    <a:srgbClr val="FFFFFF"/>
                  </a:solidFill>
                  <a:latin typeface="Times New Roman" panose="02020603050405020304"/>
                </a:rPr>
                <a:t>TrackPlayer.registerPlaybackService(() =&gt; require('./service'));</a:t>
              </a:r>
              <a:endParaRPr lang="en-US" sz="1400">
                <a:solidFill>
                  <a:srgbClr val="FFFFFF"/>
                </a:solidFill>
                <a:latin typeface="Times New Roman" panose="02020603050405020304"/>
              </a:endParaRPr>
            </a:p>
          </p:txBody>
        </p:sp>
      </p:grpSp>
      <p:sp>
        <p:nvSpPr>
          <p:cNvPr id="41" name="TextBox 41"/>
          <p:cNvSpPr txBox="1"/>
          <p:nvPr/>
        </p:nvSpPr>
        <p:spPr>
          <a:xfrm>
            <a:off x="1931642" y="254724"/>
            <a:ext cx="4454870"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Setup</a:t>
            </a:r>
            <a:endParaRPr lang="en-US" sz="1800">
              <a:solidFill>
                <a:srgbClr val="F16622"/>
              </a:solidFill>
              <a:latin typeface="Times New Roman Bold" panose="02020603050405020304"/>
            </a:endParaRPr>
          </a:p>
        </p:txBody>
      </p:sp>
      <p:grpSp>
        <p:nvGrpSpPr>
          <p:cNvPr id="42" name="Group 42"/>
          <p:cNvGrpSpPr/>
          <p:nvPr/>
        </p:nvGrpSpPr>
        <p:grpSpPr>
          <a:xfrm rot="0">
            <a:off x="488283" y="1643210"/>
            <a:ext cx="5806032" cy="235585"/>
            <a:chOff x="0" y="0"/>
            <a:chExt cx="7741376" cy="314113"/>
          </a:xfrm>
        </p:grpSpPr>
        <p:grpSp>
          <p:nvGrpSpPr>
            <p:cNvPr id="43" name="Group 43"/>
            <p:cNvGrpSpPr/>
            <p:nvPr/>
          </p:nvGrpSpPr>
          <p:grpSpPr>
            <a:xfrm rot="0">
              <a:off x="10709" y="39546"/>
              <a:ext cx="262157" cy="240016"/>
              <a:chOff x="0" y="0"/>
              <a:chExt cx="852667" cy="780652"/>
            </a:xfrm>
          </p:grpSpPr>
          <p:sp>
            <p:nvSpPr>
              <p:cNvPr id="44" name="Freeform 44"/>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45" name="TextBox 45"/>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46" name="Group 46"/>
            <p:cNvGrpSpPr/>
            <p:nvPr/>
          </p:nvGrpSpPr>
          <p:grpSpPr>
            <a:xfrm rot="0">
              <a:off x="0" y="27307"/>
              <a:ext cx="242027" cy="242027"/>
              <a:chOff x="0" y="0"/>
              <a:chExt cx="812800" cy="812800"/>
            </a:xfrm>
          </p:grpSpPr>
          <p:sp>
            <p:nvSpPr>
              <p:cNvPr id="47" name="Freeform 4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48" name="TextBox 48"/>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49" name="Group 49"/>
            <p:cNvGrpSpPr/>
            <p:nvPr/>
          </p:nvGrpSpPr>
          <p:grpSpPr>
            <a:xfrm rot="0">
              <a:off x="11842" y="41833"/>
              <a:ext cx="218342" cy="212976"/>
              <a:chOff x="0" y="0"/>
              <a:chExt cx="733260" cy="715238"/>
            </a:xfrm>
          </p:grpSpPr>
          <p:sp>
            <p:nvSpPr>
              <p:cNvPr id="50" name="Freeform 50"/>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51" name="TextBox 51"/>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52" name="Group 52"/>
            <p:cNvGrpSpPr/>
            <p:nvPr/>
          </p:nvGrpSpPr>
          <p:grpSpPr>
            <a:xfrm rot="1261002">
              <a:off x="237344" y="32551"/>
              <a:ext cx="32993" cy="20225"/>
              <a:chOff x="0" y="0"/>
              <a:chExt cx="110802" cy="67923"/>
            </a:xfrm>
          </p:grpSpPr>
          <p:sp>
            <p:nvSpPr>
              <p:cNvPr id="53" name="Freeform 53"/>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54" name="TextBox 54"/>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55" name="Group 55"/>
            <p:cNvGrpSpPr/>
            <p:nvPr/>
          </p:nvGrpSpPr>
          <p:grpSpPr>
            <a:xfrm rot="2537428">
              <a:off x="4866" y="256957"/>
              <a:ext cx="14897" cy="20225"/>
              <a:chOff x="0" y="0"/>
              <a:chExt cx="50030" cy="67923"/>
            </a:xfrm>
          </p:grpSpPr>
          <p:sp>
            <p:nvSpPr>
              <p:cNvPr id="56" name="Freeform 56"/>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57" name="TextBox 57"/>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58" name="TextBox 58"/>
            <p:cNvSpPr txBox="1"/>
            <p:nvPr/>
          </p:nvSpPr>
          <p:spPr>
            <a:xfrm>
              <a:off x="405735" y="-66675"/>
              <a:ext cx="7335640" cy="380788"/>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Dưới đây là 2 bước setup cơ bản bạn cần thực hiện:</a:t>
              </a:r>
              <a:endParaRPr lang="en-US" sz="1600">
                <a:solidFill>
                  <a:srgbClr val="3B3939"/>
                </a:solidFill>
                <a:latin typeface="Times New Roman" panose="02020603050405020304"/>
              </a:endParaRPr>
            </a:p>
          </p:txBody>
        </p:sp>
      </p:grpSp>
      <p:sp>
        <p:nvSpPr>
          <p:cNvPr id="59" name="TextBox 59"/>
          <p:cNvSpPr txBox="1"/>
          <p:nvPr/>
        </p:nvSpPr>
        <p:spPr>
          <a:xfrm>
            <a:off x="6386512" y="4745309"/>
            <a:ext cx="212883" cy="18415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20</a:t>
            </a:r>
            <a:endParaRPr lang="en-US" sz="1000">
              <a:solidFill>
                <a:srgbClr val="000000"/>
              </a:solidFill>
              <a:latin typeface="Times New Roman" panose="02020603050405020304"/>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580481" y="2450888"/>
            <a:ext cx="5806032" cy="511810"/>
            <a:chOff x="0" y="0"/>
            <a:chExt cx="7741376" cy="682413"/>
          </a:xfrm>
        </p:grpSpPr>
        <p:grpSp>
          <p:nvGrpSpPr>
            <p:cNvPr id="5" name="Group 5"/>
            <p:cNvGrpSpPr/>
            <p:nvPr/>
          </p:nvGrpSpPr>
          <p:grpSpPr>
            <a:xfrm rot="0">
              <a:off x="10709" y="39546"/>
              <a:ext cx="262157" cy="240016"/>
              <a:chOff x="0" y="0"/>
              <a:chExt cx="852667" cy="780652"/>
            </a:xfrm>
          </p:grpSpPr>
          <p:sp>
            <p:nvSpPr>
              <p:cNvPr id="6" name="Freeform 6"/>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7" name="TextBox 7"/>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8" name="Group 8"/>
            <p:cNvGrpSpPr/>
            <p:nvPr/>
          </p:nvGrpSpPr>
          <p:grpSpPr>
            <a:xfrm rot="0">
              <a:off x="0" y="27307"/>
              <a:ext cx="242027" cy="242027"/>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1" name="Group 11"/>
            <p:cNvGrpSpPr/>
            <p:nvPr/>
          </p:nvGrpSpPr>
          <p:grpSpPr>
            <a:xfrm rot="0">
              <a:off x="11842" y="41833"/>
              <a:ext cx="218342" cy="212976"/>
              <a:chOff x="0" y="0"/>
              <a:chExt cx="733260" cy="715238"/>
            </a:xfrm>
          </p:grpSpPr>
          <p:sp>
            <p:nvSpPr>
              <p:cNvPr id="12" name="Freeform 12"/>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3" name="TextBox 13"/>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4" name="Group 14"/>
            <p:cNvGrpSpPr/>
            <p:nvPr/>
          </p:nvGrpSpPr>
          <p:grpSpPr>
            <a:xfrm rot="1261002">
              <a:off x="237344" y="32551"/>
              <a:ext cx="32993" cy="20225"/>
              <a:chOff x="0" y="0"/>
              <a:chExt cx="110802" cy="67923"/>
            </a:xfrm>
          </p:grpSpPr>
          <p:sp>
            <p:nvSpPr>
              <p:cNvPr id="15" name="Freeform 15"/>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6" name="TextBox 16"/>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7" name="Group 17"/>
            <p:cNvGrpSpPr/>
            <p:nvPr/>
          </p:nvGrpSpPr>
          <p:grpSpPr>
            <a:xfrm rot="2537428">
              <a:off x="4866" y="256957"/>
              <a:ext cx="14897" cy="20225"/>
              <a:chOff x="0" y="0"/>
              <a:chExt cx="50030" cy="67923"/>
            </a:xfrm>
          </p:grpSpPr>
          <p:sp>
            <p:nvSpPr>
              <p:cNvPr id="18" name="Freeform 18"/>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19" name="TextBox 19"/>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0" name="TextBox 20"/>
            <p:cNvSpPr txBox="1"/>
            <p:nvPr/>
          </p:nvSpPr>
          <p:spPr>
            <a:xfrm>
              <a:off x="405735" y="-66675"/>
              <a:ext cx="7335640" cy="749088"/>
            </a:xfrm>
            <a:prstGeom prst="rect">
              <a:avLst/>
            </a:prstGeom>
          </p:spPr>
          <p:txBody>
            <a:bodyPr lIns="0" tIns="0" rIns="0" bIns="0" rtlCol="0" anchor="t">
              <a:spAutoFit/>
            </a:bodyPr>
            <a:lstStyle/>
            <a:p>
              <a:pPr>
                <a:lnSpc>
                  <a:spcPts val="2240"/>
                </a:lnSpc>
              </a:pPr>
              <a:r>
                <a:rPr lang="en-US" sz="1600">
                  <a:solidFill>
                    <a:srgbClr val="3B3939"/>
                  </a:solidFill>
                  <a:latin typeface="Times New Roman Bold" panose="02020603050405020304"/>
                </a:rPr>
                <a:t>Bước 2</a:t>
              </a:r>
              <a:r>
                <a:rPr lang="en-US" sz="1600">
                  <a:solidFill>
                    <a:srgbClr val="3B3939"/>
                  </a:solidFill>
                  <a:latin typeface="Times New Roman" panose="02020603050405020304"/>
                </a:rPr>
                <a:t>, bạn cần thiết lập trình phát. Quá trình này thường mất ít hơn một giây:</a:t>
              </a:r>
              <a:endParaRPr lang="en-US" sz="1600">
                <a:solidFill>
                  <a:srgbClr val="3B3939"/>
                </a:solidFill>
                <a:latin typeface="Times New Roman" panose="02020603050405020304"/>
              </a:endParaRPr>
            </a:p>
          </p:txBody>
        </p:sp>
      </p:grpSp>
      <p:sp>
        <p:nvSpPr>
          <p:cNvPr id="21" name="TextBox 21"/>
          <p:cNvSpPr txBox="1"/>
          <p:nvPr/>
        </p:nvSpPr>
        <p:spPr>
          <a:xfrm>
            <a:off x="1931642" y="254724"/>
            <a:ext cx="4454870"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Setup</a:t>
            </a:r>
            <a:endParaRPr lang="en-US" sz="1800">
              <a:solidFill>
                <a:srgbClr val="F16622"/>
              </a:solidFill>
              <a:latin typeface="Times New Roman Bold" panose="02020603050405020304"/>
            </a:endParaRPr>
          </a:p>
        </p:txBody>
      </p:sp>
      <p:grpSp>
        <p:nvGrpSpPr>
          <p:cNvPr id="22" name="Group 22"/>
          <p:cNvGrpSpPr/>
          <p:nvPr/>
        </p:nvGrpSpPr>
        <p:grpSpPr>
          <a:xfrm rot="0">
            <a:off x="647355" y="3134148"/>
            <a:ext cx="5610915" cy="1236909"/>
            <a:chOff x="0" y="0"/>
            <a:chExt cx="2928429" cy="645563"/>
          </a:xfrm>
        </p:grpSpPr>
        <p:sp>
          <p:nvSpPr>
            <p:cNvPr id="23" name="Freeform 23"/>
            <p:cNvSpPr/>
            <p:nvPr/>
          </p:nvSpPr>
          <p:spPr>
            <a:xfrm>
              <a:off x="0" y="0"/>
              <a:ext cx="2928429" cy="645563"/>
            </a:xfrm>
            <a:custGeom>
              <a:avLst/>
              <a:gdLst/>
              <a:ahLst/>
              <a:cxnLst/>
              <a:rect l="l" t="t" r="r" b="b"/>
              <a:pathLst>
                <a:path w="2928429" h="645563">
                  <a:moveTo>
                    <a:pt x="0" y="0"/>
                  </a:moveTo>
                  <a:lnTo>
                    <a:pt x="2928429" y="0"/>
                  </a:lnTo>
                  <a:lnTo>
                    <a:pt x="2928429" y="645563"/>
                  </a:lnTo>
                  <a:lnTo>
                    <a:pt x="0" y="645563"/>
                  </a:lnTo>
                  <a:close/>
                </a:path>
              </a:pathLst>
            </a:custGeom>
            <a:solidFill>
              <a:srgbClr val="F16622"/>
            </a:solidFill>
          </p:spPr>
        </p:sp>
        <p:sp>
          <p:nvSpPr>
            <p:cNvPr id="24" name="TextBox 24"/>
            <p:cNvSpPr txBox="1"/>
            <p:nvPr/>
          </p:nvSpPr>
          <p:spPr>
            <a:xfrm>
              <a:off x="0" y="-57150"/>
              <a:ext cx="2928429" cy="702713"/>
            </a:xfrm>
            <a:prstGeom prst="rect">
              <a:avLst/>
            </a:prstGeom>
          </p:spPr>
          <p:txBody>
            <a:bodyPr lIns="50800" tIns="50800" rIns="50800" bIns="50800" rtlCol="0" anchor="ctr"/>
            <a:lstStyle/>
            <a:p>
              <a:pPr>
                <a:lnSpc>
                  <a:spcPts val="1960"/>
                </a:lnSpc>
              </a:pPr>
              <a:r>
                <a:rPr lang="en-US" sz="1400">
                  <a:solidFill>
                    <a:srgbClr val="FFFFFF"/>
                  </a:solidFill>
                  <a:latin typeface="Times New Roman" panose="02020603050405020304"/>
                </a:rPr>
                <a:t>   import TrackPlayer from 'react-native-track-player';</a:t>
              </a:r>
              <a:endParaRPr lang="en-US" sz="1400">
                <a:solidFill>
                  <a:srgbClr val="FFFFFF"/>
                </a:solidFill>
                <a:latin typeface="Times New Roman" panose="02020603050405020304"/>
              </a:endParaRPr>
            </a:p>
            <a:p>
              <a:pPr>
                <a:lnSpc>
                  <a:spcPts val="1960"/>
                </a:lnSpc>
              </a:pPr>
            </a:p>
            <a:p>
              <a:pPr>
                <a:lnSpc>
                  <a:spcPts val="1960"/>
                </a:lnSpc>
              </a:pPr>
              <a:r>
                <a:rPr lang="en-US" sz="1400">
                  <a:solidFill>
                    <a:srgbClr val="FFFFFF"/>
                  </a:solidFill>
                  <a:latin typeface="Times New Roman" panose="02020603050405020304"/>
                </a:rPr>
                <a:t>   </a:t>
              </a:r>
              <a:r>
                <a:rPr lang="en-US" sz="1400">
                  <a:solidFill>
                    <a:srgbClr val="FFFFFF"/>
                  </a:solidFill>
                  <a:latin typeface="Times New Roman" panose="02020603050405020304"/>
                </a:rPr>
                <a:t>await TrackPlayer.setupPlayer()</a:t>
              </a:r>
              <a:endParaRPr lang="en-US" sz="1400">
                <a:solidFill>
                  <a:srgbClr val="FFFFFF"/>
                </a:solidFill>
                <a:latin typeface="Times New Roman" panose="02020603050405020304"/>
              </a:endParaRPr>
            </a:p>
            <a:p>
              <a:pPr>
                <a:lnSpc>
                  <a:spcPts val="1960"/>
                </a:lnSpc>
              </a:pPr>
              <a:r>
                <a:rPr lang="en-US" sz="1400">
                  <a:solidFill>
                    <a:srgbClr val="FFFFFF"/>
                  </a:solidFill>
                  <a:latin typeface="Times New Roman" panose="02020603050405020304"/>
                </a:rPr>
                <a:t>  </a:t>
              </a:r>
              <a:r>
                <a:rPr lang="en-US" sz="1400">
                  <a:solidFill>
                    <a:srgbClr val="FFFFFF"/>
                  </a:solidFill>
                  <a:latin typeface="Times New Roman" panose="02020603050405020304"/>
                </a:rPr>
                <a:t>// Trình phát sẵn sàng để sử dụng</a:t>
              </a:r>
              <a:endParaRPr lang="en-US" sz="1400">
                <a:solidFill>
                  <a:srgbClr val="FFFFFF"/>
                </a:solidFill>
                <a:latin typeface="Times New Roman" panose="02020603050405020304"/>
              </a:endParaRPr>
            </a:p>
          </p:txBody>
        </p:sp>
      </p:grpSp>
      <p:grpSp>
        <p:nvGrpSpPr>
          <p:cNvPr id="25" name="Group 25"/>
          <p:cNvGrpSpPr/>
          <p:nvPr/>
        </p:nvGrpSpPr>
        <p:grpSpPr>
          <a:xfrm rot="0">
            <a:off x="647355" y="936217"/>
            <a:ext cx="5610915" cy="1343221"/>
            <a:chOff x="0" y="0"/>
            <a:chExt cx="2928429" cy="701049"/>
          </a:xfrm>
        </p:grpSpPr>
        <p:sp>
          <p:nvSpPr>
            <p:cNvPr id="26" name="Freeform 26"/>
            <p:cNvSpPr/>
            <p:nvPr/>
          </p:nvSpPr>
          <p:spPr>
            <a:xfrm>
              <a:off x="0" y="0"/>
              <a:ext cx="2928429" cy="701049"/>
            </a:xfrm>
            <a:custGeom>
              <a:avLst/>
              <a:gdLst/>
              <a:ahLst/>
              <a:cxnLst/>
              <a:rect l="l" t="t" r="r" b="b"/>
              <a:pathLst>
                <a:path w="2928429" h="701049">
                  <a:moveTo>
                    <a:pt x="0" y="0"/>
                  </a:moveTo>
                  <a:lnTo>
                    <a:pt x="2928429" y="0"/>
                  </a:lnTo>
                  <a:lnTo>
                    <a:pt x="2928429" y="701049"/>
                  </a:lnTo>
                  <a:lnTo>
                    <a:pt x="0" y="701049"/>
                  </a:lnTo>
                  <a:close/>
                </a:path>
              </a:pathLst>
            </a:custGeom>
            <a:solidFill>
              <a:srgbClr val="F16622"/>
            </a:solidFill>
          </p:spPr>
        </p:sp>
        <p:sp>
          <p:nvSpPr>
            <p:cNvPr id="27" name="TextBox 27"/>
            <p:cNvSpPr txBox="1"/>
            <p:nvPr/>
          </p:nvSpPr>
          <p:spPr>
            <a:xfrm>
              <a:off x="0" y="-57150"/>
              <a:ext cx="2928429" cy="758199"/>
            </a:xfrm>
            <a:prstGeom prst="rect">
              <a:avLst/>
            </a:prstGeom>
          </p:spPr>
          <p:txBody>
            <a:bodyPr lIns="50800" tIns="50800" rIns="50800" bIns="50800" rtlCol="0" anchor="ctr"/>
            <a:lstStyle/>
            <a:p>
              <a:pPr>
                <a:lnSpc>
                  <a:spcPts val="1960"/>
                </a:lnSpc>
              </a:pPr>
              <a:r>
                <a:rPr lang="en-US" sz="1400">
                  <a:solidFill>
                    <a:srgbClr val="FFFFFF"/>
                  </a:solidFill>
                  <a:latin typeface="Times New Roman" panose="02020603050405020304"/>
                </a:rPr>
                <a:t>// service.js</a:t>
              </a:r>
              <a:endParaRPr lang="en-US" sz="1400">
                <a:solidFill>
                  <a:srgbClr val="FFFFFF"/>
                </a:solidFill>
                <a:latin typeface="Times New Roman" panose="02020603050405020304"/>
              </a:endParaRPr>
            </a:p>
            <a:p>
              <a:pPr>
                <a:lnSpc>
                  <a:spcPts val="1960"/>
                </a:lnSpc>
              </a:pPr>
              <a:r>
                <a:rPr lang="en-US" sz="1400">
                  <a:solidFill>
                    <a:srgbClr val="FFFFFF"/>
                  </a:solidFill>
                  <a:latin typeface="Times New Roman" panose="02020603050405020304"/>
                </a:rPr>
                <a:t>module.exports = async function() {</a:t>
              </a:r>
              <a:endParaRPr lang="en-US" sz="1400">
                <a:solidFill>
                  <a:srgbClr val="FFFFFF"/>
                </a:solidFill>
                <a:latin typeface="Times New Roman" panose="02020603050405020304"/>
              </a:endParaRPr>
            </a:p>
            <a:p>
              <a:pPr>
                <a:lnSpc>
                  <a:spcPts val="1960"/>
                </a:lnSpc>
              </a:pPr>
              <a:r>
                <a:rPr lang="en-US" sz="1400">
                  <a:solidFill>
                    <a:srgbClr val="FFFFFF"/>
                  </a:solidFill>
                  <a:latin typeface="Times New Roman" panose="02020603050405020304"/>
                </a:rPr>
                <a:t>    // Service này cần được đăng ký để module hoạt động</a:t>
              </a:r>
              <a:endParaRPr lang="en-US" sz="1400">
                <a:solidFill>
                  <a:srgbClr val="FFFFFF"/>
                </a:solidFill>
                <a:latin typeface="Times New Roman" panose="02020603050405020304"/>
              </a:endParaRPr>
            </a:p>
            <a:p>
              <a:pPr>
                <a:lnSpc>
                  <a:spcPts val="1960"/>
                </a:lnSpc>
              </a:pPr>
              <a:r>
                <a:rPr lang="en-US" sz="1400">
                  <a:solidFill>
                    <a:srgbClr val="FFFFFF"/>
                  </a:solidFill>
                  <a:latin typeface="Times New Roman" panose="02020603050405020304"/>
                </a:rPr>
                <a:t>    // nhưng nó sẽ được sử dụng sau trong phần 'Receiving Events'</a:t>
              </a:r>
              <a:endParaRPr lang="en-US" sz="1400">
                <a:solidFill>
                  <a:srgbClr val="FFFFFF"/>
                </a:solidFill>
                <a:latin typeface="Times New Roman" panose="02020603050405020304"/>
              </a:endParaRPr>
            </a:p>
            <a:p>
              <a:pPr>
                <a:lnSpc>
                  <a:spcPts val="1960"/>
                </a:lnSpc>
              </a:pPr>
              <a:r>
                <a:rPr lang="en-US" sz="1400">
                  <a:solidFill>
                    <a:srgbClr val="FFFFFF"/>
                  </a:solidFill>
                  <a:latin typeface="Times New Roman" panose="02020603050405020304"/>
                </a:rPr>
                <a:t>}</a:t>
              </a:r>
              <a:endParaRPr lang="en-US" sz="1400">
                <a:solidFill>
                  <a:srgbClr val="FFFFFF"/>
                </a:solidFill>
                <a:latin typeface="Times New Roman" panose="02020603050405020304"/>
              </a:endParaRPr>
            </a:p>
          </p:txBody>
        </p:sp>
      </p:grpSp>
      <p:sp>
        <p:nvSpPr>
          <p:cNvPr id="28" name="TextBox 28"/>
          <p:cNvSpPr txBox="1"/>
          <p:nvPr/>
        </p:nvSpPr>
        <p:spPr>
          <a:xfrm>
            <a:off x="6386512" y="4745309"/>
            <a:ext cx="212883" cy="18415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21</a:t>
            </a:r>
            <a:endParaRPr lang="en-US" sz="1000">
              <a:solidFill>
                <a:srgbClr val="000000"/>
              </a:solidFill>
              <a:latin typeface="Times New Roman" panose="02020603050405020304"/>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sp>
        <p:nvSpPr>
          <p:cNvPr id="4" name="TextBox 4"/>
          <p:cNvSpPr txBox="1"/>
          <p:nvPr/>
        </p:nvSpPr>
        <p:spPr>
          <a:xfrm>
            <a:off x="1931642" y="254724"/>
            <a:ext cx="4454870"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Setup</a:t>
            </a:r>
            <a:endParaRPr lang="en-US" sz="1800">
              <a:solidFill>
                <a:srgbClr val="F16622"/>
              </a:solidFill>
              <a:latin typeface="Times New Roman Bold" panose="02020603050405020304"/>
            </a:endParaRPr>
          </a:p>
        </p:txBody>
      </p:sp>
      <p:grpSp>
        <p:nvGrpSpPr>
          <p:cNvPr id="5" name="Group 5"/>
          <p:cNvGrpSpPr/>
          <p:nvPr/>
        </p:nvGrpSpPr>
        <p:grpSpPr>
          <a:xfrm rot="0">
            <a:off x="809848" y="940547"/>
            <a:ext cx="5506596" cy="788034"/>
            <a:chOff x="0" y="0"/>
            <a:chExt cx="7342128" cy="1050713"/>
          </a:xfrm>
        </p:grpSpPr>
        <p:grpSp>
          <p:nvGrpSpPr>
            <p:cNvPr id="6" name="Group 6"/>
            <p:cNvGrpSpPr/>
            <p:nvPr/>
          </p:nvGrpSpPr>
          <p:grpSpPr>
            <a:xfrm rot="2700000">
              <a:off x="91796" y="18834"/>
              <a:ext cx="90938" cy="90938"/>
              <a:chOff x="0" y="0"/>
              <a:chExt cx="812800" cy="812800"/>
            </a:xfrm>
          </p:grpSpPr>
          <p:sp>
            <p:nvSpPr>
              <p:cNvPr id="7" name="Freeform 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8" name="TextBox 8"/>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9" name="Group 9"/>
            <p:cNvGrpSpPr/>
            <p:nvPr/>
          </p:nvGrpSpPr>
          <p:grpSpPr>
            <a:xfrm rot="2700000">
              <a:off x="167633" y="97452"/>
              <a:ext cx="90938" cy="90938"/>
              <a:chOff x="0" y="0"/>
              <a:chExt cx="812800" cy="812800"/>
            </a:xfrm>
          </p:grpSpPr>
          <p:sp>
            <p:nvSpPr>
              <p:cNvPr id="10" name="Freeform 10"/>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1" name="TextBox 11"/>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12" name="Group 12"/>
            <p:cNvGrpSpPr/>
            <p:nvPr/>
          </p:nvGrpSpPr>
          <p:grpSpPr>
            <a:xfrm rot="2700000">
              <a:off x="91796" y="170520"/>
              <a:ext cx="90938" cy="90938"/>
              <a:chOff x="0" y="0"/>
              <a:chExt cx="812800" cy="812800"/>
            </a:xfrm>
          </p:grpSpPr>
          <p:sp>
            <p:nvSpPr>
              <p:cNvPr id="13" name="Freeform 1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4" name="TextBox 14"/>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15" name="Group 15"/>
            <p:cNvGrpSpPr/>
            <p:nvPr/>
          </p:nvGrpSpPr>
          <p:grpSpPr>
            <a:xfrm rot="2700000">
              <a:off x="18834" y="97452"/>
              <a:ext cx="90938" cy="90938"/>
              <a:chOff x="0" y="0"/>
              <a:chExt cx="812800" cy="812800"/>
            </a:xfrm>
          </p:grpSpPr>
          <p:sp>
            <p:nvSpPr>
              <p:cNvPr id="16" name="Freeform 16"/>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7" name="TextBox 17"/>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sp>
          <p:nvSpPr>
            <p:cNvPr id="18" name="TextBox 18"/>
            <p:cNvSpPr txBox="1"/>
            <p:nvPr/>
          </p:nvSpPr>
          <p:spPr>
            <a:xfrm>
              <a:off x="387101" y="-66675"/>
              <a:ext cx="6955027" cy="1117388"/>
            </a:xfrm>
            <a:prstGeom prst="rect">
              <a:avLst/>
            </a:prstGeom>
          </p:spPr>
          <p:txBody>
            <a:bodyPr lIns="0" tIns="0" rIns="0" bIns="0" rtlCol="0" anchor="t">
              <a:spAutoFit/>
            </a:bodyPr>
            <a:lstStyle/>
            <a:p>
              <a:pPr marL="0" lvl="0" indent="0">
                <a:lnSpc>
                  <a:spcPts val="2240"/>
                </a:lnSpc>
                <a:spcBef>
                  <a:spcPct val="0"/>
                </a:spcBef>
              </a:pPr>
              <a:r>
                <a:rPr lang="en-US" sz="1600">
                  <a:solidFill>
                    <a:srgbClr val="000000"/>
                  </a:solidFill>
                  <a:latin typeface="Times New Roman" panose="02020603050405020304"/>
                </a:rPr>
                <a:t>Đảm bảo rằng phương pháp thiết lập đã hoàn tất trước khi tương tác với bất kỳ chức năng nào khác trong </a:t>
              </a:r>
              <a:r>
                <a:rPr lang="en-US" sz="1600">
                  <a:solidFill>
                    <a:srgbClr val="000000"/>
                  </a:solidFill>
                  <a:latin typeface="Times New Roman Bold" panose="02020603050405020304"/>
                </a:rPr>
                <a:t>TrackPlayer</a:t>
              </a:r>
              <a:r>
                <a:rPr lang="en-US" sz="1600">
                  <a:solidFill>
                    <a:srgbClr val="000000"/>
                  </a:solidFill>
                  <a:latin typeface="Times New Roman" panose="02020603050405020304"/>
                </a:rPr>
                <a:t> để tránh sự mất ổn định.</a:t>
              </a:r>
              <a:endParaRPr lang="en-US" sz="1600">
                <a:solidFill>
                  <a:srgbClr val="000000"/>
                </a:solidFill>
                <a:latin typeface="Times New Roman" panose="02020603050405020304"/>
              </a:endParaRPr>
            </a:p>
          </p:txBody>
        </p:sp>
      </p:grpSp>
      <p:sp>
        <p:nvSpPr>
          <p:cNvPr id="19" name="TextBox 19"/>
          <p:cNvSpPr txBox="1"/>
          <p:nvPr/>
        </p:nvSpPr>
        <p:spPr>
          <a:xfrm>
            <a:off x="6386512" y="4745309"/>
            <a:ext cx="212883" cy="18415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22</a:t>
            </a:r>
            <a:endParaRPr lang="en-US" sz="1000">
              <a:solidFill>
                <a:srgbClr val="000000"/>
              </a:solidFill>
              <a:latin typeface="Times New Roman" panose="02020603050405020304"/>
            </a:endParaRPr>
          </a:p>
        </p:txBody>
      </p:sp>
      <p:grpSp>
        <p:nvGrpSpPr>
          <p:cNvPr id="20" name="Group 4"/>
          <p:cNvGrpSpPr/>
          <p:nvPr/>
        </p:nvGrpSpPr>
        <p:grpSpPr>
          <a:xfrm rot="0">
            <a:off x="519040" y="1828765"/>
            <a:ext cx="5806031" cy="574040"/>
            <a:chOff x="0" y="-66675"/>
            <a:chExt cx="7741375" cy="765387"/>
          </a:xfrm>
        </p:grpSpPr>
        <p:grpSp>
          <p:nvGrpSpPr>
            <p:cNvPr id="21" name="Group 5"/>
            <p:cNvGrpSpPr/>
            <p:nvPr/>
          </p:nvGrpSpPr>
          <p:grpSpPr>
            <a:xfrm rot="0">
              <a:off x="10709" y="39546"/>
              <a:ext cx="262157" cy="240016"/>
              <a:chOff x="0" y="0"/>
              <a:chExt cx="852667" cy="780652"/>
            </a:xfrm>
          </p:grpSpPr>
          <p:sp>
            <p:nvSpPr>
              <p:cNvPr id="22" name="Freeform 6"/>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23" name="TextBox 7"/>
              <p:cNvSpPr txBox="1"/>
              <p:nvPr/>
            </p:nvSpPr>
            <p:spPr>
              <a:xfrm>
                <a:off x="0" y="-19050"/>
                <a:ext cx="852667" cy="799702"/>
              </a:xfrm>
              <a:prstGeom prst="rect">
                <a:avLst/>
              </a:prstGeom>
            </p:spPr>
            <p:txBody>
              <a:bodyPr lIns="50800" tIns="50800" rIns="50800" bIns="50800" rtlCol="0" anchor="ctr"/>
              <a:p>
                <a:pPr algn="ctr">
                  <a:lnSpc>
                    <a:spcPts val="1400"/>
                  </a:lnSpc>
                </a:pPr>
              </a:p>
            </p:txBody>
          </p:sp>
        </p:grpSp>
        <p:grpSp>
          <p:nvGrpSpPr>
            <p:cNvPr id="24" name="Group 8"/>
            <p:cNvGrpSpPr/>
            <p:nvPr/>
          </p:nvGrpSpPr>
          <p:grpSpPr>
            <a:xfrm rot="0">
              <a:off x="0" y="27307"/>
              <a:ext cx="242027" cy="242027"/>
              <a:chOff x="0" y="0"/>
              <a:chExt cx="812800" cy="812800"/>
            </a:xfrm>
          </p:grpSpPr>
          <p:sp>
            <p:nvSpPr>
              <p:cNvPr id="25"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26" name="TextBox 10"/>
              <p:cNvSpPr txBox="1"/>
              <p:nvPr/>
            </p:nvSpPr>
            <p:spPr>
              <a:xfrm>
                <a:off x="0" y="-19050"/>
                <a:ext cx="812800" cy="831850"/>
              </a:xfrm>
              <a:prstGeom prst="rect">
                <a:avLst/>
              </a:prstGeom>
            </p:spPr>
            <p:txBody>
              <a:bodyPr lIns="50800" tIns="50800" rIns="50800" bIns="50800" rtlCol="0" anchor="ctr"/>
              <a:p>
                <a:pPr algn="ctr">
                  <a:lnSpc>
                    <a:spcPts val="1400"/>
                  </a:lnSpc>
                </a:pPr>
              </a:p>
            </p:txBody>
          </p:sp>
        </p:grpSp>
        <p:grpSp>
          <p:nvGrpSpPr>
            <p:cNvPr id="27" name="Group 11"/>
            <p:cNvGrpSpPr/>
            <p:nvPr/>
          </p:nvGrpSpPr>
          <p:grpSpPr>
            <a:xfrm rot="0">
              <a:off x="11842" y="41833"/>
              <a:ext cx="218342" cy="212976"/>
              <a:chOff x="0" y="0"/>
              <a:chExt cx="733260" cy="715238"/>
            </a:xfrm>
          </p:grpSpPr>
          <p:sp>
            <p:nvSpPr>
              <p:cNvPr id="28" name="Freeform 12"/>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29" name="TextBox 13"/>
              <p:cNvSpPr txBox="1"/>
              <p:nvPr/>
            </p:nvSpPr>
            <p:spPr>
              <a:xfrm>
                <a:off x="0" y="-19050"/>
                <a:ext cx="733260" cy="734288"/>
              </a:xfrm>
              <a:prstGeom prst="rect">
                <a:avLst/>
              </a:prstGeom>
            </p:spPr>
            <p:txBody>
              <a:bodyPr lIns="50800" tIns="50800" rIns="50800" bIns="50800" rtlCol="0" anchor="ctr"/>
              <a:p>
                <a:pPr algn="ctr">
                  <a:lnSpc>
                    <a:spcPts val="1400"/>
                  </a:lnSpc>
                </a:pPr>
              </a:p>
            </p:txBody>
          </p:sp>
        </p:grpSp>
        <p:grpSp>
          <p:nvGrpSpPr>
            <p:cNvPr id="30" name="Group 14"/>
            <p:cNvGrpSpPr/>
            <p:nvPr/>
          </p:nvGrpSpPr>
          <p:grpSpPr>
            <a:xfrm rot="1261002">
              <a:off x="237344" y="32551"/>
              <a:ext cx="32993" cy="20225"/>
              <a:chOff x="0" y="0"/>
              <a:chExt cx="110802" cy="67923"/>
            </a:xfrm>
          </p:grpSpPr>
          <p:sp>
            <p:nvSpPr>
              <p:cNvPr id="31" name="Freeform 15"/>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32" name="TextBox 16"/>
              <p:cNvSpPr txBox="1"/>
              <p:nvPr/>
            </p:nvSpPr>
            <p:spPr>
              <a:xfrm>
                <a:off x="0" y="-19050"/>
                <a:ext cx="110802" cy="86973"/>
              </a:xfrm>
              <a:prstGeom prst="rect">
                <a:avLst/>
              </a:prstGeom>
            </p:spPr>
            <p:txBody>
              <a:bodyPr lIns="50800" tIns="50800" rIns="50800" bIns="50800" rtlCol="0" anchor="ctr"/>
              <a:p>
                <a:pPr algn="ctr">
                  <a:lnSpc>
                    <a:spcPts val="1400"/>
                  </a:lnSpc>
                </a:pPr>
              </a:p>
            </p:txBody>
          </p:sp>
        </p:grpSp>
        <p:grpSp>
          <p:nvGrpSpPr>
            <p:cNvPr id="33" name="Group 17"/>
            <p:cNvGrpSpPr/>
            <p:nvPr/>
          </p:nvGrpSpPr>
          <p:grpSpPr>
            <a:xfrm rot="2537428">
              <a:off x="4866" y="256957"/>
              <a:ext cx="14897" cy="20225"/>
              <a:chOff x="0" y="0"/>
              <a:chExt cx="50030" cy="67923"/>
            </a:xfrm>
          </p:grpSpPr>
          <p:sp>
            <p:nvSpPr>
              <p:cNvPr id="34" name="Freeform 18"/>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35" name="TextBox 19"/>
              <p:cNvSpPr txBox="1"/>
              <p:nvPr/>
            </p:nvSpPr>
            <p:spPr>
              <a:xfrm>
                <a:off x="0" y="-19050"/>
                <a:ext cx="50030" cy="86973"/>
              </a:xfrm>
              <a:prstGeom prst="rect">
                <a:avLst/>
              </a:prstGeom>
            </p:spPr>
            <p:txBody>
              <a:bodyPr lIns="50800" tIns="50800" rIns="50800" bIns="50800" rtlCol="0" anchor="ctr"/>
              <a:p>
                <a:pPr algn="ctr">
                  <a:lnSpc>
                    <a:spcPts val="1400"/>
                  </a:lnSpc>
                </a:pPr>
              </a:p>
            </p:txBody>
          </p:sp>
        </p:grpSp>
        <p:sp>
          <p:nvSpPr>
            <p:cNvPr id="36" name="TextBox 20"/>
            <p:cNvSpPr txBox="1"/>
            <p:nvPr/>
          </p:nvSpPr>
          <p:spPr>
            <a:xfrm>
              <a:off x="405735" y="-66675"/>
              <a:ext cx="7335640" cy="765387"/>
            </a:xfrm>
            <a:prstGeom prst="rect">
              <a:avLst/>
            </a:prstGeom>
          </p:spPr>
          <p:txBody>
            <a:bodyPr lIns="0" tIns="0" rIns="0" bIns="0" rtlCol="0" anchor="t">
              <a:spAutoFit/>
            </a:bodyPr>
            <a:p>
              <a:pPr>
                <a:lnSpc>
                  <a:spcPts val="2240"/>
                </a:lnSpc>
              </a:pPr>
              <a:r>
                <a:rPr lang="en-US" sz="1600">
                  <a:solidFill>
                    <a:srgbClr val="3B3939"/>
                  </a:solidFill>
                  <a:latin typeface="Times New Roman" panose="02020603050405020304"/>
                </a:rPr>
                <a:t>Xây dựng </a:t>
              </a:r>
              <a:r>
                <a:rPr lang="en-US" sz="1600">
                  <a:solidFill>
                    <a:srgbClr val="3B3939"/>
                  </a:solidFill>
                  <a:latin typeface="Times New Roman Bold" panose="02020603050405020304"/>
                </a:rPr>
                <a:t>hook</a:t>
              </a:r>
              <a:r>
                <a:rPr lang="en-US" sz="1600">
                  <a:solidFill>
                    <a:srgbClr val="3B3939"/>
                  </a:solidFill>
                  <a:latin typeface="Times New Roman" panose="02020603050405020304"/>
                </a:rPr>
                <a:t> riêng để xử lý các hàm thao tác với </a:t>
              </a:r>
              <a:r>
                <a:rPr lang="en-US" sz="1600" b="1">
                  <a:solidFill>
                    <a:srgbClr val="3B3939"/>
                  </a:solidFill>
                  <a:latin typeface="Times New Roman Bold" panose="02020603050405020304" charset="0"/>
                  <a:cs typeface="Times New Roman Bold" panose="02020603050405020304" charset="0"/>
                </a:rPr>
                <a:t>TrackPlayer</a:t>
              </a:r>
              <a:r>
                <a:rPr lang="en-US" sz="1600">
                  <a:solidFill>
                    <a:srgbClr val="3B3939"/>
                  </a:solidFill>
                  <a:latin typeface="Times New Roman" panose="02020603050405020304"/>
                </a:rPr>
                <a:t>, nơi đây chứa các setup, function điều khiển, trạng thái âm thanh.</a:t>
              </a:r>
              <a:endParaRPr lang="en-US" sz="1600">
                <a:solidFill>
                  <a:srgbClr val="3B3939"/>
                </a:solidFill>
                <a:latin typeface="Times New Roman" panose="02020603050405020304"/>
              </a:endParaRPr>
            </a:p>
          </p:txBody>
        </p:sp>
      </p:grpSp>
      <p:grpSp>
        <p:nvGrpSpPr>
          <p:cNvPr id="37" name="Group 21"/>
          <p:cNvGrpSpPr/>
          <p:nvPr/>
        </p:nvGrpSpPr>
        <p:grpSpPr>
          <a:xfrm rot="0">
            <a:off x="527367" y="2465035"/>
            <a:ext cx="5806031" cy="287020"/>
            <a:chOff x="0" y="-66675"/>
            <a:chExt cx="7741375" cy="382693"/>
          </a:xfrm>
        </p:grpSpPr>
        <p:grpSp>
          <p:nvGrpSpPr>
            <p:cNvPr id="38" name="Group 22"/>
            <p:cNvGrpSpPr/>
            <p:nvPr/>
          </p:nvGrpSpPr>
          <p:grpSpPr>
            <a:xfrm rot="0">
              <a:off x="10709" y="39546"/>
              <a:ext cx="262157" cy="240016"/>
              <a:chOff x="0" y="0"/>
              <a:chExt cx="852667" cy="780652"/>
            </a:xfrm>
          </p:grpSpPr>
          <p:sp>
            <p:nvSpPr>
              <p:cNvPr id="39" name="Freeform 23"/>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40" name="TextBox 24"/>
              <p:cNvSpPr txBox="1"/>
              <p:nvPr/>
            </p:nvSpPr>
            <p:spPr>
              <a:xfrm>
                <a:off x="0" y="-19050"/>
                <a:ext cx="852667" cy="799702"/>
              </a:xfrm>
              <a:prstGeom prst="rect">
                <a:avLst/>
              </a:prstGeom>
            </p:spPr>
            <p:txBody>
              <a:bodyPr lIns="50800" tIns="50800" rIns="50800" bIns="50800" rtlCol="0" anchor="ctr"/>
              <a:p>
                <a:pPr algn="ctr">
                  <a:lnSpc>
                    <a:spcPts val="1400"/>
                  </a:lnSpc>
                </a:pPr>
              </a:p>
            </p:txBody>
          </p:sp>
        </p:grpSp>
        <p:grpSp>
          <p:nvGrpSpPr>
            <p:cNvPr id="41" name="Group 25"/>
            <p:cNvGrpSpPr/>
            <p:nvPr/>
          </p:nvGrpSpPr>
          <p:grpSpPr>
            <a:xfrm rot="0">
              <a:off x="0" y="27307"/>
              <a:ext cx="242027" cy="242027"/>
              <a:chOff x="0" y="0"/>
              <a:chExt cx="812800" cy="812800"/>
            </a:xfrm>
          </p:grpSpPr>
          <p:sp>
            <p:nvSpPr>
              <p:cNvPr id="42" name="Freeform 26"/>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43" name="TextBox 27"/>
              <p:cNvSpPr txBox="1"/>
              <p:nvPr/>
            </p:nvSpPr>
            <p:spPr>
              <a:xfrm>
                <a:off x="0" y="-19050"/>
                <a:ext cx="812800" cy="831850"/>
              </a:xfrm>
              <a:prstGeom prst="rect">
                <a:avLst/>
              </a:prstGeom>
            </p:spPr>
            <p:txBody>
              <a:bodyPr lIns="50800" tIns="50800" rIns="50800" bIns="50800" rtlCol="0" anchor="ctr"/>
              <a:p>
                <a:pPr algn="ctr">
                  <a:lnSpc>
                    <a:spcPts val="1400"/>
                  </a:lnSpc>
                </a:pPr>
              </a:p>
            </p:txBody>
          </p:sp>
        </p:grpSp>
        <p:grpSp>
          <p:nvGrpSpPr>
            <p:cNvPr id="44" name="Group 28"/>
            <p:cNvGrpSpPr/>
            <p:nvPr/>
          </p:nvGrpSpPr>
          <p:grpSpPr>
            <a:xfrm rot="0">
              <a:off x="11842" y="41833"/>
              <a:ext cx="218342" cy="212976"/>
              <a:chOff x="0" y="0"/>
              <a:chExt cx="733260" cy="715238"/>
            </a:xfrm>
          </p:grpSpPr>
          <p:sp>
            <p:nvSpPr>
              <p:cNvPr id="45" name="Freeform 29"/>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46" name="TextBox 30"/>
              <p:cNvSpPr txBox="1"/>
              <p:nvPr/>
            </p:nvSpPr>
            <p:spPr>
              <a:xfrm>
                <a:off x="0" y="-19050"/>
                <a:ext cx="733260" cy="734288"/>
              </a:xfrm>
              <a:prstGeom prst="rect">
                <a:avLst/>
              </a:prstGeom>
            </p:spPr>
            <p:txBody>
              <a:bodyPr lIns="50800" tIns="50800" rIns="50800" bIns="50800" rtlCol="0" anchor="ctr"/>
              <a:p>
                <a:pPr algn="ctr">
                  <a:lnSpc>
                    <a:spcPts val="1400"/>
                  </a:lnSpc>
                </a:pPr>
              </a:p>
            </p:txBody>
          </p:sp>
        </p:grpSp>
        <p:grpSp>
          <p:nvGrpSpPr>
            <p:cNvPr id="47" name="Group 31"/>
            <p:cNvGrpSpPr/>
            <p:nvPr/>
          </p:nvGrpSpPr>
          <p:grpSpPr>
            <a:xfrm rot="1261002">
              <a:off x="237344" y="32551"/>
              <a:ext cx="32993" cy="20225"/>
              <a:chOff x="0" y="0"/>
              <a:chExt cx="110802" cy="67923"/>
            </a:xfrm>
          </p:grpSpPr>
          <p:sp>
            <p:nvSpPr>
              <p:cNvPr id="48" name="Freeform 32"/>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49" name="TextBox 33"/>
              <p:cNvSpPr txBox="1"/>
              <p:nvPr/>
            </p:nvSpPr>
            <p:spPr>
              <a:xfrm>
                <a:off x="0" y="-19050"/>
                <a:ext cx="110802" cy="86973"/>
              </a:xfrm>
              <a:prstGeom prst="rect">
                <a:avLst/>
              </a:prstGeom>
            </p:spPr>
            <p:txBody>
              <a:bodyPr lIns="50800" tIns="50800" rIns="50800" bIns="50800" rtlCol="0" anchor="ctr"/>
              <a:p>
                <a:pPr algn="ctr">
                  <a:lnSpc>
                    <a:spcPts val="1400"/>
                  </a:lnSpc>
                </a:pPr>
              </a:p>
            </p:txBody>
          </p:sp>
        </p:grpSp>
        <p:grpSp>
          <p:nvGrpSpPr>
            <p:cNvPr id="50" name="Group 34"/>
            <p:cNvGrpSpPr/>
            <p:nvPr/>
          </p:nvGrpSpPr>
          <p:grpSpPr>
            <a:xfrm rot="2537428">
              <a:off x="4866" y="256957"/>
              <a:ext cx="14897" cy="20225"/>
              <a:chOff x="0" y="0"/>
              <a:chExt cx="50030" cy="67923"/>
            </a:xfrm>
          </p:grpSpPr>
          <p:sp>
            <p:nvSpPr>
              <p:cNvPr id="51" name="Freeform 35"/>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52" name="TextBox 36"/>
              <p:cNvSpPr txBox="1"/>
              <p:nvPr/>
            </p:nvSpPr>
            <p:spPr>
              <a:xfrm>
                <a:off x="0" y="-19050"/>
                <a:ext cx="50030" cy="86973"/>
              </a:xfrm>
              <a:prstGeom prst="rect">
                <a:avLst/>
              </a:prstGeom>
            </p:spPr>
            <p:txBody>
              <a:bodyPr lIns="50800" tIns="50800" rIns="50800" bIns="50800" rtlCol="0" anchor="ctr"/>
              <a:p>
                <a:pPr algn="ctr">
                  <a:lnSpc>
                    <a:spcPts val="1400"/>
                  </a:lnSpc>
                </a:pPr>
              </a:p>
            </p:txBody>
          </p:sp>
        </p:grpSp>
        <p:sp>
          <p:nvSpPr>
            <p:cNvPr id="53" name="TextBox 37"/>
            <p:cNvSpPr txBox="1"/>
            <p:nvPr/>
          </p:nvSpPr>
          <p:spPr>
            <a:xfrm>
              <a:off x="405735" y="-66675"/>
              <a:ext cx="7335640" cy="382693"/>
            </a:xfrm>
            <a:prstGeom prst="rect">
              <a:avLst/>
            </a:prstGeom>
          </p:spPr>
          <p:txBody>
            <a:bodyPr lIns="0" tIns="0" rIns="0" bIns="0" rtlCol="0" anchor="t">
              <a:spAutoFit/>
            </a:bodyPr>
            <a:p>
              <a:pPr>
                <a:lnSpc>
                  <a:spcPts val="2240"/>
                </a:lnSpc>
              </a:pPr>
              <a:r>
                <a:rPr lang="en-US" sz="1600">
                  <a:solidFill>
                    <a:srgbClr val="3B3939"/>
                  </a:solidFill>
                  <a:latin typeface="Times New Roman" panose="02020603050405020304"/>
                </a:rPr>
                <a:t>Cài đặt:</a:t>
              </a:r>
              <a:endParaRPr lang="en-US" sz="1600">
                <a:solidFill>
                  <a:srgbClr val="3B3939"/>
                </a:solidFill>
                <a:latin typeface="Times New Roman" panose="02020603050405020304"/>
              </a:endParaRPr>
            </a:p>
          </p:txBody>
        </p:sp>
      </p:grpSp>
      <p:grpSp>
        <p:nvGrpSpPr>
          <p:cNvPr id="54" name="Group 38"/>
          <p:cNvGrpSpPr/>
          <p:nvPr/>
        </p:nvGrpSpPr>
        <p:grpSpPr>
          <a:xfrm rot="0">
            <a:off x="818476" y="2895406"/>
            <a:ext cx="5506596" cy="511809"/>
            <a:chOff x="0" y="0"/>
            <a:chExt cx="7342128" cy="682413"/>
          </a:xfrm>
        </p:grpSpPr>
        <p:grpSp>
          <p:nvGrpSpPr>
            <p:cNvPr id="55" name="Group 39"/>
            <p:cNvGrpSpPr/>
            <p:nvPr/>
          </p:nvGrpSpPr>
          <p:grpSpPr>
            <a:xfrm rot="2700000">
              <a:off x="91796" y="18834"/>
              <a:ext cx="90938" cy="90938"/>
              <a:chOff x="0" y="0"/>
              <a:chExt cx="812800" cy="812800"/>
            </a:xfrm>
          </p:grpSpPr>
          <p:sp>
            <p:nvSpPr>
              <p:cNvPr id="56" name="Freeform 40"/>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57" name="TextBox 41"/>
              <p:cNvSpPr txBox="1"/>
              <p:nvPr/>
            </p:nvSpPr>
            <p:spPr>
              <a:xfrm>
                <a:off x="0" y="-19050"/>
                <a:ext cx="812800" cy="831850"/>
              </a:xfrm>
              <a:prstGeom prst="rect">
                <a:avLst/>
              </a:prstGeom>
            </p:spPr>
            <p:txBody>
              <a:bodyPr lIns="5400" tIns="5400" rIns="5400" bIns="5400" rtlCol="0" anchor="ctr"/>
              <a:p>
                <a:pPr algn="ctr">
                  <a:lnSpc>
                    <a:spcPts val="1400"/>
                  </a:lnSpc>
                </a:pPr>
              </a:p>
            </p:txBody>
          </p:sp>
        </p:grpSp>
        <p:grpSp>
          <p:nvGrpSpPr>
            <p:cNvPr id="58" name="Group 42"/>
            <p:cNvGrpSpPr/>
            <p:nvPr/>
          </p:nvGrpSpPr>
          <p:grpSpPr>
            <a:xfrm rot="2700000">
              <a:off x="167633" y="97452"/>
              <a:ext cx="90938" cy="90938"/>
              <a:chOff x="0" y="0"/>
              <a:chExt cx="812800" cy="812800"/>
            </a:xfrm>
          </p:grpSpPr>
          <p:sp>
            <p:nvSpPr>
              <p:cNvPr id="59" name="Freeform 4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60" name="TextBox 44"/>
              <p:cNvSpPr txBox="1"/>
              <p:nvPr/>
            </p:nvSpPr>
            <p:spPr>
              <a:xfrm>
                <a:off x="0" y="-19050"/>
                <a:ext cx="812800" cy="831850"/>
              </a:xfrm>
              <a:prstGeom prst="rect">
                <a:avLst/>
              </a:prstGeom>
            </p:spPr>
            <p:txBody>
              <a:bodyPr lIns="5400" tIns="5400" rIns="5400" bIns="5400" rtlCol="0" anchor="ctr"/>
              <a:p>
                <a:pPr algn="ctr">
                  <a:lnSpc>
                    <a:spcPts val="1400"/>
                  </a:lnSpc>
                </a:pPr>
              </a:p>
            </p:txBody>
          </p:sp>
        </p:grpSp>
        <p:grpSp>
          <p:nvGrpSpPr>
            <p:cNvPr id="61" name="Group 45"/>
            <p:cNvGrpSpPr/>
            <p:nvPr/>
          </p:nvGrpSpPr>
          <p:grpSpPr>
            <a:xfrm rot="2700000">
              <a:off x="91796" y="170520"/>
              <a:ext cx="90938" cy="90938"/>
              <a:chOff x="0" y="0"/>
              <a:chExt cx="812800" cy="812800"/>
            </a:xfrm>
          </p:grpSpPr>
          <p:sp>
            <p:nvSpPr>
              <p:cNvPr id="62" name="Freeform 46"/>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63" name="TextBox 47"/>
              <p:cNvSpPr txBox="1"/>
              <p:nvPr/>
            </p:nvSpPr>
            <p:spPr>
              <a:xfrm>
                <a:off x="0" y="-19050"/>
                <a:ext cx="812800" cy="831850"/>
              </a:xfrm>
              <a:prstGeom prst="rect">
                <a:avLst/>
              </a:prstGeom>
            </p:spPr>
            <p:txBody>
              <a:bodyPr lIns="5400" tIns="5400" rIns="5400" bIns="5400" rtlCol="0" anchor="ctr"/>
              <a:p>
                <a:pPr algn="ctr">
                  <a:lnSpc>
                    <a:spcPts val="1400"/>
                  </a:lnSpc>
                </a:pPr>
              </a:p>
            </p:txBody>
          </p:sp>
        </p:grpSp>
        <p:grpSp>
          <p:nvGrpSpPr>
            <p:cNvPr id="64" name="Group 48"/>
            <p:cNvGrpSpPr/>
            <p:nvPr/>
          </p:nvGrpSpPr>
          <p:grpSpPr>
            <a:xfrm rot="2700000">
              <a:off x="18834" y="97452"/>
              <a:ext cx="90938" cy="90938"/>
              <a:chOff x="0" y="0"/>
              <a:chExt cx="812800" cy="812800"/>
            </a:xfrm>
          </p:grpSpPr>
          <p:sp>
            <p:nvSpPr>
              <p:cNvPr id="65" name="Freeform 4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66" name="TextBox 50"/>
              <p:cNvSpPr txBox="1"/>
              <p:nvPr/>
            </p:nvSpPr>
            <p:spPr>
              <a:xfrm>
                <a:off x="0" y="-19050"/>
                <a:ext cx="812800" cy="831850"/>
              </a:xfrm>
              <a:prstGeom prst="rect">
                <a:avLst/>
              </a:prstGeom>
            </p:spPr>
            <p:txBody>
              <a:bodyPr lIns="5400" tIns="5400" rIns="5400" bIns="5400" rtlCol="0" anchor="ctr"/>
              <a:p>
                <a:pPr algn="ctr">
                  <a:lnSpc>
                    <a:spcPts val="1400"/>
                  </a:lnSpc>
                </a:pPr>
              </a:p>
            </p:txBody>
          </p:sp>
        </p:grpSp>
        <p:sp>
          <p:nvSpPr>
            <p:cNvPr id="67" name="TextBox 51"/>
            <p:cNvSpPr txBox="1"/>
            <p:nvPr/>
          </p:nvSpPr>
          <p:spPr>
            <a:xfrm>
              <a:off x="387101" y="-66675"/>
              <a:ext cx="6955027" cy="749088"/>
            </a:xfrm>
            <a:prstGeom prst="rect">
              <a:avLst/>
            </a:prstGeom>
          </p:spPr>
          <p:txBody>
            <a:bodyPr lIns="0" tIns="0" rIns="0" bIns="0" rtlCol="0" anchor="t">
              <a:spAutoFit/>
            </a:bodyPr>
            <a:p>
              <a:pPr marL="0" lvl="0" indent="0">
                <a:lnSpc>
                  <a:spcPts val="2240"/>
                </a:lnSpc>
                <a:spcBef>
                  <a:spcPct val="0"/>
                </a:spcBef>
              </a:pPr>
              <a:r>
                <a:rPr lang="en-US" sz="1600">
                  <a:solidFill>
                    <a:srgbClr val="000000"/>
                  </a:solidFill>
                  <a:latin typeface="Times New Roman Bold" panose="02020603050405020304"/>
                </a:rPr>
                <a:t>Bước 1: </a:t>
              </a:r>
              <a:r>
                <a:rPr lang="en-US" sz="1600">
                  <a:solidFill>
                    <a:srgbClr val="000000"/>
                  </a:solidFill>
                  <a:latin typeface="Times New Roman" panose="02020603050405020304"/>
                </a:rPr>
                <a:t>Thêm các listener </a:t>
              </a:r>
              <a:r>
                <a:rPr lang="en-US" sz="1600">
                  <a:solidFill>
                    <a:srgbClr val="000000"/>
                  </a:solidFill>
                  <a:latin typeface="Times New Roman Bold" panose="02020603050405020304"/>
                </a:rPr>
                <a:t>Media Controls </a:t>
              </a:r>
              <a:r>
                <a:rPr lang="en-US" sz="1600">
                  <a:solidFill>
                    <a:srgbClr val="000000"/>
                  </a:solidFill>
                  <a:latin typeface="Times New Roman" panose="02020603050405020304"/>
                </a:rPr>
                <a:t>vào </a:t>
              </a:r>
              <a:r>
                <a:rPr lang="en-US" sz="1600">
                  <a:solidFill>
                    <a:srgbClr val="000000"/>
                  </a:solidFill>
                  <a:latin typeface="Times New Roman Bold" panose="02020603050405020304"/>
                </a:rPr>
                <a:t>registerPlaybackService</a:t>
              </a:r>
              <a:endParaRPr lang="en-US" sz="1600">
                <a:solidFill>
                  <a:srgbClr val="000000"/>
                </a:solidFill>
                <a:latin typeface="Times New Roman Bold" panose="02020603050405020304"/>
              </a:endParaRPr>
            </a:p>
          </p:txBody>
        </p:sp>
      </p:grpSp>
      <p:sp>
        <p:nvSpPr>
          <p:cNvPr id="68" name="TextBox 53"/>
          <p:cNvSpPr txBox="1"/>
          <p:nvPr/>
        </p:nvSpPr>
        <p:spPr>
          <a:xfrm>
            <a:off x="1072469" y="3581206"/>
            <a:ext cx="5252603" cy="578485"/>
          </a:xfrm>
          <a:prstGeom prst="rect">
            <a:avLst/>
          </a:prstGeom>
        </p:spPr>
        <p:txBody>
          <a:bodyPr lIns="0" tIns="0" rIns="0" bIns="0" rtlCol="0" anchor="t">
            <a:spAutoFit/>
          </a:bodyPr>
          <a:p>
            <a:pPr>
              <a:lnSpc>
                <a:spcPts val="2240"/>
              </a:lnSpc>
            </a:pPr>
            <a:r>
              <a:rPr lang="en-US" sz="1600">
                <a:solidFill>
                  <a:srgbClr val="3B3939"/>
                </a:solidFill>
                <a:latin typeface="Times New Roman Bold" panose="02020603050405020304"/>
              </a:rPr>
              <a:t>Media Controls </a:t>
            </a:r>
            <a:r>
              <a:rPr lang="en-US" sz="1600">
                <a:solidFill>
                  <a:srgbClr val="3B3939"/>
                </a:solidFill>
                <a:latin typeface="Times New Roman" panose="02020603050405020304"/>
              </a:rPr>
              <a:t>là các trình điều khiển bên ngoài ứng dụng, giúp bạn có thể bật, tắt, thay đổi thời lượng....</a:t>
            </a:r>
            <a:endParaRPr lang="en-US" sz="1600">
              <a:solidFill>
                <a:srgbClr val="3B3939"/>
              </a:solidFill>
              <a:latin typeface="Times New Roman" panose="02020603050405020304"/>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sp>
        <p:nvSpPr>
          <p:cNvPr id="4" name="Freeform 4"/>
          <p:cNvSpPr/>
          <p:nvPr/>
        </p:nvSpPr>
        <p:spPr>
          <a:xfrm>
            <a:off x="1931642" y="1211859"/>
            <a:ext cx="3116342" cy="1725518"/>
          </a:xfrm>
          <a:custGeom>
            <a:avLst/>
            <a:gdLst/>
            <a:ahLst/>
            <a:cxnLst/>
            <a:rect l="l" t="t" r="r" b="b"/>
            <a:pathLst>
              <a:path w="3116342" h="1725518">
                <a:moveTo>
                  <a:pt x="0" y="0"/>
                </a:moveTo>
                <a:lnTo>
                  <a:pt x="3116342" y="0"/>
                </a:lnTo>
                <a:lnTo>
                  <a:pt x="3116342" y="1725518"/>
                </a:lnTo>
                <a:lnTo>
                  <a:pt x="0" y="1725518"/>
                </a:lnTo>
                <a:lnTo>
                  <a:pt x="0" y="0"/>
                </a:lnTo>
                <a:close/>
              </a:path>
            </a:pathLst>
          </a:custGeom>
          <a:blipFill>
            <a:blip r:embed="rId2"/>
            <a:stretch>
              <a:fillRect l="-2374" t="-4633"/>
            </a:stretch>
          </a:blipFill>
        </p:spPr>
      </p:sp>
      <p:sp>
        <p:nvSpPr>
          <p:cNvPr id="5" name="TextBox 5"/>
          <p:cNvSpPr txBox="1"/>
          <p:nvPr/>
        </p:nvSpPr>
        <p:spPr>
          <a:xfrm>
            <a:off x="1931642" y="254724"/>
            <a:ext cx="4454870"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Setup</a:t>
            </a:r>
            <a:endParaRPr lang="en-US" sz="1800">
              <a:solidFill>
                <a:srgbClr val="F16622"/>
              </a:solidFill>
              <a:latin typeface="Times New Roman Bold" panose="02020603050405020304"/>
            </a:endParaRPr>
          </a:p>
        </p:txBody>
      </p:sp>
      <p:sp>
        <p:nvSpPr>
          <p:cNvPr id="6" name="TextBox 6"/>
          <p:cNvSpPr txBox="1"/>
          <p:nvPr/>
        </p:nvSpPr>
        <p:spPr>
          <a:xfrm>
            <a:off x="6386512" y="4745309"/>
            <a:ext cx="212883" cy="17907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23</a:t>
            </a:r>
            <a:endParaRPr lang="en-US" sz="1000">
              <a:solidFill>
                <a:srgbClr val="000000"/>
              </a:solidFill>
              <a:latin typeface="Times New Roman" panose="02020603050405020304"/>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sp>
        <p:nvSpPr>
          <p:cNvPr id="5" name="TextBox 5"/>
          <p:cNvSpPr txBox="1"/>
          <p:nvPr/>
        </p:nvSpPr>
        <p:spPr>
          <a:xfrm>
            <a:off x="1931642" y="254724"/>
            <a:ext cx="4454870"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Setup</a:t>
            </a:r>
            <a:endParaRPr lang="en-US" sz="1800">
              <a:solidFill>
                <a:srgbClr val="F16622"/>
              </a:solidFill>
              <a:latin typeface="Times New Roman Bold" panose="02020603050405020304"/>
            </a:endParaRPr>
          </a:p>
        </p:txBody>
      </p:sp>
      <p:sp>
        <p:nvSpPr>
          <p:cNvPr id="6" name="TextBox 6"/>
          <p:cNvSpPr txBox="1"/>
          <p:nvPr/>
        </p:nvSpPr>
        <p:spPr>
          <a:xfrm>
            <a:off x="1133910" y="933459"/>
            <a:ext cx="5252603" cy="574040"/>
          </a:xfrm>
          <a:prstGeom prst="rect">
            <a:avLst/>
          </a:prstGeom>
        </p:spPr>
        <p:txBody>
          <a:bodyPr wrap="square" lIns="0" tIns="0" rIns="0" bIns="0" rtlCol="0" anchor="t">
            <a:spAutoFit/>
          </a:bodyPr>
          <a:lstStyle/>
          <a:p>
            <a:pPr>
              <a:lnSpc>
                <a:spcPts val="2240"/>
              </a:lnSpc>
            </a:pPr>
            <a:r>
              <a:rPr lang="en-US" sz="1600">
                <a:solidFill>
                  <a:srgbClr val="3B3939"/>
                </a:solidFill>
                <a:latin typeface="Times New Roman" panose="02020603050405020304"/>
              </a:rPr>
              <a:t>Viết hàm </a:t>
            </a:r>
            <a:r>
              <a:rPr lang="en-US" sz="1600">
                <a:solidFill>
                  <a:srgbClr val="3B3939"/>
                </a:solidFill>
                <a:latin typeface="Times New Roman Bold" panose="02020603050405020304"/>
              </a:rPr>
              <a:t>playbackService </a:t>
            </a:r>
            <a:r>
              <a:rPr lang="en-US" sz="1600">
                <a:solidFill>
                  <a:srgbClr val="3B3939"/>
                </a:solidFill>
                <a:latin typeface="Times New Roman" panose="02020603050405020304"/>
              </a:rPr>
              <a:t>để khai báo các listen của sự kiện</a:t>
            </a:r>
            <a:r>
              <a:rPr lang="en-US" sz="1600">
                <a:solidFill>
                  <a:srgbClr val="3B3939"/>
                </a:solidFill>
                <a:latin typeface="Times New Roman Bold" panose="02020603050405020304"/>
              </a:rPr>
              <a:t> Media Controls, </a:t>
            </a:r>
            <a:r>
              <a:rPr lang="en-US" sz="1600">
                <a:solidFill>
                  <a:srgbClr val="3B3939"/>
                </a:solidFill>
                <a:latin typeface="Times New Roman" panose="02020603050405020304"/>
              </a:rPr>
              <a:t>hàm này sẽ được import trong file gốc </a:t>
            </a:r>
            <a:r>
              <a:rPr lang="en-US" sz="1600">
                <a:solidFill>
                  <a:srgbClr val="3B3939"/>
                </a:solidFill>
                <a:latin typeface="Times New Roman Bold" panose="02020603050405020304"/>
              </a:rPr>
              <a:t>index.js</a:t>
            </a:r>
            <a:endParaRPr lang="en-US" sz="1600">
              <a:solidFill>
                <a:srgbClr val="3B3939"/>
              </a:solidFill>
              <a:latin typeface="Times New Roman Bold" panose="02020603050405020304"/>
            </a:endParaRPr>
          </a:p>
        </p:txBody>
      </p:sp>
      <p:sp>
        <p:nvSpPr>
          <p:cNvPr id="7" name="TextBox 7"/>
          <p:cNvSpPr txBox="1"/>
          <p:nvPr/>
        </p:nvSpPr>
        <p:spPr>
          <a:xfrm>
            <a:off x="6386512" y="4745309"/>
            <a:ext cx="212883" cy="17907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24</a:t>
            </a:r>
            <a:endParaRPr lang="en-US" sz="1000">
              <a:solidFill>
                <a:srgbClr val="000000"/>
              </a:solidFill>
              <a:latin typeface="Times New Roman" panose="02020603050405020304"/>
            </a:endParaRPr>
          </a:p>
        </p:txBody>
      </p:sp>
      <p:grpSp>
        <p:nvGrpSpPr>
          <p:cNvPr id="22" name="Group 22"/>
          <p:cNvGrpSpPr/>
          <p:nvPr/>
        </p:nvGrpSpPr>
        <p:grpSpPr>
          <a:xfrm rot="0">
            <a:off x="1398270" y="1722120"/>
            <a:ext cx="4723765" cy="2565400"/>
            <a:chOff x="0" y="0"/>
            <a:chExt cx="2928429" cy="645563"/>
          </a:xfrm>
        </p:grpSpPr>
        <p:sp>
          <p:nvSpPr>
            <p:cNvPr id="23" name="Freeform 23"/>
            <p:cNvSpPr/>
            <p:nvPr/>
          </p:nvSpPr>
          <p:spPr>
            <a:xfrm>
              <a:off x="0" y="0"/>
              <a:ext cx="2928429" cy="645563"/>
            </a:xfrm>
            <a:custGeom>
              <a:avLst/>
              <a:gdLst/>
              <a:ahLst/>
              <a:cxnLst/>
              <a:rect l="l" t="t" r="r" b="b"/>
              <a:pathLst>
                <a:path w="2928429" h="645563">
                  <a:moveTo>
                    <a:pt x="0" y="0"/>
                  </a:moveTo>
                  <a:lnTo>
                    <a:pt x="2928429" y="0"/>
                  </a:lnTo>
                  <a:lnTo>
                    <a:pt x="2928429" y="645563"/>
                  </a:lnTo>
                  <a:lnTo>
                    <a:pt x="0" y="645563"/>
                  </a:lnTo>
                  <a:close/>
                </a:path>
              </a:pathLst>
            </a:custGeom>
            <a:solidFill>
              <a:srgbClr val="F16622"/>
            </a:solidFill>
          </p:spPr>
        </p:sp>
        <p:sp>
          <p:nvSpPr>
            <p:cNvPr id="24" name="TextBox 24"/>
            <p:cNvSpPr txBox="1"/>
            <p:nvPr/>
          </p:nvSpPr>
          <p:spPr>
            <a:xfrm>
              <a:off x="0" y="-57150"/>
              <a:ext cx="2928429" cy="702713"/>
            </a:xfrm>
            <a:prstGeom prst="rect">
              <a:avLst/>
            </a:prstGeom>
          </p:spPr>
          <p:txBody>
            <a:bodyPr lIns="50800" tIns="50800" rIns="50800" bIns="50800" rtlCol="0" anchor="ctr"/>
            <a:p>
              <a:pPr>
                <a:lnSpc>
                  <a:spcPts val="1960"/>
                </a:lnSpc>
              </a:pPr>
              <a:r>
                <a:rPr lang="en-US" sz="1400">
                  <a:solidFill>
                    <a:srgbClr val="FFFFFF"/>
                  </a:solidFill>
                  <a:latin typeface="Times New Roman" panose="02020603050405020304"/>
                </a:rPr>
                <a:t>export async function playbackService() {</a:t>
              </a:r>
              <a:endParaRPr lang="en-US" sz="1400">
                <a:solidFill>
                  <a:srgbClr val="FFFFFF"/>
                </a:solidFill>
                <a:latin typeface="Times New Roman" panose="02020603050405020304"/>
              </a:endParaRPr>
            </a:p>
            <a:p>
              <a:pPr>
                <a:lnSpc>
                  <a:spcPts val="1960"/>
                </a:lnSpc>
              </a:pPr>
              <a:r>
                <a:rPr lang="en-US" sz="1400">
                  <a:solidFill>
                    <a:srgbClr val="FFFFFF"/>
                  </a:solidFill>
                  <a:latin typeface="Times New Roman" panose="02020603050405020304"/>
                </a:rPr>
                <a:t>  TrackPlayer.addEventListener(Event.RemotePause, () =&gt; {</a:t>
              </a:r>
              <a:endParaRPr lang="en-US" sz="1400">
                <a:solidFill>
                  <a:srgbClr val="FFFFFF"/>
                </a:solidFill>
                <a:latin typeface="Times New Roman" panose="02020603050405020304"/>
              </a:endParaRPr>
            </a:p>
            <a:p>
              <a:pPr>
                <a:lnSpc>
                  <a:spcPts val="1960"/>
                </a:lnSpc>
              </a:pPr>
              <a:r>
                <a:rPr lang="en-US" sz="1400">
                  <a:solidFill>
                    <a:srgbClr val="FFFFFF"/>
                  </a:solidFill>
                  <a:latin typeface="Times New Roman" panose="02020603050405020304"/>
                </a:rPr>
                <a:t>    TrackPlayer.pause();</a:t>
              </a:r>
              <a:endParaRPr lang="en-US" sz="1400">
                <a:solidFill>
                  <a:srgbClr val="FFFFFF"/>
                </a:solidFill>
                <a:latin typeface="Times New Roman" panose="02020603050405020304"/>
              </a:endParaRPr>
            </a:p>
            <a:p>
              <a:pPr>
                <a:lnSpc>
                  <a:spcPts val="1960"/>
                </a:lnSpc>
              </a:pPr>
              <a:r>
                <a:rPr lang="en-US" sz="1400">
                  <a:solidFill>
                    <a:srgbClr val="FFFFFF"/>
                  </a:solidFill>
                  <a:latin typeface="Times New Roman" panose="02020603050405020304"/>
                </a:rPr>
                <a:t>  });</a:t>
              </a:r>
              <a:endParaRPr lang="en-US" sz="1400">
                <a:solidFill>
                  <a:srgbClr val="FFFFFF"/>
                </a:solidFill>
                <a:latin typeface="Times New Roman" panose="02020603050405020304"/>
              </a:endParaRPr>
            </a:p>
            <a:p>
              <a:pPr>
                <a:lnSpc>
                  <a:spcPts val="1960"/>
                </a:lnSpc>
              </a:pPr>
              <a:endParaRPr lang="en-US" sz="1400">
                <a:solidFill>
                  <a:srgbClr val="FFFFFF"/>
                </a:solidFill>
                <a:latin typeface="Times New Roman" panose="02020603050405020304"/>
              </a:endParaRPr>
            </a:p>
            <a:p>
              <a:pPr>
                <a:lnSpc>
                  <a:spcPts val="1960"/>
                </a:lnSpc>
              </a:pPr>
              <a:r>
                <a:rPr lang="en-US" sz="1400">
                  <a:solidFill>
                    <a:srgbClr val="FFFFFF"/>
                  </a:solidFill>
                  <a:latin typeface="Times New Roman" panose="02020603050405020304"/>
                </a:rPr>
                <a:t>  TrackPlayer.addEventListener(Event.RemotePlay, () =&gt; {</a:t>
              </a:r>
              <a:endParaRPr lang="en-US" sz="1400">
                <a:solidFill>
                  <a:srgbClr val="FFFFFF"/>
                </a:solidFill>
                <a:latin typeface="Times New Roman" panose="02020603050405020304"/>
              </a:endParaRPr>
            </a:p>
            <a:p>
              <a:pPr>
                <a:lnSpc>
                  <a:spcPts val="1960"/>
                </a:lnSpc>
              </a:pPr>
              <a:r>
                <a:rPr lang="en-US" sz="1400">
                  <a:solidFill>
                    <a:srgbClr val="FFFFFF"/>
                  </a:solidFill>
                  <a:latin typeface="Times New Roman" panose="02020603050405020304"/>
                </a:rPr>
                <a:t>    TrackPlayer.play();</a:t>
              </a:r>
              <a:endParaRPr lang="en-US" sz="1400">
                <a:solidFill>
                  <a:srgbClr val="FFFFFF"/>
                </a:solidFill>
                <a:latin typeface="Times New Roman" panose="02020603050405020304"/>
              </a:endParaRPr>
            </a:p>
            <a:p>
              <a:pPr>
                <a:lnSpc>
                  <a:spcPts val="1960"/>
                </a:lnSpc>
              </a:pPr>
              <a:r>
                <a:rPr lang="en-US" sz="1400">
                  <a:solidFill>
                    <a:srgbClr val="FFFFFF"/>
                  </a:solidFill>
                  <a:latin typeface="Times New Roman" panose="02020603050405020304"/>
                </a:rPr>
                <a:t>  });</a:t>
              </a:r>
              <a:endParaRPr lang="en-US" sz="1400">
                <a:solidFill>
                  <a:srgbClr val="FFFFFF"/>
                </a:solidFill>
                <a:latin typeface="Times New Roman" panose="02020603050405020304"/>
              </a:endParaRPr>
            </a:p>
            <a:p>
              <a:pPr>
                <a:lnSpc>
                  <a:spcPts val="1960"/>
                </a:lnSpc>
              </a:pPr>
              <a:r>
                <a:rPr lang="en-US" sz="1400">
                  <a:solidFill>
                    <a:srgbClr val="FFFFFF"/>
                  </a:solidFill>
                  <a:latin typeface="Times New Roman" panose="02020603050405020304"/>
                </a:rPr>
                <a:t>}</a:t>
              </a:r>
              <a:endParaRPr lang="en-US" sz="1400">
                <a:solidFill>
                  <a:srgbClr val="FFFFFF"/>
                </a:solidFill>
                <a:latin typeface="Times New Roman" panose="02020603050405020304"/>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sp>
        <p:nvSpPr>
          <p:cNvPr id="5" name="TextBox 5"/>
          <p:cNvSpPr txBox="1"/>
          <p:nvPr/>
        </p:nvSpPr>
        <p:spPr>
          <a:xfrm>
            <a:off x="1931642" y="254724"/>
            <a:ext cx="4454870"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Setup</a:t>
            </a:r>
            <a:endParaRPr lang="en-US" sz="1800">
              <a:solidFill>
                <a:srgbClr val="F16622"/>
              </a:solidFill>
              <a:latin typeface="Times New Roman Bold" panose="02020603050405020304"/>
            </a:endParaRPr>
          </a:p>
        </p:txBody>
      </p:sp>
      <p:sp>
        <p:nvSpPr>
          <p:cNvPr id="6" name="TextBox 6"/>
          <p:cNvSpPr txBox="1"/>
          <p:nvPr/>
        </p:nvSpPr>
        <p:spPr>
          <a:xfrm>
            <a:off x="1048634" y="4290915"/>
            <a:ext cx="5337878" cy="854710"/>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Sau đó bạn sẽ import function này vào </a:t>
            </a:r>
            <a:r>
              <a:rPr lang="en-US" sz="1600">
                <a:solidFill>
                  <a:srgbClr val="3B3939"/>
                </a:solidFill>
                <a:latin typeface="Times New Roman Bold" panose="02020603050405020304"/>
              </a:rPr>
              <a:t>registerPlaybackService </a:t>
            </a:r>
            <a:r>
              <a:rPr lang="en-US" sz="1600">
                <a:solidFill>
                  <a:srgbClr val="3B3939"/>
                </a:solidFill>
                <a:latin typeface="Times New Roman" panose="02020603050405020304"/>
              </a:rPr>
              <a:t>để đăng ký các event cho</a:t>
            </a:r>
            <a:r>
              <a:rPr lang="en-US" sz="1600">
                <a:solidFill>
                  <a:srgbClr val="3B3939"/>
                </a:solidFill>
                <a:latin typeface="Times New Roman Bold" panose="02020603050405020304"/>
              </a:rPr>
              <a:t> Media Controls</a:t>
            </a:r>
            <a:endParaRPr lang="en-US" sz="1600">
              <a:solidFill>
                <a:srgbClr val="3B3939"/>
              </a:solidFill>
              <a:latin typeface="Times New Roman Bold" panose="02020603050405020304"/>
            </a:endParaRPr>
          </a:p>
        </p:txBody>
      </p:sp>
      <p:sp>
        <p:nvSpPr>
          <p:cNvPr id="7" name="TextBox 7"/>
          <p:cNvSpPr txBox="1"/>
          <p:nvPr/>
        </p:nvSpPr>
        <p:spPr>
          <a:xfrm>
            <a:off x="6386512" y="4745309"/>
            <a:ext cx="212883" cy="17907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25</a:t>
            </a:r>
            <a:endParaRPr lang="en-US" sz="1000">
              <a:solidFill>
                <a:srgbClr val="000000"/>
              </a:solidFill>
              <a:latin typeface="Times New Roman" panose="02020603050405020304"/>
            </a:endParaRPr>
          </a:p>
        </p:txBody>
      </p:sp>
      <p:grpSp>
        <p:nvGrpSpPr>
          <p:cNvPr id="22" name="Group 22"/>
          <p:cNvGrpSpPr/>
          <p:nvPr/>
        </p:nvGrpSpPr>
        <p:grpSpPr>
          <a:xfrm rot="0">
            <a:off x="1390650" y="927100"/>
            <a:ext cx="4723765" cy="3221355"/>
            <a:chOff x="0" y="0"/>
            <a:chExt cx="2928429" cy="645563"/>
          </a:xfrm>
        </p:grpSpPr>
        <p:sp>
          <p:nvSpPr>
            <p:cNvPr id="23" name="Freeform 23"/>
            <p:cNvSpPr/>
            <p:nvPr/>
          </p:nvSpPr>
          <p:spPr>
            <a:xfrm>
              <a:off x="0" y="0"/>
              <a:ext cx="2928429" cy="645563"/>
            </a:xfrm>
            <a:custGeom>
              <a:avLst/>
              <a:gdLst/>
              <a:ahLst/>
              <a:cxnLst/>
              <a:rect l="l" t="t" r="r" b="b"/>
              <a:pathLst>
                <a:path w="2928429" h="645563">
                  <a:moveTo>
                    <a:pt x="0" y="0"/>
                  </a:moveTo>
                  <a:lnTo>
                    <a:pt x="2928429" y="0"/>
                  </a:lnTo>
                  <a:lnTo>
                    <a:pt x="2928429" y="645563"/>
                  </a:lnTo>
                  <a:lnTo>
                    <a:pt x="0" y="645563"/>
                  </a:lnTo>
                  <a:close/>
                </a:path>
              </a:pathLst>
            </a:custGeom>
            <a:solidFill>
              <a:srgbClr val="F16622"/>
            </a:solidFill>
          </p:spPr>
        </p:sp>
        <p:sp>
          <p:nvSpPr>
            <p:cNvPr id="24" name="TextBox 24"/>
            <p:cNvSpPr txBox="1"/>
            <p:nvPr/>
          </p:nvSpPr>
          <p:spPr>
            <a:xfrm>
              <a:off x="0" y="-57150"/>
              <a:ext cx="2928429" cy="702713"/>
            </a:xfrm>
            <a:prstGeom prst="rect">
              <a:avLst/>
            </a:prstGeom>
          </p:spPr>
          <p:txBody>
            <a:bodyPr lIns="50800" tIns="50800" rIns="50800" bIns="50800" rtlCol="0" anchor="ctr"/>
            <a:p>
              <a:pPr>
                <a:lnSpc>
                  <a:spcPts val="1960"/>
                </a:lnSpc>
              </a:pPr>
              <a:r>
                <a:rPr lang="en-US" sz="1400">
                  <a:solidFill>
                    <a:srgbClr val="FFFFFF"/>
                  </a:solidFill>
                  <a:latin typeface="Times New Roman" panose="02020603050405020304"/>
                </a:rPr>
                <a:t>  TrackPlayer.addEventListener(Event.RemoteNext, () =&gt; {</a:t>
              </a:r>
              <a:endParaRPr lang="en-US" sz="1400">
                <a:solidFill>
                  <a:srgbClr val="FFFFFF"/>
                </a:solidFill>
                <a:latin typeface="Times New Roman" panose="02020603050405020304"/>
              </a:endParaRPr>
            </a:p>
            <a:p>
              <a:pPr>
                <a:lnSpc>
                  <a:spcPts val="1960"/>
                </a:lnSpc>
              </a:pPr>
              <a:r>
                <a:rPr lang="en-US" sz="1400">
                  <a:solidFill>
                    <a:srgbClr val="FFFFFF"/>
                  </a:solidFill>
                  <a:latin typeface="Times New Roman" panose="02020603050405020304"/>
                </a:rPr>
                <a:t>    TrackPlayer.skipToNext();</a:t>
              </a:r>
              <a:endParaRPr lang="en-US" sz="1400">
                <a:solidFill>
                  <a:srgbClr val="FFFFFF"/>
                </a:solidFill>
                <a:latin typeface="Times New Roman" panose="02020603050405020304"/>
              </a:endParaRPr>
            </a:p>
            <a:p>
              <a:pPr>
                <a:lnSpc>
                  <a:spcPts val="1960"/>
                </a:lnSpc>
              </a:pPr>
              <a:r>
                <a:rPr lang="en-US" sz="1400">
                  <a:solidFill>
                    <a:srgbClr val="FFFFFF"/>
                  </a:solidFill>
                  <a:latin typeface="Times New Roman" panose="02020603050405020304"/>
                </a:rPr>
                <a:t>  });</a:t>
              </a:r>
              <a:endParaRPr lang="en-US" sz="1400">
                <a:solidFill>
                  <a:srgbClr val="FFFFFF"/>
                </a:solidFill>
                <a:latin typeface="Times New Roman" panose="02020603050405020304"/>
              </a:endParaRPr>
            </a:p>
            <a:p>
              <a:pPr>
                <a:lnSpc>
                  <a:spcPts val="1960"/>
                </a:lnSpc>
              </a:pPr>
              <a:endParaRPr lang="en-US" sz="1400">
                <a:solidFill>
                  <a:srgbClr val="FFFFFF"/>
                </a:solidFill>
                <a:latin typeface="Times New Roman" panose="02020603050405020304"/>
              </a:endParaRPr>
            </a:p>
            <a:p>
              <a:pPr>
                <a:lnSpc>
                  <a:spcPts val="1960"/>
                </a:lnSpc>
              </a:pPr>
              <a:r>
                <a:rPr lang="en-US" sz="1400">
                  <a:solidFill>
                    <a:srgbClr val="FFFFFF"/>
                  </a:solidFill>
                  <a:latin typeface="Times New Roman" panose="02020603050405020304"/>
                </a:rPr>
                <a:t>  TrackPlayer.addEventListener(Event.RemotePrevious, () =&gt; {</a:t>
              </a:r>
              <a:endParaRPr lang="en-US" sz="1400">
                <a:solidFill>
                  <a:srgbClr val="FFFFFF"/>
                </a:solidFill>
                <a:latin typeface="Times New Roman" panose="02020603050405020304"/>
              </a:endParaRPr>
            </a:p>
            <a:p>
              <a:pPr>
                <a:lnSpc>
                  <a:spcPts val="1960"/>
                </a:lnSpc>
              </a:pPr>
              <a:r>
                <a:rPr lang="en-US" sz="1400">
                  <a:solidFill>
                    <a:srgbClr val="FFFFFF"/>
                  </a:solidFill>
                  <a:latin typeface="Times New Roman" panose="02020603050405020304"/>
                </a:rPr>
                <a:t>    TrackPlayer.skipToPrevious();</a:t>
              </a:r>
              <a:endParaRPr lang="en-US" sz="1400">
                <a:solidFill>
                  <a:srgbClr val="FFFFFF"/>
                </a:solidFill>
                <a:latin typeface="Times New Roman" panose="02020603050405020304"/>
              </a:endParaRPr>
            </a:p>
            <a:p>
              <a:pPr>
                <a:lnSpc>
                  <a:spcPts val="1960"/>
                </a:lnSpc>
              </a:pPr>
              <a:r>
                <a:rPr lang="en-US" sz="1400">
                  <a:solidFill>
                    <a:srgbClr val="FFFFFF"/>
                  </a:solidFill>
                  <a:latin typeface="Times New Roman" panose="02020603050405020304"/>
                </a:rPr>
                <a:t>  });</a:t>
              </a:r>
              <a:endParaRPr lang="en-US" sz="1400">
                <a:solidFill>
                  <a:srgbClr val="FFFFFF"/>
                </a:solidFill>
                <a:latin typeface="Times New Roman" panose="02020603050405020304"/>
              </a:endParaRPr>
            </a:p>
            <a:p>
              <a:pPr>
                <a:lnSpc>
                  <a:spcPts val="1960"/>
                </a:lnSpc>
              </a:pPr>
              <a:endParaRPr lang="en-US" sz="1400">
                <a:solidFill>
                  <a:srgbClr val="FFFFFF"/>
                </a:solidFill>
                <a:latin typeface="Times New Roman" panose="02020603050405020304"/>
              </a:endParaRPr>
            </a:p>
            <a:p>
              <a:pPr>
                <a:lnSpc>
                  <a:spcPts val="1960"/>
                </a:lnSpc>
              </a:pPr>
              <a:r>
                <a:rPr lang="en-US" sz="1400">
                  <a:solidFill>
                    <a:srgbClr val="FFFFFF"/>
                  </a:solidFill>
                  <a:latin typeface="Times New Roman" panose="02020603050405020304"/>
                </a:rPr>
                <a:t>  TrackPlayer.addEventListener(Event.RemoteSeek, ({position}) =&gt; {</a:t>
              </a:r>
              <a:endParaRPr lang="en-US" sz="1400">
                <a:solidFill>
                  <a:srgbClr val="FFFFFF"/>
                </a:solidFill>
                <a:latin typeface="Times New Roman" panose="02020603050405020304"/>
              </a:endParaRPr>
            </a:p>
            <a:p>
              <a:pPr>
                <a:lnSpc>
                  <a:spcPts val="1960"/>
                </a:lnSpc>
              </a:pPr>
              <a:r>
                <a:rPr lang="en-US" sz="1400">
                  <a:solidFill>
                    <a:srgbClr val="FFFFFF"/>
                  </a:solidFill>
                  <a:latin typeface="Times New Roman" panose="02020603050405020304"/>
                </a:rPr>
                <a:t>    TrackPlayer.seekTo(position);</a:t>
              </a:r>
              <a:endParaRPr lang="en-US" sz="1400">
                <a:solidFill>
                  <a:srgbClr val="FFFFFF"/>
                </a:solidFill>
                <a:latin typeface="Times New Roman" panose="02020603050405020304"/>
              </a:endParaRPr>
            </a:p>
            <a:p>
              <a:pPr>
                <a:lnSpc>
                  <a:spcPts val="1960"/>
                </a:lnSpc>
              </a:pPr>
              <a:r>
                <a:rPr lang="en-US" sz="1400">
                  <a:solidFill>
                    <a:srgbClr val="FFFFFF"/>
                  </a:solidFill>
                  <a:latin typeface="Times New Roman" panose="02020603050405020304"/>
                </a:rPr>
                <a:t>  });</a:t>
              </a:r>
              <a:endParaRPr lang="en-US" sz="1400">
                <a:solidFill>
                  <a:srgbClr val="FFFFFF"/>
                </a:solidFill>
                <a:latin typeface="Times New Roman" panose="02020603050405020304"/>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5" name="Group 5"/>
          <p:cNvGrpSpPr/>
          <p:nvPr/>
        </p:nvGrpSpPr>
        <p:grpSpPr>
          <a:xfrm rot="0">
            <a:off x="879917" y="2416237"/>
            <a:ext cx="5506596" cy="511809"/>
            <a:chOff x="0" y="0"/>
            <a:chExt cx="7342128" cy="682413"/>
          </a:xfrm>
        </p:grpSpPr>
        <p:grpSp>
          <p:nvGrpSpPr>
            <p:cNvPr id="6" name="Group 6"/>
            <p:cNvGrpSpPr/>
            <p:nvPr/>
          </p:nvGrpSpPr>
          <p:grpSpPr>
            <a:xfrm rot="2700000">
              <a:off x="91796" y="18834"/>
              <a:ext cx="90938" cy="90938"/>
              <a:chOff x="0" y="0"/>
              <a:chExt cx="812800" cy="812800"/>
            </a:xfrm>
          </p:grpSpPr>
          <p:sp>
            <p:nvSpPr>
              <p:cNvPr id="7" name="Freeform 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8" name="TextBox 8"/>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9" name="Group 9"/>
            <p:cNvGrpSpPr/>
            <p:nvPr/>
          </p:nvGrpSpPr>
          <p:grpSpPr>
            <a:xfrm rot="2700000">
              <a:off x="167633" y="97452"/>
              <a:ext cx="90938" cy="90938"/>
              <a:chOff x="0" y="0"/>
              <a:chExt cx="812800" cy="812800"/>
            </a:xfrm>
          </p:grpSpPr>
          <p:sp>
            <p:nvSpPr>
              <p:cNvPr id="10" name="Freeform 10"/>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1" name="TextBox 11"/>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12" name="Group 12"/>
            <p:cNvGrpSpPr/>
            <p:nvPr/>
          </p:nvGrpSpPr>
          <p:grpSpPr>
            <a:xfrm rot="2700000">
              <a:off x="91796" y="170520"/>
              <a:ext cx="90938" cy="90938"/>
              <a:chOff x="0" y="0"/>
              <a:chExt cx="812800" cy="812800"/>
            </a:xfrm>
          </p:grpSpPr>
          <p:sp>
            <p:nvSpPr>
              <p:cNvPr id="13" name="Freeform 1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4" name="TextBox 14"/>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15" name="Group 15"/>
            <p:cNvGrpSpPr/>
            <p:nvPr/>
          </p:nvGrpSpPr>
          <p:grpSpPr>
            <a:xfrm rot="2700000">
              <a:off x="18834" y="97452"/>
              <a:ext cx="90938" cy="90938"/>
              <a:chOff x="0" y="0"/>
              <a:chExt cx="812800" cy="812800"/>
            </a:xfrm>
          </p:grpSpPr>
          <p:sp>
            <p:nvSpPr>
              <p:cNvPr id="16" name="Freeform 16"/>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7" name="TextBox 17"/>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sp>
          <p:nvSpPr>
            <p:cNvPr id="18" name="TextBox 18"/>
            <p:cNvSpPr txBox="1"/>
            <p:nvPr/>
          </p:nvSpPr>
          <p:spPr>
            <a:xfrm>
              <a:off x="387101" y="-66675"/>
              <a:ext cx="6955027" cy="749088"/>
            </a:xfrm>
            <a:prstGeom prst="rect">
              <a:avLst/>
            </a:prstGeom>
          </p:spPr>
          <p:txBody>
            <a:bodyPr lIns="0" tIns="0" rIns="0" bIns="0" rtlCol="0" anchor="t">
              <a:spAutoFit/>
            </a:bodyPr>
            <a:lstStyle/>
            <a:p>
              <a:pPr marL="0" lvl="0" indent="0">
                <a:lnSpc>
                  <a:spcPts val="2240"/>
                </a:lnSpc>
                <a:spcBef>
                  <a:spcPct val="0"/>
                </a:spcBef>
              </a:pPr>
              <a:r>
                <a:rPr lang="en-US" sz="1600">
                  <a:solidFill>
                    <a:srgbClr val="000000"/>
                  </a:solidFill>
                  <a:latin typeface="Times New Roman Bold" panose="02020603050405020304"/>
                </a:rPr>
                <a:t>Bước 2: </a:t>
              </a:r>
              <a:r>
                <a:rPr lang="en-US" sz="1600">
                  <a:solidFill>
                    <a:srgbClr val="000000"/>
                  </a:solidFill>
                  <a:latin typeface="Times New Roman" panose="02020603050405020304"/>
                </a:rPr>
                <a:t>Viết hook </a:t>
              </a:r>
              <a:r>
                <a:rPr lang="en-US" sz="1600">
                  <a:solidFill>
                    <a:srgbClr val="000000"/>
                  </a:solidFill>
                  <a:latin typeface="Times New Roman Bold" panose="02020603050405020304"/>
                </a:rPr>
                <a:t>usePlayTrack </a:t>
              </a:r>
              <a:r>
                <a:rPr lang="en-US" sz="1600">
                  <a:solidFill>
                    <a:srgbClr val="000000"/>
                  </a:solidFill>
                  <a:latin typeface="Times New Roman" panose="02020603050405020304"/>
                </a:rPr>
                <a:t>để gọi các hàm điều khiển âm thanh cho ứng dụng</a:t>
              </a:r>
              <a:endParaRPr lang="en-US" sz="1600">
                <a:solidFill>
                  <a:srgbClr val="000000"/>
                </a:solidFill>
                <a:latin typeface="Times New Roman" panose="02020603050405020304"/>
              </a:endParaRPr>
            </a:p>
          </p:txBody>
        </p:sp>
      </p:grpSp>
      <p:sp>
        <p:nvSpPr>
          <p:cNvPr id="19" name="TextBox 19"/>
          <p:cNvSpPr txBox="1"/>
          <p:nvPr/>
        </p:nvSpPr>
        <p:spPr>
          <a:xfrm>
            <a:off x="1931642" y="254724"/>
            <a:ext cx="4454870"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Setup</a:t>
            </a:r>
            <a:endParaRPr lang="en-US" sz="1800">
              <a:solidFill>
                <a:srgbClr val="F16622"/>
              </a:solidFill>
              <a:latin typeface="Times New Roman Bold" panose="02020603050405020304"/>
            </a:endParaRPr>
          </a:p>
        </p:txBody>
      </p:sp>
      <p:sp>
        <p:nvSpPr>
          <p:cNvPr id="20" name="TextBox 20"/>
          <p:cNvSpPr txBox="1"/>
          <p:nvPr/>
        </p:nvSpPr>
        <p:spPr>
          <a:xfrm>
            <a:off x="1170105" y="2963339"/>
            <a:ext cx="5252603" cy="854710"/>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Đầu tiên, viết hàm </a:t>
            </a:r>
            <a:r>
              <a:rPr lang="en-US" sz="1600">
                <a:solidFill>
                  <a:srgbClr val="3B3939"/>
                </a:solidFill>
                <a:latin typeface="Times New Roman Bold" panose="02020603050405020304"/>
              </a:rPr>
              <a:t>startPlayer </a:t>
            </a:r>
            <a:r>
              <a:rPr lang="en-US" sz="1600">
                <a:solidFill>
                  <a:srgbClr val="3B3939"/>
                </a:solidFill>
                <a:latin typeface="Times New Roman" panose="02020603050405020304"/>
              </a:rPr>
              <a:t>để setup ban đầu cho trình phát nhạc, và khai báo các trình điều khiển cho </a:t>
            </a:r>
            <a:r>
              <a:rPr lang="en-US" sz="1600">
                <a:solidFill>
                  <a:srgbClr val="3B3939"/>
                </a:solidFill>
                <a:latin typeface="Times New Roman Bold" panose="02020603050405020304"/>
              </a:rPr>
              <a:t>Media Controls.</a:t>
            </a:r>
            <a:endParaRPr lang="en-US" sz="1600">
              <a:solidFill>
                <a:srgbClr val="3B3939"/>
              </a:solidFill>
              <a:latin typeface="Times New Roman Bold" panose="02020603050405020304"/>
            </a:endParaRPr>
          </a:p>
        </p:txBody>
      </p:sp>
      <p:sp>
        <p:nvSpPr>
          <p:cNvPr id="21" name="TextBox 21"/>
          <p:cNvSpPr txBox="1"/>
          <p:nvPr/>
        </p:nvSpPr>
        <p:spPr>
          <a:xfrm>
            <a:off x="6386512" y="4745309"/>
            <a:ext cx="212883" cy="17907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26</a:t>
            </a:r>
            <a:endParaRPr lang="en-US" sz="1000">
              <a:solidFill>
                <a:srgbClr val="000000"/>
              </a:solidFill>
              <a:latin typeface="Times New Roman" panose="02020603050405020304"/>
            </a:endParaRPr>
          </a:p>
        </p:txBody>
      </p:sp>
      <p:grpSp>
        <p:nvGrpSpPr>
          <p:cNvPr id="22" name="Group 22"/>
          <p:cNvGrpSpPr/>
          <p:nvPr/>
        </p:nvGrpSpPr>
        <p:grpSpPr>
          <a:xfrm rot="0">
            <a:off x="1398905" y="1143000"/>
            <a:ext cx="4723765" cy="894080"/>
            <a:chOff x="0" y="0"/>
            <a:chExt cx="2928429" cy="645563"/>
          </a:xfrm>
        </p:grpSpPr>
        <p:sp>
          <p:nvSpPr>
            <p:cNvPr id="23" name="Freeform 23"/>
            <p:cNvSpPr/>
            <p:nvPr/>
          </p:nvSpPr>
          <p:spPr>
            <a:xfrm>
              <a:off x="0" y="0"/>
              <a:ext cx="2928429" cy="645563"/>
            </a:xfrm>
            <a:custGeom>
              <a:avLst/>
              <a:gdLst/>
              <a:ahLst/>
              <a:cxnLst/>
              <a:rect l="l" t="t" r="r" b="b"/>
              <a:pathLst>
                <a:path w="2928429" h="645563">
                  <a:moveTo>
                    <a:pt x="0" y="0"/>
                  </a:moveTo>
                  <a:lnTo>
                    <a:pt x="2928429" y="0"/>
                  </a:lnTo>
                  <a:lnTo>
                    <a:pt x="2928429" y="645563"/>
                  </a:lnTo>
                  <a:lnTo>
                    <a:pt x="0" y="645563"/>
                  </a:lnTo>
                  <a:close/>
                </a:path>
              </a:pathLst>
            </a:custGeom>
            <a:solidFill>
              <a:srgbClr val="F16622"/>
            </a:solidFill>
          </p:spPr>
        </p:sp>
        <p:sp>
          <p:nvSpPr>
            <p:cNvPr id="24" name="TextBox 24"/>
            <p:cNvSpPr txBox="1"/>
            <p:nvPr/>
          </p:nvSpPr>
          <p:spPr>
            <a:xfrm>
              <a:off x="0" y="-57150"/>
              <a:ext cx="2928429" cy="702713"/>
            </a:xfrm>
            <a:prstGeom prst="rect">
              <a:avLst/>
            </a:prstGeom>
          </p:spPr>
          <p:txBody>
            <a:bodyPr lIns="50800" tIns="50800" rIns="50800" bIns="50800" rtlCol="0" anchor="ctr"/>
            <a:p>
              <a:pPr>
                <a:lnSpc>
                  <a:spcPts val="1960"/>
                </a:lnSpc>
              </a:pPr>
              <a:r>
                <a:rPr lang="en-US" sz="1400">
                  <a:solidFill>
                    <a:srgbClr val="FFFFFF"/>
                  </a:solidFill>
                  <a:latin typeface="Times New Roman" panose="02020603050405020304"/>
                </a:rPr>
                <a:t>AppRegistry.registerComponent(appName, () =&gt; App);</a:t>
              </a:r>
              <a:endParaRPr lang="en-US" sz="1400">
                <a:solidFill>
                  <a:srgbClr val="FFFFFF"/>
                </a:solidFill>
                <a:latin typeface="Times New Roman" panose="02020603050405020304"/>
              </a:endParaRPr>
            </a:p>
            <a:p>
              <a:pPr>
                <a:lnSpc>
                  <a:spcPts val="1960"/>
                </a:lnSpc>
              </a:pPr>
              <a:endParaRPr lang="en-US" sz="1400">
                <a:solidFill>
                  <a:srgbClr val="FFFFFF"/>
                </a:solidFill>
                <a:latin typeface="Times New Roman" panose="02020603050405020304"/>
              </a:endParaRPr>
            </a:p>
            <a:p>
              <a:pPr>
                <a:lnSpc>
                  <a:spcPts val="1960"/>
                </a:lnSpc>
              </a:pPr>
              <a:r>
                <a:rPr lang="en-US" sz="1400">
                  <a:solidFill>
                    <a:srgbClr val="FFFFFF"/>
                  </a:solidFill>
                  <a:latin typeface="Times New Roman" panose="02020603050405020304"/>
                </a:rPr>
                <a:t>TrackPlayer.registerPlaybackService(() =&gt; playbackService);</a:t>
              </a:r>
              <a:endParaRPr lang="en-US" sz="1400">
                <a:solidFill>
                  <a:srgbClr val="FFFFFF"/>
                </a:solidFill>
                <a:latin typeface="Times New Roman" panose="02020603050405020304"/>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sp>
        <p:nvSpPr>
          <p:cNvPr id="5" name="TextBox 5"/>
          <p:cNvSpPr txBox="1"/>
          <p:nvPr/>
        </p:nvSpPr>
        <p:spPr>
          <a:xfrm>
            <a:off x="1931642" y="254724"/>
            <a:ext cx="4454870"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Setup</a:t>
            </a:r>
            <a:endParaRPr lang="en-US" sz="1800">
              <a:solidFill>
                <a:srgbClr val="F16622"/>
              </a:solidFill>
              <a:latin typeface="Times New Roman Bold" panose="02020603050405020304"/>
            </a:endParaRPr>
          </a:p>
        </p:txBody>
      </p:sp>
      <p:sp>
        <p:nvSpPr>
          <p:cNvPr id="6" name="TextBox 6"/>
          <p:cNvSpPr txBox="1"/>
          <p:nvPr/>
        </p:nvSpPr>
        <p:spPr>
          <a:xfrm>
            <a:off x="6386512" y="4745309"/>
            <a:ext cx="212883" cy="17907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27</a:t>
            </a:r>
            <a:endParaRPr lang="en-US" sz="1000">
              <a:solidFill>
                <a:srgbClr val="000000"/>
              </a:solidFill>
              <a:latin typeface="Times New Roman" panose="02020603050405020304"/>
            </a:endParaRPr>
          </a:p>
        </p:txBody>
      </p:sp>
      <p:grpSp>
        <p:nvGrpSpPr>
          <p:cNvPr id="22" name="Group 22"/>
          <p:cNvGrpSpPr/>
          <p:nvPr/>
        </p:nvGrpSpPr>
        <p:grpSpPr>
          <a:xfrm rot="0">
            <a:off x="628650" y="1042035"/>
            <a:ext cx="5638165" cy="3591560"/>
            <a:chOff x="0" y="0"/>
            <a:chExt cx="2928429" cy="645563"/>
          </a:xfrm>
        </p:grpSpPr>
        <p:sp>
          <p:nvSpPr>
            <p:cNvPr id="23" name="Freeform 23"/>
            <p:cNvSpPr/>
            <p:nvPr/>
          </p:nvSpPr>
          <p:spPr>
            <a:xfrm>
              <a:off x="0" y="0"/>
              <a:ext cx="2928429" cy="645563"/>
            </a:xfrm>
            <a:custGeom>
              <a:avLst/>
              <a:gdLst/>
              <a:ahLst/>
              <a:cxnLst/>
              <a:rect l="l" t="t" r="r" b="b"/>
              <a:pathLst>
                <a:path w="2928429" h="645563">
                  <a:moveTo>
                    <a:pt x="0" y="0"/>
                  </a:moveTo>
                  <a:lnTo>
                    <a:pt x="2928429" y="0"/>
                  </a:lnTo>
                  <a:lnTo>
                    <a:pt x="2928429" y="645563"/>
                  </a:lnTo>
                  <a:lnTo>
                    <a:pt x="0" y="645563"/>
                  </a:lnTo>
                  <a:close/>
                </a:path>
              </a:pathLst>
            </a:custGeom>
            <a:solidFill>
              <a:srgbClr val="F16622"/>
            </a:solidFill>
          </p:spPr>
        </p:sp>
        <p:sp>
          <p:nvSpPr>
            <p:cNvPr id="24" name="TextBox 24"/>
            <p:cNvSpPr txBox="1"/>
            <p:nvPr/>
          </p:nvSpPr>
          <p:spPr>
            <a:xfrm>
              <a:off x="0" y="-57150"/>
              <a:ext cx="2928429" cy="702713"/>
            </a:xfrm>
            <a:prstGeom prst="rect">
              <a:avLst/>
            </a:prstGeom>
          </p:spPr>
          <p:txBody>
            <a:bodyPr lIns="50800" tIns="50800" rIns="50800" bIns="50800" rtlCol="0" anchor="ctr"/>
            <a:p>
              <a:pPr>
                <a:lnSpc>
                  <a:spcPts val="1960"/>
                </a:lnSpc>
              </a:pPr>
              <a:r>
                <a:rPr lang="en-US" sz="1400">
                  <a:solidFill>
                    <a:srgbClr val="FFFFFF"/>
                  </a:solidFill>
                  <a:latin typeface="Times New Roman" panose="02020603050405020304"/>
                </a:rPr>
                <a:t>const startPlayer = async setSetupDone =&gt; {</a:t>
              </a:r>
              <a:endParaRPr lang="en-US" sz="1400">
                <a:solidFill>
                  <a:srgbClr val="FFFFFF"/>
                </a:solidFill>
                <a:latin typeface="Times New Roman" panose="02020603050405020304"/>
              </a:endParaRPr>
            </a:p>
            <a:p>
              <a:pPr>
                <a:lnSpc>
                  <a:spcPts val="1960"/>
                </a:lnSpc>
              </a:pPr>
              <a:r>
                <a:rPr lang="en-US" sz="1400">
                  <a:solidFill>
                    <a:srgbClr val="FFFFFF"/>
                  </a:solidFill>
                  <a:latin typeface="Times New Roman" panose="02020603050405020304"/>
                </a:rPr>
                <a:t>  try {</a:t>
              </a:r>
              <a:endParaRPr lang="en-US" sz="1400">
                <a:solidFill>
                  <a:srgbClr val="FFFFFF"/>
                </a:solidFill>
                <a:latin typeface="Times New Roman" panose="02020603050405020304"/>
              </a:endParaRPr>
            </a:p>
            <a:p>
              <a:pPr>
                <a:lnSpc>
                  <a:spcPts val="1960"/>
                </a:lnSpc>
              </a:pPr>
              <a:r>
                <a:rPr lang="en-US" sz="1400">
                  <a:solidFill>
                    <a:srgbClr val="FFFFFF"/>
                  </a:solidFill>
                  <a:latin typeface="Times New Roman" panose="02020603050405020304"/>
                </a:rPr>
                <a:t>    await TrackPlayer.setupPlayer().finally(() =&gt; setSetupDone(true));</a:t>
              </a:r>
              <a:endParaRPr lang="en-US" sz="1400">
                <a:solidFill>
                  <a:srgbClr val="FFFFFF"/>
                </a:solidFill>
                <a:latin typeface="Times New Roman" panose="02020603050405020304"/>
              </a:endParaRPr>
            </a:p>
            <a:p>
              <a:pPr>
                <a:lnSpc>
                  <a:spcPts val="1960"/>
                </a:lnSpc>
              </a:pPr>
              <a:r>
                <a:rPr lang="en-US" sz="1400">
                  <a:solidFill>
                    <a:srgbClr val="FFFFFF"/>
                  </a:solidFill>
                  <a:latin typeface="Times New Roman" panose="02020603050405020304"/>
                </a:rPr>
                <a:t>    await TrackPlayer.updateOptions({</a:t>
              </a:r>
              <a:endParaRPr lang="en-US" sz="1400">
                <a:solidFill>
                  <a:srgbClr val="FFFFFF"/>
                </a:solidFill>
                <a:latin typeface="Times New Roman" panose="02020603050405020304"/>
              </a:endParaRPr>
            </a:p>
            <a:p>
              <a:pPr>
                <a:lnSpc>
                  <a:spcPts val="1960"/>
                </a:lnSpc>
              </a:pPr>
              <a:r>
                <a:rPr lang="en-US" sz="1400">
                  <a:solidFill>
                    <a:srgbClr val="FFFFFF"/>
                  </a:solidFill>
                  <a:latin typeface="Times New Roman" panose="02020603050405020304"/>
                </a:rPr>
                <a:t>      capabilities: [</a:t>
              </a:r>
              <a:endParaRPr lang="en-US" sz="1400">
                <a:solidFill>
                  <a:srgbClr val="FFFFFF"/>
                </a:solidFill>
                <a:latin typeface="Times New Roman" panose="02020603050405020304"/>
              </a:endParaRPr>
            </a:p>
            <a:p>
              <a:pPr>
                <a:lnSpc>
                  <a:spcPts val="1960"/>
                </a:lnSpc>
              </a:pPr>
              <a:r>
                <a:rPr lang="en-US" sz="1400">
                  <a:solidFill>
                    <a:srgbClr val="FFFFFF"/>
                  </a:solidFill>
                  <a:latin typeface="Times New Roman" panose="02020603050405020304"/>
                </a:rPr>
                <a:t>        Capability.Play, Capability.Pause, Capability.Stop,</a:t>
              </a:r>
              <a:endParaRPr lang="en-US" sz="1400">
                <a:solidFill>
                  <a:srgbClr val="FFFFFF"/>
                </a:solidFill>
                <a:latin typeface="Times New Roman" panose="02020603050405020304"/>
              </a:endParaRPr>
            </a:p>
            <a:p>
              <a:pPr>
                <a:lnSpc>
                  <a:spcPts val="1960"/>
                </a:lnSpc>
              </a:pPr>
              <a:r>
                <a:rPr lang="en-US" sz="1400">
                  <a:solidFill>
                    <a:srgbClr val="FFFFFF"/>
                  </a:solidFill>
                  <a:latin typeface="Times New Roman" panose="02020603050405020304"/>
                </a:rPr>
                <a:t>        Capability.SeekTo, Capability.SkipToNext, Capability.SkipToPrevious,</a:t>
              </a:r>
              <a:endParaRPr lang="en-US" sz="1400">
                <a:solidFill>
                  <a:srgbClr val="FFFFFF"/>
                </a:solidFill>
                <a:latin typeface="Times New Roman" panose="02020603050405020304"/>
              </a:endParaRPr>
            </a:p>
            <a:p>
              <a:pPr>
                <a:lnSpc>
                  <a:spcPts val="1960"/>
                </a:lnSpc>
              </a:pPr>
              <a:r>
                <a:rPr lang="en-US" sz="1400">
                  <a:solidFill>
                    <a:srgbClr val="FFFFFF"/>
                  </a:solidFill>
                  <a:latin typeface="Times New Roman" panose="02020603050405020304"/>
                </a:rPr>
                <a:t>      ],</a:t>
              </a:r>
              <a:endParaRPr lang="en-US" sz="1400">
                <a:solidFill>
                  <a:srgbClr val="FFFFFF"/>
                </a:solidFill>
                <a:latin typeface="Times New Roman" panose="02020603050405020304"/>
              </a:endParaRPr>
            </a:p>
            <a:p>
              <a:pPr>
                <a:lnSpc>
                  <a:spcPts val="1960"/>
                </a:lnSpc>
              </a:pPr>
              <a:r>
                <a:rPr lang="en-US" sz="1400">
                  <a:solidFill>
                    <a:srgbClr val="FFFFFF"/>
                  </a:solidFill>
                  <a:latin typeface="Times New Roman" panose="02020603050405020304"/>
                </a:rPr>
                <a:t>    });</a:t>
              </a:r>
              <a:endParaRPr lang="en-US" sz="1400">
                <a:solidFill>
                  <a:srgbClr val="FFFFFF"/>
                </a:solidFill>
                <a:latin typeface="Times New Roman" panose="02020603050405020304"/>
              </a:endParaRPr>
            </a:p>
            <a:p>
              <a:pPr>
                <a:lnSpc>
                  <a:spcPts val="1960"/>
                </a:lnSpc>
              </a:pPr>
              <a:r>
                <a:rPr lang="en-US" sz="1400">
                  <a:solidFill>
                    <a:srgbClr val="FFFFFF"/>
                  </a:solidFill>
                  <a:latin typeface="Times New Roman" panose="02020603050405020304"/>
                </a:rPr>
                <a:t>    await TrackPlayer.setRepeatMode(RepeatMode.Off);</a:t>
              </a:r>
              <a:endParaRPr lang="en-US" sz="1400">
                <a:solidFill>
                  <a:srgbClr val="FFFFFF"/>
                </a:solidFill>
                <a:latin typeface="Times New Roman" panose="02020603050405020304"/>
              </a:endParaRPr>
            </a:p>
            <a:p>
              <a:pPr>
                <a:lnSpc>
                  <a:spcPts val="1960"/>
                </a:lnSpc>
              </a:pPr>
              <a:r>
                <a:rPr lang="en-US" sz="1400">
                  <a:solidFill>
                    <a:srgbClr val="FFFFFF"/>
                  </a:solidFill>
                  <a:latin typeface="Times New Roman" panose="02020603050405020304"/>
                </a:rPr>
                <a:t>  } catch (error) {</a:t>
              </a:r>
              <a:endParaRPr lang="en-US" sz="1400">
                <a:solidFill>
                  <a:srgbClr val="FFFFFF"/>
                </a:solidFill>
                <a:latin typeface="Times New Roman" panose="02020603050405020304"/>
              </a:endParaRPr>
            </a:p>
            <a:p>
              <a:pPr>
                <a:lnSpc>
                  <a:spcPts val="1960"/>
                </a:lnSpc>
              </a:pPr>
              <a:r>
                <a:rPr lang="en-US" sz="1400">
                  <a:solidFill>
                    <a:srgbClr val="FFFFFF"/>
                  </a:solidFill>
                  <a:latin typeface="Times New Roman" panose="02020603050405020304"/>
                </a:rPr>
                <a:t>    console.log('[Error player] ', error);</a:t>
              </a:r>
              <a:endParaRPr lang="en-US" sz="1400">
                <a:solidFill>
                  <a:srgbClr val="FFFFFF"/>
                </a:solidFill>
                <a:latin typeface="Times New Roman" panose="02020603050405020304"/>
              </a:endParaRPr>
            </a:p>
            <a:p>
              <a:pPr>
                <a:lnSpc>
                  <a:spcPts val="1960"/>
                </a:lnSpc>
              </a:pPr>
              <a:r>
                <a:rPr lang="en-US" sz="1400">
                  <a:solidFill>
                    <a:srgbClr val="FFFFFF"/>
                  </a:solidFill>
                  <a:latin typeface="Times New Roman" panose="02020603050405020304"/>
                </a:rPr>
                <a:t>  }};</a:t>
              </a:r>
              <a:endParaRPr lang="en-US" sz="1400">
                <a:solidFill>
                  <a:srgbClr val="FFFFFF"/>
                </a:solidFill>
                <a:latin typeface="Times New Roman" panose="02020603050405020304"/>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506412" y="976056"/>
            <a:ext cx="5805396" cy="1435735"/>
            <a:chOff x="0" y="-142028"/>
            <a:chExt cx="7740528" cy="1914313"/>
          </a:xfrm>
        </p:grpSpPr>
        <p:grpSp>
          <p:nvGrpSpPr>
            <p:cNvPr id="5" name="Group 5"/>
            <p:cNvGrpSpPr/>
            <p:nvPr/>
          </p:nvGrpSpPr>
          <p:grpSpPr>
            <a:xfrm rot="0">
              <a:off x="10709" y="39546"/>
              <a:ext cx="262157" cy="240016"/>
              <a:chOff x="0" y="0"/>
              <a:chExt cx="852667" cy="780652"/>
            </a:xfrm>
          </p:grpSpPr>
          <p:sp>
            <p:nvSpPr>
              <p:cNvPr id="6" name="Freeform 6"/>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7" name="TextBox 7"/>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8" name="Group 8"/>
            <p:cNvGrpSpPr/>
            <p:nvPr/>
          </p:nvGrpSpPr>
          <p:grpSpPr>
            <a:xfrm rot="0">
              <a:off x="0" y="27307"/>
              <a:ext cx="242027" cy="242027"/>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1" name="Group 11"/>
            <p:cNvGrpSpPr/>
            <p:nvPr/>
          </p:nvGrpSpPr>
          <p:grpSpPr>
            <a:xfrm rot="0">
              <a:off x="11842" y="41833"/>
              <a:ext cx="218342" cy="212976"/>
              <a:chOff x="0" y="0"/>
              <a:chExt cx="733260" cy="715238"/>
            </a:xfrm>
          </p:grpSpPr>
          <p:sp>
            <p:nvSpPr>
              <p:cNvPr id="12" name="Freeform 12"/>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3" name="TextBox 13"/>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4" name="Group 14"/>
            <p:cNvGrpSpPr/>
            <p:nvPr/>
          </p:nvGrpSpPr>
          <p:grpSpPr>
            <a:xfrm rot="1261002">
              <a:off x="237344" y="32551"/>
              <a:ext cx="32993" cy="20225"/>
              <a:chOff x="0" y="0"/>
              <a:chExt cx="110802" cy="67923"/>
            </a:xfrm>
          </p:grpSpPr>
          <p:sp>
            <p:nvSpPr>
              <p:cNvPr id="15" name="Freeform 15"/>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6" name="TextBox 16"/>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7" name="Group 17"/>
            <p:cNvGrpSpPr/>
            <p:nvPr/>
          </p:nvGrpSpPr>
          <p:grpSpPr>
            <a:xfrm rot="2537428">
              <a:off x="4866" y="256957"/>
              <a:ext cx="14897" cy="20225"/>
              <a:chOff x="0" y="0"/>
              <a:chExt cx="50030" cy="67923"/>
            </a:xfrm>
          </p:grpSpPr>
          <p:sp>
            <p:nvSpPr>
              <p:cNvPr id="18" name="Freeform 18"/>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19" name="TextBox 19"/>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0" name="TextBox 20"/>
            <p:cNvSpPr txBox="1"/>
            <p:nvPr/>
          </p:nvSpPr>
          <p:spPr>
            <a:xfrm>
              <a:off x="404888" y="-142028"/>
              <a:ext cx="7335640" cy="1914313"/>
            </a:xfrm>
            <a:prstGeom prst="rect">
              <a:avLst/>
            </a:prstGeom>
          </p:spPr>
          <p:txBody>
            <a:bodyPr lIns="0" tIns="0" rIns="0" bIns="0" rtlCol="0" anchor="t">
              <a:spAutoFit/>
            </a:bodyPr>
            <a:lstStyle/>
            <a:p>
              <a:pPr>
                <a:lnSpc>
                  <a:spcPts val="2240"/>
                </a:lnSpc>
              </a:pPr>
              <a:r>
                <a:rPr lang="en-US" sz="1600" spc="-79">
                  <a:solidFill>
                    <a:srgbClr val="000000"/>
                  </a:solidFill>
                  <a:latin typeface="Times New Roman" panose="02020603050405020304"/>
                </a:rPr>
                <a:t>Chụp ảnh và lấy ảnh từ ứng dụng của điện thoại là một chức năng phổ biến, hầu như mọi ứng dụng nào đều có. Để có thể sử dụng được chức năng này trong ứng dụng React Native bạn cần cài đặt thư viện thứ 3, có khá nhiều thư viện hỗ trợ bạn làm điều này. Ở bài học này sẽ sử dụng thư viện</a:t>
              </a:r>
              <a:r>
                <a:rPr lang="en-US" sz="1600" spc="-79">
                  <a:solidFill>
                    <a:srgbClr val="000000"/>
                  </a:solidFill>
                  <a:latin typeface="Times New Roman Bold" panose="02020603050405020304"/>
                </a:rPr>
                <a:t> react-native-image-picker</a:t>
              </a:r>
              <a:endParaRPr lang="en-US" sz="1600" spc="-79">
                <a:solidFill>
                  <a:srgbClr val="000000"/>
                </a:solidFill>
                <a:latin typeface="Times New Roman Bold" panose="02020603050405020304"/>
              </a:endParaRPr>
            </a:p>
          </p:txBody>
        </p:sp>
      </p:grpSp>
      <p:sp>
        <p:nvSpPr>
          <p:cNvPr id="21" name="TextBox 21"/>
          <p:cNvSpPr txBox="1"/>
          <p:nvPr/>
        </p:nvSpPr>
        <p:spPr>
          <a:xfrm>
            <a:off x="1931715" y="254724"/>
            <a:ext cx="4454870"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Giới thiệu</a:t>
            </a:r>
            <a:endParaRPr lang="en-US" sz="1800">
              <a:solidFill>
                <a:srgbClr val="F16622"/>
              </a:solidFill>
              <a:latin typeface="Times New Roman Bold" panose="02020603050405020304"/>
            </a:endParaRPr>
          </a:p>
        </p:txBody>
      </p:sp>
      <p:grpSp>
        <p:nvGrpSpPr>
          <p:cNvPr id="23" name="Group 23"/>
          <p:cNvGrpSpPr/>
          <p:nvPr/>
        </p:nvGrpSpPr>
        <p:grpSpPr>
          <a:xfrm rot="2700000">
            <a:off x="878840" y="2654935"/>
            <a:ext cx="67945" cy="67945"/>
            <a:chOff x="0" y="0"/>
            <a:chExt cx="812800" cy="812800"/>
          </a:xfrm>
        </p:grpSpPr>
        <p:sp>
          <p:nvSpPr>
            <p:cNvPr id="24" name="Freeform 24"/>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25" name="TextBox 25"/>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26" name="Group 26"/>
          <p:cNvGrpSpPr/>
          <p:nvPr/>
        </p:nvGrpSpPr>
        <p:grpSpPr>
          <a:xfrm rot="2700000">
            <a:off x="935355" y="2713990"/>
            <a:ext cx="67945" cy="67945"/>
            <a:chOff x="0" y="0"/>
            <a:chExt cx="812800" cy="812800"/>
          </a:xfrm>
        </p:grpSpPr>
        <p:sp>
          <p:nvSpPr>
            <p:cNvPr id="27" name="Freeform 2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28" name="TextBox 28"/>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29" name="Group 29"/>
          <p:cNvGrpSpPr/>
          <p:nvPr/>
        </p:nvGrpSpPr>
        <p:grpSpPr>
          <a:xfrm rot="2700000">
            <a:off x="878840" y="2768600"/>
            <a:ext cx="67945" cy="67945"/>
            <a:chOff x="0" y="0"/>
            <a:chExt cx="812800" cy="812800"/>
          </a:xfrm>
        </p:grpSpPr>
        <p:sp>
          <p:nvSpPr>
            <p:cNvPr id="30" name="Freeform 30"/>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31" name="TextBox 31"/>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32" name="Group 32"/>
          <p:cNvGrpSpPr/>
          <p:nvPr/>
        </p:nvGrpSpPr>
        <p:grpSpPr>
          <a:xfrm rot="2700000">
            <a:off x="824230" y="2713990"/>
            <a:ext cx="67945" cy="67945"/>
            <a:chOff x="0" y="0"/>
            <a:chExt cx="812800" cy="812800"/>
          </a:xfrm>
        </p:grpSpPr>
        <p:sp>
          <p:nvSpPr>
            <p:cNvPr id="33" name="Freeform 3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34" name="TextBox 34"/>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sp>
        <p:nvSpPr>
          <p:cNvPr id="35" name="TextBox 35"/>
          <p:cNvSpPr txBox="1"/>
          <p:nvPr/>
        </p:nvSpPr>
        <p:spPr>
          <a:xfrm>
            <a:off x="1100455" y="2590800"/>
            <a:ext cx="5198110" cy="561975"/>
          </a:xfrm>
          <a:prstGeom prst="rect">
            <a:avLst/>
          </a:prstGeom>
        </p:spPr>
        <p:txBody>
          <a:bodyPr lIns="0" tIns="0" rIns="0" bIns="0" rtlCol="0" anchor="t">
            <a:spAutoFit/>
          </a:bodyPr>
          <a:lstStyle/>
          <a:p>
            <a:pPr>
              <a:lnSpc>
                <a:spcPts val="2240"/>
              </a:lnSpc>
              <a:spcBef>
                <a:spcPct val="0"/>
              </a:spcBef>
            </a:pPr>
            <a:r>
              <a:rPr lang="en-US" sz="1600">
                <a:solidFill>
                  <a:srgbClr val="000000"/>
                </a:solidFill>
                <a:latin typeface="Times New Roman Bold" panose="02020603050405020304"/>
              </a:rPr>
              <a:t>react-native-image-picker</a:t>
            </a:r>
            <a:r>
              <a:rPr lang="en-US" sz="1600">
                <a:solidFill>
                  <a:srgbClr val="000000"/>
                </a:solidFill>
                <a:latin typeface="Times New Roman" panose="02020603050405020304"/>
              </a:rPr>
              <a:t> tương thích với iOS/Android với hỗ trợ máy ảnh, video.</a:t>
            </a:r>
            <a:endParaRPr lang="en-US" sz="1600">
              <a:solidFill>
                <a:srgbClr val="000000"/>
              </a:solidFill>
              <a:latin typeface="Times New Roman" panose="02020603050405020304"/>
            </a:endParaRPr>
          </a:p>
        </p:txBody>
      </p:sp>
      <p:sp>
        <p:nvSpPr>
          <p:cNvPr id="36" name="TextBox 36"/>
          <p:cNvSpPr txBox="1"/>
          <p:nvPr/>
        </p:nvSpPr>
        <p:spPr>
          <a:xfrm>
            <a:off x="6386512" y="4745309"/>
            <a:ext cx="212883" cy="18415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2</a:t>
            </a:r>
            <a:endParaRPr lang="en-US" sz="1000">
              <a:solidFill>
                <a:srgbClr val="000000"/>
              </a:solidFill>
              <a:latin typeface="Times New Roman" panose="02020603050405020304"/>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sp>
        <p:nvSpPr>
          <p:cNvPr id="4" name="TextBox 4"/>
          <p:cNvSpPr txBox="1"/>
          <p:nvPr/>
        </p:nvSpPr>
        <p:spPr>
          <a:xfrm>
            <a:off x="1931642" y="254724"/>
            <a:ext cx="4454870"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Setup</a:t>
            </a:r>
            <a:endParaRPr lang="en-US" sz="1800">
              <a:solidFill>
                <a:srgbClr val="F16622"/>
              </a:solidFill>
              <a:latin typeface="Times New Roman Bold" panose="02020603050405020304"/>
            </a:endParaRPr>
          </a:p>
        </p:txBody>
      </p:sp>
      <p:sp>
        <p:nvSpPr>
          <p:cNvPr id="5" name="TextBox 5"/>
          <p:cNvSpPr txBox="1"/>
          <p:nvPr/>
        </p:nvSpPr>
        <p:spPr>
          <a:xfrm>
            <a:off x="1133910" y="871634"/>
            <a:ext cx="5252603" cy="1435735"/>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Luôn phải gọi hàm </a:t>
            </a:r>
            <a:r>
              <a:rPr lang="en-US" sz="1600">
                <a:solidFill>
                  <a:srgbClr val="3B3939"/>
                </a:solidFill>
                <a:latin typeface="Times New Roman Bold" panose="02020603050405020304"/>
              </a:rPr>
              <a:t>setupPlayer()</a:t>
            </a:r>
            <a:r>
              <a:rPr lang="en-US" sz="1600">
                <a:solidFill>
                  <a:srgbClr val="3B3939"/>
                </a:solidFill>
                <a:latin typeface="Times New Roman" panose="02020603050405020304"/>
              </a:rPr>
              <a:t> đầu tiên, trước khi bắt đầu sử dụng các hàm nào của </a:t>
            </a:r>
            <a:r>
              <a:rPr lang="en-US" sz="1600">
                <a:solidFill>
                  <a:srgbClr val="3B3939"/>
                </a:solidFill>
                <a:latin typeface="Times New Roman Bold" panose="02020603050405020304"/>
              </a:rPr>
              <a:t>react-native-track-player.</a:t>
            </a:r>
          </a:p>
          <a:p>
            <a:pPr>
              <a:lnSpc>
                <a:spcPts val="2240"/>
              </a:lnSpc>
            </a:pPr>
            <a:r>
              <a:rPr lang="en-US" sz="1600">
                <a:solidFill>
                  <a:srgbClr val="3B3939"/>
                </a:solidFill>
                <a:latin typeface="Times New Roman Bold" panose="02020603050405020304"/>
              </a:rPr>
              <a:t>updateOptions </a:t>
            </a:r>
            <a:r>
              <a:rPr lang="en-US" sz="1600">
                <a:solidFill>
                  <a:srgbClr val="3B3939"/>
                </a:solidFill>
                <a:latin typeface="Times New Roman" panose="02020603050405020304"/>
              </a:rPr>
              <a:t>là các nút tính năng của</a:t>
            </a:r>
            <a:r>
              <a:rPr lang="en-US" sz="1600">
                <a:solidFill>
                  <a:srgbClr val="3B3939"/>
                </a:solidFill>
                <a:latin typeface="Times New Roman Bold" panose="02020603050405020304"/>
              </a:rPr>
              <a:t> Media Controls. </a:t>
            </a:r>
            <a:r>
              <a:rPr lang="en-US" sz="1600">
                <a:solidFill>
                  <a:srgbClr val="3B3939"/>
                </a:solidFill>
                <a:latin typeface="Times New Roman" panose="02020603050405020304"/>
              </a:rPr>
              <a:t>Như bật, tắt, chuyển bài....</a:t>
            </a:r>
          </a:p>
          <a:p>
            <a:pPr>
              <a:lnSpc>
                <a:spcPts val="2240"/>
              </a:lnSpc>
            </a:pPr>
            <a:r>
              <a:rPr lang="en-US" sz="1600">
                <a:solidFill>
                  <a:srgbClr val="3B3939"/>
                </a:solidFill>
                <a:latin typeface="Times New Roman Bold" panose="02020603050405020304"/>
              </a:rPr>
              <a:t>setRepeatMode</a:t>
            </a:r>
            <a:r>
              <a:rPr lang="en-US" sz="1600">
                <a:solidFill>
                  <a:srgbClr val="3B3939"/>
                </a:solidFill>
                <a:latin typeface="Times New Roman" panose="02020603050405020304"/>
              </a:rPr>
              <a:t> cho phép lặp lại của âm thanh.</a:t>
            </a:r>
            <a:endParaRPr lang="en-US" sz="1600">
              <a:solidFill>
                <a:srgbClr val="3B3939"/>
              </a:solidFill>
              <a:latin typeface="Times New Roman" panose="02020603050405020304"/>
            </a:endParaRPr>
          </a:p>
        </p:txBody>
      </p:sp>
      <p:grpSp>
        <p:nvGrpSpPr>
          <p:cNvPr id="6" name="Group 6"/>
          <p:cNvGrpSpPr/>
          <p:nvPr/>
        </p:nvGrpSpPr>
        <p:grpSpPr>
          <a:xfrm rot="0">
            <a:off x="519040" y="2514538"/>
            <a:ext cx="5806031" cy="1435735"/>
            <a:chOff x="0" y="-66675"/>
            <a:chExt cx="7741375" cy="1914313"/>
          </a:xfrm>
        </p:grpSpPr>
        <p:grpSp>
          <p:nvGrpSpPr>
            <p:cNvPr id="7" name="Group 7"/>
            <p:cNvGrpSpPr/>
            <p:nvPr/>
          </p:nvGrpSpPr>
          <p:grpSpPr>
            <a:xfrm rot="0">
              <a:off x="10709" y="39546"/>
              <a:ext cx="262157" cy="240016"/>
              <a:chOff x="0" y="0"/>
              <a:chExt cx="852667" cy="780652"/>
            </a:xfrm>
          </p:grpSpPr>
          <p:sp>
            <p:nvSpPr>
              <p:cNvPr id="8" name="Freeform 8"/>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9" name="TextBox 9"/>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10" name="Group 10"/>
            <p:cNvGrpSpPr/>
            <p:nvPr/>
          </p:nvGrpSpPr>
          <p:grpSpPr>
            <a:xfrm rot="0">
              <a:off x="0" y="27307"/>
              <a:ext cx="242027" cy="242027"/>
              <a:chOff x="0" y="0"/>
              <a:chExt cx="812800" cy="812800"/>
            </a:xfrm>
          </p:grpSpPr>
          <p:sp>
            <p:nvSpPr>
              <p:cNvPr id="11" name="Freeform 11"/>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2" name="TextBox 12"/>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3" name="Group 13"/>
            <p:cNvGrpSpPr/>
            <p:nvPr/>
          </p:nvGrpSpPr>
          <p:grpSpPr>
            <a:xfrm rot="0">
              <a:off x="11842" y="41833"/>
              <a:ext cx="218342" cy="212976"/>
              <a:chOff x="0" y="0"/>
              <a:chExt cx="733260" cy="715238"/>
            </a:xfrm>
          </p:grpSpPr>
          <p:sp>
            <p:nvSpPr>
              <p:cNvPr id="14" name="Freeform 14"/>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5" name="TextBox 15"/>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6" name="Group 16"/>
            <p:cNvGrpSpPr/>
            <p:nvPr/>
          </p:nvGrpSpPr>
          <p:grpSpPr>
            <a:xfrm rot="1261002">
              <a:off x="237344" y="32551"/>
              <a:ext cx="32993" cy="20225"/>
              <a:chOff x="0" y="0"/>
              <a:chExt cx="110802" cy="67923"/>
            </a:xfrm>
          </p:grpSpPr>
          <p:sp>
            <p:nvSpPr>
              <p:cNvPr id="17" name="Freeform 17"/>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8" name="TextBox 18"/>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9" name="Group 19"/>
            <p:cNvGrpSpPr/>
            <p:nvPr/>
          </p:nvGrpSpPr>
          <p:grpSpPr>
            <a:xfrm rot="2537428">
              <a:off x="4866" y="256957"/>
              <a:ext cx="14897" cy="20225"/>
              <a:chOff x="0" y="0"/>
              <a:chExt cx="50030" cy="67923"/>
            </a:xfrm>
          </p:grpSpPr>
          <p:sp>
            <p:nvSpPr>
              <p:cNvPr id="20" name="Freeform 20"/>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21" name="TextBox 21"/>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2" name="TextBox 22"/>
            <p:cNvSpPr txBox="1"/>
            <p:nvPr/>
          </p:nvSpPr>
          <p:spPr>
            <a:xfrm>
              <a:off x="405735" y="-66675"/>
              <a:ext cx="7335640" cy="1914313"/>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Để sử dụng custom hook </a:t>
              </a:r>
              <a:r>
                <a:rPr lang="en-US" sz="1600">
                  <a:solidFill>
                    <a:srgbClr val="3B3939"/>
                  </a:solidFill>
                  <a:latin typeface="Times New Roman Bold" panose="02020603050405020304"/>
                </a:rPr>
                <a:t>usePlayTrack</a:t>
              </a:r>
              <a:r>
                <a:rPr lang="en-US" sz="1600">
                  <a:solidFill>
                    <a:srgbClr val="3B3939"/>
                  </a:solidFill>
                  <a:latin typeface="Times New Roman" panose="02020603050405020304"/>
                </a:rPr>
                <a:t>, cần phải truyền vào danh sách âm thanh cần phát (playListData). Hook </a:t>
              </a:r>
              <a:r>
                <a:rPr lang="en-US" sz="1600">
                  <a:solidFill>
                    <a:srgbClr val="3B3939"/>
                  </a:solidFill>
                  <a:latin typeface="Times New Roman Bold" panose="02020603050405020304"/>
                </a:rPr>
                <a:t>usePlaybackState </a:t>
              </a:r>
              <a:r>
                <a:rPr lang="en-US" sz="1600">
                  <a:solidFill>
                    <a:srgbClr val="3B3939"/>
                  </a:solidFill>
                  <a:latin typeface="Times New Roman" panose="02020603050405020304"/>
                </a:rPr>
                <a:t>dùng để lấy trạng thái phát nhạc hiện tại, đang phát, hay đang dừng..., </a:t>
              </a:r>
              <a:r>
                <a:rPr lang="en-US" sz="1600">
                  <a:solidFill>
                    <a:srgbClr val="3B3939"/>
                  </a:solidFill>
                  <a:latin typeface="Times New Roman Bold" panose="02020603050405020304"/>
                </a:rPr>
                <a:t>isSetupDone </a:t>
              </a:r>
              <a:r>
                <a:rPr lang="en-US" sz="1600">
                  <a:solidFill>
                    <a:srgbClr val="3B3939"/>
                  </a:solidFill>
                  <a:latin typeface="Times New Roman" panose="02020603050405020304"/>
                </a:rPr>
                <a:t>là true nếu như đã setup thành công</a:t>
              </a:r>
              <a:endParaRPr lang="en-US" sz="1600">
                <a:solidFill>
                  <a:srgbClr val="3B3939"/>
                </a:solidFill>
                <a:latin typeface="Times New Roman" panose="02020603050405020304"/>
              </a:endParaRPr>
            </a:p>
            <a:p>
              <a:pPr>
                <a:lnSpc>
                  <a:spcPts val="2240"/>
                </a:lnSpc>
              </a:pPr>
            </a:p>
          </p:txBody>
        </p:sp>
      </p:grpSp>
      <p:sp>
        <p:nvSpPr>
          <p:cNvPr id="23" name="TextBox 23"/>
          <p:cNvSpPr txBox="1"/>
          <p:nvPr/>
        </p:nvSpPr>
        <p:spPr>
          <a:xfrm>
            <a:off x="6386512" y="4745309"/>
            <a:ext cx="212883" cy="17907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28</a:t>
            </a:r>
            <a:endParaRPr lang="en-US" sz="1000">
              <a:solidFill>
                <a:srgbClr val="000000"/>
              </a:solidFill>
              <a:latin typeface="Times New Roman" panose="02020603050405020304"/>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519040" y="2213977"/>
            <a:ext cx="5806032" cy="1064260"/>
            <a:chOff x="0" y="0"/>
            <a:chExt cx="7741376" cy="1419013"/>
          </a:xfrm>
        </p:grpSpPr>
        <p:grpSp>
          <p:nvGrpSpPr>
            <p:cNvPr id="5" name="Group 5"/>
            <p:cNvGrpSpPr/>
            <p:nvPr/>
          </p:nvGrpSpPr>
          <p:grpSpPr>
            <a:xfrm rot="0">
              <a:off x="10709" y="39546"/>
              <a:ext cx="262157" cy="240016"/>
              <a:chOff x="0" y="0"/>
              <a:chExt cx="852667" cy="780652"/>
            </a:xfrm>
          </p:grpSpPr>
          <p:sp>
            <p:nvSpPr>
              <p:cNvPr id="6" name="Freeform 6"/>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7" name="TextBox 7"/>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8" name="Group 8"/>
            <p:cNvGrpSpPr/>
            <p:nvPr/>
          </p:nvGrpSpPr>
          <p:grpSpPr>
            <a:xfrm rot="0">
              <a:off x="0" y="27307"/>
              <a:ext cx="242027" cy="242027"/>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1" name="Group 11"/>
            <p:cNvGrpSpPr/>
            <p:nvPr/>
          </p:nvGrpSpPr>
          <p:grpSpPr>
            <a:xfrm rot="0">
              <a:off x="11842" y="41833"/>
              <a:ext cx="218342" cy="212976"/>
              <a:chOff x="0" y="0"/>
              <a:chExt cx="733260" cy="715238"/>
            </a:xfrm>
          </p:grpSpPr>
          <p:sp>
            <p:nvSpPr>
              <p:cNvPr id="12" name="Freeform 12"/>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3" name="TextBox 13"/>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4" name="Group 14"/>
            <p:cNvGrpSpPr/>
            <p:nvPr/>
          </p:nvGrpSpPr>
          <p:grpSpPr>
            <a:xfrm rot="1261002">
              <a:off x="237344" y="32551"/>
              <a:ext cx="32993" cy="20225"/>
              <a:chOff x="0" y="0"/>
              <a:chExt cx="110802" cy="67923"/>
            </a:xfrm>
          </p:grpSpPr>
          <p:sp>
            <p:nvSpPr>
              <p:cNvPr id="15" name="Freeform 15"/>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6" name="TextBox 16"/>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7" name="Group 17"/>
            <p:cNvGrpSpPr/>
            <p:nvPr/>
          </p:nvGrpSpPr>
          <p:grpSpPr>
            <a:xfrm rot="2537428">
              <a:off x="4866" y="256957"/>
              <a:ext cx="14897" cy="20225"/>
              <a:chOff x="0" y="0"/>
              <a:chExt cx="50030" cy="67923"/>
            </a:xfrm>
          </p:grpSpPr>
          <p:sp>
            <p:nvSpPr>
              <p:cNvPr id="18" name="Freeform 18"/>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19" name="TextBox 19"/>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0" name="TextBox 20"/>
            <p:cNvSpPr txBox="1"/>
            <p:nvPr/>
          </p:nvSpPr>
          <p:spPr>
            <a:xfrm>
              <a:off x="405735" y="-66675"/>
              <a:ext cx="7335640" cy="1485688"/>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Ở trong hook </a:t>
              </a:r>
              <a:r>
                <a:rPr lang="en-US" sz="1600">
                  <a:solidFill>
                    <a:srgbClr val="3B3939"/>
                  </a:solidFill>
                  <a:latin typeface="Times New Roman Bold" panose="02020603050405020304"/>
                </a:rPr>
                <a:t>usePlayTrack</a:t>
              </a:r>
              <a:r>
                <a:rPr lang="en-US" sz="1600">
                  <a:solidFill>
                    <a:srgbClr val="3B3939"/>
                  </a:solidFill>
                  <a:latin typeface="Times New Roman" panose="02020603050405020304"/>
                </a:rPr>
                <a:t>, bạn cần lưu trữ những state của đoạn âm thanh như: vị trí, thời lượng, tên, hình ảnh... của đoạn âm thanh. Hook </a:t>
              </a:r>
              <a:r>
                <a:rPr lang="en-US" sz="1600">
                  <a:solidFill>
                    <a:srgbClr val="3B3939"/>
                  </a:solidFill>
                  <a:latin typeface="Times New Roman Bold" panose="02020603050405020304"/>
                </a:rPr>
                <a:t>useProgress</a:t>
              </a:r>
              <a:r>
                <a:rPr lang="en-US" sz="1600">
                  <a:solidFill>
                    <a:srgbClr val="3B3939"/>
                  </a:solidFill>
                  <a:latin typeface="Times New Roman" panose="02020603050405020304"/>
                </a:rPr>
                <a:t> dùng để lấy thời lượng track đang phát.</a:t>
              </a:r>
              <a:endParaRPr lang="en-US" sz="1600">
                <a:solidFill>
                  <a:srgbClr val="3B3939"/>
                </a:solidFill>
                <a:latin typeface="Times New Roman" panose="02020603050405020304"/>
              </a:endParaRPr>
            </a:p>
          </p:txBody>
        </p:sp>
      </p:grpSp>
      <p:sp>
        <p:nvSpPr>
          <p:cNvPr id="23" name="TextBox 23"/>
          <p:cNvSpPr txBox="1"/>
          <p:nvPr/>
        </p:nvSpPr>
        <p:spPr>
          <a:xfrm>
            <a:off x="1931642" y="254724"/>
            <a:ext cx="4454870"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Hook</a:t>
            </a:r>
            <a:endParaRPr lang="en-US" sz="1800">
              <a:solidFill>
                <a:srgbClr val="F16622"/>
              </a:solidFill>
              <a:latin typeface="Times New Roman Bold" panose="02020603050405020304"/>
            </a:endParaRPr>
          </a:p>
        </p:txBody>
      </p:sp>
      <p:sp>
        <p:nvSpPr>
          <p:cNvPr id="24" name="TextBox 24"/>
          <p:cNvSpPr txBox="1"/>
          <p:nvPr/>
        </p:nvSpPr>
        <p:spPr>
          <a:xfrm>
            <a:off x="6386512" y="4745309"/>
            <a:ext cx="212883" cy="17907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29</a:t>
            </a:r>
            <a:endParaRPr lang="en-US" sz="1000">
              <a:solidFill>
                <a:srgbClr val="000000"/>
              </a:solidFill>
              <a:latin typeface="Times New Roman" panose="02020603050405020304"/>
            </a:endParaRPr>
          </a:p>
        </p:txBody>
      </p:sp>
      <p:grpSp>
        <p:nvGrpSpPr>
          <p:cNvPr id="25" name="Group 22"/>
          <p:cNvGrpSpPr/>
          <p:nvPr/>
        </p:nvGrpSpPr>
        <p:grpSpPr>
          <a:xfrm rot="0">
            <a:off x="1298575" y="1033145"/>
            <a:ext cx="4298950" cy="926465"/>
            <a:chOff x="0" y="0"/>
            <a:chExt cx="2928429" cy="645563"/>
          </a:xfrm>
        </p:grpSpPr>
        <p:sp>
          <p:nvSpPr>
            <p:cNvPr id="26" name="Freeform 23"/>
            <p:cNvSpPr/>
            <p:nvPr/>
          </p:nvSpPr>
          <p:spPr>
            <a:xfrm>
              <a:off x="0" y="0"/>
              <a:ext cx="2928429" cy="645563"/>
            </a:xfrm>
            <a:custGeom>
              <a:avLst/>
              <a:gdLst/>
              <a:ahLst/>
              <a:cxnLst/>
              <a:rect l="l" t="t" r="r" b="b"/>
              <a:pathLst>
                <a:path w="2928429" h="645563">
                  <a:moveTo>
                    <a:pt x="0" y="0"/>
                  </a:moveTo>
                  <a:lnTo>
                    <a:pt x="2928429" y="0"/>
                  </a:lnTo>
                  <a:lnTo>
                    <a:pt x="2928429" y="645563"/>
                  </a:lnTo>
                  <a:lnTo>
                    <a:pt x="0" y="645563"/>
                  </a:lnTo>
                  <a:close/>
                </a:path>
              </a:pathLst>
            </a:custGeom>
            <a:solidFill>
              <a:srgbClr val="F16622"/>
            </a:solidFill>
          </p:spPr>
        </p:sp>
        <p:sp>
          <p:nvSpPr>
            <p:cNvPr id="27" name="TextBox 24"/>
            <p:cNvSpPr txBox="1"/>
            <p:nvPr/>
          </p:nvSpPr>
          <p:spPr>
            <a:xfrm>
              <a:off x="0" y="-57150"/>
              <a:ext cx="2928429" cy="702713"/>
            </a:xfrm>
            <a:prstGeom prst="rect">
              <a:avLst/>
            </a:prstGeom>
          </p:spPr>
          <p:txBody>
            <a:bodyPr lIns="50800" tIns="50800" rIns="50800" bIns="50800" rtlCol="0" anchor="ctr"/>
            <a:p>
              <a:pPr>
                <a:lnSpc>
                  <a:spcPts val="1960"/>
                </a:lnSpc>
              </a:pPr>
              <a:r>
                <a:rPr lang="en-US" sz="1400">
                  <a:solidFill>
                    <a:srgbClr val="FFFFFF"/>
                  </a:solidFill>
                  <a:latin typeface="Times New Roman" panose="02020603050405020304"/>
                </a:rPr>
                <a:t>export const usePlayTrack = playListData =&gt; {</a:t>
              </a:r>
              <a:endParaRPr lang="en-US" sz="1400">
                <a:solidFill>
                  <a:srgbClr val="FFFFFF"/>
                </a:solidFill>
                <a:latin typeface="Times New Roman" panose="02020603050405020304"/>
              </a:endParaRPr>
            </a:p>
            <a:p>
              <a:pPr>
                <a:lnSpc>
                  <a:spcPts val="1960"/>
                </a:lnSpc>
              </a:pPr>
              <a:r>
                <a:rPr lang="en-US" sz="1400">
                  <a:solidFill>
                    <a:srgbClr val="FFFFFF"/>
                  </a:solidFill>
                  <a:latin typeface="Times New Roman" panose="02020603050405020304"/>
                </a:rPr>
                <a:t>  const playBackState = usePlaybackState();</a:t>
              </a:r>
              <a:endParaRPr lang="en-US" sz="1400">
                <a:solidFill>
                  <a:srgbClr val="FFFFFF"/>
                </a:solidFill>
                <a:latin typeface="Times New Roman" panose="02020603050405020304"/>
              </a:endParaRPr>
            </a:p>
            <a:p>
              <a:pPr>
                <a:lnSpc>
                  <a:spcPts val="1960"/>
                </a:lnSpc>
              </a:pPr>
              <a:r>
                <a:rPr lang="en-US" sz="1400">
                  <a:solidFill>
                    <a:srgbClr val="FFFFFF"/>
                  </a:solidFill>
                  <a:latin typeface="Times New Roman" panose="02020603050405020304"/>
                </a:rPr>
                <a:t>  const [isSetupDone, setSetupDone] = useState(false);</a:t>
              </a:r>
              <a:endParaRPr lang="en-US" sz="1400">
                <a:solidFill>
                  <a:srgbClr val="FFFFFF"/>
                </a:solidFill>
                <a:latin typeface="Times New Roman" panose="02020603050405020304"/>
              </a:endParaRPr>
            </a:p>
          </p:txBody>
        </p:sp>
      </p:grpSp>
      <p:grpSp>
        <p:nvGrpSpPr>
          <p:cNvPr id="28" name="Group 22"/>
          <p:cNvGrpSpPr/>
          <p:nvPr/>
        </p:nvGrpSpPr>
        <p:grpSpPr>
          <a:xfrm rot="0">
            <a:off x="1417320" y="3278505"/>
            <a:ext cx="4314190" cy="1048385"/>
            <a:chOff x="0" y="0"/>
            <a:chExt cx="2928429" cy="645563"/>
          </a:xfrm>
        </p:grpSpPr>
        <p:sp>
          <p:nvSpPr>
            <p:cNvPr id="29" name="Freeform 23"/>
            <p:cNvSpPr/>
            <p:nvPr/>
          </p:nvSpPr>
          <p:spPr>
            <a:xfrm>
              <a:off x="0" y="0"/>
              <a:ext cx="2928429" cy="645563"/>
            </a:xfrm>
            <a:custGeom>
              <a:avLst/>
              <a:gdLst/>
              <a:ahLst/>
              <a:cxnLst/>
              <a:rect l="l" t="t" r="r" b="b"/>
              <a:pathLst>
                <a:path w="2928429" h="645563">
                  <a:moveTo>
                    <a:pt x="0" y="0"/>
                  </a:moveTo>
                  <a:lnTo>
                    <a:pt x="2928429" y="0"/>
                  </a:lnTo>
                  <a:lnTo>
                    <a:pt x="2928429" y="645563"/>
                  </a:lnTo>
                  <a:lnTo>
                    <a:pt x="0" y="645563"/>
                  </a:lnTo>
                  <a:close/>
                </a:path>
              </a:pathLst>
            </a:custGeom>
            <a:solidFill>
              <a:srgbClr val="F16622"/>
            </a:solidFill>
          </p:spPr>
        </p:sp>
        <p:sp>
          <p:nvSpPr>
            <p:cNvPr id="30" name="TextBox 24"/>
            <p:cNvSpPr txBox="1"/>
            <p:nvPr/>
          </p:nvSpPr>
          <p:spPr>
            <a:xfrm>
              <a:off x="0" y="-57150"/>
              <a:ext cx="2928429" cy="702713"/>
            </a:xfrm>
            <a:prstGeom prst="rect">
              <a:avLst/>
            </a:prstGeom>
          </p:spPr>
          <p:txBody>
            <a:bodyPr lIns="50800" tIns="50800" rIns="50800" bIns="50800" rtlCol="0" anchor="ctr"/>
            <a:p>
              <a:pPr>
                <a:lnSpc>
                  <a:spcPts val="1960"/>
                </a:lnSpc>
              </a:pPr>
              <a:r>
                <a:rPr lang="en-US" sz="1400">
                  <a:solidFill>
                    <a:srgbClr val="FFFFFF"/>
                  </a:solidFill>
                  <a:latin typeface="Times New Roman" panose="02020603050405020304"/>
                </a:rPr>
                <a:t>  const {duration, position} = useProgress();</a:t>
              </a:r>
              <a:endParaRPr lang="en-US" sz="1400">
                <a:solidFill>
                  <a:srgbClr val="FFFFFF"/>
                </a:solidFill>
                <a:latin typeface="Times New Roman" panose="02020603050405020304"/>
              </a:endParaRPr>
            </a:p>
            <a:p>
              <a:pPr>
                <a:lnSpc>
                  <a:spcPts val="1960"/>
                </a:lnSpc>
              </a:pPr>
              <a:r>
                <a:rPr lang="en-US" sz="1400">
                  <a:solidFill>
                    <a:srgbClr val="FFFFFF"/>
                  </a:solidFill>
                  <a:latin typeface="Times New Roman" panose="02020603050405020304"/>
                </a:rPr>
                <a:t>  const [trackTitle, setTrackTitle] = useState();</a:t>
              </a:r>
              <a:endParaRPr lang="en-US" sz="1400">
                <a:solidFill>
                  <a:srgbClr val="FFFFFF"/>
                </a:solidFill>
                <a:latin typeface="Times New Roman" panose="02020603050405020304"/>
              </a:endParaRPr>
            </a:p>
            <a:p>
              <a:pPr>
                <a:lnSpc>
                  <a:spcPts val="1960"/>
                </a:lnSpc>
              </a:pPr>
              <a:r>
                <a:rPr lang="en-US" sz="1400">
                  <a:solidFill>
                    <a:srgbClr val="FFFFFF"/>
                  </a:solidFill>
                  <a:latin typeface="Times New Roman" panose="02020603050405020304"/>
                </a:rPr>
                <a:t>  const [trackArtist, setTrackArtist] = useState();</a:t>
              </a:r>
              <a:endParaRPr lang="en-US" sz="1400">
                <a:solidFill>
                  <a:srgbClr val="FFFFFF"/>
                </a:solidFill>
                <a:latin typeface="Times New Roman" panose="02020603050405020304"/>
              </a:endParaRPr>
            </a:p>
            <a:p>
              <a:pPr>
                <a:lnSpc>
                  <a:spcPts val="1960"/>
                </a:lnSpc>
              </a:pPr>
              <a:r>
                <a:rPr lang="en-US" sz="1400">
                  <a:solidFill>
                    <a:srgbClr val="FFFFFF"/>
                  </a:solidFill>
                  <a:latin typeface="Times New Roman" panose="02020603050405020304"/>
                </a:rPr>
                <a:t>  const [trackArtwork, setTrackArtwork] = useState();</a:t>
              </a:r>
              <a:endParaRPr lang="en-US" sz="1400">
                <a:solidFill>
                  <a:srgbClr val="FFFFFF"/>
                </a:solidFill>
                <a:latin typeface="Times New Roman" panose="02020603050405020304"/>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580553" y="935257"/>
            <a:ext cx="5806032" cy="511810"/>
            <a:chOff x="0" y="0"/>
            <a:chExt cx="7741376" cy="682413"/>
          </a:xfrm>
        </p:grpSpPr>
        <p:grpSp>
          <p:nvGrpSpPr>
            <p:cNvPr id="5" name="Group 5"/>
            <p:cNvGrpSpPr/>
            <p:nvPr/>
          </p:nvGrpSpPr>
          <p:grpSpPr>
            <a:xfrm rot="0">
              <a:off x="10709" y="39546"/>
              <a:ext cx="262157" cy="240016"/>
              <a:chOff x="0" y="0"/>
              <a:chExt cx="852667" cy="780652"/>
            </a:xfrm>
          </p:grpSpPr>
          <p:sp>
            <p:nvSpPr>
              <p:cNvPr id="6" name="Freeform 6"/>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7" name="TextBox 7"/>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8" name="Group 8"/>
            <p:cNvGrpSpPr/>
            <p:nvPr/>
          </p:nvGrpSpPr>
          <p:grpSpPr>
            <a:xfrm rot="0">
              <a:off x="0" y="27307"/>
              <a:ext cx="242027" cy="242027"/>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1" name="Group 11"/>
            <p:cNvGrpSpPr/>
            <p:nvPr/>
          </p:nvGrpSpPr>
          <p:grpSpPr>
            <a:xfrm rot="0">
              <a:off x="11842" y="41833"/>
              <a:ext cx="218342" cy="212976"/>
              <a:chOff x="0" y="0"/>
              <a:chExt cx="733260" cy="715238"/>
            </a:xfrm>
          </p:grpSpPr>
          <p:sp>
            <p:nvSpPr>
              <p:cNvPr id="12" name="Freeform 12"/>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3" name="TextBox 13"/>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4" name="Group 14"/>
            <p:cNvGrpSpPr/>
            <p:nvPr/>
          </p:nvGrpSpPr>
          <p:grpSpPr>
            <a:xfrm rot="1261002">
              <a:off x="237344" y="32551"/>
              <a:ext cx="32993" cy="20225"/>
              <a:chOff x="0" y="0"/>
              <a:chExt cx="110802" cy="67923"/>
            </a:xfrm>
          </p:grpSpPr>
          <p:sp>
            <p:nvSpPr>
              <p:cNvPr id="15" name="Freeform 15"/>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6" name="TextBox 16"/>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7" name="Group 17"/>
            <p:cNvGrpSpPr/>
            <p:nvPr/>
          </p:nvGrpSpPr>
          <p:grpSpPr>
            <a:xfrm rot="2537428">
              <a:off x="4866" y="256957"/>
              <a:ext cx="14897" cy="20225"/>
              <a:chOff x="0" y="0"/>
              <a:chExt cx="50030" cy="67923"/>
            </a:xfrm>
          </p:grpSpPr>
          <p:sp>
            <p:nvSpPr>
              <p:cNvPr id="18" name="Freeform 18"/>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19" name="TextBox 19"/>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0" name="TextBox 20"/>
            <p:cNvSpPr txBox="1"/>
            <p:nvPr/>
          </p:nvSpPr>
          <p:spPr>
            <a:xfrm>
              <a:off x="405735" y="-66675"/>
              <a:ext cx="7335640" cy="749088"/>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Sử dụng hook </a:t>
              </a:r>
              <a:r>
                <a:rPr lang="en-US" sz="1600">
                  <a:solidFill>
                    <a:srgbClr val="3B3939"/>
                  </a:solidFill>
                  <a:latin typeface="Times New Roman Bold" panose="02020603050405020304"/>
                </a:rPr>
                <a:t>useTrackPlayerEvents </a:t>
              </a:r>
              <a:r>
                <a:rPr lang="en-US" sz="1600">
                  <a:solidFill>
                    <a:srgbClr val="3B3939"/>
                  </a:solidFill>
                  <a:latin typeface="Times New Roman" panose="02020603050405020304"/>
                </a:rPr>
                <a:t>để bạn có thể lấy tên, hình ảnh,</a:t>
              </a:r>
              <a:r>
                <a:rPr lang="en-US" sz="1600">
                  <a:solidFill>
                    <a:srgbClr val="3B3939"/>
                  </a:solidFill>
                  <a:latin typeface="Times New Roman Bold" panose="02020603050405020304"/>
                </a:rPr>
                <a:t>... </a:t>
              </a:r>
              <a:r>
                <a:rPr lang="en-US" sz="1600">
                  <a:solidFill>
                    <a:srgbClr val="3B3939"/>
                  </a:solidFill>
                  <a:latin typeface="Times New Roman" panose="02020603050405020304"/>
                </a:rPr>
                <a:t>của đoạn âm thanh phát hiện tại</a:t>
              </a:r>
              <a:endParaRPr lang="en-US" sz="1600">
                <a:solidFill>
                  <a:srgbClr val="3B3939"/>
                </a:solidFill>
                <a:latin typeface="Times New Roman" panose="02020603050405020304"/>
              </a:endParaRPr>
            </a:p>
          </p:txBody>
        </p:sp>
      </p:grpSp>
      <p:sp>
        <p:nvSpPr>
          <p:cNvPr id="22" name="TextBox 22"/>
          <p:cNvSpPr txBox="1"/>
          <p:nvPr/>
        </p:nvSpPr>
        <p:spPr>
          <a:xfrm>
            <a:off x="1931642" y="254724"/>
            <a:ext cx="4454870"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Listen event</a:t>
            </a:r>
            <a:endParaRPr lang="en-US" sz="1800">
              <a:solidFill>
                <a:srgbClr val="F16622"/>
              </a:solidFill>
              <a:latin typeface="Times New Roman Bold" panose="02020603050405020304"/>
            </a:endParaRPr>
          </a:p>
        </p:txBody>
      </p:sp>
      <p:sp>
        <p:nvSpPr>
          <p:cNvPr id="23" name="TextBox 23"/>
          <p:cNvSpPr txBox="1"/>
          <p:nvPr/>
        </p:nvSpPr>
        <p:spPr>
          <a:xfrm>
            <a:off x="6386512" y="4745309"/>
            <a:ext cx="212883" cy="17907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30</a:t>
            </a:r>
            <a:endParaRPr lang="en-US" sz="1000">
              <a:solidFill>
                <a:srgbClr val="000000"/>
              </a:solidFill>
              <a:latin typeface="Times New Roman" panose="02020603050405020304"/>
            </a:endParaRPr>
          </a:p>
        </p:txBody>
      </p:sp>
      <p:grpSp>
        <p:nvGrpSpPr>
          <p:cNvPr id="28" name="Group 22"/>
          <p:cNvGrpSpPr/>
          <p:nvPr/>
        </p:nvGrpSpPr>
        <p:grpSpPr>
          <a:xfrm rot="0">
            <a:off x="857250" y="1619885"/>
            <a:ext cx="5272405" cy="2803525"/>
            <a:chOff x="0" y="0"/>
            <a:chExt cx="2928429" cy="645563"/>
          </a:xfrm>
        </p:grpSpPr>
        <p:sp>
          <p:nvSpPr>
            <p:cNvPr id="29" name="Freeform 23"/>
            <p:cNvSpPr/>
            <p:nvPr/>
          </p:nvSpPr>
          <p:spPr>
            <a:xfrm>
              <a:off x="0" y="0"/>
              <a:ext cx="2928429" cy="645563"/>
            </a:xfrm>
            <a:custGeom>
              <a:avLst/>
              <a:gdLst/>
              <a:ahLst/>
              <a:cxnLst/>
              <a:rect l="l" t="t" r="r" b="b"/>
              <a:pathLst>
                <a:path w="2928429" h="645563">
                  <a:moveTo>
                    <a:pt x="0" y="0"/>
                  </a:moveTo>
                  <a:lnTo>
                    <a:pt x="2928429" y="0"/>
                  </a:lnTo>
                  <a:lnTo>
                    <a:pt x="2928429" y="645563"/>
                  </a:lnTo>
                  <a:lnTo>
                    <a:pt x="0" y="645563"/>
                  </a:lnTo>
                  <a:close/>
                </a:path>
              </a:pathLst>
            </a:custGeom>
            <a:solidFill>
              <a:srgbClr val="F16622"/>
            </a:solidFill>
          </p:spPr>
        </p:sp>
        <p:sp>
          <p:nvSpPr>
            <p:cNvPr id="30" name="TextBox 24"/>
            <p:cNvSpPr txBox="1"/>
            <p:nvPr/>
          </p:nvSpPr>
          <p:spPr>
            <a:xfrm>
              <a:off x="0" y="-57150"/>
              <a:ext cx="2928429" cy="702713"/>
            </a:xfrm>
            <a:prstGeom prst="rect">
              <a:avLst/>
            </a:prstGeom>
          </p:spPr>
          <p:txBody>
            <a:bodyPr lIns="50800" tIns="50800" rIns="50800" bIns="50800" rtlCol="0" anchor="ctr"/>
            <a:p>
              <a:pPr>
                <a:lnSpc>
                  <a:spcPts val="1960"/>
                </a:lnSpc>
              </a:pPr>
              <a:r>
                <a:rPr lang="en-US" sz="1400">
                  <a:solidFill>
                    <a:srgbClr val="FFFFFF"/>
                  </a:solidFill>
                  <a:latin typeface="Times New Roman" panose="02020603050405020304"/>
                </a:rPr>
                <a:t>  useTrackPlayerEvents([Event.PlaybackActiveTrackChanged], async event =&gt; {</a:t>
              </a:r>
              <a:endParaRPr lang="en-US" sz="1400">
                <a:solidFill>
                  <a:srgbClr val="FFFFFF"/>
                </a:solidFill>
                <a:latin typeface="Times New Roman" panose="02020603050405020304"/>
              </a:endParaRPr>
            </a:p>
            <a:p>
              <a:pPr>
                <a:lnSpc>
                  <a:spcPts val="1960"/>
                </a:lnSpc>
              </a:pPr>
              <a:r>
                <a:rPr lang="en-US" sz="1400">
                  <a:solidFill>
                    <a:srgbClr val="FFFFFF"/>
                  </a:solidFill>
                  <a:latin typeface="Times New Roman" panose="02020603050405020304"/>
                </a:rPr>
                <a:t>    const {title, artwork, artist} = event?.track || {};</a:t>
              </a:r>
              <a:endParaRPr lang="en-US" sz="1400">
                <a:solidFill>
                  <a:srgbClr val="FFFFFF"/>
                </a:solidFill>
                <a:latin typeface="Times New Roman" panose="02020603050405020304"/>
              </a:endParaRPr>
            </a:p>
            <a:p>
              <a:pPr>
                <a:lnSpc>
                  <a:spcPts val="1960"/>
                </a:lnSpc>
              </a:pPr>
              <a:r>
                <a:rPr lang="en-US" sz="1400">
                  <a:solidFill>
                    <a:srgbClr val="FFFFFF"/>
                  </a:solidFill>
                  <a:latin typeface="Times New Roman" panose="02020603050405020304"/>
                </a:rPr>
                <a:t>    if (event.type === Event.PlaybackActiveTrackChanged &amp;&amp; !!event?.track) {</a:t>
              </a:r>
              <a:endParaRPr lang="en-US" sz="1400">
                <a:solidFill>
                  <a:srgbClr val="FFFFFF"/>
                </a:solidFill>
                <a:latin typeface="Times New Roman" panose="02020603050405020304"/>
              </a:endParaRPr>
            </a:p>
            <a:p>
              <a:pPr>
                <a:lnSpc>
                  <a:spcPts val="1960"/>
                </a:lnSpc>
              </a:pPr>
              <a:r>
                <a:rPr lang="en-US" sz="1400">
                  <a:solidFill>
                    <a:srgbClr val="FFFFFF"/>
                  </a:solidFill>
                  <a:latin typeface="Times New Roman" panose="02020603050405020304"/>
                </a:rPr>
                <a:t>      setTrackTitle(title);</a:t>
              </a:r>
              <a:endParaRPr lang="en-US" sz="1400">
                <a:solidFill>
                  <a:srgbClr val="FFFFFF"/>
                </a:solidFill>
                <a:latin typeface="Times New Roman" panose="02020603050405020304"/>
              </a:endParaRPr>
            </a:p>
            <a:p>
              <a:pPr>
                <a:lnSpc>
                  <a:spcPts val="1960"/>
                </a:lnSpc>
              </a:pPr>
              <a:r>
                <a:rPr lang="en-US" sz="1400">
                  <a:solidFill>
                    <a:srgbClr val="FFFFFF"/>
                  </a:solidFill>
                  <a:latin typeface="Times New Roman" panose="02020603050405020304"/>
                </a:rPr>
                <a:t>      setTrackArtist(artist);</a:t>
              </a:r>
              <a:endParaRPr lang="en-US" sz="1400">
                <a:solidFill>
                  <a:srgbClr val="FFFFFF"/>
                </a:solidFill>
                <a:latin typeface="Times New Roman" panose="02020603050405020304"/>
              </a:endParaRPr>
            </a:p>
            <a:p>
              <a:pPr>
                <a:lnSpc>
                  <a:spcPts val="1960"/>
                </a:lnSpc>
              </a:pPr>
              <a:r>
                <a:rPr lang="en-US" sz="1400">
                  <a:solidFill>
                    <a:srgbClr val="FFFFFF"/>
                  </a:solidFill>
                  <a:latin typeface="Times New Roman" panose="02020603050405020304"/>
                </a:rPr>
                <a:t>      setTrackArtwork(artwork);</a:t>
              </a:r>
              <a:endParaRPr lang="en-US" sz="1400">
                <a:solidFill>
                  <a:srgbClr val="FFFFFF"/>
                </a:solidFill>
                <a:latin typeface="Times New Roman" panose="02020603050405020304"/>
              </a:endParaRPr>
            </a:p>
            <a:p>
              <a:pPr>
                <a:lnSpc>
                  <a:spcPts val="1960"/>
                </a:lnSpc>
              </a:pPr>
              <a:r>
                <a:rPr lang="en-US" sz="1400">
                  <a:solidFill>
                    <a:srgbClr val="FFFFFF"/>
                  </a:solidFill>
                  <a:latin typeface="Times New Roman" panose="02020603050405020304"/>
                </a:rPr>
                <a:t>    }</a:t>
              </a:r>
              <a:endParaRPr lang="en-US" sz="1400">
                <a:solidFill>
                  <a:srgbClr val="FFFFFF"/>
                </a:solidFill>
                <a:latin typeface="Times New Roman" panose="02020603050405020304"/>
              </a:endParaRPr>
            </a:p>
            <a:p>
              <a:pPr>
                <a:lnSpc>
                  <a:spcPts val="1960"/>
                </a:lnSpc>
              </a:pPr>
              <a:r>
                <a:rPr lang="en-US" sz="1400">
                  <a:solidFill>
                    <a:srgbClr val="FFFFFF"/>
                  </a:solidFill>
                  <a:latin typeface="Times New Roman" panose="02020603050405020304"/>
                </a:rPr>
                <a:t>  });</a:t>
              </a:r>
              <a:endParaRPr lang="en-US" sz="1400">
                <a:solidFill>
                  <a:srgbClr val="FFFFFF"/>
                </a:solidFill>
                <a:latin typeface="Times New Roman" panose="02020603050405020304"/>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580553" y="935257"/>
            <a:ext cx="5806032" cy="788035"/>
            <a:chOff x="0" y="0"/>
            <a:chExt cx="7741376" cy="1050713"/>
          </a:xfrm>
        </p:grpSpPr>
        <p:grpSp>
          <p:nvGrpSpPr>
            <p:cNvPr id="5" name="Group 5"/>
            <p:cNvGrpSpPr/>
            <p:nvPr/>
          </p:nvGrpSpPr>
          <p:grpSpPr>
            <a:xfrm rot="0">
              <a:off x="10709" y="39546"/>
              <a:ext cx="262157" cy="240016"/>
              <a:chOff x="0" y="0"/>
              <a:chExt cx="852667" cy="780652"/>
            </a:xfrm>
          </p:grpSpPr>
          <p:sp>
            <p:nvSpPr>
              <p:cNvPr id="6" name="Freeform 6"/>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7" name="TextBox 7"/>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8" name="Group 8"/>
            <p:cNvGrpSpPr/>
            <p:nvPr/>
          </p:nvGrpSpPr>
          <p:grpSpPr>
            <a:xfrm rot="0">
              <a:off x="0" y="27307"/>
              <a:ext cx="242027" cy="242027"/>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1" name="Group 11"/>
            <p:cNvGrpSpPr/>
            <p:nvPr/>
          </p:nvGrpSpPr>
          <p:grpSpPr>
            <a:xfrm rot="0">
              <a:off x="11842" y="41833"/>
              <a:ext cx="218342" cy="212976"/>
              <a:chOff x="0" y="0"/>
              <a:chExt cx="733260" cy="715238"/>
            </a:xfrm>
          </p:grpSpPr>
          <p:sp>
            <p:nvSpPr>
              <p:cNvPr id="12" name="Freeform 12"/>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3" name="TextBox 13"/>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4" name="Group 14"/>
            <p:cNvGrpSpPr/>
            <p:nvPr/>
          </p:nvGrpSpPr>
          <p:grpSpPr>
            <a:xfrm rot="1261002">
              <a:off x="237344" y="32551"/>
              <a:ext cx="32993" cy="20225"/>
              <a:chOff x="0" y="0"/>
              <a:chExt cx="110802" cy="67923"/>
            </a:xfrm>
          </p:grpSpPr>
          <p:sp>
            <p:nvSpPr>
              <p:cNvPr id="15" name="Freeform 15"/>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6" name="TextBox 16"/>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7" name="Group 17"/>
            <p:cNvGrpSpPr/>
            <p:nvPr/>
          </p:nvGrpSpPr>
          <p:grpSpPr>
            <a:xfrm rot="2537428">
              <a:off x="4866" y="256957"/>
              <a:ext cx="14897" cy="20225"/>
              <a:chOff x="0" y="0"/>
              <a:chExt cx="50030" cy="67923"/>
            </a:xfrm>
          </p:grpSpPr>
          <p:sp>
            <p:nvSpPr>
              <p:cNvPr id="18" name="Freeform 18"/>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19" name="TextBox 19"/>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0" name="TextBox 20"/>
            <p:cNvSpPr txBox="1"/>
            <p:nvPr/>
          </p:nvSpPr>
          <p:spPr>
            <a:xfrm>
              <a:off x="405735" y="-66675"/>
              <a:ext cx="7335640" cy="1117388"/>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Sử dụng </a:t>
              </a:r>
              <a:r>
                <a:rPr lang="en-US" sz="1600">
                  <a:solidFill>
                    <a:srgbClr val="3B3939"/>
                  </a:solidFill>
                  <a:latin typeface="Times New Roman Bold" panose="02020603050405020304"/>
                </a:rPr>
                <a:t>useEffect</a:t>
              </a:r>
              <a:r>
                <a:rPr lang="en-US" sz="1600">
                  <a:solidFill>
                    <a:srgbClr val="3B3939"/>
                  </a:solidFill>
                  <a:latin typeface="Times New Roman" panose="02020603050405020304"/>
                </a:rPr>
                <a:t> để gọi hàm </a:t>
              </a:r>
              <a:r>
                <a:rPr lang="en-US" sz="1600">
                  <a:solidFill>
                    <a:srgbClr val="3B3939"/>
                  </a:solidFill>
                  <a:latin typeface="Times New Roman Bold" panose="02020603050405020304"/>
                </a:rPr>
                <a:t>startPlayer</a:t>
              </a:r>
              <a:r>
                <a:rPr lang="en-US" sz="1600">
                  <a:solidFill>
                    <a:srgbClr val="3B3939"/>
                  </a:solidFill>
                  <a:latin typeface="Times New Roman" panose="02020603050405020304"/>
                </a:rPr>
                <a:t> để setup cho trình phát nhạc. Nếu screen </a:t>
              </a:r>
              <a:r>
                <a:rPr lang="en-US" sz="1600">
                  <a:solidFill>
                    <a:srgbClr val="3B3939"/>
                  </a:solidFill>
                  <a:latin typeface="Times New Roman Bold" panose="02020603050405020304"/>
                </a:rPr>
                <a:t>unmout </a:t>
              </a:r>
              <a:r>
                <a:rPr lang="en-US" sz="1600">
                  <a:solidFill>
                    <a:srgbClr val="3B3939"/>
                  </a:solidFill>
                  <a:latin typeface="Times New Roman" panose="02020603050405020304"/>
                </a:rPr>
                <a:t>gọi hàm </a:t>
              </a:r>
              <a:r>
                <a:rPr lang="en-US" sz="1600">
                  <a:solidFill>
                    <a:srgbClr val="3B3939"/>
                  </a:solidFill>
                  <a:latin typeface="Times New Roman Bold" panose="02020603050405020304"/>
                </a:rPr>
                <a:t>reset() </a:t>
              </a:r>
              <a:r>
                <a:rPr lang="en-US" sz="1600">
                  <a:solidFill>
                    <a:srgbClr val="3B3939"/>
                  </a:solidFill>
                  <a:latin typeface="Times New Roman" panose="02020603050405020304"/>
                </a:rPr>
                <a:t>để xoá tất cả đoạn âm thanh trong trình phát nhạc.</a:t>
              </a:r>
              <a:endParaRPr lang="en-US" sz="1600">
                <a:solidFill>
                  <a:srgbClr val="3B3939"/>
                </a:solidFill>
                <a:latin typeface="Times New Roman" panose="02020603050405020304"/>
              </a:endParaRPr>
            </a:p>
          </p:txBody>
        </p:sp>
      </p:grpSp>
      <p:sp>
        <p:nvSpPr>
          <p:cNvPr id="22" name="TextBox 22"/>
          <p:cNvSpPr txBox="1"/>
          <p:nvPr/>
        </p:nvSpPr>
        <p:spPr>
          <a:xfrm>
            <a:off x="1931642" y="254724"/>
            <a:ext cx="4454870"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Khởi tạo trình phát âm thanh</a:t>
            </a:r>
            <a:endParaRPr lang="en-US" sz="1800">
              <a:solidFill>
                <a:srgbClr val="F16622"/>
              </a:solidFill>
              <a:latin typeface="Times New Roman Bold" panose="02020603050405020304"/>
            </a:endParaRPr>
          </a:p>
        </p:txBody>
      </p:sp>
      <p:sp>
        <p:nvSpPr>
          <p:cNvPr id="23" name="TextBox 23"/>
          <p:cNvSpPr txBox="1"/>
          <p:nvPr/>
        </p:nvSpPr>
        <p:spPr>
          <a:xfrm>
            <a:off x="6386512" y="4745309"/>
            <a:ext cx="212883" cy="17907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31</a:t>
            </a:r>
            <a:endParaRPr lang="en-US" sz="1000">
              <a:solidFill>
                <a:srgbClr val="000000"/>
              </a:solidFill>
              <a:latin typeface="Times New Roman" panose="02020603050405020304"/>
            </a:endParaRPr>
          </a:p>
        </p:txBody>
      </p:sp>
      <p:grpSp>
        <p:nvGrpSpPr>
          <p:cNvPr id="28" name="Group 22"/>
          <p:cNvGrpSpPr/>
          <p:nvPr/>
        </p:nvGrpSpPr>
        <p:grpSpPr>
          <a:xfrm rot="0">
            <a:off x="1991360" y="2009140"/>
            <a:ext cx="2922905" cy="1757045"/>
            <a:chOff x="0" y="0"/>
            <a:chExt cx="2928429" cy="645563"/>
          </a:xfrm>
        </p:grpSpPr>
        <p:sp>
          <p:nvSpPr>
            <p:cNvPr id="29" name="Freeform 23"/>
            <p:cNvSpPr/>
            <p:nvPr/>
          </p:nvSpPr>
          <p:spPr>
            <a:xfrm>
              <a:off x="0" y="0"/>
              <a:ext cx="2928429" cy="645563"/>
            </a:xfrm>
            <a:custGeom>
              <a:avLst/>
              <a:gdLst/>
              <a:ahLst/>
              <a:cxnLst/>
              <a:rect l="l" t="t" r="r" b="b"/>
              <a:pathLst>
                <a:path w="2928429" h="645563">
                  <a:moveTo>
                    <a:pt x="0" y="0"/>
                  </a:moveTo>
                  <a:lnTo>
                    <a:pt x="2928429" y="0"/>
                  </a:lnTo>
                  <a:lnTo>
                    <a:pt x="2928429" y="645563"/>
                  </a:lnTo>
                  <a:lnTo>
                    <a:pt x="0" y="645563"/>
                  </a:lnTo>
                  <a:close/>
                </a:path>
              </a:pathLst>
            </a:custGeom>
            <a:solidFill>
              <a:srgbClr val="F16622"/>
            </a:solidFill>
          </p:spPr>
        </p:sp>
        <p:sp>
          <p:nvSpPr>
            <p:cNvPr id="30" name="TextBox 24"/>
            <p:cNvSpPr txBox="1"/>
            <p:nvPr/>
          </p:nvSpPr>
          <p:spPr>
            <a:xfrm>
              <a:off x="0" y="-57150"/>
              <a:ext cx="2928429" cy="702713"/>
            </a:xfrm>
            <a:prstGeom prst="rect">
              <a:avLst/>
            </a:prstGeom>
          </p:spPr>
          <p:txBody>
            <a:bodyPr lIns="50800" tIns="50800" rIns="50800" bIns="50800" rtlCol="0" anchor="ctr"/>
            <a:p>
              <a:pPr>
                <a:lnSpc>
                  <a:spcPts val="1960"/>
                </a:lnSpc>
              </a:pPr>
              <a:r>
                <a:rPr lang="en-US" sz="1400">
                  <a:solidFill>
                    <a:srgbClr val="FFFFFF"/>
                  </a:solidFill>
                  <a:latin typeface="Times New Roman" panose="02020603050405020304"/>
                </a:rPr>
                <a:t>  useEffect(() =&gt; {</a:t>
              </a:r>
              <a:endParaRPr lang="en-US" sz="1400">
                <a:solidFill>
                  <a:srgbClr val="FFFFFF"/>
                </a:solidFill>
                <a:latin typeface="Times New Roman" panose="02020603050405020304"/>
              </a:endParaRPr>
            </a:p>
            <a:p>
              <a:pPr>
                <a:lnSpc>
                  <a:spcPts val="1960"/>
                </a:lnSpc>
              </a:pPr>
              <a:r>
                <a:rPr lang="en-US" sz="1400">
                  <a:solidFill>
                    <a:srgbClr val="FFFFFF"/>
                  </a:solidFill>
                  <a:latin typeface="Times New Roman" panose="02020603050405020304"/>
                </a:rPr>
                <a:t>    startPlayer(setSetupDone);</a:t>
              </a:r>
              <a:endParaRPr lang="en-US" sz="1400">
                <a:solidFill>
                  <a:srgbClr val="FFFFFF"/>
                </a:solidFill>
                <a:latin typeface="Times New Roman" panose="02020603050405020304"/>
              </a:endParaRPr>
            </a:p>
            <a:p>
              <a:pPr>
                <a:lnSpc>
                  <a:spcPts val="1960"/>
                </a:lnSpc>
              </a:pPr>
              <a:r>
                <a:rPr lang="en-US" sz="1400">
                  <a:solidFill>
                    <a:srgbClr val="FFFFFF"/>
                  </a:solidFill>
                  <a:latin typeface="Times New Roman" panose="02020603050405020304"/>
                </a:rPr>
                <a:t>    return () =&gt; {</a:t>
              </a:r>
              <a:endParaRPr lang="en-US" sz="1400">
                <a:solidFill>
                  <a:srgbClr val="FFFFFF"/>
                </a:solidFill>
                <a:latin typeface="Times New Roman" panose="02020603050405020304"/>
              </a:endParaRPr>
            </a:p>
            <a:p>
              <a:pPr>
                <a:lnSpc>
                  <a:spcPts val="1960"/>
                </a:lnSpc>
              </a:pPr>
              <a:r>
                <a:rPr lang="en-US" sz="1400">
                  <a:solidFill>
                    <a:srgbClr val="FFFFFF"/>
                  </a:solidFill>
                  <a:latin typeface="Times New Roman" panose="02020603050405020304"/>
                </a:rPr>
                <a:t>      TrackPlayer.reset();</a:t>
              </a:r>
              <a:endParaRPr lang="en-US" sz="1400">
                <a:solidFill>
                  <a:srgbClr val="FFFFFF"/>
                </a:solidFill>
                <a:latin typeface="Times New Roman" panose="02020603050405020304"/>
              </a:endParaRPr>
            </a:p>
            <a:p>
              <a:pPr>
                <a:lnSpc>
                  <a:spcPts val="1960"/>
                </a:lnSpc>
              </a:pPr>
              <a:r>
                <a:rPr lang="en-US" sz="1400">
                  <a:solidFill>
                    <a:srgbClr val="FFFFFF"/>
                  </a:solidFill>
                  <a:latin typeface="Times New Roman" panose="02020603050405020304"/>
                </a:rPr>
                <a:t>    };</a:t>
              </a:r>
              <a:endParaRPr lang="en-US" sz="1400">
                <a:solidFill>
                  <a:srgbClr val="FFFFFF"/>
                </a:solidFill>
                <a:latin typeface="Times New Roman" panose="02020603050405020304"/>
              </a:endParaRPr>
            </a:p>
            <a:p>
              <a:pPr>
                <a:lnSpc>
                  <a:spcPts val="1960"/>
                </a:lnSpc>
              </a:pPr>
              <a:r>
                <a:rPr lang="en-US" sz="1400">
                  <a:solidFill>
                    <a:srgbClr val="FFFFFF"/>
                  </a:solidFill>
                  <a:latin typeface="Times New Roman" panose="02020603050405020304"/>
                </a:rPr>
                <a:t>  }, []);</a:t>
              </a:r>
              <a:endParaRPr lang="en-US" sz="1400">
                <a:solidFill>
                  <a:srgbClr val="FFFFFF"/>
                </a:solidFill>
                <a:latin typeface="Times New Roman" panose="02020603050405020304"/>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580553" y="885251"/>
            <a:ext cx="5806031" cy="574040"/>
            <a:chOff x="0" y="-66675"/>
            <a:chExt cx="7741375" cy="765386"/>
          </a:xfrm>
        </p:grpSpPr>
        <p:grpSp>
          <p:nvGrpSpPr>
            <p:cNvPr id="5" name="Group 5"/>
            <p:cNvGrpSpPr/>
            <p:nvPr/>
          </p:nvGrpSpPr>
          <p:grpSpPr>
            <a:xfrm rot="0">
              <a:off x="10709" y="39546"/>
              <a:ext cx="262157" cy="240016"/>
              <a:chOff x="0" y="0"/>
              <a:chExt cx="852667" cy="780652"/>
            </a:xfrm>
          </p:grpSpPr>
          <p:sp>
            <p:nvSpPr>
              <p:cNvPr id="6" name="Freeform 6"/>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7" name="TextBox 7"/>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8" name="Group 8"/>
            <p:cNvGrpSpPr/>
            <p:nvPr/>
          </p:nvGrpSpPr>
          <p:grpSpPr>
            <a:xfrm rot="0">
              <a:off x="0" y="27307"/>
              <a:ext cx="242027" cy="242027"/>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1" name="Group 11"/>
            <p:cNvGrpSpPr/>
            <p:nvPr/>
          </p:nvGrpSpPr>
          <p:grpSpPr>
            <a:xfrm rot="0">
              <a:off x="11842" y="41833"/>
              <a:ext cx="218342" cy="212976"/>
              <a:chOff x="0" y="0"/>
              <a:chExt cx="733260" cy="715238"/>
            </a:xfrm>
          </p:grpSpPr>
          <p:sp>
            <p:nvSpPr>
              <p:cNvPr id="12" name="Freeform 12"/>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3" name="TextBox 13"/>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4" name="Group 14"/>
            <p:cNvGrpSpPr/>
            <p:nvPr/>
          </p:nvGrpSpPr>
          <p:grpSpPr>
            <a:xfrm rot="1261002">
              <a:off x="237344" y="32551"/>
              <a:ext cx="32993" cy="20225"/>
              <a:chOff x="0" y="0"/>
              <a:chExt cx="110802" cy="67923"/>
            </a:xfrm>
          </p:grpSpPr>
          <p:sp>
            <p:nvSpPr>
              <p:cNvPr id="15" name="Freeform 15"/>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6" name="TextBox 16"/>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7" name="Group 17"/>
            <p:cNvGrpSpPr/>
            <p:nvPr/>
          </p:nvGrpSpPr>
          <p:grpSpPr>
            <a:xfrm rot="2537428">
              <a:off x="4866" y="256957"/>
              <a:ext cx="14897" cy="20225"/>
              <a:chOff x="0" y="0"/>
              <a:chExt cx="50030" cy="67923"/>
            </a:xfrm>
          </p:grpSpPr>
          <p:sp>
            <p:nvSpPr>
              <p:cNvPr id="18" name="Freeform 18"/>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19" name="TextBox 19"/>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0" name="TextBox 20"/>
            <p:cNvSpPr txBox="1"/>
            <p:nvPr/>
          </p:nvSpPr>
          <p:spPr>
            <a:xfrm>
              <a:off x="405735" y="-66675"/>
              <a:ext cx="7335640" cy="765386"/>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Sau khi setup thành công, thêm danh sách nhạc của mình vào hàng chờ của </a:t>
              </a:r>
              <a:r>
                <a:rPr lang="en-US" sz="1600">
                  <a:solidFill>
                    <a:srgbClr val="3B3939"/>
                  </a:solidFill>
                  <a:latin typeface="Times New Roman Bold" panose="02020603050405020304"/>
                </a:rPr>
                <a:t>TrackPlayer.</a:t>
              </a:r>
              <a:endParaRPr lang="en-US" sz="1600">
                <a:solidFill>
                  <a:srgbClr val="3B3939"/>
                </a:solidFill>
                <a:latin typeface="Times New Roman Bold" panose="02020603050405020304"/>
              </a:endParaRPr>
            </a:p>
          </p:txBody>
        </p:sp>
      </p:grpSp>
      <p:sp>
        <p:nvSpPr>
          <p:cNvPr id="22" name="TextBox 22"/>
          <p:cNvSpPr txBox="1"/>
          <p:nvPr/>
        </p:nvSpPr>
        <p:spPr>
          <a:xfrm>
            <a:off x="1931642" y="254724"/>
            <a:ext cx="4454870"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Thêm danh sách âm thanh</a:t>
            </a:r>
            <a:endParaRPr lang="en-US" sz="1800">
              <a:solidFill>
                <a:srgbClr val="F16622"/>
              </a:solidFill>
              <a:latin typeface="Times New Roman Bold" panose="02020603050405020304"/>
            </a:endParaRPr>
          </a:p>
        </p:txBody>
      </p:sp>
      <p:sp>
        <p:nvSpPr>
          <p:cNvPr id="23" name="TextBox 23"/>
          <p:cNvSpPr txBox="1"/>
          <p:nvPr/>
        </p:nvSpPr>
        <p:spPr>
          <a:xfrm>
            <a:off x="6386512" y="4745309"/>
            <a:ext cx="212883" cy="17907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32</a:t>
            </a:r>
            <a:endParaRPr lang="en-US" sz="1000">
              <a:solidFill>
                <a:srgbClr val="000000"/>
              </a:solidFill>
              <a:latin typeface="Times New Roman" panose="02020603050405020304"/>
            </a:endParaRPr>
          </a:p>
        </p:txBody>
      </p:sp>
      <p:grpSp>
        <p:nvGrpSpPr>
          <p:cNvPr id="28" name="Group 22"/>
          <p:cNvGrpSpPr/>
          <p:nvPr/>
        </p:nvGrpSpPr>
        <p:grpSpPr>
          <a:xfrm rot="0">
            <a:off x="909955" y="1676400"/>
            <a:ext cx="5085715" cy="2724150"/>
            <a:chOff x="0" y="0"/>
            <a:chExt cx="2928429" cy="645563"/>
          </a:xfrm>
        </p:grpSpPr>
        <p:sp>
          <p:nvSpPr>
            <p:cNvPr id="29" name="Freeform 23"/>
            <p:cNvSpPr/>
            <p:nvPr/>
          </p:nvSpPr>
          <p:spPr>
            <a:xfrm>
              <a:off x="0" y="0"/>
              <a:ext cx="2928429" cy="645563"/>
            </a:xfrm>
            <a:custGeom>
              <a:avLst/>
              <a:gdLst/>
              <a:ahLst/>
              <a:cxnLst/>
              <a:rect l="l" t="t" r="r" b="b"/>
              <a:pathLst>
                <a:path w="2928429" h="645563">
                  <a:moveTo>
                    <a:pt x="0" y="0"/>
                  </a:moveTo>
                  <a:lnTo>
                    <a:pt x="2928429" y="0"/>
                  </a:lnTo>
                  <a:lnTo>
                    <a:pt x="2928429" y="645563"/>
                  </a:lnTo>
                  <a:lnTo>
                    <a:pt x="0" y="645563"/>
                  </a:lnTo>
                  <a:close/>
                </a:path>
              </a:pathLst>
            </a:custGeom>
            <a:solidFill>
              <a:srgbClr val="F16622"/>
            </a:solidFill>
          </p:spPr>
        </p:sp>
        <p:sp>
          <p:nvSpPr>
            <p:cNvPr id="30" name="TextBox 24"/>
            <p:cNvSpPr txBox="1"/>
            <p:nvPr/>
          </p:nvSpPr>
          <p:spPr>
            <a:xfrm>
              <a:off x="0" y="-57150"/>
              <a:ext cx="2928429" cy="702713"/>
            </a:xfrm>
            <a:prstGeom prst="rect">
              <a:avLst/>
            </a:prstGeom>
          </p:spPr>
          <p:txBody>
            <a:bodyPr lIns="50800" tIns="50800" rIns="50800" bIns="50800" rtlCol="0" anchor="ctr"/>
            <a:p>
              <a:pPr>
                <a:lnSpc>
                  <a:spcPts val="1960"/>
                </a:lnSpc>
              </a:pPr>
              <a:r>
                <a:rPr lang="en-US" sz="1400">
                  <a:solidFill>
                    <a:srgbClr val="FFFFFF"/>
                  </a:solidFill>
                  <a:latin typeface="Times New Roman" panose="02020603050405020304"/>
                </a:rPr>
                <a:t>  useEffect(() =&gt; {</a:t>
              </a:r>
              <a:endParaRPr lang="en-US" sz="1400">
                <a:solidFill>
                  <a:srgbClr val="FFFFFF"/>
                </a:solidFill>
                <a:latin typeface="Times New Roman" panose="02020603050405020304"/>
              </a:endParaRPr>
            </a:p>
            <a:p>
              <a:pPr>
                <a:lnSpc>
                  <a:spcPts val="1960"/>
                </a:lnSpc>
              </a:pPr>
              <a:r>
                <a:rPr lang="en-US" sz="1400">
                  <a:solidFill>
                    <a:srgbClr val="FFFFFF"/>
                  </a:solidFill>
                  <a:latin typeface="Times New Roman" panose="02020603050405020304"/>
                </a:rPr>
                <a:t>    if (!!isSetupDone &amp;&amp; !!playListData) {</a:t>
              </a:r>
              <a:endParaRPr lang="en-US" sz="1400">
                <a:solidFill>
                  <a:srgbClr val="FFFFFF"/>
                </a:solidFill>
                <a:latin typeface="Times New Roman" panose="02020603050405020304"/>
              </a:endParaRPr>
            </a:p>
            <a:p>
              <a:pPr>
                <a:lnSpc>
                  <a:spcPts val="1960"/>
                </a:lnSpc>
              </a:pPr>
              <a:r>
                <a:rPr lang="en-US" sz="1400">
                  <a:solidFill>
                    <a:srgbClr val="FFFFFF"/>
                  </a:solidFill>
                  <a:latin typeface="Times New Roman" panose="02020603050405020304"/>
                </a:rPr>
                <a:t>      TrackPlayer.getActiveTrack().then(async activeTrack =&gt; {</a:t>
              </a:r>
              <a:endParaRPr lang="en-US" sz="1400">
                <a:solidFill>
                  <a:srgbClr val="FFFFFF"/>
                </a:solidFill>
                <a:latin typeface="Times New Roman" panose="02020603050405020304"/>
              </a:endParaRPr>
            </a:p>
            <a:p>
              <a:pPr>
                <a:lnSpc>
                  <a:spcPts val="1960"/>
                </a:lnSpc>
              </a:pPr>
              <a:r>
                <a:rPr lang="en-US" sz="1400">
                  <a:solidFill>
                    <a:srgbClr val="FFFFFF"/>
                  </a:solidFill>
                  <a:latin typeface="Times New Roman" panose="02020603050405020304"/>
                </a:rPr>
                <a:t>        if (!activeTrack) {</a:t>
              </a:r>
              <a:endParaRPr lang="en-US" sz="1400">
                <a:solidFill>
                  <a:srgbClr val="FFFFFF"/>
                </a:solidFill>
                <a:latin typeface="Times New Roman" panose="02020603050405020304"/>
              </a:endParaRPr>
            </a:p>
            <a:p>
              <a:pPr>
                <a:lnSpc>
                  <a:spcPts val="1960"/>
                </a:lnSpc>
              </a:pPr>
              <a:r>
                <a:rPr lang="en-US" sz="1400">
                  <a:solidFill>
                    <a:srgbClr val="FFFFFF"/>
                  </a:solidFill>
                  <a:latin typeface="Times New Roman" panose="02020603050405020304"/>
                </a:rPr>
                <a:t>          await TrackPlayer.add(playListData);</a:t>
              </a:r>
              <a:endParaRPr lang="en-US" sz="1400">
                <a:solidFill>
                  <a:srgbClr val="FFFFFF"/>
                </a:solidFill>
                <a:latin typeface="Times New Roman" panose="02020603050405020304"/>
              </a:endParaRPr>
            </a:p>
            <a:p>
              <a:pPr>
                <a:lnSpc>
                  <a:spcPts val="1960"/>
                </a:lnSpc>
              </a:pPr>
              <a:r>
                <a:rPr lang="en-US" sz="1400">
                  <a:solidFill>
                    <a:srgbClr val="FFFFFF"/>
                  </a:solidFill>
                  <a:latin typeface="Times New Roman" panose="02020603050405020304"/>
                </a:rPr>
                <a:t>        }</a:t>
              </a:r>
              <a:endParaRPr lang="en-US" sz="1400">
                <a:solidFill>
                  <a:srgbClr val="FFFFFF"/>
                </a:solidFill>
                <a:latin typeface="Times New Roman" panose="02020603050405020304"/>
              </a:endParaRPr>
            </a:p>
            <a:p>
              <a:pPr>
                <a:lnSpc>
                  <a:spcPts val="1960"/>
                </a:lnSpc>
              </a:pPr>
              <a:r>
                <a:rPr lang="en-US" sz="1400">
                  <a:solidFill>
                    <a:srgbClr val="FFFFFF"/>
                  </a:solidFill>
                  <a:latin typeface="Times New Roman" panose="02020603050405020304"/>
                </a:rPr>
                <a:t>      });</a:t>
              </a:r>
              <a:endParaRPr lang="en-US" sz="1400">
                <a:solidFill>
                  <a:srgbClr val="FFFFFF"/>
                </a:solidFill>
                <a:latin typeface="Times New Roman" panose="02020603050405020304"/>
              </a:endParaRPr>
            </a:p>
            <a:p>
              <a:pPr>
                <a:lnSpc>
                  <a:spcPts val="1960"/>
                </a:lnSpc>
              </a:pPr>
              <a:r>
                <a:rPr lang="en-US" sz="1400">
                  <a:solidFill>
                    <a:srgbClr val="FFFFFF"/>
                  </a:solidFill>
                  <a:latin typeface="Times New Roman" panose="02020603050405020304"/>
                </a:rPr>
                <a:t>    }</a:t>
              </a:r>
              <a:endParaRPr lang="en-US" sz="1400">
                <a:solidFill>
                  <a:srgbClr val="FFFFFF"/>
                </a:solidFill>
                <a:latin typeface="Times New Roman" panose="02020603050405020304"/>
              </a:endParaRPr>
            </a:p>
            <a:p>
              <a:pPr>
                <a:lnSpc>
                  <a:spcPts val="1960"/>
                </a:lnSpc>
              </a:pPr>
              <a:r>
                <a:rPr lang="en-US" sz="1400">
                  <a:solidFill>
                    <a:srgbClr val="FFFFFF"/>
                  </a:solidFill>
                  <a:latin typeface="Times New Roman" panose="02020603050405020304"/>
                </a:rPr>
                <a:t>  }, [isSetupDone, playListData]);</a:t>
              </a:r>
              <a:endParaRPr lang="en-US" sz="1400">
                <a:solidFill>
                  <a:srgbClr val="FFFFFF"/>
                </a:solidFill>
                <a:latin typeface="Times New Roman" panose="02020603050405020304"/>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580553" y="935257"/>
            <a:ext cx="5806032" cy="511810"/>
            <a:chOff x="0" y="0"/>
            <a:chExt cx="7741376" cy="682413"/>
          </a:xfrm>
        </p:grpSpPr>
        <p:grpSp>
          <p:nvGrpSpPr>
            <p:cNvPr id="5" name="Group 5"/>
            <p:cNvGrpSpPr/>
            <p:nvPr/>
          </p:nvGrpSpPr>
          <p:grpSpPr>
            <a:xfrm rot="0">
              <a:off x="10709" y="39546"/>
              <a:ext cx="262157" cy="240016"/>
              <a:chOff x="0" y="0"/>
              <a:chExt cx="852667" cy="780652"/>
            </a:xfrm>
          </p:grpSpPr>
          <p:sp>
            <p:nvSpPr>
              <p:cNvPr id="6" name="Freeform 6"/>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7" name="TextBox 7"/>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8" name="Group 8"/>
            <p:cNvGrpSpPr/>
            <p:nvPr/>
          </p:nvGrpSpPr>
          <p:grpSpPr>
            <a:xfrm rot="0">
              <a:off x="0" y="27307"/>
              <a:ext cx="242027" cy="242027"/>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1" name="Group 11"/>
            <p:cNvGrpSpPr/>
            <p:nvPr/>
          </p:nvGrpSpPr>
          <p:grpSpPr>
            <a:xfrm rot="0">
              <a:off x="11842" y="41833"/>
              <a:ext cx="218342" cy="212976"/>
              <a:chOff x="0" y="0"/>
              <a:chExt cx="733260" cy="715238"/>
            </a:xfrm>
          </p:grpSpPr>
          <p:sp>
            <p:nvSpPr>
              <p:cNvPr id="12" name="Freeform 12"/>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3" name="TextBox 13"/>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4" name="Group 14"/>
            <p:cNvGrpSpPr/>
            <p:nvPr/>
          </p:nvGrpSpPr>
          <p:grpSpPr>
            <a:xfrm rot="1261002">
              <a:off x="237344" y="32551"/>
              <a:ext cx="32993" cy="20225"/>
              <a:chOff x="0" y="0"/>
              <a:chExt cx="110802" cy="67923"/>
            </a:xfrm>
          </p:grpSpPr>
          <p:sp>
            <p:nvSpPr>
              <p:cNvPr id="15" name="Freeform 15"/>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6" name="TextBox 16"/>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7" name="Group 17"/>
            <p:cNvGrpSpPr/>
            <p:nvPr/>
          </p:nvGrpSpPr>
          <p:grpSpPr>
            <a:xfrm rot="2537428">
              <a:off x="4866" y="256957"/>
              <a:ext cx="14897" cy="20225"/>
              <a:chOff x="0" y="0"/>
              <a:chExt cx="50030" cy="67923"/>
            </a:xfrm>
          </p:grpSpPr>
          <p:sp>
            <p:nvSpPr>
              <p:cNvPr id="18" name="Freeform 18"/>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19" name="TextBox 19"/>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0" name="TextBox 20"/>
            <p:cNvSpPr txBox="1"/>
            <p:nvPr/>
          </p:nvSpPr>
          <p:spPr>
            <a:xfrm>
              <a:off x="405735" y="-66675"/>
              <a:ext cx="7335640" cy="749088"/>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Sử dụng </a:t>
              </a:r>
              <a:r>
                <a:rPr lang="en-US" sz="1600">
                  <a:solidFill>
                    <a:srgbClr val="3B3939"/>
                  </a:solidFill>
                  <a:latin typeface="Times New Roman Bold" panose="02020603050405020304"/>
                </a:rPr>
                <a:t>playBackState </a:t>
              </a:r>
              <a:r>
                <a:rPr lang="en-US" sz="1600">
                  <a:solidFill>
                    <a:srgbClr val="3B3939"/>
                  </a:solidFill>
                  <a:latin typeface="Times New Roman" panose="02020603050405020304"/>
                </a:rPr>
                <a:t>để xác định trạng thái phát nhạc hiện tại để dừng hoặc phát nhạc.</a:t>
              </a:r>
              <a:endParaRPr lang="en-US" sz="1600">
                <a:solidFill>
                  <a:srgbClr val="3B3939"/>
                </a:solidFill>
                <a:latin typeface="Times New Roman" panose="02020603050405020304"/>
              </a:endParaRPr>
            </a:p>
          </p:txBody>
        </p:sp>
      </p:grpSp>
      <p:sp>
        <p:nvSpPr>
          <p:cNvPr id="22" name="TextBox 22"/>
          <p:cNvSpPr txBox="1"/>
          <p:nvPr/>
        </p:nvSpPr>
        <p:spPr>
          <a:xfrm>
            <a:off x="2903475" y="254724"/>
            <a:ext cx="3483110"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Hàm phát/dừng âm thanh</a:t>
            </a:r>
            <a:endParaRPr lang="en-US" sz="1800">
              <a:solidFill>
                <a:srgbClr val="F16622"/>
              </a:solidFill>
              <a:latin typeface="Times New Roman Bold" panose="02020603050405020304"/>
            </a:endParaRPr>
          </a:p>
        </p:txBody>
      </p:sp>
      <p:sp>
        <p:nvSpPr>
          <p:cNvPr id="23" name="TextBox 23"/>
          <p:cNvSpPr txBox="1"/>
          <p:nvPr/>
        </p:nvSpPr>
        <p:spPr>
          <a:xfrm>
            <a:off x="6386512" y="4745309"/>
            <a:ext cx="212883" cy="17907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33</a:t>
            </a:r>
            <a:endParaRPr lang="en-US" sz="1000">
              <a:solidFill>
                <a:srgbClr val="000000"/>
              </a:solidFill>
              <a:latin typeface="Times New Roman" panose="02020603050405020304"/>
            </a:endParaRPr>
          </a:p>
        </p:txBody>
      </p:sp>
      <p:grpSp>
        <p:nvGrpSpPr>
          <p:cNvPr id="28" name="Group 22"/>
          <p:cNvGrpSpPr/>
          <p:nvPr/>
        </p:nvGrpSpPr>
        <p:grpSpPr>
          <a:xfrm rot="0">
            <a:off x="904875" y="1599565"/>
            <a:ext cx="5085715" cy="1993900"/>
            <a:chOff x="0" y="0"/>
            <a:chExt cx="2928429" cy="645563"/>
          </a:xfrm>
        </p:grpSpPr>
        <p:sp>
          <p:nvSpPr>
            <p:cNvPr id="29" name="Freeform 23"/>
            <p:cNvSpPr/>
            <p:nvPr/>
          </p:nvSpPr>
          <p:spPr>
            <a:xfrm>
              <a:off x="0" y="0"/>
              <a:ext cx="2928429" cy="645563"/>
            </a:xfrm>
            <a:custGeom>
              <a:avLst/>
              <a:gdLst/>
              <a:ahLst/>
              <a:cxnLst/>
              <a:rect l="l" t="t" r="r" b="b"/>
              <a:pathLst>
                <a:path w="2928429" h="645563">
                  <a:moveTo>
                    <a:pt x="0" y="0"/>
                  </a:moveTo>
                  <a:lnTo>
                    <a:pt x="2928429" y="0"/>
                  </a:lnTo>
                  <a:lnTo>
                    <a:pt x="2928429" y="645563"/>
                  </a:lnTo>
                  <a:lnTo>
                    <a:pt x="0" y="645563"/>
                  </a:lnTo>
                  <a:close/>
                </a:path>
              </a:pathLst>
            </a:custGeom>
            <a:solidFill>
              <a:srgbClr val="F16622"/>
            </a:solidFill>
          </p:spPr>
        </p:sp>
        <p:sp>
          <p:nvSpPr>
            <p:cNvPr id="30" name="TextBox 24"/>
            <p:cNvSpPr txBox="1"/>
            <p:nvPr/>
          </p:nvSpPr>
          <p:spPr>
            <a:xfrm>
              <a:off x="0" y="-57150"/>
              <a:ext cx="2928429" cy="702713"/>
            </a:xfrm>
            <a:prstGeom prst="rect">
              <a:avLst/>
            </a:prstGeom>
          </p:spPr>
          <p:txBody>
            <a:bodyPr lIns="50800" tIns="50800" rIns="50800" bIns="50800" rtlCol="0" anchor="ctr"/>
            <a:p>
              <a:pPr>
                <a:lnSpc>
                  <a:spcPts val="1960"/>
                </a:lnSpc>
              </a:pPr>
              <a:endParaRPr lang="en-US" sz="1400">
                <a:solidFill>
                  <a:srgbClr val="FFFFFF"/>
                </a:solidFill>
                <a:latin typeface="Times New Roman" panose="02020603050405020304"/>
              </a:endParaRPr>
            </a:p>
            <a:p>
              <a:pPr>
                <a:lnSpc>
                  <a:spcPts val="1960"/>
                </a:lnSpc>
              </a:pPr>
              <a:r>
                <a:rPr lang="en-US" sz="1400">
                  <a:solidFill>
                    <a:srgbClr val="FFFFFF"/>
                  </a:solidFill>
                  <a:latin typeface="Times New Roman" panose="02020603050405020304"/>
                </a:rPr>
                <a:t>  const onTogglePlayTrack = async () =&gt; {</a:t>
              </a:r>
              <a:endParaRPr lang="en-US" sz="1400">
                <a:solidFill>
                  <a:srgbClr val="FFFFFF"/>
                </a:solidFill>
                <a:latin typeface="Times New Roman" panose="02020603050405020304"/>
              </a:endParaRPr>
            </a:p>
            <a:p>
              <a:pPr>
                <a:lnSpc>
                  <a:spcPts val="1960"/>
                </a:lnSpc>
              </a:pPr>
              <a:r>
                <a:rPr lang="en-US" sz="1400">
                  <a:solidFill>
                    <a:srgbClr val="FFFFFF"/>
                  </a:solidFill>
                  <a:latin typeface="Times New Roman" panose="02020603050405020304"/>
                </a:rPr>
                <a:t>    if (playBackState.state === State.Playing) {</a:t>
              </a:r>
              <a:endParaRPr lang="en-US" sz="1400">
                <a:solidFill>
                  <a:srgbClr val="FFFFFF"/>
                </a:solidFill>
                <a:latin typeface="Times New Roman" panose="02020603050405020304"/>
              </a:endParaRPr>
            </a:p>
            <a:p>
              <a:pPr>
                <a:lnSpc>
                  <a:spcPts val="1960"/>
                </a:lnSpc>
              </a:pPr>
              <a:r>
                <a:rPr lang="en-US" sz="1400">
                  <a:solidFill>
                    <a:srgbClr val="FFFFFF"/>
                  </a:solidFill>
                  <a:latin typeface="Times New Roman" panose="02020603050405020304"/>
                </a:rPr>
                <a:t>      await TrackPlayer.pause();</a:t>
              </a:r>
              <a:endParaRPr lang="en-US" sz="1400">
                <a:solidFill>
                  <a:srgbClr val="FFFFFF"/>
                </a:solidFill>
                <a:latin typeface="Times New Roman" panose="02020603050405020304"/>
              </a:endParaRPr>
            </a:p>
            <a:p>
              <a:pPr>
                <a:lnSpc>
                  <a:spcPts val="1960"/>
                </a:lnSpc>
              </a:pPr>
              <a:r>
                <a:rPr lang="en-US" sz="1400">
                  <a:solidFill>
                    <a:srgbClr val="FFFFFF"/>
                  </a:solidFill>
                  <a:latin typeface="Times New Roman" panose="02020603050405020304"/>
                </a:rPr>
                <a:t>    } else {</a:t>
              </a:r>
              <a:endParaRPr lang="en-US" sz="1400">
                <a:solidFill>
                  <a:srgbClr val="FFFFFF"/>
                </a:solidFill>
                <a:latin typeface="Times New Roman" panose="02020603050405020304"/>
              </a:endParaRPr>
            </a:p>
            <a:p>
              <a:pPr>
                <a:lnSpc>
                  <a:spcPts val="1960"/>
                </a:lnSpc>
              </a:pPr>
              <a:r>
                <a:rPr lang="en-US" sz="1400">
                  <a:solidFill>
                    <a:srgbClr val="FFFFFF"/>
                  </a:solidFill>
                  <a:latin typeface="Times New Roman" panose="02020603050405020304"/>
                </a:rPr>
                <a:t>      await TrackPlayer.play();</a:t>
              </a:r>
              <a:endParaRPr lang="en-US" sz="1400">
                <a:solidFill>
                  <a:srgbClr val="FFFFFF"/>
                </a:solidFill>
                <a:latin typeface="Times New Roman" panose="02020603050405020304"/>
              </a:endParaRPr>
            </a:p>
            <a:p>
              <a:pPr>
                <a:lnSpc>
                  <a:spcPts val="1960"/>
                </a:lnSpc>
              </a:pPr>
              <a:r>
                <a:rPr lang="en-US" sz="1400">
                  <a:solidFill>
                    <a:srgbClr val="FFFFFF"/>
                  </a:solidFill>
                  <a:latin typeface="Times New Roman" panose="02020603050405020304"/>
                </a:rPr>
                <a:t>    }</a:t>
              </a:r>
              <a:endParaRPr lang="en-US" sz="1400">
                <a:solidFill>
                  <a:srgbClr val="FFFFFF"/>
                </a:solidFill>
                <a:latin typeface="Times New Roman" panose="02020603050405020304"/>
              </a:endParaRPr>
            </a:p>
            <a:p>
              <a:pPr>
                <a:lnSpc>
                  <a:spcPts val="1960"/>
                </a:lnSpc>
              </a:pPr>
              <a:r>
                <a:rPr lang="en-US" sz="1400">
                  <a:solidFill>
                    <a:srgbClr val="FFFFFF"/>
                  </a:solidFill>
                  <a:latin typeface="Times New Roman" panose="02020603050405020304"/>
                </a:rPr>
                <a:t>  };</a:t>
              </a:r>
              <a:endParaRPr lang="en-US" sz="1400">
                <a:solidFill>
                  <a:srgbClr val="FFFFFF"/>
                </a:solidFill>
                <a:latin typeface="Times New Roman" panose="02020603050405020304"/>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580553" y="935257"/>
            <a:ext cx="5806032" cy="511810"/>
            <a:chOff x="0" y="0"/>
            <a:chExt cx="7741376" cy="682413"/>
          </a:xfrm>
        </p:grpSpPr>
        <p:grpSp>
          <p:nvGrpSpPr>
            <p:cNvPr id="5" name="Group 5"/>
            <p:cNvGrpSpPr/>
            <p:nvPr/>
          </p:nvGrpSpPr>
          <p:grpSpPr>
            <a:xfrm rot="0">
              <a:off x="10709" y="39546"/>
              <a:ext cx="262157" cy="240016"/>
              <a:chOff x="0" y="0"/>
              <a:chExt cx="852667" cy="780652"/>
            </a:xfrm>
          </p:grpSpPr>
          <p:sp>
            <p:nvSpPr>
              <p:cNvPr id="6" name="Freeform 6"/>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7" name="TextBox 7"/>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8" name="Group 8"/>
            <p:cNvGrpSpPr/>
            <p:nvPr/>
          </p:nvGrpSpPr>
          <p:grpSpPr>
            <a:xfrm rot="0">
              <a:off x="0" y="27307"/>
              <a:ext cx="242027" cy="242027"/>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1" name="Group 11"/>
            <p:cNvGrpSpPr/>
            <p:nvPr/>
          </p:nvGrpSpPr>
          <p:grpSpPr>
            <a:xfrm rot="0">
              <a:off x="11842" y="41833"/>
              <a:ext cx="218342" cy="212976"/>
              <a:chOff x="0" y="0"/>
              <a:chExt cx="733260" cy="715238"/>
            </a:xfrm>
          </p:grpSpPr>
          <p:sp>
            <p:nvSpPr>
              <p:cNvPr id="12" name="Freeform 12"/>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3" name="TextBox 13"/>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4" name="Group 14"/>
            <p:cNvGrpSpPr/>
            <p:nvPr/>
          </p:nvGrpSpPr>
          <p:grpSpPr>
            <a:xfrm rot="1261002">
              <a:off x="237344" y="32551"/>
              <a:ext cx="32993" cy="20225"/>
              <a:chOff x="0" y="0"/>
              <a:chExt cx="110802" cy="67923"/>
            </a:xfrm>
          </p:grpSpPr>
          <p:sp>
            <p:nvSpPr>
              <p:cNvPr id="15" name="Freeform 15"/>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6" name="TextBox 16"/>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7" name="Group 17"/>
            <p:cNvGrpSpPr/>
            <p:nvPr/>
          </p:nvGrpSpPr>
          <p:grpSpPr>
            <a:xfrm rot="2537428">
              <a:off x="4866" y="256957"/>
              <a:ext cx="14897" cy="20225"/>
              <a:chOff x="0" y="0"/>
              <a:chExt cx="50030" cy="67923"/>
            </a:xfrm>
          </p:grpSpPr>
          <p:sp>
            <p:nvSpPr>
              <p:cNvPr id="18" name="Freeform 18"/>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19" name="TextBox 19"/>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0" name="TextBox 20"/>
            <p:cNvSpPr txBox="1"/>
            <p:nvPr/>
          </p:nvSpPr>
          <p:spPr>
            <a:xfrm>
              <a:off x="405735" y="-66675"/>
              <a:ext cx="7335640" cy="749088"/>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Gọi hàm </a:t>
              </a:r>
              <a:r>
                <a:rPr lang="en-US" sz="1600">
                  <a:solidFill>
                    <a:srgbClr val="3B3939"/>
                  </a:solidFill>
                  <a:latin typeface="Times New Roman Bold" panose="02020603050405020304"/>
                </a:rPr>
                <a:t>seekTo </a:t>
              </a:r>
              <a:r>
                <a:rPr lang="en-US" sz="1600">
                  <a:solidFill>
                    <a:srgbClr val="3B3939"/>
                  </a:solidFill>
                  <a:latin typeface="Times New Roman" panose="02020603050405020304"/>
                </a:rPr>
                <a:t>để tua đến đoạn âm thanh mong muốn</a:t>
              </a:r>
              <a:r>
                <a:rPr lang="en-US" sz="1600">
                  <a:solidFill>
                    <a:srgbClr val="3B3939"/>
                  </a:solidFill>
                  <a:latin typeface="Times New Roman Bold" panose="02020603050405020304"/>
                </a:rPr>
                <a:t>. toTime </a:t>
              </a:r>
              <a:r>
                <a:rPr lang="en-US" sz="1600">
                  <a:solidFill>
                    <a:srgbClr val="3B3939"/>
                  </a:solidFill>
                  <a:latin typeface="Times New Roman" panose="02020603050405020304"/>
                </a:rPr>
                <a:t>là thời lượng tính bằng giây, mà bạn muốn tua đến</a:t>
              </a:r>
              <a:endParaRPr lang="en-US" sz="1600">
                <a:solidFill>
                  <a:srgbClr val="3B3939"/>
                </a:solidFill>
                <a:latin typeface="Times New Roman" panose="02020603050405020304"/>
              </a:endParaRPr>
            </a:p>
          </p:txBody>
        </p:sp>
      </p:grpSp>
      <p:sp>
        <p:nvSpPr>
          <p:cNvPr id="22" name="TextBox 22"/>
          <p:cNvSpPr txBox="1"/>
          <p:nvPr/>
        </p:nvSpPr>
        <p:spPr>
          <a:xfrm>
            <a:off x="2903475" y="254724"/>
            <a:ext cx="3483110"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Tua âm thanh đang phát</a:t>
            </a:r>
            <a:endParaRPr lang="en-US" sz="1800">
              <a:solidFill>
                <a:srgbClr val="F16622"/>
              </a:solidFill>
              <a:latin typeface="Times New Roman Bold" panose="02020603050405020304"/>
            </a:endParaRPr>
          </a:p>
        </p:txBody>
      </p:sp>
      <p:sp>
        <p:nvSpPr>
          <p:cNvPr id="23" name="TextBox 23"/>
          <p:cNvSpPr txBox="1"/>
          <p:nvPr/>
        </p:nvSpPr>
        <p:spPr>
          <a:xfrm>
            <a:off x="6386512" y="4745309"/>
            <a:ext cx="212883" cy="17907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34</a:t>
            </a:r>
            <a:endParaRPr lang="en-US" sz="1000">
              <a:solidFill>
                <a:srgbClr val="000000"/>
              </a:solidFill>
              <a:latin typeface="Times New Roman" panose="02020603050405020304"/>
            </a:endParaRPr>
          </a:p>
        </p:txBody>
      </p:sp>
      <p:grpSp>
        <p:nvGrpSpPr>
          <p:cNvPr id="28" name="Group 22"/>
          <p:cNvGrpSpPr/>
          <p:nvPr/>
        </p:nvGrpSpPr>
        <p:grpSpPr>
          <a:xfrm rot="0">
            <a:off x="2135505" y="1687195"/>
            <a:ext cx="2625725" cy="979805"/>
            <a:chOff x="0" y="0"/>
            <a:chExt cx="2928429" cy="645563"/>
          </a:xfrm>
        </p:grpSpPr>
        <p:sp>
          <p:nvSpPr>
            <p:cNvPr id="29" name="Freeform 23"/>
            <p:cNvSpPr/>
            <p:nvPr/>
          </p:nvSpPr>
          <p:spPr>
            <a:xfrm>
              <a:off x="0" y="0"/>
              <a:ext cx="2928429" cy="645563"/>
            </a:xfrm>
            <a:custGeom>
              <a:avLst/>
              <a:gdLst/>
              <a:ahLst/>
              <a:cxnLst/>
              <a:rect l="l" t="t" r="r" b="b"/>
              <a:pathLst>
                <a:path w="2928429" h="645563">
                  <a:moveTo>
                    <a:pt x="0" y="0"/>
                  </a:moveTo>
                  <a:lnTo>
                    <a:pt x="2928429" y="0"/>
                  </a:lnTo>
                  <a:lnTo>
                    <a:pt x="2928429" y="645563"/>
                  </a:lnTo>
                  <a:lnTo>
                    <a:pt x="0" y="645563"/>
                  </a:lnTo>
                  <a:close/>
                </a:path>
              </a:pathLst>
            </a:custGeom>
            <a:solidFill>
              <a:srgbClr val="F16622"/>
            </a:solidFill>
          </p:spPr>
        </p:sp>
        <p:sp>
          <p:nvSpPr>
            <p:cNvPr id="30" name="TextBox 24"/>
            <p:cNvSpPr txBox="1"/>
            <p:nvPr/>
          </p:nvSpPr>
          <p:spPr>
            <a:xfrm>
              <a:off x="0" y="-57150"/>
              <a:ext cx="2928429" cy="702713"/>
            </a:xfrm>
            <a:prstGeom prst="rect">
              <a:avLst/>
            </a:prstGeom>
          </p:spPr>
          <p:txBody>
            <a:bodyPr lIns="50800" tIns="50800" rIns="50800" bIns="50800" rtlCol="0" anchor="ctr"/>
            <a:p>
              <a:pPr>
                <a:lnSpc>
                  <a:spcPts val="1960"/>
                </a:lnSpc>
              </a:pPr>
              <a:r>
                <a:rPr lang="en-US" sz="1400">
                  <a:solidFill>
                    <a:srgbClr val="FFFFFF"/>
                  </a:solidFill>
                  <a:latin typeface="Times New Roman" panose="02020603050405020304"/>
                </a:rPr>
                <a:t>  const onSeekTo = toTime =&gt; {</a:t>
              </a:r>
              <a:endParaRPr lang="en-US" sz="1400">
                <a:solidFill>
                  <a:srgbClr val="FFFFFF"/>
                </a:solidFill>
                <a:latin typeface="Times New Roman" panose="02020603050405020304"/>
              </a:endParaRPr>
            </a:p>
            <a:p>
              <a:pPr>
                <a:lnSpc>
                  <a:spcPts val="1960"/>
                </a:lnSpc>
              </a:pPr>
              <a:r>
                <a:rPr lang="en-US" sz="1400">
                  <a:solidFill>
                    <a:srgbClr val="FFFFFF"/>
                  </a:solidFill>
                  <a:latin typeface="Times New Roman" panose="02020603050405020304"/>
                </a:rPr>
                <a:t>    TrackPlayer.seekTo(toTime);</a:t>
              </a:r>
              <a:endParaRPr lang="en-US" sz="1400">
                <a:solidFill>
                  <a:srgbClr val="FFFFFF"/>
                </a:solidFill>
                <a:latin typeface="Times New Roman" panose="02020603050405020304"/>
              </a:endParaRPr>
            </a:p>
            <a:p>
              <a:pPr>
                <a:lnSpc>
                  <a:spcPts val="1960"/>
                </a:lnSpc>
              </a:pPr>
              <a:r>
                <a:rPr lang="en-US" sz="1400">
                  <a:solidFill>
                    <a:srgbClr val="FFFFFF"/>
                  </a:solidFill>
                  <a:latin typeface="Times New Roman" panose="02020603050405020304"/>
                </a:rPr>
                <a:t>  };</a:t>
              </a:r>
              <a:endParaRPr lang="en-US" sz="1400">
                <a:solidFill>
                  <a:srgbClr val="FFFFFF"/>
                </a:solidFill>
                <a:latin typeface="Times New Roman" panose="02020603050405020304"/>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580553" y="935257"/>
            <a:ext cx="5806032" cy="511810"/>
            <a:chOff x="0" y="0"/>
            <a:chExt cx="7741376" cy="682413"/>
          </a:xfrm>
        </p:grpSpPr>
        <p:grpSp>
          <p:nvGrpSpPr>
            <p:cNvPr id="5" name="Group 5"/>
            <p:cNvGrpSpPr/>
            <p:nvPr/>
          </p:nvGrpSpPr>
          <p:grpSpPr>
            <a:xfrm rot="0">
              <a:off x="10709" y="39546"/>
              <a:ext cx="262157" cy="240016"/>
              <a:chOff x="0" y="0"/>
              <a:chExt cx="852667" cy="780652"/>
            </a:xfrm>
          </p:grpSpPr>
          <p:sp>
            <p:nvSpPr>
              <p:cNvPr id="6" name="Freeform 6"/>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7" name="TextBox 7"/>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8" name="Group 8"/>
            <p:cNvGrpSpPr/>
            <p:nvPr/>
          </p:nvGrpSpPr>
          <p:grpSpPr>
            <a:xfrm rot="0">
              <a:off x="0" y="27307"/>
              <a:ext cx="242027" cy="242027"/>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1" name="Group 11"/>
            <p:cNvGrpSpPr/>
            <p:nvPr/>
          </p:nvGrpSpPr>
          <p:grpSpPr>
            <a:xfrm rot="0">
              <a:off x="11842" y="41833"/>
              <a:ext cx="218342" cy="212976"/>
              <a:chOff x="0" y="0"/>
              <a:chExt cx="733260" cy="715238"/>
            </a:xfrm>
          </p:grpSpPr>
          <p:sp>
            <p:nvSpPr>
              <p:cNvPr id="12" name="Freeform 12"/>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3" name="TextBox 13"/>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4" name="Group 14"/>
            <p:cNvGrpSpPr/>
            <p:nvPr/>
          </p:nvGrpSpPr>
          <p:grpSpPr>
            <a:xfrm rot="1261002">
              <a:off x="237344" y="32551"/>
              <a:ext cx="32993" cy="20225"/>
              <a:chOff x="0" y="0"/>
              <a:chExt cx="110802" cy="67923"/>
            </a:xfrm>
          </p:grpSpPr>
          <p:sp>
            <p:nvSpPr>
              <p:cNvPr id="15" name="Freeform 15"/>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6" name="TextBox 16"/>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7" name="Group 17"/>
            <p:cNvGrpSpPr/>
            <p:nvPr/>
          </p:nvGrpSpPr>
          <p:grpSpPr>
            <a:xfrm rot="2537428">
              <a:off x="4866" y="256957"/>
              <a:ext cx="14897" cy="20225"/>
              <a:chOff x="0" y="0"/>
              <a:chExt cx="50030" cy="67923"/>
            </a:xfrm>
          </p:grpSpPr>
          <p:sp>
            <p:nvSpPr>
              <p:cNvPr id="18" name="Freeform 18"/>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19" name="TextBox 19"/>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0" name="TextBox 20"/>
            <p:cNvSpPr txBox="1"/>
            <p:nvPr/>
          </p:nvSpPr>
          <p:spPr>
            <a:xfrm>
              <a:off x="405735" y="-66675"/>
              <a:ext cx="7335640" cy="749088"/>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Gọi hàm </a:t>
              </a:r>
              <a:r>
                <a:rPr lang="en-US" sz="1600">
                  <a:solidFill>
                    <a:srgbClr val="3B3939"/>
                  </a:solidFill>
                  <a:latin typeface="Times New Roman Bold" panose="02020603050405020304"/>
                </a:rPr>
                <a:t>skipToNext</a:t>
              </a:r>
              <a:r>
                <a:rPr lang="en-US" sz="1600">
                  <a:solidFill>
                    <a:srgbClr val="3B3939"/>
                  </a:solidFill>
                  <a:latin typeface="Times New Roman" panose="02020603050405020304"/>
                </a:rPr>
                <a:t> để chuyển đến bài tiếp theo, gọi hàm</a:t>
              </a:r>
              <a:r>
                <a:rPr lang="en-US" sz="1600">
                  <a:solidFill>
                    <a:srgbClr val="3B3939"/>
                  </a:solidFill>
                  <a:latin typeface="Times New Roman Bold" panose="02020603050405020304"/>
                </a:rPr>
                <a:t> skipToPrevious</a:t>
              </a:r>
              <a:r>
                <a:rPr lang="en-US" sz="1600">
                  <a:solidFill>
                    <a:srgbClr val="3B3939"/>
                  </a:solidFill>
                  <a:latin typeface="Times New Roman" panose="02020603050405020304"/>
                </a:rPr>
                <a:t> để trở lại bài trước.</a:t>
              </a:r>
              <a:endParaRPr lang="en-US" sz="1600">
                <a:solidFill>
                  <a:srgbClr val="3B3939"/>
                </a:solidFill>
                <a:latin typeface="Times New Roman" panose="02020603050405020304"/>
              </a:endParaRPr>
            </a:p>
          </p:txBody>
        </p:sp>
      </p:grpSp>
      <p:grpSp>
        <p:nvGrpSpPr>
          <p:cNvPr id="21" name="Group 21"/>
          <p:cNvGrpSpPr/>
          <p:nvPr/>
        </p:nvGrpSpPr>
        <p:grpSpPr>
          <a:xfrm rot="0">
            <a:off x="580481" y="1618517"/>
            <a:ext cx="5806032" cy="511810"/>
            <a:chOff x="0" y="0"/>
            <a:chExt cx="7741376" cy="682413"/>
          </a:xfrm>
        </p:grpSpPr>
        <p:grpSp>
          <p:nvGrpSpPr>
            <p:cNvPr id="22" name="Group 22"/>
            <p:cNvGrpSpPr/>
            <p:nvPr/>
          </p:nvGrpSpPr>
          <p:grpSpPr>
            <a:xfrm rot="0">
              <a:off x="10709" y="39546"/>
              <a:ext cx="262157" cy="240016"/>
              <a:chOff x="0" y="0"/>
              <a:chExt cx="852667" cy="780652"/>
            </a:xfrm>
          </p:grpSpPr>
          <p:sp>
            <p:nvSpPr>
              <p:cNvPr id="23" name="Freeform 23"/>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24" name="TextBox 24"/>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25" name="Group 25"/>
            <p:cNvGrpSpPr/>
            <p:nvPr/>
          </p:nvGrpSpPr>
          <p:grpSpPr>
            <a:xfrm rot="0">
              <a:off x="0" y="27307"/>
              <a:ext cx="242027" cy="242027"/>
              <a:chOff x="0" y="0"/>
              <a:chExt cx="812800" cy="812800"/>
            </a:xfrm>
          </p:grpSpPr>
          <p:sp>
            <p:nvSpPr>
              <p:cNvPr id="26" name="Freeform 26"/>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27" name="TextBox 27"/>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28" name="Group 28"/>
            <p:cNvGrpSpPr/>
            <p:nvPr/>
          </p:nvGrpSpPr>
          <p:grpSpPr>
            <a:xfrm rot="0">
              <a:off x="11842" y="41833"/>
              <a:ext cx="218342" cy="212976"/>
              <a:chOff x="0" y="0"/>
              <a:chExt cx="733260" cy="715238"/>
            </a:xfrm>
          </p:grpSpPr>
          <p:sp>
            <p:nvSpPr>
              <p:cNvPr id="29" name="Freeform 29"/>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30" name="TextBox 30"/>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31" name="Group 31"/>
            <p:cNvGrpSpPr/>
            <p:nvPr/>
          </p:nvGrpSpPr>
          <p:grpSpPr>
            <a:xfrm rot="1261002">
              <a:off x="237344" y="32551"/>
              <a:ext cx="32993" cy="20225"/>
              <a:chOff x="0" y="0"/>
              <a:chExt cx="110802" cy="67923"/>
            </a:xfrm>
          </p:grpSpPr>
          <p:sp>
            <p:nvSpPr>
              <p:cNvPr id="32" name="Freeform 32"/>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33" name="TextBox 33"/>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34" name="Group 34"/>
            <p:cNvGrpSpPr/>
            <p:nvPr/>
          </p:nvGrpSpPr>
          <p:grpSpPr>
            <a:xfrm rot="2537428">
              <a:off x="4866" y="256957"/>
              <a:ext cx="14897" cy="20225"/>
              <a:chOff x="0" y="0"/>
              <a:chExt cx="50030" cy="67923"/>
            </a:xfrm>
          </p:grpSpPr>
          <p:sp>
            <p:nvSpPr>
              <p:cNvPr id="35" name="Freeform 35"/>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36" name="TextBox 36"/>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37" name="TextBox 37"/>
            <p:cNvSpPr txBox="1"/>
            <p:nvPr/>
          </p:nvSpPr>
          <p:spPr>
            <a:xfrm>
              <a:off x="405735" y="-66675"/>
              <a:ext cx="7335640" cy="749088"/>
            </a:xfrm>
            <a:prstGeom prst="rect">
              <a:avLst/>
            </a:prstGeom>
          </p:spPr>
          <p:txBody>
            <a:bodyPr lIns="0" tIns="0" rIns="0" bIns="0" rtlCol="0" anchor="t">
              <a:spAutoFit/>
            </a:bodyPr>
            <a:lstStyle/>
            <a:p>
              <a:pPr>
                <a:lnSpc>
                  <a:spcPts val="2240"/>
                </a:lnSpc>
              </a:pPr>
              <a:r>
                <a:rPr lang="en-US" sz="1600">
                  <a:solidFill>
                    <a:srgbClr val="3B3939"/>
                  </a:solidFill>
                  <a:latin typeface="Times New Roman Bold" panose="02020603050405020304"/>
                </a:rPr>
                <a:t>initialPosition </a:t>
              </a:r>
              <a:r>
                <a:rPr lang="en-US" sz="1600">
                  <a:solidFill>
                    <a:srgbClr val="3B3939"/>
                  </a:solidFill>
                  <a:latin typeface="Times New Roman" panose="02020603050405020304"/>
                </a:rPr>
                <a:t>là vị trí của bài trong hàng chờ mà bạn muốn chuyển đến.</a:t>
              </a:r>
              <a:endParaRPr lang="en-US" sz="1600">
                <a:solidFill>
                  <a:srgbClr val="3B3939"/>
                </a:solidFill>
                <a:latin typeface="Times New Roman" panose="02020603050405020304"/>
              </a:endParaRPr>
            </a:p>
          </p:txBody>
        </p:sp>
      </p:grpSp>
      <p:sp>
        <p:nvSpPr>
          <p:cNvPr id="39" name="TextBox 39"/>
          <p:cNvSpPr txBox="1"/>
          <p:nvPr/>
        </p:nvSpPr>
        <p:spPr>
          <a:xfrm>
            <a:off x="2903475" y="254724"/>
            <a:ext cx="3483110"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Tiếp theo/Trở lại bài</a:t>
            </a:r>
            <a:endParaRPr lang="en-US" sz="1800">
              <a:solidFill>
                <a:srgbClr val="F16622"/>
              </a:solidFill>
              <a:latin typeface="Times New Roman Bold" panose="02020603050405020304"/>
            </a:endParaRPr>
          </a:p>
        </p:txBody>
      </p:sp>
      <p:sp>
        <p:nvSpPr>
          <p:cNvPr id="40" name="TextBox 40"/>
          <p:cNvSpPr txBox="1"/>
          <p:nvPr/>
        </p:nvSpPr>
        <p:spPr>
          <a:xfrm>
            <a:off x="6386512" y="4745309"/>
            <a:ext cx="212883" cy="17907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35</a:t>
            </a:r>
            <a:endParaRPr lang="en-US" sz="1000">
              <a:solidFill>
                <a:srgbClr val="000000"/>
              </a:solidFill>
              <a:latin typeface="Times New Roman" panose="02020603050405020304"/>
            </a:endParaRPr>
          </a:p>
        </p:txBody>
      </p:sp>
      <p:grpSp>
        <p:nvGrpSpPr>
          <p:cNvPr id="41" name="Group 22"/>
          <p:cNvGrpSpPr/>
          <p:nvPr/>
        </p:nvGrpSpPr>
        <p:grpSpPr>
          <a:xfrm rot="0">
            <a:off x="1381125" y="2309495"/>
            <a:ext cx="4142740" cy="1989455"/>
            <a:chOff x="0" y="0"/>
            <a:chExt cx="2928429" cy="645563"/>
          </a:xfrm>
        </p:grpSpPr>
        <p:sp>
          <p:nvSpPr>
            <p:cNvPr id="42" name="Freeform 23"/>
            <p:cNvSpPr/>
            <p:nvPr/>
          </p:nvSpPr>
          <p:spPr>
            <a:xfrm>
              <a:off x="0" y="0"/>
              <a:ext cx="2928429" cy="645563"/>
            </a:xfrm>
            <a:custGeom>
              <a:avLst/>
              <a:gdLst/>
              <a:ahLst/>
              <a:cxnLst/>
              <a:rect l="l" t="t" r="r" b="b"/>
              <a:pathLst>
                <a:path w="2928429" h="645563">
                  <a:moveTo>
                    <a:pt x="0" y="0"/>
                  </a:moveTo>
                  <a:lnTo>
                    <a:pt x="2928429" y="0"/>
                  </a:lnTo>
                  <a:lnTo>
                    <a:pt x="2928429" y="645563"/>
                  </a:lnTo>
                  <a:lnTo>
                    <a:pt x="0" y="645563"/>
                  </a:lnTo>
                  <a:close/>
                </a:path>
              </a:pathLst>
            </a:custGeom>
            <a:solidFill>
              <a:srgbClr val="F16622"/>
            </a:solidFill>
          </p:spPr>
        </p:sp>
        <p:sp>
          <p:nvSpPr>
            <p:cNvPr id="43" name="TextBox 24"/>
            <p:cNvSpPr txBox="1"/>
            <p:nvPr/>
          </p:nvSpPr>
          <p:spPr>
            <a:xfrm>
              <a:off x="0" y="-57150"/>
              <a:ext cx="2928429" cy="702713"/>
            </a:xfrm>
            <a:prstGeom prst="rect">
              <a:avLst/>
            </a:prstGeom>
          </p:spPr>
          <p:txBody>
            <a:bodyPr lIns="50800" tIns="50800" rIns="50800" bIns="50800" rtlCol="0" anchor="ctr"/>
            <a:p>
              <a:pPr>
                <a:lnSpc>
                  <a:spcPts val="1960"/>
                </a:lnSpc>
              </a:pPr>
              <a:r>
                <a:rPr lang="en-US" sz="1400">
                  <a:solidFill>
                    <a:srgbClr val="FFFFFF"/>
                  </a:solidFill>
                  <a:latin typeface="Times New Roman" panose="02020603050405020304"/>
                </a:rPr>
                <a:t>  const onSkipToNext = initialPosition =&gt; {</a:t>
              </a:r>
              <a:endParaRPr lang="en-US" sz="1400">
                <a:solidFill>
                  <a:srgbClr val="FFFFFF"/>
                </a:solidFill>
                <a:latin typeface="Times New Roman" panose="02020603050405020304"/>
              </a:endParaRPr>
            </a:p>
            <a:p>
              <a:pPr>
                <a:lnSpc>
                  <a:spcPts val="1960"/>
                </a:lnSpc>
              </a:pPr>
              <a:r>
                <a:rPr lang="en-US" sz="1400">
                  <a:solidFill>
                    <a:srgbClr val="FFFFFF"/>
                  </a:solidFill>
                  <a:latin typeface="Times New Roman" panose="02020603050405020304"/>
                </a:rPr>
                <a:t>    TrackPlayer.skipToNext(initialPosition);</a:t>
              </a:r>
              <a:endParaRPr lang="en-US" sz="1400">
                <a:solidFill>
                  <a:srgbClr val="FFFFFF"/>
                </a:solidFill>
                <a:latin typeface="Times New Roman" panose="02020603050405020304"/>
              </a:endParaRPr>
            </a:p>
            <a:p>
              <a:pPr>
                <a:lnSpc>
                  <a:spcPts val="1960"/>
                </a:lnSpc>
              </a:pPr>
              <a:r>
                <a:rPr lang="en-US" sz="1400">
                  <a:solidFill>
                    <a:srgbClr val="FFFFFF"/>
                  </a:solidFill>
                  <a:latin typeface="Times New Roman" panose="02020603050405020304"/>
                </a:rPr>
                <a:t>  };</a:t>
              </a:r>
              <a:endParaRPr lang="en-US" sz="1400">
                <a:solidFill>
                  <a:srgbClr val="FFFFFF"/>
                </a:solidFill>
                <a:latin typeface="Times New Roman" panose="02020603050405020304"/>
              </a:endParaRPr>
            </a:p>
            <a:p>
              <a:pPr>
                <a:lnSpc>
                  <a:spcPts val="1960"/>
                </a:lnSpc>
              </a:pPr>
              <a:endParaRPr lang="en-US" sz="1400">
                <a:solidFill>
                  <a:srgbClr val="FFFFFF"/>
                </a:solidFill>
                <a:latin typeface="Times New Roman" panose="02020603050405020304"/>
              </a:endParaRPr>
            </a:p>
            <a:p>
              <a:pPr>
                <a:lnSpc>
                  <a:spcPts val="1960"/>
                </a:lnSpc>
              </a:pPr>
              <a:r>
                <a:rPr lang="en-US" sz="1400">
                  <a:solidFill>
                    <a:srgbClr val="FFFFFF"/>
                  </a:solidFill>
                  <a:latin typeface="Times New Roman" panose="02020603050405020304"/>
                </a:rPr>
                <a:t>  const onSkipToPrevious = initialPosition =&gt; {</a:t>
              </a:r>
              <a:endParaRPr lang="en-US" sz="1400">
                <a:solidFill>
                  <a:srgbClr val="FFFFFF"/>
                </a:solidFill>
                <a:latin typeface="Times New Roman" panose="02020603050405020304"/>
              </a:endParaRPr>
            </a:p>
            <a:p>
              <a:pPr>
                <a:lnSpc>
                  <a:spcPts val="1960"/>
                </a:lnSpc>
              </a:pPr>
              <a:r>
                <a:rPr lang="en-US" sz="1400">
                  <a:solidFill>
                    <a:srgbClr val="FFFFFF"/>
                  </a:solidFill>
                  <a:latin typeface="Times New Roman" panose="02020603050405020304"/>
                </a:rPr>
                <a:t>    TrackPlayer.skipToPrevious(initialPosition);</a:t>
              </a:r>
              <a:endParaRPr lang="en-US" sz="1400">
                <a:solidFill>
                  <a:srgbClr val="FFFFFF"/>
                </a:solidFill>
                <a:latin typeface="Times New Roman" panose="02020603050405020304"/>
              </a:endParaRPr>
            </a:p>
            <a:p>
              <a:pPr>
                <a:lnSpc>
                  <a:spcPts val="1960"/>
                </a:lnSpc>
              </a:pPr>
              <a:r>
                <a:rPr lang="en-US" sz="1400">
                  <a:solidFill>
                    <a:srgbClr val="FFFFFF"/>
                  </a:solidFill>
                  <a:latin typeface="Times New Roman" panose="02020603050405020304"/>
                </a:rPr>
                <a:t>  };</a:t>
              </a:r>
              <a:endParaRPr lang="en-US" sz="1400">
                <a:solidFill>
                  <a:srgbClr val="FFFFFF"/>
                </a:solidFill>
                <a:latin typeface="Times New Roman" panose="02020603050405020304"/>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580553" y="935257"/>
            <a:ext cx="5806032" cy="788035"/>
            <a:chOff x="0" y="0"/>
            <a:chExt cx="7741376" cy="1050713"/>
          </a:xfrm>
        </p:grpSpPr>
        <p:grpSp>
          <p:nvGrpSpPr>
            <p:cNvPr id="5" name="Group 5"/>
            <p:cNvGrpSpPr/>
            <p:nvPr/>
          </p:nvGrpSpPr>
          <p:grpSpPr>
            <a:xfrm rot="0">
              <a:off x="10709" y="39546"/>
              <a:ext cx="262157" cy="240016"/>
              <a:chOff x="0" y="0"/>
              <a:chExt cx="852667" cy="780652"/>
            </a:xfrm>
          </p:grpSpPr>
          <p:sp>
            <p:nvSpPr>
              <p:cNvPr id="6" name="Freeform 6"/>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7" name="TextBox 7"/>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8" name="Group 8"/>
            <p:cNvGrpSpPr/>
            <p:nvPr/>
          </p:nvGrpSpPr>
          <p:grpSpPr>
            <a:xfrm rot="0">
              <a:off x="0" y="27307"/>
              <a:ext cx="242027" cy="242027"/>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1" name="Group 11"/>
            <p:cNvGrpSpPr/>
            <p:nvPr/>
          </p:nvGrpSpPr>
          <p:grpSpPr>
            <a:xfrm rot="0">
              <a:off x="11842" y="41833"/>
              <a:ext cx="218342" cy="212976"/>
              <a:chOff x="0" y="0"/>
              <a:chExt cx="733260" cy="715238"/>
            </a:xfrm>
          </p:grpSpPr>
          <p:sp>
            <p:nvSpPr>
              <p:cNvPr id="12" name="Freeform 12"/>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3" name="TextBox 13"/>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4" name="Group 14"/>
            <p:cNvGrpSpPr/>
            <p:nvPr/>
          </p:nvGrpSpPr>
          <p:grpSpPr>
            <a:xfrm rot="1261002">
              <a:off x="237344" y="32551"/>
              <a:ext cx="32993" cy="20225"/>
              <a:chOff x="0" y="0"/>
              <a:chExt cx="110802" cy="67923"/>
            </a:xfrm>
          </p:grpSpPr>
          <p:sp>
            <p:nvSpPr>
              <p:cNvPr id="15" name="Freeform 15"/>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6" name="TextBox 16"/>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7" name="Group 17"/>
            <p:cNvGrpSpPr/>
            <p:nvPr/>
          </p:nvGrpSpPr>
          <p:grpSpPr>
            <a:xfrm rot="2537428">
              <a:off x="4866" y="256957"/>
              <a:ext cx="14897" cy="20225"/>
              <a:chOff x="0" y="0"/>
              <a:chExt cx="50030" cy="67923"/>
            </a:xfrm>
          </p:grpSpPr>
          <p:sp>
            <p:nvSpPr>
              <p:cNvPr id="18" name="Freeform 18"/>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19" name="TextBox 19"/>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0" name="TextBox 20"/>
            <p:cNvSpPr txBox="1"/>
            <p:nvPr/>
          </p:nvSpPr>
          <p:spPr>
            <a:xfrm>
              <a:off x="405735" y="-66675"/>
              <a:ext cx="7335640" cy="1117388"/>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Return các giá trị trong hook, bạn có thể lấy giá trị bất kì trong hook được return để sử dụng vào trình phát âm thanh của mình</a:t>
              </a:r>
              <a:endParaRPr lang="en-US" sz="1600">
                <a:solidFill>
                  <a:srgbClr val="3B3939"/>
                </a:solidFill>
                <a:latin typeface="Times New Roman" panose="02020603050405020304"/>
              </a:endParaRPr>
            </a:p>
          </p:txBody>
        </p:sp>
      </p:grpSp>
      <p:sp>
        <p:nvSpPr>
          <p:cNvPr id="22" name="TextBox 22"/>
          <p:cNvSpPr txBox="1"/>
          <p:nvPr/>
        </p:nvSpPr>
        <p:spPr>
          <a:xfrm>
            <a:off x="2903475" y="254724"/>
            <a:ext cx="3483110"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return value </a:t>
            </a:r>
            <a:endParaRPr lang="en-US" sz="1800">
              <a:solidFill>
                <a:srgbClr val="F16622"/>
              </a:solidFill>
              <a:latin typeface="Times New Roman Bold" panose="02020603050405020304"/>
            </a:endParaRPr>
          </a:p>
        </p:txBody>
      </p:sp>
      <p:sp>
        <p:nvSpPr>
          <p:cNvPr id="23" name="TextBox 23"/>
          <p:cNvSpPr txBox="1"/>
          <p:nvPr/>
        </p:nvSpPr>
        <p:spPr>
          <a:xfrm>
            <a:off x="6386512" y="4745309"/>
            <a:ext cx="212883" cy="17907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36</a:t>
            </a:r>
            <a:endParaRPr lang="en-US" sz="1000">
              <a:solidFill>
                <a:srgbClr val="000000"/>
              </a:solidFill>
              <a:latin typeface="Times New Roman" panose="02020603050405020304"/>
            </a:endParaRPr>
          </a:p>
        </p:txBody>
      </p:sp>
      <p:grpSp>
        <p:nvGrpSpPr>
          <p:cNvPr id="41" name="Group 22"/>
          <p:cNvGrpSpPr/>
          <p:nvPr/>
        </p:nvGrpSpPr>
        <p:grpSpPr>
          <a:xfrm rot="0">
            <a:off x="1314450" y="1676400"/>
            <a:ext cx="4142740" cy="3022600"/>
            <a:chOff x="0" y="0"/>
            <a:chExt cx="2928429" cy="645563"/>
          </a:xfrm>
        </p:grpSpPr>
        <p:sp>
          <p:nvSpPr>
            <p:cNvPr id="42" name="Freeform 23"/>
            <p:cNvSpPr/>
            <p:nvPr/>
          </p:nvSpPr>
          <p:spPr>
            <a:xfrm>
              <a:off x="0" y="0"/>
              <a:ext cx="2928429" cy="645563"/>
            </a:xfrm>
            <a:custGeom>
              <a:avLst/>
              <a:gdLst/>
              <a:ahLst/>
              <a:cxnLst/>
              <a:rect l="l" t="t" r="r" b="b"/>
              <a:pathLst>
                <a:path w="2928429" h="645563">
                  <a:moveTo>
                    <a:pt x="0" y="0"/>
                  </a:moveTo>
                  <a:lnTo>
                    <a:pt x="2928429" y="0"/>
                  </a:lnTo>
                  <a:lnTo>
                    <a:pt x="2928429" y="645563"/>
                  </a:lnTo>
                  <a:lnTo>
                    <a:pt x="0" y="645563"/>
                  </a:lnTo>
                  <a:close/>
                </a:path>
              </a:pathLst>
            </a:custGeom>
            <a:solidFill>
              <a:srgbClr val="F16622"/>
            </a:solidFill>
          </p:spPr>
        </p:sp>
        <p:sp>
          <p:nvSpPr>
            <p:cNvPr id="43" name="TextBox 24"/>
            <p:cNvSpPr txBox="1"/>
            <p:nvPr/>
          </p:nvSpPr>
          <p:spPr>
            <a:xfrm>
              <a:off x="0" y="0"/>
              <a:ext cx="2928429" cy="645563"/>
            </a:xfrm>
            <a:prstGeom prst="rect">
              <a:avLst/>
            </a:prstGeom>
          </p:spPr>
          <p:txBody>
            <a:bodyPr lIns="50800" tIns="50800" rIns="50800" bIns="50800" rtlCol="0" anchor="ctr"/>
            <a:p>
              <a:pPr>
                <a:lnSpc>
                  <a:spcPts val="1960"/>
                </a:lnSpc>
              </a:pPr>
              <a:r>
                <a:rPr lang="en-US" sz="1400">
                  <a:solidFill>
                    <a:srgbClr val="FFFFFF"/>
                  </a:solidFill>
                  <a:latin typeface="Times New Roman" panose="02020603050405020304"/>
                </a:rPr>
                <a:t>  return {</a:t>
              </a:r>
              <a:endParaRPr lang="en-US" sz="1400">
                <a:solidFill>
                  <a:srgbClr val="FFFFFF"/>
                </a:solidFill>
                <a:latin typeface="Times New Roman" panose="02020603050405020304"/>
              </a:endParaRPr>
            </a:p>
            <a:p>
              <a:pPr>
                <a:lnSpc>
                  <a:spcPts val="1960"/>
                </a:lnSpc>
              </a:pPr>
              <a:r>
                <a:rPr lang="en-US" sz="1400">
                  <a:solidFill>
                    <a:srgbClr val="FFFFFF"/>
                  </a:solidFill>
                  <a:latin typeface="Times New Roman" panose="02020603050405020304"/>
                </a:rPr>
                <a:t>    onTogglePlayTrack,</a:t>
              </a:r>
              <a:endParaRPr lang="en-US" sz="1400">
                <a:solidFill>
                  <a:srgbClr val="FFFFFF"/>
                </a:solidFill>
                <a:latin typeface="Times New Roman" panose="02020603050405020304"/>
              </a:endParaRPr>
            </a:p>
            <a:p>
              <a:pPr>
                <a:lnSpc>
                  <a:spcPts val="1960"/>
                </a:lnSpc>
              </a:pPr>
              <a:r>
                <a:rPr lang="en-US" sz="1400">
                  <a:solidFill>
                    <a:srgbClr val="FFFFFF"/>
                  </a:solidFill>
                  <a:latin typeface="Times New Roman" panose="02020603050405020304"/>
                </a:rPr>
                <a:t>    onSeekTo,</a:t>
              </a:r>
              <a:endParaRPr lang="en-US" sz="1400">
                <a:solidFill>
                  <a:srgbClr val="FFFFFF"/>
                </a:solidFill>
                <a:latin typeface="Times New Roman" panose="02020603050405020304"/>
              </a:endParaRPr>
            </a:p>
            <a:p>
              <a:pPr>
                <a:lnSpc>
                  <a:spcPts val="1960"/>
                </a:lnSpc>
              </a:pPr>
              <a:r>
                <a:rPr lang="en-US" sz="1400">
                  <a:solidFill>
                    <a:srgbClr val="FFFFFF"/>
                  </a:solidFill>
                  <a:latin typeface="Times New Roman" panose="02020603050405020304"/>
                </a:rPr>
                <a:t>    onSkipToNext,</a:t>
              </a:r>
              <a:endParaRPr lang="en-US" sz="1400">
                <a:solidFill>
                  <a:srgbClr val="FFFFFF"/>
                </a:solidFill>
                <a:latin typeface="Times New Roman" panose="02020603050405020304"/>
              </a:endParaRPr>
            </a:p>
            <a:p>
              <a:pPr>
                <a:lnSpc>
                  <a:spcPts val="1960"/>
                </a:lnSpc>
              </a:pPr>
              <a:r>
                <a:rPr lang="en-US" sz="1400">
                  <a:solidFill>
                    <a:srgbClr val="FFFFFF"/>
                  </a:solidFill>
                  <a:latin typeface="Times New Roman" panose="02020603050405020304"/>
                </a:rPr>
                <a:t>    onSkipToPrevious,</a:t>
              </a:r>
              <a:endParaRPr lang="en-US" sz="1400">
                <a:solidFill>
                  <a:srgbClr val="FFFFFF"/>
                </a:solidFill>
                <a:latin typeface="Times New Roman" panose="02020603050405020304"/>
              </a:endParaRPr>
            </a:p>
            <a:p>
              <a:pPr>
                <a:lnSpc>
                  <a:spcPts val="1960"/>
                </a:lnSpc>
              </a:pPr>
              <a:r>
                <a:rPr lang="en-US" sz="1400">
                  <a:solidFill>
                    <a:srgbClr val="FFFFFF"/>
                  </a:solidFill>
                  <a:latin typeface="Times New Roman" panose="02020603050405020304"/>
                </a:rPr>
                <a:t>    playBackState: playBackState.state,</a:t>
              </a:r>
              <a:endParaRPr lang="en-US" sz="1400">
                <a:solidFill>
                  <a:srgbClr val="FFFFFF"/>
                </a:solidFill>
                <a:latin typeface="Times New Roman" panose="02020603050405020304"/>
              </a:endParaRPr>
            </a:p>
            <a:p>
              <a:pPr>
                <a:lnSpc>
                  <a:spcPts val="1960"/>
                </a:lnSpc>
              </a:pPr>
              <a:r>
                <a:rPr lang="en-US" sz="1400">
                  <a:solidFill>
                    <a:srgbClr val="FFFFFF"/>
                  </a:solidFill>
                  <a:latin typeface="Times New Roman" panose="02020603050405020304"/>
                </a:rPr>
                <a:t>    duration,</a:t>
              </a:r>
              <a:endParaRPr lang="en-US" sz="1400">
                <a:solidFill>
                  <a:srgbClr val="FFFFFF"/>
                </a:solidFill>
                <a:latin typeface="Times New Roman" panose="02020603050405020304"/>
              </a:endParaRPr>
            </a:p>
            <a:p>
              <a:pPr>
                <a:lnSpc>
                  <a:spcPts val="1960"/>
                </a:lnSpc>
              </a:pPr>
              <a:r>
                <a:rPr lang="en-US" sz="1400">
                  <a:solidFill>
                    <a:srgbClr val="FFFFFF"/>
                  </a:solidFill>
                  <a:latin typeface="Times New Roman" panose="02020603050405020304"/>
                </a:rPr>
                <a:t>    position,</a:t>
              </a:r>
              <a:endParaRPr lang="en-US" sz="1400">
                <a:solidFill>
                  <a:srgbClr val="FFFFFF"/>
                </a:solidFill>
                <a:latin typeface="Times New Roman" panose="02020603050405020304"/>
              </a:endParaRPr>
            </a:p>
            <a:p>
              <a:pPr>
                <a:lnSpc>
                  <a:spcPts val="1960"/>
                </a:lnSpc>
              </a:pPr>
              <a:r>
                <a:rPr lang="en-US" sz="1400">
                  <a:solidFill>
                    <a:srgbClr val="FFFFFF"/>
                  </a:solidFill>
                  <a:latin typeface="Times New Roman" panose="02020603050405020304"/>
                </a:rPr>
                <a:t>    trackTitle,</a:t>
              </a:r>
              <a:endParaRPr lang="en-US" sz="1400">
                <a:solidFill>
                  <a:srgbClr val="FFFFFF"/>
                </a:solidFill>
                <a:latin typeface="Times New Roman" panose="02020603050405020304"/>
              </a:endParaRPr>
            </a:p>
            <a:p>
              <a:pPr>
                <a:lnSpc>
                  <a:spcPts val="1960"/>
                </a:lnSpc>
              </a:pPr>
              <a:r>
                <a:rPr lang="en-US" sz="1400">
                  <a:solidFill>
                    <a:srgbClr val="FFFFFF"/>
                  </a:solidFill>
                  <a:latin typeface="Times New Roman" panose="02020603050405020304"/>
                </a:rPr>
                <a:t>    trackArtist,</a:t>
              </a:r>
              <a:endParaRPr lang="en-US" sz="1400">
                <a:solidFill>
                  <a:srgbClr val="FFFFFF"/>
                </a:solidFill>
                <a:latin typeface="Times New Roman" panose="02020603050405020304"/>
              </a:endParaRPr>
            </a:p>
            <a:p>
              <a:pPr>
                <a:lnSpc>
                  <a:spcPts val="1960"/>
                </a:lnSpc>
              </a:pPr>
              <a:r>
                <a:rPr lang="en-US" sz="1400">
                  <a:solidFill>
                    <a:srgbClr val="FFFFFF"/>
                  </a:solidFill>
                  <a:latin typeface="Times New Roman" panose="02020603050405020304"/>
                </a:rPr>
                <a:t>    trackArtwork,</a:t>
              </a:r>
              <a:endParaRPr lang="en-US" sz="1400">
                <a:solidFill>
                  <a:srgbClr val="FFFFFF"/>
                </a:solidFill>
                <a:latin typeface="Times New Roman" panose="02020603050405020304"/>
              </a:endParaRPr>
            </a:p>
            <a:p>
              <a:pPr>
                <a:lnSpc>
                  <a:spcPts val="1960"/>
                </a:lnSpc>
              </a:pPr>
              <a:r>
                <a:rPr lang="en-US" sz="1400">
                  <a:solidFill>
                    <a:srgbClr val="FFFFFF"/>
                  </a:solidFill>
                  <a:latin typeface="Times New Roman" panose="02020603050405020304"/>
                </a:rPr>
                <a:t>  };</a:t>
              </a:r>
              <a:endParaRPr lang="en-US" sz="1400">
                <a:solidFill>
                  <a:srgbClr val="FFFFFF"/>
                </a:solidFill>
                <a:latin typeface="Times New Roman" panose="02020603050405020304"/>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sp>
        <p:nvSpPr>
          <p:cNvPr id="4" name="TextBox 4"/>
          <p:cNvSpPr txBox="1"/>
          <p:nvPr/>
        </p:nvSpPr>
        <p:spPr>
          <a:xfrm>
            <a:off x="1878218" y="308610"/>
            <a:ext cx="4508295"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Tổng kết</a:t>
            </a:r>
            <a:endParaRPr lang="en-US" sz="1800">
              <a:solidFill>
                <a:srgbClr val="F16622"/>
              </a:solidFill>
              <a:latin typeface="Times New Roman Bold" panose="02020603050405020304"/>
            </a:endParaRPr>
          </a:p>
        </p:txBody>
      </p:sp>
      <p:grpSp>
        <p:nvGrpSpPr>
          <p:cNvPr id="5" name="Group 5"/>
          <p:cNvGrpSpPr/>
          <p:nvPr/>
        </p:nvGrpSpPr>
        <p:grpSpPr>
          <a:xfrm rot="0">
            <a:off x="519185" y="940928"/>
            <a:ext cx="5806032" cy="235585"/>
            <a:chOff x="0" y="0"/>
            <a:chExt cx="7741376" cy="314113"/>
          </a:xfrm>
        </p:grpSpPr>
        <p:grpSp>
          <p:nvGrpSpPr>
            <p:cNvPr id="6" name="Group 6"/>
            <p:cNvGrpSpPr/>
            <p:nvPr/>
          </p:nvGrpSpPr>
          <p:grpSpPr>
            <a:xfrm rot="0">
              <a:off x="10709" y="39546"/>
              <a:ext cx="262157" cy="240016"/>
              <a:chOff x="0" y="0"/>
              <a:chExt cx="852667" cy="780652"/>
            </a:xfrm>
          </p:grpSpPr>
          <p:sp>
            <p:nvSpPr>
              <p:cNvPr id="7" name="Freeform 7"/>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8" name="TextBox 8"/>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9" name="Group 9"/>
            <p:cNvGrpSpPr/>
            <p:nvPr/>
          </p:nvGrpSpPr>
          <p:grpSpPr>
            <a:xfrm rot="0">
              <a:off x="0" y="27307"/>
              <a:ext cx="242027" cy="242027"/>
              <a:chOff x="0" y="0"/>
              <a:chExt cx="812800" cy="812800"/>
            </a:xfrm>
          </p:grpSpPr>
          <p:sp>
            <p:nvSpPr>
              <p:cNvPr id="10" name="Freeform 10"/>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1" name="TextBox 11"/>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2" name="Group 12"/>
            <p:cNvGrpSpPr/>
            <p:nvPr/>
          </p:nvGrpSpPr>
          <p:grpSpPr>
            <a:xfrm rot="0">
              <a:off x="11842" y="41833"/>
              <a:ext cx="218342" cy="212976"/>
              <a:chOff x="0" y="0"/>
              <a:chExt cx="733260" cy="715238"/>
            </a:xfrm>
          </p:grpSpPr>
          <p:sp>
            <p:nvSpPr>
              <p:cNvPr id="13" name="Freeform 13"/>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4" name="TextBox 14"/>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5" name="Group 15"/>
            <p:cNvGrpSpPr/>
            <p:nvPr/>
          </p:nvGrpSpPr>
          <p:grpSpPr>
            <a:xfrm rot="1261002">
              <a:off x="237344" y="32551"/>
              <a:ext cx="32993" cy="20225"/>
              <a:chOff x="0" y="0"/>
              <a:chExt cx="110802" cy="67923"/>
            </a:xfrm>
          </p:grpSpPr>
          <p:sp>
            <p:nvSpPr>
              <p:cNvPr id="16" name="Freeform 16"/>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7" name="TextBox 17"/>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8" name="Group 18"/>
            <p:cNvGrpSpPr/>
            <p:nvPr/>
          </p:nvGrpSpPr>
          <p:grpSpPr>
            <a:xfrm rot="2537428">
              <a:off x="4866" y="256957"/>
              <a:ext cx="14897" cy="20225"/>
              <a:chOff x="0" y="0"/>
              <a:chExt cx="50030" cy="67923"/>
            </a:xfrm>
          </p:grpSpPr>
          <p:sp>
            <p:nvSpPr>
              <p:cNvPr id="19" name="Freeform 19"/>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20" name="TextBox 20"/>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1" name="TextBox 21"/>
            <p:cNvSpPr txBox="1"/>
            <p:nvPr/>
          </p:nvSpPr>
          <p:spPr>
            <a:xfrm>
              <a:off x="405735" y="-66675"/>
              <a:ext cx="7335640" cy="380788"/>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Cài đặt thư viện chụp, lấy hình ảnh</a:t>
              </a:r>
              <a:endParaRPr lang="en-US" sz="1600">
                <a:solidFill>
                  <a:srgbClr val="3B3939"/>
                </a:solidFill>
                <a:latin typeface="Times New Roman" panose="02020603050405020304"/>
              </a:endParaRPr>
            </a:p>
          </p:txBody>
        </p:sp>
      </p:grpSp>
      <p:grpSp>
        <p:nvGrpSpPr>
          <p:cNvPr id="22" name="Group 22"/>
          <p:cNvGrpSpPr/>
          <p:nvPr/>
        </p:nvGrpSpPr>
        <p:grpSpPr>
          <a:xfrm rot="0">
            <a:off x="519040" y="1347963"/>
            <a:ext cx="5806032" cy="235585"/>
            <a:chOff x="0" y="0"/>
            <a:chExt cx="7741376" cy="314113"/>
          </a:xfrm>
        </p:grpSpPr>
        <p:grpSp>
          <p:nvGrpSpPr>
            <p:cNvPr id="23" name="Group 23"/>
            <p:cNvGrpSpPr/>
            <p:nvPr/>
          </p:nvGrpSpPr>
          <p:grpSpPr>
            <a:xfrm rot="0">
              <a:off x="10709" y="39546"/>
              <a:ext cx="262157" cy="240016"/>
              <a:chOff x="0" y="0"/>
              <a:chExt cx="852667" cy="780652"/>
            </a:xfrm>
          </p:grpSpPr>
          <p:sp>
            <p:nvSpPr>
              <p:cNvPr id="24" name="Freeform 24"/>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25" name="TextBox 25"/>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26" name="Group 26"/>
            <p:cNvGrpSpPr/>
            <p:nvPr/>
          </p:nvGrpSpPr>
          <p:grpSpPr>
            <a:xfrm rot="0">
              <a:off x="0" y="27307"/>
              <a:ext cx="242027" cy="242027"/>
              <a:chOff x="0" y="0"/>
              <a:chExt cx="812800" cy="812800"/>
            </a:xfrm>
          </p:grpSpPr>
          <p:sp>
            <p:nvSpPr>
              <p:cNvPr id="27" name="Freeform 2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28" name="TextBox 28"/>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29" name="Group 29"/>
            <p:cNvGrpSpPr/>
            <p:nvPr/>
          </p:nvGrpSpPr>
          <p:grpSpPr>
            <a:xfrm rot="0">
              <a:off x="11842" y="41833"/>
              <a:ext cx="218342" cy="212976"/>
              <a:chOff x="0" y="0"/>
              <a:chExt cx="733260" cy="715238"/>
            </a:xfrm>
          </p:grpSpPr>
          <p:sp>
            <p:nvSpPr>
              <p:cNvPr id="30" name="Freeform 30"/>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31" name="TextBox 31"/>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32" name="Group 32"/>
            <p:cNvGrpSpPr/>
            <p:nvPr/>
          </p:nvGrpSpPr>
          <p:grpSpPr>
            <a:xfrm rot="1261002">
              <a:off x="237344" y="32551"/>
              <a:ext cx="32993" cy="20225"/>
              <a:chOff x="0" y="0"/>
              <a:chExt cx="110802" cy="67923"/>
            </a:xfrm>
          </p:grpSpPr>
          <p:sp>
            <p:nvSpPr>
              <p:cNvPr id="33" name="Freeform 33"/>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34" name="TextBox 34"/>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35" name="Group 35"/>
            <p:cNvGrpSpPr/>
            <p:nvPr/>
          </p:nvGrpSpPr>
          <p:grpSpPr>
            <a:xfrm rot="2537428">
              <a:off x="4866" y="256957"/>
              <a:ext cx="14897" cy="20225"/>
              <a:chOff x="0" y="0"/>
              <a:chExt cx="50030" cy="67923"/>
            </a:xfrm>
          </p:grpSpPr>
          <p:sp>
            <p:nvSpPr>
              <p:cNvPr id="36" name="Freeform 36"/>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37" name="TextBox 37"/>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38" name="TextBox 38"/>
            <p:cNvSpPr txBox="1"/>
            <p:nvPr/>
          </p:nvSpPr>
          <p:spPr>
            <a:xfrm>
              <a:off x="405735" y="-66675"/>
              <a:ext cx="7335640" cy="380788"/>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Tạo ứng dụng chụp ảnh</a:t>
              </a:r>
              <a:endParaRPr lang="en-US" sz="1600">
                <a:solidFill>
                  <a:srgbClr val="3B3939"/>
                </a:solidFill>
                <a:latin typeface="Times New Roman" panose="02020603050405020304"/>
              </a:endParaRPr>
            </a:p>
          </p:txBody>
        </p:sp>
      </p:grpSp>
      <p:grpSp>
        <p:nvGrpSpPr>
          <p:cNvPr id="39" name="Group 39"/>
          <p:cNvGrpSpPr/>
          <p:nvPr/>
        </p:nvGrpSpPr>
        <p:grpSpPr>
          <a:xfrm rot="0">
            <a:off x="519040" y="1754998"/>
            <a:ext cx="5806032" cy="235585"/>
            <a:chOff x="0" y="0"/>
            <a:chExt cx="7741376" cy="314113"/>
          </a:xfrm>
        </p:grpSpPr>
        <p:grpSp>
          <p:nvGrpSpPr>
            <p:cNvPr id="40" name="Group 40"/>
            <p:cNvGrpSpPr/>
            <p:nvPr/>
          </p:nvGrpSpPr>
          <p:grpSpPr>
            <a:xfrm rot="0">
              <a:off x="10709" y="39546"/>
              <a:ext cx="262157" cy="240016"/>
              <a:chOff x="0" y="0"/>
              <a:chExt cx="852667" cy="780652"/>
            </a:xfrm>
          </p:grpSpPr>
          <p:sp>
            <p:nvSpPr>
              <p:cNvPr id="41" name="Freeform 41"/>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42" name="TextBox 42"/>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43" name="Group 43"/>
            <p:cNvGrpSpPr/>
            <p:nvPr/>
          </p:nvGrpSpPr>
          <p:grpSpPr>
            <a:xfrm rot="0">
              <a:off x="0" y="27307"/>
              <a:ext cx="242027" cy="242027"/>
              <a:chOff x="0" y="0"/>
              <a:chExt cx="812800" cy="812800"/>
            </a:xfrm>
          </p:grpSpPr>
          <p:sp>
            <p:nvSpPr>
              <p:cNvPr id="44" name="Freeform 44"/>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45" name="TextBox 45"/>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46" name="Group 46"/>
            <p:cNvGrpSpPr/>
            <p:nvPr/>
          </p:nvGrpSpPr>
          <p:grpSpPr>
            <a:xfrm rot="0">
              <a:off x="11842" y="41833"/>
              <a:ext cx="218342" cy="212976"/>
              <a:chOff x="0" y="0"/>
              <a:chExt cx="733260" cy="715238"/>
            </a:xfrm>
          </p:grpSpPr>
          <p:sp>
            <p:nvSpPr>
              <p:cNvPr id="47" name="Freeform 47"/>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48" name="TextBox 48"/>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49" name="Group 49"/>
            <p:cNvGrpSpPr/>
            <p:nvPr/>
          </p:nvGrpSpPr>
          <p:grpSpPr>
            <a:xfrm rot="1261002">
              <a:off x="237344" y="32551"/>
              <a:ext cx="32993" cy="20225"/>
              <a:chOff x="0" y="0"/>
              <a:chExt cx="110802" cy="67923"/>
            </a:xfrm>
          </p:grpSpPr>
          <p:sp>
            <p:nvSpPr>
              <p:cNvPr id="50" name="Freeform 50"/>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51" name="TextBox 51"/>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52" name="Group 52"/>
            <p:cNvGrpSpPr/>
            <p:nvPr/>
          </p:nvGrpSpPr>
          <p:grpSpPr>
            <a:xfrm rot="2537428">
              <a:off x="4866" y="256957"/>
              <a:ext cx="14897" cy="20225"/>
              <a:chOff x="0" y="0"/>
              <a:chExt cx="50030" cy="67923"/>
            </a:xfrm>
          </p:grpSpPr>
          <p:sp>
            <p:nvSpPr>
              <p:cNvPr id="53" name="Freeform 53"/>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54" name="TextBox 54"/>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55" name="TextBox 55"/>
            <p:cNvSpPr txBox="1"/>
            <p:nvPr/>
          </p:nvSpPr>
          <p:spPr>
            <a:xfrm>
              <a:off x="405735" y="-66675"/>
              <a:ext cx="7335640" cy="380788"/>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Tạo ứng dụng lấy ảnh từ thư viện </a:t>
              </a:r>
              <a:endParaRPr lang="en-US" sz="1600">
                <a:solidFill>
                  <a:srgbClr val="3B3939"/>
                </a:solidFill>
                <a:latin typeface="Times New Roman" panose="02020603050405020304"/>
              </a:endParaRPr>
            </a:p>
          </p:txBody>
        </p:sp>
      </p:grpSp>
      <p:grpSp>
        <p:nvGrpSpPr>
          <p:cNvPr id="56" name="Group 56"/>
          <p:cNvGrpSpPr/>
          <p:nvPr/>
        </p:nvGrpSpPr>
        <p:grpSpPr>
          <a:xfrm rot="0">
            <a:off x="519040" y="2162033"/>
            <a:ext cx="5806032" cy="235585"/>
            <a:chOff x="0" y="0"/>
            <a:chExt cx="7741376" cy="314113"/>
          </a:xfrm>
        </p:grpSpPr>
        <p:grpSp>
          <p:nvGrpSpPr>
            <p:cNvPr id="57" name="Group 57"/>
            <p:cNvGrpSpPr/>
            <p:nvPr/>
          </p:nvGrpSpPr>
          <p:grpSpPr>
            <a:xfrm rot="0">
              <a:off x="10709" y="39546"/>
              <a:ext cx="262157" cy="240016"/>
              <a:chOff x="0" y="0"/>
              <a:chExt cx="852667" cy="780652"/>
            </a:xfrm>
          </p:grpSpPr>
          <p:sp>
            <p:nvSpPr>
              <p:cNvPr id="58" name="Freeform 58"/>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59" name="TextBox 59"/>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60" name="Group 60"/>
            <p:cNvGrpSpPr/>
            <p:nvPr/>
          </p:nvGrpSpPr>
          <p:grpSpPr>
            <a:xfrm rot="0">
              <a:off x="0" y="27307"/>
              <a:ext cx="242027" cy="242027"/>
              <a:chOff x="0" y="0"/>
              <a:chExt cx="812800" cy="812800"/>
            </a:xfrm>
          </p:grpSpPr>
          <p:sp>
            <p:nvSpPr>
              <p:cNvPr id="61" name="Freeform 61"/>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62" name="TextBox 62"/>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63" name="Group 63"/>
            <p:cNvGrpSpPr/>
            <p:nvPr/>
          </p:nvGrpSpPr>
          <p:grpSpPr>
            <a:xfrm rot="0">
              <a:off x="11842" y="41833"/>
              <a:ext cx="218342" cy="212976"/>
              <a:chOff x="0" y="0"/>
              <a:chExt cx="733260" cy="715238"/>
            </a:xfrm>
          </p:grpSpPr>
          <p:sp>
            <p:nvSpPr>
              <p:cNvPr id="64" name="Freeform 64"/>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65" name="TextBox 65"/>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66" name="Group 66"/>
            <p:cNvGrpSpPr/>
            <p:nvPr/>
          </p:nvGrpSpPr>
          <p:grpSpPr>
            <a:xfrm rot="1261002">
              <a:off x="237344" y="32551"/>
              <a:ext cx="32993" cy="20225"/>
              <a:chOff x="0" y="0"/>
              <a:chExt cx="110802" cy="67923"/>
            </a:xfrm>
          </p:grpSpPr>
          <p:sp>
            <p:nvSpPr>
              <p:cNvPr id="67" name="Freeform 67"/>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68" name="TextBox 68"/>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69" name="Group 69"/>
            <p:cNvGrpSpPr/>
            <p:nvPr/>
          </p:nvGrpSpPr>
          <p:grpSpPr>
            <a:xfrm rot="2537428">
              <a:off x="4866" y="256957"/>
              <a:ext cx="14897" cy="20225"/>
              <a:chOff x="0" y="0"/>
              <a:chExt cx="50030" cy="67923"/>
            </a:xfrm>
          </p:grpSpPr>
          <p:sp>
            <p:nvSpPr>
              <p:cNvPr id="70" name="Freeform 70"/>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71" name="TextBox 71"/>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72" name="TextBox 72"/>
            <p:cNvSpPr txBox="1"/>
            <p:nvPr/>
          </p:nvSpPr>
          <p:spPr>
            <a:xfrm>
              <a:off x="405735" y="-66675"/>
              <a:ext cx="7335640" cy="380788"/>
            </a:xfrm>
            <a:prstGeom prst="rect">
              <a:avLst/>
            </a:prstGeom>
          </p:spPr>
          <p:txBody>
            <a:bodyPr lIns="0" tIns="0" rIns="0" bIns="0" rtlCol="0" anchor="t">
              <a:spAutoFit/>
            </a:bodyPr>
            <a:lstStyle/>
            <a:p>
              <a:pPr algn="l">
                <a:lnSpc>
                  <a:spcPts val="2240"/>
                </a:lnSpc>
              </a:pPr>
              <a:r>
                <a:rPr lang="en-US" sz="1600">
                  <a:solidFill>
                    <a:srgbClr val="3B3939"/>
                  </a:solidFill>
                  <a:latin typeface="Times New Roman" panose="02020603050405020304"/>
                </a:rPr>
                <a:t>Tìm hiểu về thư viện </a:t>
              </a:r>
              <a:r>
                <a:rPr lang="en-US" sz="1600">
                  <a:solidFill>
                    <a:srgbClr val="3B3939"/>
                  </a:solidFill>
                  <a:latin typeface="Times New Roman Bold" panose="02020603050405020304"/>
                </a:rPr>
                <a:t>react-native-track-player</a:t>
              </a:r>
              <a:endParaRPr lang="en-US" sz="1600">
                <a:solidFill>
                  <a:srgbClr val="3B3939"/>
                </a:solidFill>
                <a:latin typeface="Times New Roman Bold" panose="02020603050405020304"/>
              </a:endParaRPr>
            </a:p>
          </p:txBody>
        </p:sp>
      </p:grpSp>
      <p:grpSp>
        <p:nvGrpSpPr>
          <p:cNvPr id="73" name="Group 73"/>
          <p:cNvGrpSpPr/>
          <p:nvPr/>
        </p:nvGrpSpPr>
        <p:grpSpPr>
          <a:xfrm rot="0">
            <a:off x="519040" y="2569068"/>
            <a:ext cx="5806032" cy="235585"/>
            <a:chOff x="0" y="0"/>
            <a:chExt cx="7741376" cy="314113"/>
          </a:xfrm>
        </p:grpSpPr>
        <p:grpSp>
          <p:nvGrpSpPr>
            <p:cNvPr id="74" name="Group 74"/>
            <p:cNvGrpSpPr/>
            <p:nvPr/>
          </p:nvGrpSpPr>
          <p:grpSpPr>
            <a:xfrm rot="0">
              <a:off x="10709" y="39546"/>
              <a:ext cx="262157" cy="240016"/>
              <a:chOff x="0" y="0"/>
              <a:chExt cx="852667" cy="780652"/>
            </a:xfrm>
          </p:grpSpPr>
          <p:sp>
            <p:nvSpPr>
              <p:cNvPr id="75" name="Freeform 75"/>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76" name="TextBox 76"/>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77" name="Group 77"/>
            <p:cNvGrpSpPr/>
            <p:nvPr/>
          </p:nvGrpSpPr>
          <p:grpSpPr>
            <a:xfrm rot="0">
              <a:off x="0" y="27307"/>
              <a:ext cx="242027" cy="242027"/>
              <a:chOff x="0" y="0"/>
              <a:chExt cx="812800" cy="812800"/>
            </a:xfrm>
          </p:grpSpPr>
          <p:sp>
            <p:nvSpPr>
              <p:cNvPr id="78" name="Freeform 78"/>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79" name="TextBox 79"/>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80" name="Group 80"/>
            <p:cNvGrpSpPr/>
            <p:nvPr/>
          </p:nvGrpSpPr>
          <p:grpSpPr>
            <a:xfrm rot="0">
              <a:off x="11842" y="41833"/>
              <a:ext cx="218342" cy="212976"/>
              <a:chOff x="0" y="0"/>
              <a:chExt cx="733260" cy="715238"/>
            </a:xfrm>
          </p:grpSpPr>
          <p:sp>
            <p:nvSpPr>
              <p:cNvPr id="81" name="Freeform 81"/>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82" name="TextBox 82"/>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83" name="Group 83"/>
            <p:cNvGrpSpPr/>
            <p:nvPr/>
          </p:nvGrpSpPr>
          <p:grpSpPr>
            <a:xfrm rot="1261002">
              <a:off x="237344" y="32551"/>
              <a:ext cx="32993" cy="20225"/>
              <a:chOff x="0" y="0"/>
              <a:chExt cx="110802" cy="67923"/>
            </a:xfrm>
          </p:grpSpPr>
          <p:sp>
            <p:nvSpPr>
              <p:cNvPr id="84" name="Freeform 84"/>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85" name="TextBox 85"/>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86" name="Group 86"/>
            <p:cNvGrpSpPr/>
            <p:nvPr/>
          </p:nvGrpSpPr>
          <p:grpSpPr>
            <a:xfrm rot="2537428">
              <a:off x="4866" y="256957"/>
              <a:ext cx="14897" cy="20225"/>
              <a:chOff x="0" y="0"/>
              <a:chExt cx="50030" cy="67923"/>
            </a:xfrm>
          </p:grpSpPr>
          <p:sp>
            <p:nvSpPr>
              <p:cNvPr id="87" name="Freeform 87"/>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88" name="TextBox 88"/>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89" name="TextBox 89"/>
            <p:cNvSpPr txBox="1"/>
            <p:nvPr/>
          </p:nvSpPr>
          <p:spPr>
            <a:xfrm>
              <a:off x="405735" y="-66675"/>
              <a:ext cx="7335640" cy="380788"/>
            </a:xfrm>
            <a:prstGeom prst="rect">
              <a:avLst/>
            </a:prstGeom>
          </p:spPr>
          <p:txBody>
            <a:bodyPr lIns="0" tIns="0" rIns="0" bIns="0" rtlCol="0" anchor="t">
              <a:spAutoFit/>
            </a:bodyPr>
            <a:lstStyle/>
            <a:p>
              <a:pPr algn="l">
                <a:lnSpc>
                  <a:spcPts val="2240"/>
                </a:lnSpc>
              </a:pPr>
              <a:r>
                <a:rPr lang="en-US" sz="1600">
                  <a:solidFill>
                    <a:srgbClr val="3B3939"/>
                  </a:solidFill>
                  <a:latin typeface="Times New Roman" panose="02020603050405020304"/>
                </a:rPr>
                <a:t>Tạo một ứng dụng phát nhạc</a:t>
              </a:r>
              <a:endParaRPr lang="en-US" sz="1600">
                <a:solidFill>
                  <a:srgbClr val="3B3939"/>
                </a:solidFill>
                <a:latin typeface="Times New Roman" panose="02020603050405020304"/>
              </a:endParaRPr>
            </a:p>
          </p:txBody>
        </p:sp>
      </p:grpSp>
      <p:sp>
        <p:nvSpPr>
          <p:cNvPr id="90" name="TextBox 90"/>
          <p:cNvSpPr txBox="1"/>
          <p:nvPr/>
        </p:nvSpPr>
        <p:spPr>
          <a:xfrm>
            <a:off x="6386512" y="4745309"/>
            <a:ext cx="212883" cy="17907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37</a:t>
            </a:r>
            <a:endParaRPr lang="en-US" sz="1000">
              <a:solidFill>
                <a:srgbClr val="000000"/>
              </a:solidFill>
              <a:latin typeface="Times New Roman" panose="020206030504050203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519112" y="935257"/>
            <a:ext cx="5806032" cy="235585"/>
            <a:chOff x="0" y="0"/>
            <a:chExt cx="7741376" cy="314113"/>
          </a:xfrm>
        </p:grpSpPr>
        <p:grpSp>
          <p:nvGrpSpPr>
            <p:cNvPr id="5" name="Group 5"/>
            <p:cNvGrpSpPr/>
            <p:nvPr/>
          </p:nvGrpSpPr>
          <p:grpSpPr>
            <a:xfrm rot="0">
              <a:off x="10709" y="39546"/>
              <a:ext cx="262157" cy="240016"/>
              <a:chOff x="0" y="0"/>
              <a:chExt cx="852667" cy="780652"/>
            </a:xfrm>
          </p:grpSpPr>
          <p:sp>
            <p:nvSpPr>
              <p:cNvPr id="6" name="Freeform 6"/>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7" name="TextBox 7"/>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8" name="Group 8"/>
            <p:cNvGrpSpPr/>
            <p:nvPr/>
          </p:nvGrpSpPr>
          <p:grpSpPr>
            <a:xfrm rot="0">
              <a:off x="0" y="27307"/>
              <a:ext cx="242027" cy="242027"/>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1" name="Group 11"/>
            <p:cNvGrpSpPr/>
            <p:nvPr/>
          </p:nvGrpSpPr>
          <p:grpSpPr>
            <a:xfrm rot="0">
              <a:off x="11842" y="41833"/>
              <a:ext cx="218342" cy="212976"/>
              <a:chOff x="0" y="0"/>
              <a:chExt cx="733260" cy="715238"/>
            </a:xfrm>
          </p:grpSpPr>
          <p:sp>
            <p:nvSpPr>
              <p:cNvPr id="12" name="Freeform 12"/>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3" name="TextBox 13"/>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4" name="Group 14"/>
            <p:cNvGrpSpPr/>
            <p:nvPr/>
          </p:nvGrpSpPr>
          <p:grpSpPr>
            <a:xfrm rot="1261002">
              <a:off x="237344" y="32551"/>
              <a:ext cx="32993" cy="20225"/>
              <a:chOff x="0" y="0"/>
              <a:chExt cx="110802" cy="67923"/>
            </a:xfrm>
          </p:grpSpPr>
          <p:sp>
            <p:nvSpPr>
              <p:cNvPr id="15" name="Freeform 15"/>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6" name="TextBox 16"/>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7" name="Group 17"/>
            <p:cNvGrpSpPr/>
            <p:nvPr/>
          </p:nvGrpSpPr>
          <p:grpSpPr>
            <a:xfrm rot="2537428">
              <a:off x="4866" y="256957"/>
              <a:ext cx="14897" cy="20225"/>
              <a:chOff x="0" y="0"/>
              <a:chExt cx="50030" cy="67923"/>
            </a:xfrm>
          </p:grpSpPr>
          <p:sp>
            <p:nvSpPr>
              <p:cNvPr id="18" name="Freeform 18"/>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19" name="TextBox 19"/>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0" name="TextBox 20"/>
            <p:cNvSpPr txBox="1"/>
            <p:nvPr/>
          </p:nvSpPr>
          <p:spPr>
            <a:xfrm>
              <a:off x="405735" y="-66675"/>
              <a:ext cx="7335640" cy="380788"/>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Chạy lệnh sau để cài đặt thư viện</a:t>
              </a:r>
              <a:endParaRPr lang="en-US" sz="1600">
                <a:solidFill>
                  <a:srgbClr val="3B3939"/>
                </a:solidFill>
                <a:latin typeface="Times New Roman" panose="02020603050405020304"/>
              </a:endParaRPr>
            </a:p>
          </p:txBody>
        </p:sp>
      </p:grpSp>
      <p:grpSp>
        <p:nvGrpSpPr>
          <p:cNvPr id="21" name="Group 21"/>
          <p:cNvGrpSpPr/>
          <p:nvPr/>
        </p:nvGrpSpPr>
        <p:grpSpPr>
          <a:xfrm rot="0">
            <a:off x="956086" y="1416765"/>
            <a:ext cx="4993453" cy="553445"/>
            <a:chOff x="0" y="0"/>
            <a:chExt cx="2606165" cy="288852"/>
          </a:xfrm>
        </p:grpSpPr>
        <p:sp>
          <p:nvSpPr>
            <p:cNvPr id="22" name="Freeform 22"/>
            <p:cNvSpPr/>
            <p:nvPr/>
          </p:nvSpPr>
          <p:spPr>
            <a:xfrm>
              <a:off x="0" y="0"/>
              <a:ext cx="2606165" cy="288852"/>
            </a:xfrm>
            <a:custGeom>
              <a:avLst/>
              <a:gdLst/>
              <a:ahLst/>
              <a:cxnLst/>
              <a:rect l="l" t="t" r="r" b="b"/>
              <a:pathLst>
                <a:path w="2606165" h="288852">
                  <a:moveTo>
                    <a:pt x="0" y="0"/>
                  </a:moveTo>
                  <a:lnTo>
                    <a:pt x="2606165" y="0"/>
                  </a:lnTo>
                  <a:lnTo>
                    <a:pt x="2606165" y="288852"/>
                  </a:lnTo>
                  <a:lnTo>
                    <a:pt x="0" y="288852"/>
                  </a:lnTo>
                  <a:close/>
                </a:path>
              </a:pathLst>
            </a:custGeom>
            <a:solidFill>
              <a:srgbClr val="F16622"/>
            </a:solidFill>
          </p:spPr>
        </p:sp>
        <p:sp>
          <p:nvSpPr>
            <p:cNvPr id="23" name="TextBox 23"/>
            <p:cNvSpPr txBox="1"/>
            <p:nvPr/>
          </p:nvSpPr>
          <p:spPr>
            <a:xfrm>
              <a:off x="0" y="-57150"/>
              <a:ext cx="2606165" cy="346002"/>
            </a:xfrm>
            <a:prstGeom prst="rect">
              <a:avLst/>
            </a:prstGeom>
          </p:spPr>
          <p:txBody>
            <a:bodyPr lIns="50800" tIns="50800" rIns="50800" bIns="50800" rtlCol="0" anchor="ctr"/>
            <a:lstStyle/>
            <a:p>
              <a:pPr algn="ctr">
                <a:lnSpc>
                  <a:spcPts val="1960"/>
                </a:lnSpc>
              </a:pPr>
              <a:r>
                <a:rPr lang="en-US" sz="1400">
                  <a:solidFill>
                    <a:srgbClr val="FAFBFB"/>
                  </a:solidFill>
                  <a:latin typeface="Times New Roman Bold" panose="02020603050405020304"/>
                </a:rPr>
                <a:t>npm i react-native-image-picker --save</a:t>
              </a:r>
              <a:endParaRPr lang="en-US" sz="1400">
                <a:solidFill>
                  <a:srgbClr val="FAFBFB"/>
                </a:solidFill>
                <a:latin typeface="Times New Roman Bold" panose="02020603050405020304"/>
              </a:endParaRPr>
            </a:p>
          </p:txBody>
        </p:sp>
      </p:grpSp>
      <p:sp>
        <p:nvSpPr>
          <p:cNvPr id="24" name="TextBox 24"/>
          <p:cNvSpPr txBox="1"/>
          <p:nvPr/>
        </p:nvSpPr>
        <p:spPr>
          <a:xfrm>
            <a:off x="1931715" y="254724"/>
            <a:ext cx="4454870"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Cài đặt thư viện</a:t>
            </a:r>
            <a:endParaRPr lang="en-US" sz="1800">
              <a:solidFill>
                <a:srgbClr val="F16622"/>
              </a:solidFill>
              <a:latin typeface="Times New Roman Bold" panose="02020603050405020304"/>
            </a:endParaRPr>
          </a:p>
        </p:txBody>
      </p:sp>
      <p:grpSp>
        <p:nvGrpSpPr>
          <p:cNvPr id="25" name="Group 25"/>
          <p:cNvGrpSpPr/>
          <p:nvPr/>
        </p:nvGrpSpPr>
        <p:grpSpPr>
          <a:xfrm rot="0">
            <a:off x="879989" y="2217860"/>
            <a:ext cx="5506596" cy="511809"/>
            <a:chOff x="0" y="0"/>
            <a:chExt cx="7342128" cy="682413"/>
          </a:xfrm>
        </p:grpSpPr>
        <p:grpSp>
          <p:nvGrpSpPr>
            <p:cNvPr id="26" name="Group 26"/>
            <p:cNvGrpSpPr/>
            <p:nvPr/>
          </p:nvGrpSpPr>
          <p:grpSpPr>
            <a:xfrm rot="2700000">
              <a:off x="91796" y="18834"/>
              <a:ext cx="90938" cy="90938"/>
              <a:chOff x="0" y="0"/>
              <a:chExt cx="812800" cy="812800"/>
            </a:xfrm>
          </p:grpSpPr>
          <p:sp>
            <p:nvSpPr>
              <p:cNvPr id="27" name="Freeform 2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28" name="TextBox 28"/>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29" name="Group 29"/>
            <p:cNvGrpSpPr/>
            <p:nvPr/>
          </p:nvGrpSpPr>
          <p:grpSpPr>
            <a:xfrm rot="2700000">
              <a:off x="167633" y="97452"/>
              <a:ext cx="90938" cy="90938"/>
              <a:chOff x="0" y="0"/>
              <a:chExt cx="812800" cy="812800"/>
            </a:xfrm>
          </p:grpSpPr>
          <p:sp>
            <p:nvSpPr>
              <p:cNvPr id="30" name="Freeform 30"/>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31" name="TextBox 31"/>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32" name="Group 32"/>
            <p:cNvGrpSpPr/>
            <p:nvPr/>
          </p:nvGrpSpPr>
          <p:grpSpPr>
            <a:xfrm rot="2700000">
              <a:off x="91796" y="170520"/>
              <a:ext cx="90938" cy="90938"/>
              <a:chOff x="0" y="0"/>
              <a:chExt cx="812800" cy="812800"/>
            </a:xfrm>
          </p:grpSpPr>
          <p:sp>
            <p:nvSpPr>
              <p:cNvPr id="33" name="Freeform 3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34" name="TextBox 34"/>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35" name="Group 35"/>
            <p:cNvGrpSpPr/>
            <p:nvPr/>
          </p:nvGrpSpPr>
          <p:grpSpPr>
            <a:xfrm rot="2700000">
              <a:off x="18834" y="97452"/>
              <a:ext cx="90938" cy="90938"/>
              <a:chOff x="0" y="0"/>
              <a:chExt cx="812800" cy="812800"/>
            </a:xfrm>
          </p:grpSpPr>
          <p:sp>
            <p:nvSpPr>
              <p:cNvPr id="36" name="Freeform 36"/>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37" name="TextBox 37"/>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sp>
          <p:nvSpPr>
            <p:cNvPr id="38" name="TextBox 38"/>
            <p:cNvSpPr txBox="1"/>
            <p:nvPr/>
          </p:nvSpPr>
          <p:spPr>
            <a:xfrm>
              <a:off x="387101" y="-66675"/>
              <a:ext cx="6955027" cy="749088"/>
            </a:xfrm>
            <a:prstGeom prst="rect">
              <a:avLst/>
            </a:prstGeom>
          </p:spPr>
          <p:txBody>
            <a:bodyPr lIns="0" tIns="0" rIns="0" bIns="0" rtlCol="0" anchor="t">
              <a:spAutoFit/>
            </a:bodyPr>
            <a:lstStyle/>
            <a:p>
              <a:pPr marL="0" lvl="0" indent="0">
                <a:lnSpc>
                  <a:spcPts val="2240"/>
                </a:lnSpc>
                <a:spcBef>
                  <a:spcPct val="0"/>
                </a:spcBef>
              </a:pPr>
              <a:r>
                <a:rPr lang="en-US" sz="1600">
                  <a:solidFill>
                    <a:srgbClr val="000000"/>
                  </a:solidFill>
                  <a:latin typeface="Times New Roman" panose="02020603050405020304"/>
                </a:rPr>
                <a:t>Với thiết bị Android, bạn không cần phải khai báo cấp quyền (</a:t>
              </a:r>
              <a:r>
                <a:rPr lang="en-US" sz="1600">
                  <a:solidFill>
                    <a:srgbClr val="000000"/>
                  </a:solidFill>
                  <a:latin typeface="Times New Roman Bold" panose="02020603050405020304"/>
                </a:rPr>
                <a:t>saveToPhotos</a:t>
              </a:r>
              <a:r>
                <a:rPr lang="en-US" sz="1600">
                  <a:solidFill>
                    <a:srgbClr val="000000"/>
                  </a:solidFill>
                  <a:latin typeface="Times New Roman" panose="02020603050405020304"/>
                </a:rPr>
                <a:t> yêu cầu kiểm tra quyền).</a:t>
              </a:r>
              <a:endParaRPr lang="en-US" sz="1600">
                <a:solidFill>
                  <a:srgbClr val="000000"/>
                </a:solidFill>
                <a:latin typeface="Times New Roman" panose="02020603050405020304"/>
              </a:endParaRPr>
            </a:p>
          </p:txBody>
        </p:sp>
      </p:grpSp>
      <p:sp>
        <p:nvSpPr>
          <p:cNvPr id="39" name="TextBox 39"/>
          <p:cNvSpPr txBox="1"/>
          <p:nvPr/>
        </p:nvSpPr>
        <p:spPr>
          <a:xfrm>
            <a:off x="6386512" y="4745309"/>
            <a:ext cx="212883" cy="18415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3</a:t>
            </a:r>
            <a:endParaRPr lang="en-US" sz="1000">
              <a:solidFill>
                <a:srgbClr val="000000"/>
              </a:solidFill>
              <a:latin typeface="Times New Roman" panose="02020603050405020304"/>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sp>
        <p:nvSpPr>
          <p:cNvPr id="4" name="Freeform 4"/>
          <p:cNvSpPr/>
          <p:nvPr/>
        </p:nvSpPr>
        <p:spPr>
          <a:xfrm>
            <a:off x="1544011" y="1253870"/>
            <a:ext cx="3817604" cy="3319656"/>
          </a:xfrm>
          <a:custGeom>
            <a:avLst/>
            <a:gdLst/>
            <a:ahLst/>
            <a:cxnLst/>
            <a:rect l="l" t="t" r="r" b="b"/>
            <a:pathLst>
              <a:path w="3817604" h="3319656">
                <a:moveTo>
                  <a:pt x="0" y="0"/>
                </a:moveTo>
                <a:lnTo>
                  <a:pt x="3817603" y="0"/>
                </a:lnTo>
                <a:lnTo>
                  <a:pt x="3817603" y="3319655"/>
                </a:lnTo>
                <a:lnTo>
                  <a:pt x="0" y="3319655"/>
                </a:lnTo>
                <a:lnTo>
                  <a:pt x="0" y="0"/>
                </a:lnTo>
                <a:close/>
              </a:path>
            </a:pathLst>
          </a:custGeom>
          <a:blipFill>
            <a:blip r:embed="rId2">
              <a:alphaModFix amt="15000"/>
            </a:blip>
            <a:stretch>
              <a:fillRect/>
            </a:stretch>
          </a:blipFill>
        </p:spPr>
      </p:sp>
      <p:sp>
        <p:nvSpPr>
          <p:cNvPr id="5" name="TextBox 5"/>
          <p:cNvSpPr txBox="1"/>
          <p:nvPr/>
        </p:nvSpPr>
        <p:spPr>
          <a:xfrm>
            <a:off x="1878218" y="308610"/>
            <a:ext cx="4508295"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Tổng kết</a:t>
            </a:r>
            <a:endParaRPr lang="en-US" sz="1800">
              <a:solidFill>
                <a:srgbClr val="F16622"/>
              </a:solidFill>
              <a:latin typeface="Times New Roman Bold" panose="02020603050405020304"/>
            </a:endParaRPr>
          </a:p>
        </p:txBody>
      </p:sp>
      <p:sp>
        <p:nvSpPr>
          <p:cNvPr id="6" name="TextBox 6"/>
          <p:cNvSpPr txBox="1"/>
          <p:nvPr/>
        </p:nvSpPr>
        <p:spPr>
          <a:xfrm>
            <a:off x="2475865" y="2433320"/>
            <a:ext cx="2464435" cy="753745"/>
          </a:xfrm>
          <a:prstGeom prst="rect">
            <a:avLst/>
          </a:prstGeom>
        </p:spPr>
        <p:txBody>
          <a:bodyPr wrap="square" lIns="0" tIns="0" rIns="0" bIns="0" rtlCol="0" anchor="t">
            <a:spAutoFit/>
          </a:bodyPr>
          <a:lstStyle/>
          <a:p>
            <a:pPr marL="0" lvl="0" indent="0" algn="ctr">
              <a:lnSpc>
                <a:spcPts val="5880"/>
              </a:lnSpc>
              <a:spcBef>
                <a:spcPct val="0"/>
              </a:spcBef>
            </a:pPr>
            <a:r>
              <a:rPr lang="en-US" sz="4200">
                <a:solidFill>
                  <a:srgbClr val="F16622"/>
                </a:solidFill>
                <a:latin typeface="Times New Roman Bold" panose="02020603050405020304"/>
              </a:rPr>
              <a:t>Kết thúc</a:t>
            </a:r>
            <a:endParaRPr lang="en-US" sz="4200">
              <a:solidFill>
                <a:srgbClr val="F16622"/>
              </a:solidFill>
              <a:latin typeface="Times New Roman Bold" panose="020206030504050203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519112" y="935257"/>
            <a:ext cx="5806032" cy="235585"/>
            <a:chOff x="0" y="0"/>
            <a:chExt cx="7741376" cy="314113"/>
          </a:xfrm>
        </p:grpSpPr>
        <p:grpSp>
          <p:nvGrpSpPr>
            <p:cNvPr id="5" name="Group 5"/>
            <p:cNvGrpSpPr/>
            <p:nvPr/>
          </p:nvGrpSpPr>
          <p:grpSpPr>
            <a:xfrm rot="0">
              <a:off x="10709" y="39546"/>
              <a:ext cx="262157" cy="240016"/>
              <a:chOff x="0" y="0"/>
              <a:chExt cx="852667" cy="780652"/>
            </a:xfrm>
          </p:grpSpPr>
          <p:sp>
            <p:nvSpPr>
              <p:cNvPr id="6" name="Freeform 6"/>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7" name="TextBox 7"/>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8" name="Group 8"/>
            <p:cNvGrpSpPr/>
            <p:nvPr/>
          </p:nvGrpSpPr>
          <p:grpSpPr>
            <a:xfrm rot="0">
              <a:off x="0" y="27307"/>
              <a:ext cx="242027" cy="242027"/>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1" name="Group 11"/>
            <p:cNvGrpSpPr/>
            <p:nvPr/>
          </p:nvGrpSpPr>
          <p:grpSpPr>
            <a:xfrm rot="0">
              <a:off x="11842" y="41833"/>
              <a:ext cx="218342" cy="212976"/>
              <a:chOff x="0" y="0"/>
              <a:chExt cx="733260" cy="715238"/>
            </a:xfrm>
          </p:grpSpPr>
          <p:sp>
            <p:nvSpPr>
              <p:cNvPr id="12" name="Freeform 12"/>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3" name="TextBox 13"/>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4" name="Group 14"/>
            <p:cNvGrpSpPr/>
            <p:nvPr/>
          </p:nvGrpSpPr>
          <p:grpSpPr>
            <a:xfrm rot="1261002">
              <a:off x="237344" y="32551"/>
              <a:ext cx="32993" cy="20225"/>
              <a:chOff x="0" y="0"/>
              <a:chExt cx="110802" cy="67923"/>
            </a:xfrm>
          </p:grpSpPr>
          <p:sp>
            <p:nvSpPr>
              <p:cNvPr id="15" name="Freeform 15"/>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6" name="TextBox 16"/>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7" name="Group 17"/>
            <p:cNvGrpSpPr/>
            <p:nvPr/>
          </p:nvGrpSpPr>
          <p:grpSpPr>
            <a:xfrm rot="2537428">
              <a:off x="4866" y="256957"/>
              <a:ext cx="14897" cy="20225"/>
              <a:chOff x="0" y="0"/>
              <a:chExt cx="50030" cy="67923"/>
            </a:xfrm>
          </p:grpSpPr>
          <p:sp>
            <p:nvSpPr>
              <p:cNvPr id="18" name="Freeform 18"/>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19" name="TextBox 19"/>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0" name="TextBox 20"/>
            <p:cNvSpPr txBox="1"/>
            <p:nvPr/>
          </p:nvSpPr>
          <p:spPr>
            <a:xfrm>
              <a:off x="405735" y="-66675"/>
              <a:ext cx="7335640" cy="380788"/>
            </a:xfrm>
            <a:prstGeom prst="rect">
              <a:avLst/>
            </a:prstGeom>
          </p:spPr>
          <p:txBody>
            <a:bodyPr lIns="0" tIns="0" rIns="0" bIns="0" rtlCol="0" anchor="t">
              <a:spAutoFit/>
            </a:bodyPr>
            <a:lstStyle/>
            <a:p>
              <a:pPr>
                <a:lnSpc>
                  <a:spcPts val="2240"/>
                </a:lnSpc>
              </a:pPr>
              <a:r>
                <a:rPr lang="en-US" sz="1600">
                  <a:solidFill>
                    <a:srgbClr val="3B3939"/>
                  </a:solidFill>
                  <a:latin typeface="Times New Roman Bold" panose="02020603050405020304"/>
                </a:rPr>
                <a:t>launchCamera()</a:t>
              </a:r>
              <a:endParaRPr lang="en-US" sz="1600">
                <a:solidFill>
                  <a:srgbClr val="3B3939"/>
                </a:solidFill>
                <a:latin typeface="Times New Roman Bold" panose="02020603050405020304"/>
              </a:endParaRPr>
            </a:p>
          </p:txBody>
        </p:sp>
      </p:grpSp>
      <p:grpSp>
        <p:nvGrpSpPr>
          <p:cNvPr id="21" name="Group 21"/>
          <p:cNvGrpSpPr/>
          <p:nvPr/>
        </p:nvGrpSpPr>
        <p:grpSpPr>
          <a:xfrm rot="0">
            <a:off x="769806" y="2214036"/>
            <a:ext cx="5506596" cy="235584"/>
            <a:chOff x="0" y="0"/>
            <a:chExt cx="7342128" cy="314113"/>
          </a:xfrm>
        </p:grpSpPr>
        <p:grpSp>
          <p:nvGrpSpPr>
            <p:cNvPr id="22" name="Group 22"/>
            <p:cNvGrpSpPr/>
            <p:nvPr/>
          </p:nvGrpSpPr>
          <p:grpSpPr>
            <a:xfrm rot="2700000">
              <a:off x="91796" y="18834"/>
              <a:ext cx="90938" cy="90938"/>
              <a:chOff x="0" y="0"/>
              <a:chExt cx="812800" cy="812800"/>
            </a:xfrm>
          </p:grpSpPr>
          <p:sp>
            <p:nvSpPr>
              <p:cNvPr id="23" name="Freeform 2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24" name="TextBox 24"/>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25" name="Group 25"/>
            <p:cNvGrpSpPr/>
            <p:nvPr/>
          </p:nvGrpSpPr>
          <p:grpSpPr>
            <a:xfrm rot="2700000">
              <a:off x="167633" y="97452"/>
              <a:ext cx="90938" cy="90938"/>
              <a:chOff x="0" y="0"/>
              <a:chExt cx="812800" cy="812800"/>
            </a:xfrm>
          </p:grpSpPr>
          <p:sp>
            <p:nvSpPr>
              <p:cNvPr id="26" name="Freeform 26"/>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27" name="TextBox 27"/>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28" name="Group 28"/>
            <p:cNvGrpSpPr/>
            <p:nvPr/>
          </p:nvGrpSpPr>
          <p:grpSpPr>
            <a:xfrm rot="2700000">
              <a:off x="91796" y="170520"/>
              <a:ext cx="90938" cy="90938"/>
              <a:chOff x="0" y="0"/>
              <a:chExt cx="812800" cy="812800"/>
            </a:xfrm>
          </p:grpSpPr>
          <p:sp>
            <p:nvSpPr>
              <p:cNvPr id="29" name="Freeform 2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30" name="TextBox 30"/>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31" name="Group 31"/>
            <p:cNvGrpSpPr/>
            <p:nvPr/>
          </p:nvGrpSpPr>
          <p:grpSpPr>
            <a:xfrm rot="2700000">
              <a:off x="18834" y="97452"/>
              <a:ext cx="90938" cy="90938"/>
              <a:chOff x="0" y="0"/>
              <a:chExt cx="812800" cy="812800"/>
            </a:xfrm>
          </p:grpSpPr>
          <p:sp>
            <p:nvSpPr>
              <p:cNvPr id="32" name="Freeform 32"/>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33" name="TextBox 33"/>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sp>
          <p:nvSpPr>
            <p:cNvPr id="34" name="TextBox 34"/>
            <p:cNvSpPr txBox="1"/>
            <p:nvPr/>
          </p:nvSpPr>
          <p:spPr>
            <a:xfrm>
              <a:off x="387101" y="-66675"/>
              <a:ext cx="6955027" cy="380788"/>
            </a:xfrm>
            <a:prstGeom prst="rect">
              <a:avLst/>
            </a:prstGeom>
          </p:spPr>
          <p:txBody>
            <a:bodyPr lIns="0" tIns="0" rIns="0" bIns="0" rtlCol="0" anchor="t">
              <a:spAutoFit/>
            </a:bodyPr>
            <a:lstStyle/>
            <a:p>
              <a:pPr marL="0" lvl="0" indent="0">
                <a:lnSpc>
                  <a:spcPts val="2240"/>
                </a:lnSpc>
                <a:spcBef>
                  <a:spcPct val="0"/>
                </a:spcBef>
              </a:pPr>
              <a:r>
                <a:rPr lang="en-US" sz="1600">
                  <a:solidFill>
                    <a:srgbClr val="000000"/>
                  </a:solidFill>
                  <a:latin typeface="Times New Roman" panose="02020603050405020304"/>
                </a:rPr>
                <a:t>Khởi động camera để chụp ảnh hoặc quay video</a:t>
              </a:r>
              <a:endParaRPr lang="en-US" sz="1600">
                <a:solidFill>
                  <a:srgbClr val="000000"/>
                </a:solidFill>
                <a:latin typeface="Times New Roman" panose="02020603050405020304"/>
              </a:endParaRPr>
            </a:p>
          </p:txBody>
        </p:sp>
      </p:grpSp>
      <p:grpSp>
        <p:nvGrpSpPr>
          <p:cNvPr id="35" name="Group 35"/>
          <p:cNvGrpSpPr/>
          <p:nvPr/>
        </p:nvGrpSpPr>
        <p:grpSpPr>
          <a:xfrm rot="0">
            <a:off x="789110" y="2668696"/>
            <a:ext cx="5346709" cy="1560805"/>
            <a:chOff x="0" y="0"/>
            <a:chExt cx="2790535" cy="814610"/>
          </a:xfrm>
        </p:grpSpPr>
        <p:sp>
          <p:nvSpPr>
            <p:cNvPr id="36" name="Freeform 36"/>
            <p:cNvSpPr/>
            <p:nvPr/>
          </p:nvSpPr>
          <p:spPr>
            <a:xfrm>
              <a:off x="0" y="0"/>
              <a:ext cx="2790535" cy="814610"/>
            </a:xfrm>
            <a:custGeom>
              <a:avLst/>
              <a:gdLst/>
              <a:ahLst/>
              <a:cxnLst/>
              <a:rect l="l" t="t" r="r" b="b"/>
              <a:pathLst>
                <a:path w="2790535" h="814610">
                  <a:moveTo>
                    <a:pt x="0" y="0"/>
                  </a:moveTo>
                  <a:lnTo>
                    <a:pt x="2790535" y="0"/>
                  </a:lnTo>
                  <a:lnTo>
                    <a:pt x="2790535" y="814610"/>
                  </a:lnTo>
                  <a:lnTo>
                    <a:pt x="0" y="814610"/>
                  </a:lnTo>
                  <a:close/>
                </a:path>
              </a:pathLst>
            </a:custGeom>
            <a:solidFill>
              <a:srgbClr val="F16622"/>
            </a:solidFill>
          </p:spPr>
        </p:sp>
        <p:sp>
          <p:nvSpPr>
            <p:cNvPr id="37" name="TextBox 37"/>
            <p:cNvSpPr txBox="1"/>
            <p:nvPr/>
          </p:nvSpPr>
          <p:spPr>
            <a:xfrm>
              <a:off x="0" y="-57150"/>
              <a:ext cx="2790535" cy="871760"/>
            </a:xfrm>
            <a:prstGeom prst="rect">
              <a:avLst/>
            </a:prstGeom>
          </p:spPr>
          <p:txBody>
            <a:bodyPr lIns="50800" tIns="50800" rIns="50800" bIns="50800" rtlCol="0" anchor="ctr"/>
            <a:lstStyle/>
            <a:p>
              <a:pPr>
                <a:lnSpc>
                  <a:spcPts val="1960"/>
                </a:lnSpc>
              </a:pPr>
              <a:r>
                <a:rPr lang="en-US" sz="1400">
                  <a:solidFill>
                    <a:srgbClr val="FAFBFB"/>
                  </a:solidFill>
                  <a:latin typeface="Times New Roman" panose="02020603050405020304"/>
                </a:rPr>
                <a:t>    launchCamera(options?, callback);</a:t>
              </a:r>
              <a:endParaRPr lang="en-US" sz="1400">
                <a:solidFill>
                  <a:srgbClr val="FAFBFB"/>
                </a:solidFill>
                <a:latin typeface="Times New Roman" panose="02020603050405020304"/>
              </a:endParaRPr>
            </a:p>
            <a:p>
              <a:pPr>
                <a:lnSpc>
                  <a:spcPts val="1960"/>
                </a:lnSpc>
              </a:pPr>
            </a:p>
            <a:p>
              <a:pPr>
                <a:lnSpc>
                  <a:spcPts val="1960"/>
                </a:lnSpc>
              </a:pPr>
              <a:r>
                <a:rPr lang="en-US" sz="1400">
                  <a:solidFill>
                    <a:srgbClr val="FAFBFB"/>
                  </a:solidFill>
                  <a:latin typeface="Times New Roman" panose="02020603050405020304"/>
                </a:rPr>
                <a:t>    </a:t>
              </a:r>
              <a:r>
                <a:rPr lang="en-US" sz="1400">
                  <a:solidFill>
                    <a:srgbClr val="FAFBFB"/>
                  </a:solidFill>
                  <a:latin typeface="Times New Roman" panose="02020603050405020304"/>
                </a:rPr>
                <a:t>// Bạn có thể sử dụng một promise mà không cần 'callback':</a:t>
              </a:r>
              <a:endParaRPr lang="en-US" sz="1400">
                <a:solidFill>
                  <a:srgbClr val="FAFBFB"/>
                </a:solidFill>
                <a:latin typeface="Times New Roman" panose="02020603050405020304"/>
              </a:endParaRPr>
            </a:p>
            <a:p>
              <a:pPr>
                <a:lnSpc>
                  <a:spcPts val="1960"/>
                </a:lnSpc>
              </a:pPr>
              <a:r>
                <a:rPr lang="en-US" sz="1400">
                  <a:solidFill>
                    <a:srgbClr val="FAFBFB"/>
                  </a:solidFill>
                  <a:latin typeface="Times New Roman" panose="02020603050405020304"/>
                </a:rPr>
                <a:t>    </a:t>
              </a:r>
              <a:r>
                <a:rPr lang="en-US" sz="1400">
                  <a:solidFill>
                    <a:srgbClr val="FAFBFB"/>
                  </a:solidFill>
                  <a:latin typeface="Times New Roman" panose="02020603050405020304"/>
                </a:rPr>
                <a:t>const result = await launchCamera(options?);</a:t>
              </a:r>
              <a:endParaRPr lang="en-US" sz="1400">
                <a:solidFill>
                  <a:srgbClr val="FAFBFB"/>
                </a:solidFill>
                <a:latin typeface="Times New Roman" panose="02020603050405020304"/>
              </a:endParaRPr>
            </a:p>
          </p:txBody>
        </p:sp>
      </p:grpSp>
      <p:sp>
        <p:nvSpPr>
          <p:cNvPr id="38" name="TextBox 38"/>
          <p:cNvSpPr txBox="1"/>
          <p:nvPr/>
        </p:nvSpPr>
        <p:spPr>
          <a:xfrm>
            <a:off x="1931715" y="254724"/>
            <a:ext cx="4454870"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Chụp ảnh</a:t>
            </a:r>
            <a:endParaRPr lang="en-US" sz="1800">
              <a:solidFill>
                <a:srgbClr val="F16622"/>
              </a:solidFill>
              <a:latin typeface="Times New Roman Bold" panose="02020603050405020304"/>
            </a:endParaRPr>
          </a:p>
        </p:txBody>
      </p:sp>
      <p:grpSp>
        <p:nvGrpSpPr>
          <p:cNvPr id="39" name="Group 39"/>
          <p:cNvGrpSpPr/>
          <p:nvPr/>
        </p:nvGrpSpPr>
        <p:grpSpPr>
          <a:xfrm rot="0">
            <a:off x="769806" y="1389054"/>
            <a:ext cx="5366014" cy="586857"/>
            <a:chOff x="0" y="0"/>
            <a:chExt cx="2800611" cy="306290"/>
          </a:xfrm>
        </p:grpSpPr>
        <p:sp>
          <p:nvSpPr>
            <p:cNvPr id="40" name="Freeform 40"/>
            <p:cNvSpPr/>
            <p:nvPr/>
          </p:nvSpPr>
          <p:spPr>
            <a:xfrm>
              <a:off x="0" y="0"/>
              <a:ext cx="2800611" cy="306290"/>
            </a:xfrm>
            <a:custGeom>
              <a:avLst/>
              <a:gdLst/>
              <a:ahLst/>
              <a:cxnLst/>
              <a:rect l="l" t="t" r="r" b="b"/>
              <a:pathLst>
                <a:path w="2800611" h="306290">
                  <a:moveTo>
                    <a:pt x="0" y="0"/>
                  </a:moveTo>
                  <a:lnTo>
                    <a:pt x="2800611" y="0"/>
                  </a:lnTo>
                  <a:lnTo>
                    <a:pt x="2800611" y="306290"/>
                  </a:lnTo>
                  <a:lnTo>
                    <a:pt x="0" y="306290"/>
                  </a:lnTo>
                  <a:close/>
                </a:path>
              </a:pathLst>
            </a:custGeom>
            <a:solidFill>
              <a:srgbClr val="F16622"/>
            </a:solidFill>
          </p:spPr>
        </p:sp>
        <p:sp>
          <p:nvSpPr>
            <p:cNvPr id="41" name="TextBox 41"/>
            <p:cNvSpPr txBox="1"/>
            <p:nvPr/>
          </p:nvSpPr>
          <p:spPr>
            <a:xfrm>
              <a:off x="0" y="-57150"/>
              <a:ext cx="2800611" cy="363440"/>
            </a:xfrm>
            <a:prstGeom prst="rect">
              <a:avLst/>
            </a:prstGeom>
          </p:spPr>
          <p:txBody>
            <a:bodyPr lIns="50800" tIns="50800" rIns="50800" bIns="50800" rtlCol="0" anchor="ctr"/>
            <a:lstStyle/>
            <a:p>
              <a:pPr>
                <a:lnSpc>
                  <a:spcPts val="1960"/>
                </a:lnSpc>
              </a:pPr>
              <a:r>
                <a:rPr lang="en-US" sz="1400">
                  <a:solidFill>
                    <a:srgbClr val="FAFBFB"/>
                  </a:solidFill>
                  <a:latin typeface="Times New Roman" panose="02020603050405020304"/>
                </a:rPr>
                <a:t>    import {launchCamera} from 'react-  native-image-picker';</a:t>
              </a:r>
              <a:endParaRPr lang="en-US" sz="1400">
                <a:solidFill>
                  <a:srgbClr val="FAFBFB"/>
                </a:solidFill>
                <a:latin typeface="Times New Roman" panose="02020603050405020304"/>
              </a:endParaRPr>
            </a:p>
          </p:txBody>
        </p:sp>
      </p:grpSp>
      <p:sp>
        <p:nvSpPr>
          <p:cNvPr id="42" name="TextBox 42"/>
          <p:cNvSpPr txBox="1"/>
          <p:nvPr/>
        </p:nvSpPr>
        <p:spPr>
          <a:xfrm>
            <a:off x="6386512" y="4745309"/>
            <a:ext cx="212883" cy="18415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4</a:t>
            </a:r>
            <a:endParaRPr lang="en-US" sz="1000">
              <a:solidFill>
                <a:srgbClr val="000000"/>
              </a:solidFill>
              <a:latin typeface="Times New Roman" panose="020206030504050203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sp>
        <p:nvSpPr>
          <p:cNvPr id="4" name="TextBox 4"/>
          <p:cNvSpPr txBox="1"/>
          <p:nvPr/>
        </p:nvSpPr>
        <p:spPr>
          <a:xfrm>
            <a:off x="1931715" y="254724"/>
            <a:ext cx="4454870"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Chọn ảnh</a:t>
            </a:r>
            <a:endParaRPr lang="en-US" sz="1800">
              <a:solidFill>
                <a:srgbClr val="F16622"/>
              </a:solidFill>
              <a:latin typeface="Times New Roman Bold" panose="02020603050405020304"/>
            </a:endParaRPr>
          </a:p>
        </p:txBody>
      </p:sp>
      <p:grpSp>
        <p:nvGrpSpPr>
          <p:cNvPr id="5" name="Group 5"/>
          <p:cNvGrpSpPr/>
          <p:nvPr/>
        </p:nvGrpSpPr>
        <p:grpSpPr>
          <a:xfrm rot="0">
            <a:off x="519112" y="935257"/>
            <a:ext cx="5806032" cy="235585"/>
            <a:chOff x="0" y="0"/>
            <a:chExt cx="7741376" cy="314113"/>
          </a:xfrm>
        </p:grpSpPr>
        <p:grpSp>
          <p:nvGrpSpPr>
            <p:cNvPr id="6" name="Group 6"/>
            <p:cNvGrpSpPr/>
            <p:nvPr/>
          </p:nvGrpSpPr>
          <p:grpSpPr>
            <a:xfrm rot="0">
              <a:off x="10709" y="39546"/>
              <a:ext cx="262157" cy="240016"/>
              <a:chOff x="0" y="0"/>
              <a:chExt cx="852667" cy="780652"/>
            </a:xfrm>
          </p:grpSpPr>
          <p:sp>
            <p:nvSpPr>
              <p:cNvPr id="7" name="Freeform 7"/>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8" name="TextBox 8"/>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9" name="Group 9"/>
            <p:cNvGrpSpPr/>
            <p:nvPr/>
          </p:nvGrpSpPr>
          <p:grpSpPr>
            <a:xfrm rot="0">
              <a:off x="0" y="27307"/>
              <a:ext cx="242027" cy="242027"/>
              <a:chOff x="0" y="0"/>
              <a:chExt cx="812800" cy="812800"/>
            </a:xfrm>
          </p:grpSpPr>
          <p:sp>
            <p:nvSpPr>
              <p:cNvPr id="10" name="Freeform 10"/>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1" name="TextBox 11"/>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2" name="Group 12"/>
            <p:cNvGrpSpPr/>
            <p:nvPr/>
          </p:nvGrpSpPr>
          <p:grpSpPr>
            <a:xfrm rot="0">
              <a:off x="11842" y="41833"/>
              <a:ext cx="218342" cy="212976"/>
              <a:chOff x="0" y="0"/>
              <a:chExt cx="733260" cy="715238"/>
            </a:xfrm>
          </p:grpSpPr>
          <p:sp>
            <p:nvSpPr>
              <p:cNvPr id="13" name="Freeform 13"/>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4" name="TextBox 14"/>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5" name="Group 15"/>
            <p:cNvGrpSpPr/>
            <p:nvPr/>
          </p:nvGrpSpPr>
          <p:grpSpPr>
            <a:xfrm rot="1261002">
              <a:off x="237344" y="32551"/>
              <a:ext cx="32993" cy="20225"/>
              <a:chOff x="0" y="0"/>
              <a:chExt cx="110802" cy="67923"/>
            </a:xfrm>
          </p:grpSpPr>
          <p:sp>
            <p:nvSpPr>
              <p:cNvPr id="16" name="Freeform 16"/>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7" name="TextBox 17"/>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8" name="Group 18"/>
            <p:cNvGrpSpPr/>
            <p:nvPr/>
          </p:nvGrpSpPr>
          <p:grpSpPr>
            <a:xfrm rot="2537428">
              <a:off x="4866" y="256957"/>
              <a:ext cx="14897" cy="20225"/>
              <a:chOff x="0" y="0"/>
              <a:chExt cx="50030" cy="67923"/>
            </a:xfrm>
          </p:grpSpPr>
          <p:sp>
            <p:nvSpPr>
              <p:cNvPr id="19" name="Freeform 19"/>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20" name="TextBox 20"/>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1" name="TextBox 21"/>
            <p:cNvSpPr txBox="1"/>
            <p:nvPr/>
          </p:nvSpPr>
          <p:spPr>
            <a:xfrm>
              <a:off x="405735" y="-66675"/>
              <a:ext cx="7335640" cy="380788"/>
            </a:xfrm>
            <a:prstGeom prst="rect">
              <a:avLst/>
            </a:prstGeom>
          </p:spPr>
          <p:txBody>
            <a:bodyPr lIns="0" tIns="0" rIns="0" bIns="0" rtlCol="0" anchor="t">
              <a:spAutoFit/>
            </a:bodyPr>
            <a:lstStyle/>
            <a:p>
              <a:pPr>
                <a:lnSpc>
                  <a:spcPts val="2240"/>
                </a:lnSpc>
              </a:pPr>
              <a:r>
                <a:rPr lang="en-US" sz="1600">
                  <a:solidFill>
                    <a:srgbClr val="3B3939"/>
                  </a:solidFill>
                  <a:latin typeface="Times New Roman Bold" panose="02020603050405020304"/>
                </a:rPr>
                <a:t>launchImageLibrary()</a:t>
              </a:r>
              <a:endParaRPr lang="en-US" sz="1600">
                <a:solidFill>
                  <a:srgbClr val="3B3939"/>
                </a:solidFill>
                <a:latin typeface="Times New Roman Bold" panose="02020603050405020304"/>
              </a:endParaRPr>
            </a:p>
          </p:txBody>
        </p:sp>
      </p:grpSp>
      <p:grpSp>
        <p:nvGrpSpPr>
          <p:cNvPr id="22" name="Group 22"/>
          <p:cNvGrpSpPr/>
          <p:nvPr/>
        </p:nvGrpSpPr>
        <p:grpSpPr>
          <a:xfrm rot="0">
            <a:off x="866421" y="2329471"/>
            <a:ext cx="5506596" cy="235584"/>
            <a:chOff x="0" y="0"/>
            <a:chExt cx="7342128" cy="314113"/>
          </a:xfrm>
        </p:grpSpPr>
        <p:grpSp>
          <p:nvGrpSpPr>
            <p:cNvPr id="23" name="Group 23"/>
            <p:cNvGrpSpPr/>
            <p:nvPr/>
          </p:nvGrpSpPr>
          <p:grpSpPr>
            <a:xfrm rot="2700000">
              <a:off x="91796" y="18834"/>
              <a:ext cx="90938" cy="90938"/>
              <a:chOff x="0" y="0"/>
              <a:chExt cx="812800" cy="812800"/>
            </a:xfrm>
          </p:grpSpPr>
          <p:sp>
            <p:nvSpPr>
              <p:cNvPr id="24" name="Freeform 24"/>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25" name="TextBox 25"/>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26" name="Group 26"/>
            <p:cNvGrpSpPr/>
            <p:nvPr/>
          </p:nvGrpSpPr>
          <p:grpSpPr>
            <a:xfrm rot="2700000">
              <a:off x="167633" y="97452"/>
              <a:ext cx="90938" cy="90938"/>
              <a:chOff x="0" y="0"/>
              <a:chExt cx="812800" cy="812800"/>
            </a:xfrm>
          </p:grpSpPr>
          <p:sp>
            <p:nvSpPr>
              <p:cNvPr id="27" name="Freeform 2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28" name="TextBox 28"/>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29" name="Group 29"/>
            <p:cNvGrpSpPr/>
            <p:nvPr/>
          </p:nvGrpSpPr>
          <p:grpSpPr>
            <a:xfrm rot="2700000">
              <a:off x="91796" y="170520"/>
              <a:ext cx="90938" cy="90938"/>
              <a:chOff x="0" y="0"/>
              <a:chExt cx="812800" cy="812800"/>
            </a:xfrm>
          </p:grpSpPr>
          <p:sp>
            <p:nvSpPr>
              <p:cNvPr id="30" name="Freeform 30"/>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31" name="TextBox 31"/>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32" name="Group 32"/>
            <p:cNvGrpSpPr/>
            <p:nvPr/>
          </p:nvGrpSpPr>
          <p:grpSpPr>
            <a:xfrm rot="2700000">
              <a:off x="18834" y="97452"/>
              <a:ext cx="90938" cy="90938"/>
              <a:chOff x="0" y="0"/>
              <a:chExt cx="812800" cy="812800"/>
            </a:xfrm>
          </p:grpSpPr>
          <p:sp>
            <p:nvSpPr>
              <p:cNvPr id="33" name="Freeform 3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34" name="TextBox 34"/>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sp>
          <p:nvSpPr>
            <p:cNvPr id="35" name="TextBox 35"/>
            <p:cNvSpPr txBox="1"/>
            <p:nvPr/>
          </p:nvSpPr>
          <p:spPr>
            <a:xfrm>
              <a:off x="387101" y="-66675"/>
              <a:ext cx="6955027" cy="380788"/>
            </a:xfrm>
            <a:prstGeom prst="rect">
              <a:avLst/>
            </a:prstGeom>
          </p:spPr>
          <p:txBody>
            <a:bodyPr lIns="0" tIns="0" rIns="0" bIns="0" rtlCol="0" anchor="t">
              <a:spAutoFit/>
            </a:bodyPr>
            <a:lstStyle/>
            <a:p>
              <a:pPr marL="0" lvl="0" indent="0">
                <a:lnSpc>
                  <a:spcPts val="2240"/>
                </a:lnSpc>
                <a:spcBef>
                  <a:spcPct val="0"/>
                </a:spcBef>
              </a:pPr>
              <a:r>
                <a:rPr lang="en-US" sz="1600">
                  <a:solidFill>
                    <a:srgbClr val="000000"/>
                  </a:solidFill>
                  <a:latin typeface="Times New Roman" panose="02020603050405020304"/>
                </a:rPr>
                <a:t>Khởi chạy thư viện để chọn hình ảnh hoặc video</a:t>
              </a:r>
              <a:endParaRPr lang="en-US" sz="1600">
                <a:solidFill>
                  <a:srgbClr val="000000"/>
                </a:solidFill>
                <a:latin typeface="Times New Roman" panose="02020603050405020304"/>
              </a:endParaRPr>
            </a:p>
          </p:txBody>
        </p:sp>
      </p:grpSp>
      <p:grpSp>
        <p:nvGrpSpPr>
          <p:cNvPr id="36" name="Group 36"/>
          <p:cNvGrpSpPr/>
          <p:nvPr/>
        </p:nvGrpSpPr>
        <p:grpSpPr>
          <a:xfrm rot="0">
            <a:off x="1120549" y="2830553"/>
            <a:ext cx="4787408" cy="1560805"/>
            <a:chOff x="0" y="0"/>
            <a:chExt cx="2498627" cy="814610"/>
          </a:xfrm>
        </p:grpSpPr>
        <p:sp>
          <p:nvSpPr>
            <p:cNvPr id="37" name="Freeform 37"/>
            <p:cNvSpPr/>
            <p:nvPr/>
          </p:nvSpPr>
          <p:spPr>
            <a:xfrm>
              <a:off x="0" y="0"/>
              <a:ext cx="2498627" cy="814610"/>
            </a:xfrm>
            <a:custGeom>
              <a:avLst/>
              <a:gdLst/>
              <a:ahLst/>
              <a:cxnLst/>
              <a:rect l="l" t="t" r="r" b="b"/>
              <a:pathLst>
                <a:path w="2498627" h="814610">
                  <a:moveTo>
                    <a:pt x="0" y="0"/>
                  </a:moveTo>
                  <a:lnTo>
                    <a:pt x="2498627" y="0"/>
                  </a:lnTo>
                  <a:lnTo>
                    <a:pt x="2498627" y="814610"/>
                  </a:lnTo>
                  <a:lnTo>
                    <a:pt x="0" y="814610"/>
                  </a:lnTo>
                  <a:close/>
                </a:path>
              </a:pathLst>
            </a:custGeom>
            <a:solidFill>
              <a:srgbClr val="F16622"/>
            </a:solidFill>
          </p:spPr>
        </p:sp>
        <p:sp>
          <p:nvSpPr>
            <p:cNvPr id="38" name="TextBox 38"/>
            <p:cNvSpPr txBox="1"/>
            <p:nvPr/>
          </p:nvSpPr>
          <p:spPr>
            <a:xfrm>
              <a:off x="0" y="-57150"/>
              <a:ext cx="2498627" cy="871760"/>
            </a:xfrm>
            <a:prstGeom prst="rect">
              <a:avLst/>
            </a:prstGeom>
          </p:spPr>
          <p:txBody>
            <a:bodyPr lIns="50800" tIns="50800" rIns="50800" bIns="50800" rtlCol="0" anchor="ctr"/>
            <a:lstStyle/>
            <a:p>
              <a:pPr>
                <a:lnSpc>
                  <a:spcPts val="1960"/>
                </a:lnSpc>
              </a:pPr>
              <a:r>
                <a:rPr lang="en-US" sz="1400">
                  <a:solidFill>
                    <a:srgbClr val="FAFBFB"/>
                  </a:solidFill>
                  <a:latin typeface="Times New Roman" panose="02020603050405020304"/>
                </a:rPr>
                <a:t>launchImageLibrary(options?, callback)</a:t>
              </a:r>
              <a:endParaRPr lang="en-US" sz="1400">
                <a:solidFill>
                  <a:srgbClr val="FAFBFB"/>
                </a:solidFill>
                <a:latin typeface="Times New Roman" panose="02020603050405020304"/>
              </a:endParaRPr>
            </a:p>
            <a:p>
              <a:pPr>
                <a:lnSpc>
                  <a:spcPts val="1960"/>
                </a:lnSpc>
              </a:pPr>
            </a:p>
            <a:p>
              <a:pPr>
                <a:lnSpc>
                  <a:spcPts val="1960"/>
                </a:lnSpc>
              </a:pPr>
              <a:r>
                <a:rPr lang="en-US" sz="1400">
                  <a:solidFill>
                    <a:srgbClr val="FAFBFB"/>
                  </a:solidFill>
                  <a:latin typeface="Times New Roman" panose="02020603050405020304"/>
                </a:rPr>
                <a:t>// You can also use as a promise without 'callback':</a:t>
              </a:r>
              <a:endParaRPr lang="en-US" sz="1400">
                <a:solidFill>
                  <a:srgbClr val="FAFBFB"/>
                </a:solidFill>
                <a:latin typeface="Times New Roman" panose="02020603050405020304"/>
              </a:endParaRPr>
            </a:p>
            <a:p>
              <a:pPr>
                <a:lnSpc>
                  <a:spcPts val="1960"/>
                </a:lnSpc>
              </a:pPr>
              <a:r>
                <a:rPr lang="en-US" sz="1400">
                  <a:solidFill>
                    <a:srgbClr val="FAFBFB"/>
                  </a:solidFill>
                  <a:latin typeface="Times New Roman" panose="02020603050405020304"/>
                </a:rPr>
                <a:t>const result = await launchImageLibrary(options?);</a:t>
              </a:r>
              <a:endParaRPr lang="en-US" sz="1400">
                <a:solidFill>
                  <a:srgbClr val="FAFBFB"/>
                </a:solidFill>
                <a:latin typeface="Times New Roman" panose="02020603050405020304"/>
              </a:endParaRPr>
            </a:p>
          </p:txBody>
        </p:sp>
      </p:grpSp>
      <p:grpSp>
        <p:nvGrpSpPr>
          <p:cNvPr id="39" name="Group 39"/>
          <p:cNvGrpSpPr/>
          <p:nvPr/>
        </p:nvGrpSpPr>
        <p:grpSpPr>
          <a:xfrm rot="0">
            <a:off x="769806" y="1447340"/>
            <a:ext cx="5699827" cy="586857"/>
            <a:chOff x="0" y="0"/>
            <a:chExt cx="2974833" cy="306290"/>
          </a:xfrm>
        </p:grpSpPr>
        <p:sp>
          <p:nvSpPr>
            <p:cNvPr id="40" name="Freeform 40"/>
            <p:cNvSpPr/>
            <p:nvPr/>
          </p:nvSpPr>
          <p:spPr>
            <a:xfrm>
              <a:off x="0" y="0"/>
              <a:ext cx="2974833" cy="306290"/>
            </a:xfrm>
            <a:custGeom>
              <a:avLst/>
              <a:gdLst/>
              <a:ahLst/>
              <a:cxnLst/>
              <a:rect l="l" t="t" r="r" b="b"/>
              <a:pathLst>
                <a:path w="2974833" h="306290">
                  <a:moveTo>
                    <a:pt x="0" y="0"/>
                  </a:moveTo>
                  <a:lnTo>
                    <a:pt x="2974833" y="0"/>
                  </a:lnTo>
                  <a:lnTo>
                    <a:pt x="2974833" y="306290"/>
                  </a:lnTo>
                  <a:lnTo>
                    <a:pt x="0" y="306290"/>
                  </a:lnTo>
                  <a:close/>
                </a:path>
              </a:pathLst>
            </a:custGeom>
            <a:solidFill>
              <a:srgbClr val="F16622"/>
            </a:solidFill>
          </p:spPr>
        </p:sp>
        <p:sp>
          <p:nvSpPr>
            <p:cNvPr id="41" name="TextBox 41"/>
            <p:cNvSpPr txBox="1"/>
            <p:nvPr/>
          </p:nvSpPr>
          <p:spPr>
            <a:xfrm>
              <a:off x="0" y="-57150"/>
              <a:ext cx="2974833" cy="363440"/>
            </a:xfrm>
            <a:prstGeom prst="rect">
              <a:avLst/>
            </a:prstGeom>
          </p:spPr>
          <p:txBody>
            <a:bodyPr lIns="50800" tIns="50800" rIns="50800" bIns="50800" rtlCol="0" anchor="ctr"/>
            <a:lstStyle/>
            <a:p>
              <a:pPr>
                <a:lnSpc>
                  <a:spcPts val="1960"/>
                </a:lnSpc>
              </a:pPr>
              <a:r>
                <a:rPr lang="en-US" sz="1400">
                  <a:solidFill>
                    <a:srgbClr val="FAFBFB"/>
                  </a:solidFill>
                  <a:latin typeface="Times New Roman" panose="02020603050405020304"/>
                </a:rPr>
                <a:t>  import {launchImageLibrary} from 'react-  native-image-picker';</a:t>
              </a:r>
              <a:endParaRPr lang="en-US" sz="1400">
                <a:solidFill>
                  <a:srgbClr val="FAFBFB"/>
                </a:solidFill>
                <a:latin typeface="Times New Roman" panose="02020603050405020304"/>
              </a:endParaRPr>
            </a:p>
          </p:txBody>
        </p:sp>
      </p:grpSp>
      <p:sp>
        <p:nvSpPr>
          <p:cNvPr id="42" name="TextBox 42"/>
          <p:cNvSpPr txBox="1"/>
          <p:nvPr/>
        </p:nvSpPr>
        <p:spPr>
          <a:xfrm>
            <a:off x="6386512" y="4745309"/>
            <a:ext cx="212883" cy="18415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5</a:t>
            </a:r>
            <a:endParaRPr lang="en-US" sz="1000">
              <a:solidFill>
                <a:srgbClr val="000000"/>
              </a:solidFill>
              <a:latin typeface="Times New Roman" panose="020206030504050203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519040" y="937958"/>
            <a:ext cx="5806032" cy="1064260"/>
            <a:chOff x="0" y="0"/>
            <a:chExt cx="7741376" cy="1419013"/>
          </a:xfrm>
        </p:grpSpPr>
        <p:grpSp>
          <p:nvGrpSpPr>
            <p:cNvPr id="5" name="Group 5"/>
            <p:cNvGrpSpPr/>
            <p:nvPr/>
          </p:nvGrpSpPr>
          <p:grpSpPr>
            <a:xfrm rot="0">
              <a:off x="10709" y="39546"/>
              <a:ext cx="262157" cy="240016"/>
              <a:chOff x="0" y="0"/>
              <a:chExt cx="852667" cy="780652"/>
            </a:xfrm>
          </p:grpSpPr>
          <p:sp>
            <p:nvSpPr>
              <p:cNvPr id="6" name="Freeform 6"/>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7" name="TextBox 7"/>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8" name="Group 8"/>
            <p:cNvGrpSpPr/>
            <p:nvPr/>
          </p:nvGrpSpPr>
          <p:grpSpPr>
            <a:xfrm rot="0">
              <a:off x="0" y="27307"/>
              <a:ext cx="242027" cy="242027"/>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1" name="Group 11"/>
            <p:cNvGrpSpPr/>
            <p:nvPr/>
          </p:nvGrpSpPr>
          <p:grpSpPr>
            <a:xfrm rot="0">
              <a:off x="11842" y="41833"/>
              <a:ext cx="218342" cy="212976"/>
              <a:chOff x="0" y="0"/>
              <a:chExt cx="733260" cy="715238"/>
            </a:xfrm>
          </p:grpSpPr>
          <p:sp>
            <p:nvSpPr>
              <p:cNvPr id="12" name="Freeform 12"/>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3" name="TextBox 13"/>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4" name="Group 14"/>
            <p:cNvGrpSpPr/>
            <p:nvPr/>
          </p:nvGrpSpPr>
          <p:grpSpPr>
            <a:xfrm rot="1261002">
              <a:off x="237344" y="32551"/>
              <a:ext cx="32993" cy="20225"/>
              <a:chOff x="0" y="0"/>
              <a:chExt cx="110802" cy="67923"/>
            </a:xfrm>
          </p:grpSpPr>
          <p:sp>
            <p:nvSpPr>
              <p:cNvPr id="15" name="Freeform 15"/>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6" name="TextBox 16"/>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7" name="Group 17"/>
            <p:cNvGrpSpPr/>
            <p:nvPr/>
          </p:nvGrpSpPr>
          <p:grpSpPr>
            <a:xfrm rot="2537428">
              <a:off x="4866" y="256957"/>
              <a:ext cx="14897" cy="20225"/>
              <a:chOff x="0" y="0"/>
              <a:chExt cx="50030" cy="67923"/>
            </a:xfrm>
          </p:grpSpPr>
          <p:sp>
            <p:nvSpPr>
              <p:cNvPr id="18" name="Freeform 18"/>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19" name="TextBox 19"/>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0" name="TextBox 20"/>
            <p:cNvSpPr txBox="1"/>
            <p:nvPr/>
          </p:nvSpPr>
          <p:spPr>
            <a:xfrm>
              <a:off x="405735" y="-66675"/>
              <a:ext cx="7335640" cy="1485688"/>
            </a:xfrm>
            <a:prstGeom prst="rect">
              <a:avLst/>
            </a:prstGeom>
          </p:spPr>
          <p:txBody>
            <a:bodyPr lIns="0" tIns="0" rIns="0" bIns="0" rtlCol="0" anchor="t">
              <a:spAutoFit/>
            </a:bodyPr>
            <a:lstStyle/>
            <a:p>
              <a:pPr>
                <a:lnSpc>
                  <a:spcPts val="2240"/>
                </a:lnSpc>
              </a:pPr>
              <a:r>
                <a:rPr lang="en-US" sz="1600">
                  <a:solidFill>
                    <a:srgbClr val="3B3939"/>
                  </a:solidFill>
                  <a:latin typeface="Times New Roman" panose="02020603050405020304"/>
                </a:rPr>
                <a:t>Tuỳ vào mục đích sử dụng camera, hay chọn ảnh từ thư viện thì bạn sẽ có những tuỳ chỉnh trong options của module. Dưới đây là danh sách các options tuỳ chỉnh của </a:t>
              </a:r>
              <a:r>
                <a:rPr lang="en-US" sz="1600">
                  <a:solidFill>
                    <a:srgbClr val="3B3939"/>
                  </a:solidFill>
                  <a:latin typeface="Times New Roman Bold" panose="02020603050405020304"/>
                </a:rPr>
                <a:t>react-native-image-picker</a:t>
              </a:r>
              <a:endParaRPr lang="en-US" sz="1600">
                <a:solidFill>
                  <a:srgbClr val="3B3939"/>
                </a:solidFill>
                <a:latin typeface="Times New Roman Bold" panose="02020603050405020304"/>
              </a:endParaRPr>
            </a:p>
          </p:txBody>
        </p:sp>
      </p:grpSp>
      <p:graphicFrame>
        <p:nvGraphicFramePr>
          <p:cNvPr id="21" name="Table 21"/>
          <p:cNvGraphicFramePr>
            <a:graphicFrameLocks noGrp="1"/>
          </p:cNvGraphicFramePr>
          <p:nvPr/>
        </p:nvGraphicFramePr>
        <p:xfrm>
          <a:off x="751753" y="2173668"/>
          <a:ext cx="5402120" cy="2252145"/>
        </p:xfrm>
        <a:graphic>
          <a:graphicData uri="http://schemas.openxmlformats.org/drawingml/2006/table">
            <a:tbl>
              <a:tblPr/>
              <a:tblGrid>
                <a:gridCol w="1468561"/>
                <a:gridCol w="3933559"/>
              </a:tblGrid>
              <a:tr h="489023">
                <a:tc>
                  <a:txBody>
                    <a:bodyPr rtlCol="0"/>
                    <a:lstStyle/>
                    <a:p>
                      <a:pPr algn="ctr">
                        <a:lnSpc>
                          <a:spcPts val="1960"/>
                        </a:lnSpc>
                        <a:defRPr/>
                      </a:pPr>
                      <a:r>
                        <a:rPr lang="en-US" sz="1400">
                          <a:solidFill>
                            <a:srgbClr val="FFFFFF"/>
                          </a:solidFill>
                          <a:latin typeface="Times New Roman Bold" panose="02020603050405020304"/>
                        </a:rPr>
                        <a:t>Option</a:t>
                      </a:r>
                      <a:endParaRPr lang="en-US" sz="1100"/>
                    </a:p>
                  </a:txBody>
                  <a:tcPr marL="19050" marR="19050" marT="19050" marB="19050" anchor="t">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17024"/>
                    </a:solidFill>
                  </a:tcPr>
                </a:tc>
                <a:tc>
                  <a:txBody>
                    <a:bodyPr rtlCol="0"/>
                    <a:lstStyle/>
                    <a:p>
                      <a:pPr algn="ctr">
                        <a:lnSpc>
                          <a:spcPts val="1960"/>
                        </a:lnSpc>
                        <a:defRPr/>
                      </a:pPr>
                      <a:r>
                        <a:rPr lang="en-US" sz="1400">
                          <a:solidFill>
                            <a:srgbClr val="FFFFFF"/>
                          </a:solidFill>
                          <a:latin typeface="Times New Roman Bold" panose="02020603050405020304"/>
                        </a:rPr>
                        <a:t>Mô tả</a:t>
                      </a:r>
                      <a:endParaRPr lang="en-US" sz="1100"/>
                    </a:p>
                  </a:txBody>
                  <a:tcPr marL="19050" marR="19050" marT="19050" marB="19050" anchor="t">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17024"/>
                    </a:solidFill>
                  </a:tcPr>
                </a:tc>
              </a:tr>
              <a:tr h="571916">
                <a:tc>
                  <a:txBody>
                    <a:bodyPr rtlCol="0"/>
                    <a:lstStyle/>
                    <a:p>
                      <a:pPr algn="ctr">
                        <a:lnSpc>
                          <a:spcPts val="1960"/>
                        </a:lnSpc>
                        <a:defRPr/>
                      </a:pPr>
                      <a:r>
                        <a:rPr lang="en-US" sz="1400">
                          <a:solidFill>
                            <a:srgbClr val="000000"/>
                          </a:solidFill>
                          <a:latin typeface="Times New Roman" panose="02020603050405020304"/>
                        </a:rPr>
                        <a:t>mediaType</a:t>
                      </a:r>
                      <a:endParaRPr lang="en-US" sz="1100"/>
                    </a:p>
                  </a:txBody>
                  <a:tcPr marL="19050" marR="19050" marT="19050" marB="19050" anchor="t">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4F4F4"/>
                    </a:solidFill>
                  </a:tcPr>
                </a:tc>
                <a:tc>
                  <a:txBody>
                    <a:bodyPr rtlCol="0"/>
                    <a:lstStyle/>
                    <a:p>
                      <a:pPr algn="ctr">
                        <a:lnSpc>
                          <a:spcPts val="1960"/>
                        </a:lnSpc>
                        <a:defRPr/>
                      </a:pPr>
                      <a:r>
                        <a:rPr lang="en-US" sz="1400">
                          <a:solidFill>
                            <a:srgbClr val="000000"/>
                          </a:solidFill>
                          <a:latin typeface="Times New Roman Bold" panose="02020603050405020304"/>
                        </a:rPr>
                        <a:t>photo</a:t>
                      </a:r>
                      <a:r>
                        <a:rPr lang="en-US" sz="1400">
                          <a:solidFill>
                            <a:srgbClr val="000000"/>
                          </a:solidFill>
                          <a:latin typeface="Times New Roman" panose="02020603050405020304"/>
                        </a:rPr>
                        <a:t> hoặc </a:t>
                      </a:r>
                      <a:r>
                        <a:rPr lang="en-US" sz="1400">
                          <a:solidFill>
                            <a:srgbClr val="000000"/>
                          </a:solidFill>
                          <a:latin typeface="Times New Roman Bold" panose="02020603050405020304"/>
                        </a:rPr>
                        <a:t>video</a:t>
                      </a:r>
                      <a:r>
                        <a:rPr lang="en-US" sz="1400">
                          <a:solidFill>
                            <a:srgbClr val="000000"/>
                          </a:solidFill>
                          <a:latin typeface="Times New Roman" panose="02020603050405020304"/>
                        </a:rPr>
                        <a:t> hoặc </a:t>
                      </a:r>
                      <a:r>
                        <a:rPr lang="en-US" sz="1400">
                          <a:solidFill>
                            <a:srgbClr val="000000"/>
                          </a:solidFill>
                          <a:latin typeface="Times New Roman Bold" panose="02020603050405020304"/>
                        </a:rPr>
                        <a:t>mixed</a:t>
                      </a:r>
                      <a:r>
                        <a:rPr lang="en-US" sz="1400">
                          <a:solidFill>
                            <a:srgbClr val="000000"/>
                          </a:solidFill>
                          <a:latin typeface="Times New Roman" panose="02020603050405020304"/>
                        </a:rPr>
                        <a:t> (</a:t>
                      </a:r>
                      <a:r>
                        <a:rPr lang="en-US" sz="1400">
                          <a:solidFill>
                            <a:srgbClr val="000000"/>
                          </a:solidFill>
                          <a:latin typeface="Times New Roman Bold" panose="02020603050405020304"/>
                        </a:rPr>
                        <a:t>launchCamera</a:t>
                      </a:r>
                      <a:r>
                        <a:rPr lang="en-US" sz="1400">
                          <a:solidFill>
                            <a:srgbClr val="000000"/>
                          </a:solidFill>
                          <a:latin typeface="Times New Roman" panose="02020603050405020304"/>
                        </a:rPr>
                        <a:t> trên Android không hỗ trợ '</a:t>
                      </a:r>
                      <a:r>
                        <a:rPr lang="en-US" sz="1400">
                          <a:solidFill>
                            <a:srgbClr val="000000"/>
                          </a:solidFill>
                          <a:latin typeface="Times New Roman Bold" panose="02020603050405020304"/>
                        </a:rPr>
                        <a:t>mixed</a:t>
                      </a:r>
                      <a:r>
                        <a:rPr lang="en-US" sz="1400">
                          <a:solidFill>
                            <a:srgbClr val="000000"/>
                          </a:solidFill>
                          <a:latin typeface="Times New Roman" panose="02020603050405020304"/>
                        </a:rPr>
                        <a:t>').</a:t>
                      </a:r>
                      <a:endParaRPr lang="en-US" sz="1100"/>
                    </a:p>
                  </a:txBody>
                  <a:tcPr marL="19050" marR="19050" marT="19050" marB="19050" anchor="t">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4F4F4"/>
                    </a:solidFill>
                  </a:tcPr>
                </a:tc>
              </a:tr>
              <a:tr h="595603">
                <a:tc>
                  <a:txBody>
                    <a:bodyPr rtlCol="0"/>
                    <a:lstStyle/>
                    <a:p>
                      <a:pPr algn="ctr">
                        <a:lnSpc>
                          <a:spcPts val="1960"/>
                        </a:lnSpc>
                        <a:defRPr/>
                      </a:pPr>
                      <a:r>
                        <a:rPr lang="en-US" sz="1400">
                          <a:solidFill>
                            <a:srgbClr val="000000"/>
                          </a:solidFill>
                          <a:latin typeface="Times New Roman" panose="02020603050405020304"/>
                        </a:rPr>
                        <a:t>maxWidth</a:t>
                      </a:r>
                      <a:endParaRPr lang="en-US" sz="1100"/>
                    </a:p>
                  </a:txBody>
                  <a:tcPr marL="19050" marR="19050" marT="19050" marB="19050" anchor="t">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4F4F4"/>
                    </a:solidFill>
                  </a:tcPr>
                </a:tc>
                <a:tc>
                  <a:txBody>
                    <a:bodyPr rtlCol="0"/>
                    <a:lstStyle/>
                    <a:p>
                      <a:pPr algn="ctr">
                        <a:lnSpc>
                          <a:spcPts val="1960"/>
                        </a:lnSpc>
                        <a:defRPr/>
                      </a:pPr>
                      <a:r>
                        <a:rPr lang="en-US" sz="1400">
                          <a:solidFill>
                            <a:srgbClr val="000000"/>
                          </a:solidFill>
                          <a:latin typeface="Times New Roman" panose="02020603050405020304"/>
                        </a:rPr>
                        <a:t>Để thay đổi kích thước hình ảnh</a:t>
                      </a:r>
                      <a:endParaRPr lang="en-US" sz="1100"/>
                    </a:p>
                  </a:txBody>
                  <a:tcPr marL="19050" marR="19050" marT="19050" marB="19050" anchor="t">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4F4F4"/>
                    </a:solidFill>
                  </a:tcPr>
                </a:tc>
              </a:tr>
              <a:tr h="595603">
                <a:tc>
                  <a:txBody>
                    <a:bodyPr rtlCol="0"/>
                    <a:lstStyle/>
                    <a:p>
                      <a:pPr algn="ctr">
                        <a:lnSpc>
                          <a:spcPts val="1960"/>
                        </a:lnSpc>
                        <a:defRPr/>
                      </a:pPr>
                      <a:r>
                        <a:rPr lang="en-US" sz="1400">
                          <a:solidFill>
                            <a:srgbClr val="000000"/>
                          </a:solidFill>
                          <a:latin typeface="Times New Roman" panose="02020603050405020304"/>
                        </a:rPr>
                        <a:t>maxHeight</a:t>
                      </a:r>
                      <a:endParaRPr lang="en-US" sz="1100"/>
                    </a:p>
                  </a:txBody>
                  <a:tcPr marL="19050" marR="19050" marT="19050" marB="19050" anchor="t">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4F4F4"/>
                    </a:solidFill>
                  </a:tcPr>
                </a:tc>
                <a:tc>
                  <a:txBody>
                    <a:bodyPr rtlCol="0"/>
                    <a:lstStyle/>
                    <a:p>
                      <a:pPr algn="ctr">
                        <a:lnSpc>
                          <a:spcPts val="1960"/>
                        </a:lnSpc>
                        <a:defRPr/>
                      </a:pPr>
                      <a:r>
                        <a:rPr lang="en-US" sz="1400">
                          <a:solidFill>
                            <a:srgbClr val="000000"/>
                          </a:solidFill>
                          <a:latin typeface="Times New Roman" panose="02020603050405020304"/>
                        </a:rPr>
                        <a:t>Để thay đổi kích thước hình ảnh</a:t>
                      </a:r>
                      <a:endParaRPr lang="en-US" sz="1100"/>
                    </a:p>
                  </a:txBody>
                  <a:tcPr marL="19050" marR="19050" marT="19050" marB="19050" anchor="t">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4F4F4"/>
                    </a:solidFill>
                  </a:tcPr>
                </a:tc>
              </a:tr>
            </a:tbl>
          </a:graphicData>
        </a:graphic>
      </p:graphicFrame>
      <p:sp>
        <p:nvSpPr>
          <p:cNvPr id="22" name="TextBox 22"/>
          <p:cNvSpPr txBox="1"/>
          <p:nvPr/>
        </p:nvSpPr>
        <p:spPr>
          <a:xfrm>
            <a:off x="1931715" y="254724"/>
            <a:ext cx="4454870"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Options</a:t>
            </a:r>
            <a:endParaRPr lang="en-US" sz="1800">
              <a:solidFill>
                <a:srgbClr val="F16622"/>
              </a:solidFill>
              <a:latin typeface="Times New Roman Bold" panose="02020603050405020304"/>
            </a:endParaRPr>
          </a:p>
        </p:txBody>
      </p:sp>
      <p:sp>
        <p:nvSpPr>
          <p:cNvPr id="23" name="TextBox 23"/>
          <p:cNvSpPr txBox="1"/>
          <p:nvPr/>
        </p:nvSpPr>
        <p:spPr>
          <a:xfrm>
            <a:off x="6386512" y="4745309"/>
            <a:ext cx="212883" cy="18415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6</a:t>
            </a:r>
            <a:endParaRPr lang="en-US" sz="1000">
              <a:solidFill>
                <a:srgbClr val="000000"/>
              </a:solidFill>
              <a:latin typeface="Times New Roman" panose="020206030504050203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sp>
        <p:nvSpPr>
          <p:cNvPr id="4" name="TextBox 4"/>
          <p:cNvSpPr txBox="1"/>
          <p:nvPr/>
        </p:nvSpPr>
        <p:spPr>
          <a:xfrm>
            <a:off x="1931715" y="254724"/>
            <a:ext cx="4454870"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Options</a:t>
            </a:r>
            <a:endParaRPr lang="en-US" sz="1800">
              <a:solidFill>
                <a:srgbClr val="F16622"/>
              </a:solidFill>
              <a:latin typeface="Times New Roman Bold" panose="02020603050405020304"/>
            </a:endParaRPr>
          </a:p>
        </p:txBody>
      </p:sp>
      <p:graphicFrame>
        <p:nvGraphicFramePr>
          <p:cNvPr id="5" name="Table 5"/>
          <p:cNvGraphicFramePr>
            <a:graphicFrameLocks noGrp="1"/>
          </p:cNvGraphicFramePr>
          <p:nvPr/>
        </p:nvGraphicFramePr>
        <p:xfrm>
          <a:off x="751753" y="1054908"/>
          <a:ext cx="5402120" cy="3209928"/>
        </p:xfrm>
        <a:graphic>
          <a:graphicData uri="http://schemas.openxmlformats.org/drawingml/2006/table">
            <a:tbl>
              <a:tblPr/>
              <a:tblGrid>
                <a:gridCol w="1468561"/>
                <a:gridCol w="3933559"/>
              </a:tblGrid>
              <a:tr h="594604">
                <a:tc>
                  <a:txBody>
                    <a:bodyPr rtlCol="0"/>
                    <a:lstStyle/>
                    <a:p>
                      <a:pPr algn="ctr">
                        <a:lnSpc>
                          <a:spcPts val="1960"/>
                        </a:lnSpc>
                        <a:defRPr/>
                      </a:pPr>
                      <a:r>
                        <a:rPr lang="en-US" sz="1400">
                          <a:solidFill>
                            <a:srgbClr val="000000"/>
                          </a:solidFill>
                          <a:latin typeface="Times New Roman" panose="02020603050405020304"/>
                        </a:rPr>
                        <a:t>videoQuality</a:t>
                      </a:r>
                      <a:endParaRPr lang="en-US" sz="1100"/>
                    </a:p>
                  </a:txBody>
                  <a:tcPr marL="19050" marR="19050" marT="19050" marB="19050" anchor="t">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4F4F4"/>
                    </a:solidFill>
                  </a:tcPr>
                </a:tc>
                <a:tc>
                  <a:txBody>
                    <a:bodyPr rtlCol="0"/>
                    <a:lstStyle/>
                    <a:p>
                      <a:pPr algn="ctr">
                        <a:lnSpc>
                          <a:spcPts val="1960"/>
                        </a:lnSpc>
                        <a:defRPr/>
                      </a:pPr>
                      <a:r>
                        <a:rPr lang="en-US" sz="1400">
                          <a:solidFill>
                            <a:srgbClr val="000000"/>
                          </a:solidFill>
                          <a:latin typeface="Times New Roman Bold" panose="02020603050405020304"/>
                        </a:rPr>
                        <a:t>low</a:t>
                      </a:r>
                      <a:r>
                        <a:rPr lang="en-US" sz="1400">
                          <a:solidFill>
                            <a:srgbClr val="000000"/>
                          </a:solidFill>
                          <a:latin typeface="Times New Roman" panose="02020603050405020304"/>
                        </a:rPr>
                        <a:t>, </a:t>
                      </a:r>
                      <a:r>
                        <a:rPr lang="en-US" sz="1400">
                          <a:solidFill>
                            <a:srgbClr val="000000"/>
                          </a:solidFill>
                          <a:latin typeface="Times New Roman Bold" panose="02020603050405020304"/>
                        </a:rPr>
                        <a:t>medium</a:t>
                      </a:r>
                      <a:r>
                        <a:rPr lang="en-US" sz="1400">
                          <a:solidFill>
                            <a:srgbClr val="000000"/>
                          </a:solidFill>
                          <a:latin typeface="Times New Roman" panose="02020603050405020304"/>
                        </a:rPr>
                        <a:t>, hoặc </a:t>
                      </a:r>
                      <a:r>
                        <a:rPr lang="en-US" sz="1400">
                          <a:solidFill>
                            <a:srgbClr val="000000"/>
                          </a:solidFill>
                          <a:latin typeface="Times New Roman Bold" panose="02020603050405020304"/>
                        </a:rPr>
                        <a:t>high</a:t>
                      </a:r>
                      <a:r>
                        <a:rPr lang="en-US" sz="1400">
                          <a:solidFill>
                            <a:srgbClr val="000000"/>
                          </a:solidFill>
                          <a:latin typeface="Times New Roman" panose="02020603050405020304"/>
                        </a:rPr>
                        <a:t> trên iOS, </a:t>
                      </a:r>
                      <a:r>
                        <a:rPr lang="en-US" sz="1400">
                          <a:solidFill>
                            <a:srgbClr val="000000"/>
                          </a:solidFill>
                          <a:latin typeface="Times New Roman Bold" panose="02020603050405020304"/>
                        </a:rPr>
                        <a:t>low</a:t>
                      </a:r>
                      <a:r>
                        <a:rPr lang="en-US" sz="1400">
                          <a:solidFill>
                            <a:srgbClr val="000000"/>
                          </a:solidFill>
                          <a:latin typeface="Times New Roman" panose="02020603050405020304"/>
                        </a:rPr>
                        <a:t> hoặc </a:t>
                      </a:r>
                      <a:r>
                        <a:rPr lang="en-US" sz="1400">
                          <a:solidFill>
                            <a:srgbClr val="000000"/>
                          </a:solidFill>
                          <a:latin typeface="Times New Roman Bold" panose="02020603050405020304"/>
                        </a:rPr>
                        <a:t>high</a:t>
                      </a:r>
                      <a:r>
                        <a:rPr lang="en-US" sz="1400">
                          <a:solidFill>
                            <a:srgbClr val="000000"/>
                          </a:solidFill>
                          <a:latin typeface="Times New Roman" panose="02020603050405020304"/>
                        </a:rPr>
                        <a:t> trên Android.</a:t>
                      </a:r>
                      <a:endParaRPr lang="en-US" sz="1100"/>
                    </a:p>
                  </a:txBody>
                  <a:tcPr marL="19050" marR="19050" marT="19050" marB="19050" anchor="t">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4F4F4"/>
                    </a:solidFill>
                  </a:tcPr>
                </a:tc>
              </a:tr>
              <a:tr h="594604">
                <a:tc>
                  <a:txBody>
                    <a:bodyPr rtlCol="0"/>
                    <a:lstStyle/>
                    <a:p>
                      <a:pPr algn="ctr">
                        <a:lnSpc>
                          <a:spcPts val="1960"/>
                        </a:lnSpc>
                        <a:defRPr/>
                      </a:pPr>
                      <a:r>
                        <a:rPr lang="en-US" sz="1400">
                          <a:solidFill>
                            <a:srgbClr val="000000"/>
                          </a:solidFill>
                          <a:latin typeface="Times New Roman" panose="02020603050405020304"/>
                        </a:rPr>
                        <a:t>durationLimit</a:t>
                      </a:r>
                      <a:endParaRPr lang="en-US" sz="1100"/>
                    </a:p>
                  </a:txBody>
                  <a:tcPr marL="19050" marR="19050" marT="19050" marB="19050" anchor="t">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4F4F4"/>
                    </a:solidFill>
                  </a:tcPr>
                </a:tc>
                <a:tc>
                  <a:txBody>
                    <a:bodyPr rtlCol="0"/>
                    <a:lstStyle/>
                    <a:p>
                      <a:pPr algn="ctr">
                        <a:lnSpc>
                          <a:spcPts val="1960"/>
                        </a:lnSpc>
                        <a:defRPr/>
                      </a:pPr>
                      <a:r>
                        <a:rPr lang="en-US" sz="1400">
                          <a:solidFill>
                            <a:srgbClr val="000000"/>
                          </a:solidFill>
                          <a:latin typeface="Times New Roman" panose="02020603050405020304"/>
                        </a:rPr>
                        <a:t>Thời lượng tối đa của video (tính bằng giây)</a:t>
                      </a:r>
                      <a:endParaRPr lang="en-US" sz="1100"/>
                    </a:p>
                  </a:txBody>
                  <a:tcPr marL="19050" marR="19050" marT="19050" marB="19050" anchor="t">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4F4F4"/>
                    </a:solidFill>
                  </a:tcPr>
                </a:tc>
              </a:tr>
              <a:tr h="615768">
                <a:tc>
                  <a:txBody>
                    <a:bodyPr rtlCol="0"/>
                    <a:lstStyle/>
                    <a:p>
                      <a:pPr algn="ctr">
                        <a:lnSpc>
                          <a:spcPts val="1960"/>
                        </a:lnSpc>
                        <a:defRPr/>
                      </a:pPr>
                      <a:r>
                        <a:rPr lang="en-US" sz="1400">
                          <a:solidFill>
                            <a:srgbClr val="000000"/>
                          </a:solidFill>
                          <a:latin typeface="Times New Roman" panose="02020603050405020304"/>
                        </a:rPr>
                        <a:t>quality</a:t>
                      </a:r>
                      <a:endParaRPr lang="en-US" sz="1100"/>
                    </a:p>
                  </a:txBody>
                  <a:tcPr marL="19050" marR="19050" marT="19050" marB="19050" anchor="t">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4F4F4"/>
                    </a:solidFill>
                  </a:tcPr>
                </a:tc>
                <a:tc>
                  <a:txBody>
                    <a:bodyPr rtlCol="0"/>
                    <a:lstStyle/>
                    <a:p>
                      <a:pPr algn="ctr">
                        <a:lnSpc>
                          <a:spcPts val="1960"/>
                        </a:lnSpc>
                        <a:defRPr/>
                      </a:pPr>
                      <a:r>
                        <a:rPr lang="en-US" sz="1400">
                          <a:solidFill>
                            <a:srgbClr val="000000"/>
                          </a:solidFill>
                          <a:latin typeface="Times New Roman" panose="02020603050405020304"/>
                        </a:rPr>
                        <a:t>0 đến 1</a:t>
                      </a:r>
                      <a:endParaRPr lang="en-US" sz="1100"/>
                    </a:p>
                  </a:txBody>
                  <a:tcPr marL="19050" marR="19050" marT="19050" marB="19050" anchor="t">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4F4F4"/>
                    </a:solidFill>
                  </a:tcPr>
                </a:tc>
              </a:tr>
              <a:tr h="575640">
                <a:tc>
                  <a:txBody>
                    <a:bodyPr rtlCol="0"/>
                    <a:lstStyle/>
                    <a:p>
                      <a:pPr algn="ctr">
                        <a:lnSpc>
                          <a:spcPts val="1960"/>
                        </a:lnSpc>
                        <a:defRPr/>
                      </a:pPr>
                      <a:r>
                        <a:rPr lang="en-US" sz="1400">
                          <a:solidFill>
                            <a:srgbClr val="000000"/>
                          </a:solidFill>
                          <a:latin typeface="Times New Roman" panose="02020603050405020304"/>
                        </a:rPr>
                        <a:t>cameraType</a:t>
                      </a:r>
                      <a:endParaRPr lang="en-US" sz="1100"/>
                    </a:p>
                  </a:txBody>
                  <a:tcPr marL="19050" marR="19050" marT="19050" marB="19050" anchor="t">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4F4F4"/>
                    </a:solidFill>
                  </a:tcPr>
                </a:tc>
                <a:tc>
                  <a:txBody>
                    <a:bodyPr rtlCol="0"/>
                    <a:lstStyle/>
                    <a:p>
                      <a:pPr algn="ctr">
                        <a:lnSpc>
                          <a:spcPts val="1960"/>
                        </a:lnSpc>
                        <a:defRPr/>
                      </a:pPr>
                      <a:r>
                        <a:rPr lang="en-US" sz="1400">
                          <a:solidFill>
                            <a:srgbClr val="000000"/>
                          </a:solidFill>
                          <a:latin typeface="Times New Roman" panose="02020603050405020304"/>
                        </a:rPr>
                        <a:t>'</a:t>
                      </a:r>
                      <a:r>
                        <a:rPr lang="en-US" sz="1400">
                          <a:solidFill>
                            <a:srgbClr val="000000"/>
                          </a:solidFill>
                          <a:latin typeface="Times New Roman Bold" panose="02020603050405020304"/>
                        </a:rPr>
                        <a:t>back</a:t>
                      </a:r>
                      <a:r>
                        <a:rPr lang="en-US" sz="1400">
                          <a:solidFill>
                            <a:srgbClr val="000000"/>
                          </a:solidFill>
                          <a:latin typeface="Times New Roman" panose="02020603050405020304"/>
                        </a:rPr>
                        <a:t>' or '</a:t>
                      </a:r>
                      <a:r>
                        <a:rPr lang="en-US" sz="1400">
                          <a:solidFill>
                            <a:srgbClr val="000000"/>
                          </a:solidFill>
                          <a:latin typeface="Times New Roman Bold" panose="02020603050405020304"/>
                        </a:rPr>
                        <a:t>front</a:t>
                      </a:r>
                      <a:r>
                        <a:rPr lang="en-US" sz="1400">
                          <a:solidFill>
                            <a:srgbClr val="000000"/>
                          </a:solidFill>
                          <a:latin typeface="Times New Roman" panose="02020603050405020304"/>
                        </a:rPr>
                        <a:t>' (Có thể không hỗ trợ trên một số thiết bị Android).</a:t>
                      </a:r>
                      <a:endParaRPr lang="en-US" sz="1100"/>
                    </a:p>
                  </a:txBody>
                  <a:tcPr marL="19050" marR="19050" marT="19050" marB="19050" anchor="t">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4F4F4"/>
                    </a:solidFill>
                  </a:tcPr>
                </a:tc>
              </a:tr>
              <a:tr h="829312">
                <a:tc>
                  <a:txBody>
                    <a:bodyPr rtlCol="0"/>
                    <a:lstStyle/>
                    <a:p>
                      <a:pPr algn="ctr">
                        <a:lnSpc>
                          <a:spcPts val="1960"/>
                        </a:lnSpc>
                        <a:defRPr/>
                      </a:pPr>
                      <a:r>
                        <a:rPr lang="en-US" sz="1400">
                          <a:solidFill>
                            <a:srgbClr val="000000"/>
                          </a:solidFill>
                          <a:latin typeface="Times New Roman" panose="02020603050405020304"/>
                        </a:rPr>
                        <a:t>includeBase64</a:t>
                      </a:r>
                      <a:endParaRPr lang="en-US" sz="1100"/>
                    </a:p>
                  </a:txBody>
                  <a:tcPr marL="19050" marR="19050" marT="19050" marB="19050" anchor="t">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4F4F4"/>
                    </a:solidFill>
                  </a:tcPr>
                </a:tc>
                <a:tc>
                  <a:txBody>
                    <a:bodyPr rtlCol="0"/>
                    <a:lstStyle/>
                    <a:p>
                      <a:pPr algn="ctr">
                        <a:lnSpc>
                          <a:spcPts val="1960"/>
                        </a:lnSpc>
                        <a:defRPr/>
                      </a:pPr>
                      <a:r>
                        <a:rPr lang="en-US" sz="1400">
                          <a:solidFill>
                            <a:srgbClr val="000000"/>
                          </a:solidFill>
                          <a:latin typeface="Times New Roman" panose="02020603050405020304"/>
                        </a:rPr>
                        <a:t>Nếu </a:t>
                      </a:r>
                      <a:r>
                        <a:rPr lang="en-US" sz="1400">
                          <a:solidFill>
                            <a:srgbClr val="000000"/>
                          </a:solidFill>
                          <a:latin typeface="Times New Roman Bold" panose="02020603050405020304"/>
                        </a:rPr>
                        <a:t>true</a:t>
                      </a:r>
                      <a:r>
                        <a:rPr lang="en-US" sz="1400">
                          <a:solidFill>
                            <a:srgbClr val="000000"/>
                          </a:solidFill>
                          <a:latin typeface="Times New Roman" panose="02020603050405020304"/>
                        </a:rPr>
                        <a:t>, hãy tạo chuỗi base64 của hình ảnh (Tránh sử dụng trên các tệp hình ảnh lớn do ảnh hưởng đến performance).</a:t>
                      </a:r>
                      <a:endParaRPr lang="en-US" sz="1100"/>
                    </a:p>
                  </a:txBody>
                  <a:tcPr marL="19050" marR="19050" marT="19050" marB="19050" anchor="t">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4F4F4"/>
                    </a:solidFill>
                  </a:tcPr>
                </a:tc>
              </a:tr>
            </a:tbl>
          </a:graphicData>
        </a:graphic>
      </p:graphicFrame>
      <p:sp>
        <p:nvSpPr>
          <p:cNvPr id="6" name="TextBox 6"/>
          <p:cNvSpPr txBox="1"/>
          <p:nvPr/>
        </p:nvSpPr>
        <p:spPr>
          <a:xfrm>
            <a:off x="6386512" y="4745309"/>
            <a:ext cx="212883" cy="18415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7</a:t>
            </a:r>
            <a:endParaRPr lang="en-US" sz="1000">
              <a:solidFill>
                <a:srgbClr val="000000"/>
              </a:solidFill>
              <a:latin typeface="Times New Roman" panose="020206030504050203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sp>
        <p:nvSpPr>
          <p:cNvPr id="4" name="TextBox 4"/>
          <p:cNvSpPr txBox="1"/>
          <p:nvPr/>
        </p:nvSpPr>
        <p:spPr>
          <a:xfrm>
            <a:off x="1931715" y="254724"/>
            <a:ext cx="4454870"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Options</a:t>
            </a:r>
            <a:endParaRPr lang="en-US" sz="1800">
              <a:solidFill>
                <a:srgbClr val="F16622"/>
              </a:solidFill>
              <a:latin typeface="Times New Roman Bold" panose="02020603050405020304"/>
            </a:endParaRPr>
          </a:p>
        </p:txBody>
      </p:sp>
      <p:graphicFrame>
        <p:nvGraphicFramePr>
          <p:cNvPr id="5" name="Table 5"/>
          <p:cNvGraphicFramePr>
            <a:graphicFrameLocks noGrp="1"/>
          </p:cNvGraphicFramePr>
          <p:nvPr/>
        </p:nvGraphicFramePr>
        <p:xfrm>
          <a:off x="751753" y="1054908"/>
          <a:ext cx="5402120" cy="3332678"/>
        </p:xfrm>
        <a:graphic>
          <a:graphicData uri="http://schemas.openxmlformats.org/drawingml/2006/table">
            <a:tbl>
              <a:tblPr/>
              <a:tblGrid>
                <a:gridCol w="1468561"/>
                <a:gridCol w="3933559"/>
              </a:tblGrid>
              <a:tr h="590617">
                <a:tc>
                  <a:txBody>
                    <a:bodyPr rtlCol="0"/>
                    <a:lstStyle/>
                    <a:p>
                      <a:pPr algn="ctr">
                        <a:lnSpc>
                          <a:spcPts val="1960"/>
                        </a:lnSpc>
                        <a:defRPr/>
                      </a:pPr>
                      <a:r>
                        <a:rPr lang="en-US" sz="1400">
                          <a:solidFill>
                            <a:srgbClr val="000000"/>
                          </a:solidFill>
                          <a:latin typeface="Times New Roman" panose="02020603050405020304"/>
                        </a:rPr>
                        <a:t>includeExtra</a:t>
                      </a:r>
                      <a:endParaRPr lang="en-US" sz="1100"/>
                    </a:p>
                  </a:txBody>
                  <a:tcPr marL="19050" marR="19050" marT="19050" marB="19050" anchor="t">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4F4F4"/>
                    </a:solidFill>
                  </a:tcPr>
                </a:tc>
                <a:tc>
                  <a:txBody>
                    <a:bodyPr rtlCol="0"/>
                    <a:lstStyle/>
                    <a:p>
                      <a:pPr algn="ctr">
                        <a:lnSpc>
                          <a:spcPts val="1960"/>
                        </a:lnSpc>
                        <a:defRPr/>
                      </a:pPr>
                      <a:r>
                        <a:rPr lang="en-US" sz="1400">
                          <a:solidFill>
                            <a:srgbClr val="000000"/>
                          </a:solidFill>
                          <a:latin typeface="Times New Roman" panose="02020603050405020304"/>
                        </a:rPr>
                        <a:t>Nếu đúng, sẽ bao gồm dữ liệu bổ sung, yêu cầu quyền thư viện.</a:t>
                      </a:r>
                      <a:endParaRPr lang="en-US" sz="1100"/>
                    </a:p>
                  </a:txBody>
                  <a:tcPr marL="19050" marR="19050" marT="19050" marB="19050" anchor="t">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4F4F4"/>
                    </a:solidFill>
                  </a:tcPr>
                </a:tc>
              </a:tr>
              <a:tr h="590617">
                <a:tc>
                  <a:txBody>
                    <a:bodyPr rtlCol="0"/>
                    <a:lstStyle/>
                    <a:p>
                      <a:pPr algn="ctr">
                        <a:lnSpc>
                          <a:spcPts val="1960"/>
                        </a:lnSpc>
                        <a:defRPr/>
                      </a:pPr>
                      <a:r>
                        <a:rPr lang="en-US" sz="1400">
                          <a:solidFill>
                            <a:srgbClr val="000000"/>
                          </a:solidFill>
                          <a:latin typeface="Times New Roman" panose="02020603050405020304"/>
                        </a:rPr>
                        <a:t>saveToPhotos</a:t>
                      </a:r>
                      <a:endParaRPr lang="en-US" sz="1100"/>
                    </a:p>
                  </a:txBody>
                  <a:tcPr marL="19050" marR="19050" marT="19050" marB="19050" anchor="t">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4F4F4"/>
                    </a:solidFill>
                  </a:tcPr>
                </a:tc>
                <a:tc>
                  <a:txBody>
                    <a:bodyPr rtlCol="0"/>
                    <a:lstStyle/>
                    <a:p>
                      <a:pPr algn="ctr">
                        <a:lnSpc>
                          <a:spcPts val="1960"/>
                        </a:lnSpc>
                        <a:defRPr/>
                      </a:pPr>
                      <a:r>
                        <a:rPr lang="en-US" sz="1400">
                          <a:solidFill>
                            <a:srgbClr val="000000"/>
                          </a:solidFill>
                          <a:latin typeface="Times New Roman" panose="02020603050405020304"/>
                        </a:rPr>
                        <a:t>Chỉ để khởi chạy </a:t>
                      </a:r>
                      <a:r>
                        <a:rPr lang="en-US" sz="1400">
                          <a:solidFill>
                            <a:srgbClr val="000000"/>
                          </a:solidFill>
                          <a:latin typeface="Times New Roman Bold" panose="02020603050405020304"/>
                        </a:rPr>
                        <a:t>launchCamera</a:t>
                      </a:r>
                      <a:r>
                        <a:rPr lang="en-US" sz="1400">
                          <a:solidFill>
                            <a:srgbClr val="000000"/>
                          </a:solidFill>
                          <a:latin typeface="Times New Roman" panose="02020603050405020304"/>
                        </a:rPr>
                        <a:t>, lưu tệp hình ảnh / video được chụp vào ảnh công khai.</a:t>
                      </a:r>
                      <a:endParaRPr lang="en-US" sz="1100"/>
                    </a:p>
                  </a:txBody>
                  <a:tcPr marL="19050" marR="19050" marT="19050" marB="19050" anchor="t">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4F4F4"/>
                    </a:solidFill>
                  </a:tcPr>
                </a:tc>
              </a:tr>
              <a:tr h="1075722">
                <a:tc>
                  <a:txBody>
                    <a:bodyPr rtlCol="0"/>
                    <a:lstStyle/>
                    <a:p>
                      <a:pPr algn="ctr">
                        <a:lnSpc>
                          <a:spcPts val="1960"/>
                        </a:lnSpc>
                        <a:defRPr/>
                      </a:pPr>
                      <a:r>
                        <a:rPr lang="en-US" sz="1400">
                          <a:solidFill>
                            <a:srgbClr val="000000"/>
                          </a:solidFill>
                          <a:latin typeface="Times New Roman" panose="02020603050405020304"/>
                        </a:rPr>
                        <a:t>selectionLimit</a:t>
                      </a:r>
                      <a:endParaRPr lang="en-US" sz="1100"/>
                    </a:p>
                  </a:txBody>
                  <a:tcPr marL="19050" marR="19050" marT="19050" marB="19050" anchor="t">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4F4F4"/>
                    </a:solidFill>
                  </a:tcPr>
                </a:tc>
                <a:tc>
                  <a:txBody>
                    <a:bodyPr rtlCol="0"/>
                    <a:lstStyle/>
                    <a:p>
                      <a:pPr algn="ctr">
                        <a:lnSpc>
                          <a:spcPts val="1960"/>
                        </a:lnSpc>
                        <a:defRPr/>
                      </a:pPr>
                      <a:r>
                        <a:rPr lang="en-US" sz="1400">
                          <a:solidFill>
                            <a:srgbClr val="000000"/>
                          </a:solidFill>
                          <a:latin typeface="Times New Roman" panose="02020603050405020304"/>
                        </a:rPr>
                        <a:t>Hỗ trợ cung cấp bất kỳ giá trị số nguyên nào. Sử dụng 0 để cho phép bất kỳ số lượng tệp nào trên iOS phiên bản &gt; = 14 &amp; Android phiên bản &gt; = 13. Mặc định là 1.</a:t>
                      </a:r>
                      <a:endParaRPr lang="en-US" sz="1100"/>
                    </a:p>
                  </a:txBody>
                  <a:tcPr marL="19050" marR="19050" marT="19050" marB="19050" anchor="t">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4F4F4"/>
                    </a:solidFill>
                  </a:tcPr>
                </a:tc>
              </a:tr>
              <a:tr h="1075722">
                <a:tc>
                  <a:txBody>
                    <a:bodyPr rtlCol="0"/>
                    <a:lstStyle/>
                    <a:p>
                      <a:pPr algn="ctr">
                        <a:lnSpc>
                          <a:spcPts val="1960"/>
                        </a:lnSpc>
                        <a:defRPr/>
                      </a:pPr>
                      <a:r>
                        <a:rPr lang="en-US" sz="1400">
                          <a:solidFill>
                            <a:srgbClr val="000000"/>
                          </a:solidFill>
                          <a:latin typeface="Times New Roman" panose="02020603050405020304"/>
                        </a:rPr>
                        <a:t>presentationStyle</a:t>
                      </a:r>
                      <a:endParaRPr lang="en-US" sz="1100"/>
                    </a:p>
                  </a:txBody>
                  <a:tcPr marL="19050" marR="19050" marT="19050" marB="19050" anchor="t">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4F4F4"/>
                    </a:solidFill>
                  </a:tcPr>
                </a:tc>
                <a:tc>
                  <a:txBody>
                    <a:bodyPr rtlCol="0"/>
                    <a:lstStyle/>
                    <a:p>
                      <a:pPr algn="ctr">
                        <a:lnSpc>
                          <a:spcPts val="1960"/>
                        </a:lnSpc>
                        <a:defRPr/>
                      </a:pPr>
                      <a:r>
                        <a:rPr lang="en-US" sz="1400">
                          <a:solidFill>
                            <a:srgbClr val="000000"/>
                          </a:solidFill>
                          <a:latin typeface="Times New Roman" panose="02020603050405020304"/>
                        </a:rPr>
                        <a:t>Kiểm soát cách trình bày bộ chọn. </a:t>
                      </a:r>
                      <a:r>
                        <a:rPr lang="en-US" sz="1400">
                          <a:solidFill>
                            <a:srgbClr val="000000"/>
                          </a:solidFill>
                          <a:latin typeface="Times New Roman Bold" panose="02020603050405020304"/>
                        </a:rPr>
                        <a:t>currentContext</a:t>
                      </a:r>
                      <a:r>
                        <a:rPr lang="en-US" sz="1400">
                          <a:solidFill>
                            <a:srgbClr val="000000"/>
                          </a:solidFill>
                          <a:latin typeface="Times New Roman" panose="02020603050405020304"/>
                        </a:rPr>
                        <a:t>, </a:t>
                      </a:r>
                      <a:r>
                        <a:rPr lang="en-US" sz="1400">
                          <a:solidFill>
                            <a:srgbClr val="000000"/>
                          </a:solidFill>
                          <a:latin typeface="Times New Roman Bold" panose="02020603050405020304"/>
                        </a:rPr>
                        <a:t>pageSheet</a:t>
                      </a:r>
                      <a:r>
                        <a:rPr lang="en-US" sz="1400">
                          <a:solidFill>
                            <a:srgbClr val="000000"/>
                          </a:solidFill>
                          <a:latin typeface="Times New Roman" panose="02020603050405020304"/>
                        </a:rPr>
                        <a:t>, </a:t>
                      </a:r>
                      <a:r>
                        <a:rPr lang="en-US" sz="1400">
                          <a:solidFill>
                            <a:srgbClr val="000000"/>
                          </a:solidFill>
                          <a:latin typeface="Times New Roman Bold" panose="02020603050405020304"/>
                        </a:rPr>
                        <a:t>fullScreen</a:t>
                      </a:r>
                      <a:r>
                        <a:rPr lang="en-US" sz="1400">
                          <a:solidFill>
                            <a:srgbClr val="000000"/>
                          </a:solidFill>
                          <a:latin typeface="Times New Roman" panose="02020603050405020304"/>
                        </a:rPr>
                        <a:t>, </a:t>
                      </a:r>
                      <a:r>
                        <a:rPr lang="en-US" sz="1400">
                          <a:solidFill>
                            <a:srgbClr val="000000"/>
                          </a:solidFill>
                          <a:latin typeface="Times New Roman Bold" panose="02020603050405020304"/>
                        </a:rPr>
                        <a:t>formSheet</a:t>
                      </a:r>
                      <a:r>
                        <a:rPr lang="en-US" sz="1400">
                          <a:solidFill>
                            <a:srgbClr val="000000"/>
                          </a:solidFill>
                          <a:latin typeface="Times New Roman" panose="02020603050405020304"/>
                        </a:rPr>
                        <a:t>, </a:t>
                      </a:r>
                      <a:r>
                        <a:rPr lang="en-US" sz="1400">
                          <a:solidFill>
                            <a:srgbClr val="000000"/>
                          </a:solidFill>
                          <a:latin typeface="Times New Roman Bold" panose="02020603050405020304"/>
                        </a:rPr>
                        <a:t>popover</a:t>
                      </a:r>
                      <a:r>
                        <a:rPr lang="en-US" sz="1400">
                          <a:solidFill>
                            <a:srgbClr val="000000"/>
                          </a:solidFill>
                          <a:latin typeface="Times New Roman" panose="02020603050405020304"/>
                        </a:rPr>
                        <a:t>, </a:t>
                      </a:r>
                      <a:r>
                        <a:rPr lang="en-US" sz="1400">
                          <a:solidFill>
                            <a:srgbClr val="000000"/>
                          </a:solidFill>
                          <a:latin typeface="Times New Roman Bold" panose="02020603050405020304"/>
                        </a:rPr>
                        <a:t>overFullScreen</a:t>
                      </a:r>
                      <a:r>
                        <a:rPr lang="en-US" sz="1400">
                          <a:solidFill>
                            <a:srgbClr val="000000"/>
                          </a:solidFill>
                          <a:latin typeface="Times New Roman" panose="02020603050405020304"/>
                        </a:rPr>
                        <a:t>, </a:t>
                      </a:r>
                      <a:r>
                        <a:rPr lang="en-US" sz="1400">
                          <a:solidFill>
                            <a:srgbClr val="000000"/>
                          </a:solidFill>
                          <a:latin typeface="Times New Roman Bold" panose="02020603050405020304"/>
                        </a:rPr>
                        <a:t>overCurrentContext</a:t>
                      </a:r>
                      <a:r>
                        <a:rPr lang="en-US" sz="1400">
                          <a:solidFill>
                            <a:srgbClr val="000000"/>
                          </a:solidFill>
                          <a:latin typeface="Times New Roman" panose="02020603050405020304"/>
                        </a:rPr>
                        <a:t>. Mặc đinh là currentContext.</a:t>
                      </a:r>
                      <a:endParaRPr lang="en-US" sz="1100"/>
                    </a:p>
                  </a:txBody>
                  <a:tcPr marL="19050" marR="19050" marT="19050" marB="19050" anchor="t">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4F4F4"/>
                    </a:solidFill>
                  </a:tcPr>
                </a:tc>
              </a:tr>
            </a:tbl>
          </a:graphicData>
        </a:graphic>
      </p:graphicFrame>
      <p:sp>
        <p:nvSpPr>
          <p:cNvPr id="6" name="TextBox 6"/>
          <p:cNvSpPr txBox="1"/>
          <p:nvPr/>
        </p:nvSpPr>
        <p:spPr>
          <a:xfrm>
            <a:off x="6386512" y="4745309"/>
            <a:ext cx="212883" cy="18415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8</a:t>
            </a:r>
            <a:endParaRPr lang="en-US" sz="1000">
              <a:solidFill>
                <a:srgbClr val="000000"/>
              </a:solidFill>
              <a:latin typeface="Times New Roman" panose="02020603050405020304"/>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12150</Words>
  <Application>WPS Presentation</Application>
  <PresentationFormat>On-screen Show (4:3)</PresentationFormat>
  <Paragraphs>603</Paragraphs>
  <Slides>40</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40</vt:i4>
      </vt:variant>
    </vt:vector>
  </HeadingPairs>
  <TitlesOfParts>
    <vt:vector size="53" baseType="lpstr">
      <vt:lpstr>Arial</vt:lpstr>
      <vt:lpstr>SimSun</vt:lpstr>
      <vt:lpstr>Wingdings</vt:lpstr>
      <vt:lpstr>Times New Roman Bold</vt:lpstr>
      <vt:lpstr>Times New Roman</vt:lpstr>
      <vt:lpstr>Microsoft YaHei</vt:lpstr>
      <vt:lpstr>汉仪旗黑</vt:lpstr>
      <vt:lpstr>Calibri</vt:lpstr>
      <vt:lpstr>Helvetica Neue</vt:lpstr>
      <vt:lpstr>宋体-简</vt:lpstr>
      <vt:lpstr>Arial Unicode MS</vt:lpstr>
      <vt:lpstr>Times New Roman Bold</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4: Chụp ảnh, lấy ảnh và ứng dụng phát nhạc trong React Native</dc:title>
  <dc:creator/>
  <cp:lastModifiedBy>Nguyễn Ngọc Chấn (FPL HC</cp:lastModifiedBy>
  <cp:revision>60</cp:revision>
  <dcterms:created xsi:type="dcterms:W3CDTF">2024-06-01T04:33:43Z</dcterms:created>
  <dcterms:modified xsi:type="dcterms:W3CDTF">2024-06-01T04:33:43Z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1033-5.7.1.8093</vt:lpwstr>
  </property>
</Properties>
</file>