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6896100" cy="5181600"/>
  <p:notesSz cx="6858000" cy="9144000"/>
  <p:embeddedFontLst>
    <p:embeddedFont>
      <p:font typeface="Canva Sans" panose="020B0503030501040103"/>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5382" y="1143000"/>
            <a:ext cx="4107236"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redux-toolkit.js.org/api/createReducer" TargetMode="Externa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redux-toolkit.js.org/api/createReducer" TargetMode="Externa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rntp.dev/" TargetMode="Externa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747095"/>
            <a:ext cx="3126669"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224815" y="3620135"/>
            <a:ext cx="3391596"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5: GIỚI THIỆU VỀ REDUX VÀ REDUX TOOLKIT</a:t>
            </a:r>
            <a:endParaRPr lang="en-US" sz="1400">
              <a:solidFill>
                <a:srgbClr val="F16622"/>
              </a:solidFill>
              <a:latin typeface="Times New Roman" panose="02020603050405020304"/>
            </a:endParaRPr>
          </a:p>
        </p:txBody>
      </p:sp>
      <p:sp>
        <p:nvSpPr>
          <p:cNvPr id="19" name="TextBox 19"/>
          <p:cNvSpPr txBox="1"/>
          <p:nvPr/>
        </p:nvSpPr>
        <p:spPr>
          <a:xfrm>
            <a:off x="3224815" y="4174301"/>
            <a:ext cx="3595386" cy="26924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1: GIỚI THIỆU VỀ REDUX</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15514"/>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State của toàn bộ ứng dụng được lưu trữ dưới dạng object cây JS trong một store duy nhất như dưới đây:</a:t>
              </a:r>
              <a:endParaRPr lang="en-US" sz="1600">
                <a:solidFill>
                  <a:srgbClr val="3B3939"/>
                </a:solidFill>
                <a:latin typeface="Times New Roman" panose="02020603050405020304"/>
              </a:endParaRPr>
            </a:p>
          </p:txBody>
        </p:sp>
      </p:grpSp>
      <p:grpSp>
        <p:nvGrpSpPr>
          <p:cNvPr id="21" name="Group 21"/>
          <p:cNvGrpSpPr/>
          <p:nvPr/>
        </p:nvGrpSpPr>
        <p:grpSpPr>
          <a:xfrm rot="0">
            <a:off x="769432" y="1677355"/>
            <a:ext cx="5366761" cy="3076771"/>
            <a:chOff x="0" y="0"/>
            <a:chExt cx="2801001" cy="1605817"/>
          </a:xfrm>
        </p:grpSpPr>
        <p:sp>
          <p:nvSpPr>
            <p:cNvPr id="22"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3" name="TextBox 23"/>
            <p:cNvSpPr txBox="1"/>
            <p:nvPr/>
          </p:nvSpPr>
          <p:spPr>
            <a:xfrm>
              <a:off x="0" y="-28575"/>
              <a:ext cx="2801001" cy="1634392"/>
            </a:xfrm>
            <a:prstGeom prst="rect">
              <a:avLst/>
            </a:prstGeom>
          </p:spPr>
          <p:txBody>
            <a:bodyPr lIns="50800" tIns="50800" rIns="50800" bIns="50800" rtlCol="0" anchor="ctr"/>
            <a:lstStyle/>
            <a:p>
              <a:pPr>
                <a:lnSpc>
                  <a:spcPts val="196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noOfItemInCart: 2,</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cart: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bookName: "Harry Potter and the Chamber of Secrets",</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noOfItem: 1,</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bookName: "Harry Potter and the Prisoner of Azkaban",</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noOfItem: 1</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Redux store</a:t>
            </a:r>
            <a:endParaRPr lang="en-US" sz="1800">
              <a:solidFill>
                <a:srgbClr val="F16622"/>
              </a:solidFill>
              <a:latin typeface="Times New Roman Bold"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26614" y="927983"/>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Action trong Redux là gì?</a:t>
              </a:r>
              <a:endParaRPr lang="en-US" sz="1600">
                <a:solidFill>
                  <a:srgbClr val="3B3939"/>
                </a:solidFill>
                <a:latin typeface="Times New Roman" panose="02020603050405020304"/>
              </a:endParaRPr>
            </a:p>
          </p:txBody>
        </p:sp>
      </p:grpSp>
      <p:sp>
        <p:nvSpPr>
          <p:cNvPr id="21" name="TextBox 21"/>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Action trong Redux</a:t>
            </a:r>
            <a:endParaRPr lang="en-US" sz="1800">
              <a:solidFill>
                <a:srgbClr val="F16622"/>
              </a:solidFill>
              <a:latin typeface="Times New Roman Bold" panose="02020603050405020304"/>
            </a:endParaRPr>
          </a:p>
        </p:txBody>
      </p:sp>
      <p:sp>
        <p:nvSpPr>
          <p:cNvPr id="22" name="TextBox 22"/>
          <p:cNvSpPr txBox="1"/>
          <p:nvPr/>
        </p:nvSpPr>
        <p:spPr>
          <a:xfrm>
            <a:off x="841323" y="1258818"/>
            <a:ext cx="5545262"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Cách duy nhất để thay đổi state là phát ra một </a:t>
            </a:r>
            <a:r>
              <a:rPr lang="en-US" sz="1600">
                <a:solidFill>
                  <a:srgbClr val="000000"/>
                </a:solidFill>
                <a:latin typeface="Times New Roman Bold" panose="02020603050405020304"/>
              </a:rPr>
              <a:t>action</a:t>
            </a:r>
            <a:r>
              <a:rPr lang="en-US" sz="1600">
                <a:solidFill>
                  <a:srgbClr val="000000"/>
                </a:solidFill>
                <a:latin typeface="Times New Roman" panose="02020603050405020304"/>
              </a:rPr>
              <a:t>, đó là một đối tượng mô tả những gì đã xảy ra. </a:t>
            </a:r>
            <a:r>
              <a:rPr lang="en-US" sz="1600">
                <a:solidFill>
                  <a:srgbClr val="000000"/>
                </a:solidFill>
                <a:latin typeface="Times New Roman Bold" panose="02020603050405020304"/>
              </a:rPr>
              <a:t>State trong Redux là chỉ đọc</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sp>
        <p:nvSpPr>
          <p:cNvPr id="23" name="TextBox 23"/>
          <p:cNvSpPr txBox="1"/>
          <p:nvPr/>
        </p:nvSpPr>
        <p:spPr>
          <a:xfrm>
            <a:off x="857198" y="1981448"/>
            <a:ext cx="5545262" cy="86169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Thay vào đó, nếu bất cứ ai muốn thay đổi state của ứng dụng, thì cần thể hiện ý định làm như vậy bằng cách phát ra hoặc dispatch một </a:t>
            </a:r>
            <a:r>
              <a:rPr lang="en-US" sz="1600">
                <a:solidFill>
                  <a:srgbClr val="000000"/>
                </a:solidFill>
                <a:latin typeface="Times New Roman Bold" panose="02020603050405020304"/>
              </a:rPr>
              <a:t>action</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644465" y="1038715"/>
            <a:ext cx="5616696" cy="2623309"/>
          </a:xfrm>
          <a:custGeom>
            <a:avLst/>
            <a:gdLst/>
            <a:ahLst/>
            <a:cxnLst/>
            <a:rect l="l" t="t" r="r" b="b"/>
            <a:pathLst>
              <a:path w="5616696" h="2623309">
                <a:moveTo>
                  <a:pt x="0" y="0"/>
                </a:moveTo>
                <a:lnTo>
                  <a:pt x="5616695" y="0"/>
                </a:lnTo>
                <a:lnTo>
                  <a:pt x="5616695" y="2623309"/>
                </a:lnTo>
                <a:lnTo>
                  <a:pt x="0" y="2623309"/>
                </a:lnTo>
                <a:lnTo>
                  <a:pt x="0" y="0"/>
                </a:lnTo>
                <a:close/>
              </a:path>
            </a:pathLst>
          </a:custGeom>
          <a:blipFill>
            <a:blip r:embed="rId2"/>
            <a:stretch>
              <a:fillRect r="-2905"/>
            </a:stretch>
          </a:blipFill>
        </p:spPr>
      </p:sp>
      <p:sp>
        <p:nvSpPr>
          <p:cNvPr id="5" name="TextBox 5"/>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Action trong Redux</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721360" y="1350010"/>
            <a:ext cx="5452745" cy="2333625"/>
            <a:chOff x="0" y="0"/>
            <a:chExt cx="3077939" cy="1218059"/>
          </a:xfrm>
        </p:grpSpPr>
        <p:sp>
          <p:nvSpPr>
            <p:cNvPr id="5" name="Freeform 5"/>
            <p:cNvSpPr/>
            <p:nvPr/>
          </p:nvSpPr>
          <p:spPr>
            <a:xfrm>
              <a:off x="0" y="0"/>
              <a:ext cx="3077939" cy="1218059"/>
            </a:xfrm>
            <a:custGeom>
              <a:avLst/>
              <a:gdLst/>
              <a:ahLst/>
              <a:cxnLst/>
              <a:rect l="l" t="t" r="r" b="b"/>
              <a:pathLst>
                <a:path w="3077939" h="1218059">
                  <a:moveTo>
                    <a:pt x="0" y="0"/>
                  </a:moveTo>
                  <a:lnTo>
                    <a:pt x="3077939" y="0"/>
                  </a:lnTo>
                  <a:lnTo>
                    <a:pt x="3077939" y="1218059"/>
                  </a:lnTo>
                  <a:lnTo>
                    <a:pt x="0" y="1218059"/>
                  </a:lnTo>
                  <a:close/>
                </a:path>
              </a:pathLst>
            </a:custGeom>
            <a:solidFill>
              <a:srgbClr val="F16622"/>
            </a:solidFill>
          </p:spPr>
        </p:sp>
        <p:sp>
          <p:nvSpPr>
            <p:cNvPr id="6" name="TextBox 6"/>
            <p:cNvSpPr txBox="1"/>
            <p:nvPr/>
          </p:nvSpPr>
          <p:spPr>
            <a:xfrm>
              <a:off x="0" y="-28575"/>
              <a:ext cx="3077939" cy="1246634"/>
            </a:xfrm>
            <a:prstGeom prst="rect">
              <a:avLst/>
            </a:prstGeom>
          </p:spPr>
          <p:txBody>
            <a:bodyPr lIns="50800" tIns="50800" rIns="50800" bIns="50800" rtlCol="0" anchor="ctr"/>
            <a:lstStyle/>
            <a:p>
              <a:pPr>
                <a:lnSpc>
                  <a:spcPts val="1960"/>
                </a:lnSpc>
              </a:pPr>
              <a:r>
                <a:rPr lang="en-US" sz="1400">
                  <a:solidFill>
                    <a:srgbClr val="FFFFFF"/>
                  </a:solidFill>
                  <a:latin typeface="Times New Roman Regular" panose="02020603050405020304" charset="0"/>
                  <a:cs typeface="Times New Roman Regular" panose="02020603050405020304" charset="0"/>
                </a:rPr>
                <a:t>    //Hành động được tạo bởi người tạo hành động addItemToCart()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type: "ADD_ITEM_TO_CART" // Note: Mỗi action phải có một key</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payload: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bookName: "Harry Potter and the Goblet of Fire",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noOfItem: 1</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p:txBody>
        </p:sp>
      </p:grpSp>
      <p:sp>
        <p:nvSpPr>
          <p:cNvPr id="7" name="TextBox 7"/>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Action trong Redux</a:t>
            </a:r>
            <a:endParaRPr lang="en-US" sz="1800">
              <a:solidFill>
                <a:srgbClr val="F16622"/>
              </a:solidFill>
              <a:latin typeface="Times New Roman Bold" panose="02020603050405020304"/>
            </a:endParaRPr>
          </a:p>
        </p:txBody>
      </p:sp>
      <p:sp>
        <p:nvSpPr>
          <p:cNvPr id="8" name="TextBox 8"/>
          <p:cNvSpPr txBox="1"/>
          <p:nvPr/>
        </p:nvSpPr>
        <p:spPr>
          <a:xfrm>
            <a:off x="780769" y="897063"/>
            <a:ext cx="5545262" cy="30226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Ví dụ: đoạn mã trên gửi action sau:</a:t>
            </a:r>
            <a:endParaRPr lang="en-US" sz="1600">
              <a:solidFill>
                <a:srgbClr val="000000"/>
              </a:solidFill>
              <a:latin typeface="Times New Roman" panose="02020603050405020304"/>
            </a:endParaRPr>
          </a:p>
        </p:txBody>
      </p:sp>
      <p:sp>
        <p:nvSpPr>
          <p:cNvPr id="9" name="TextBox 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50169"/>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chemeClr val="tx1"/>
                  </a:solidFill>
                  <a:latin typeface="Times New Roman" panose="02020603050405020304"/>
                </a:rPr>
                <a:t>Reducer trong Redux là gì?</a:t>
              </a:r>
              <a:endParaRPr lang="en-US" sz="1600">
                <a:solidFill>
                  <a:schemeClr val="tx1"/>
                </a:solidFill>
                <a:latin typeface="Times New Roman" panose="02020603050405020304"/>
              </a:endParaRPr>
            </a:p>
          </p:txBody>
        </p:sp>
      </p:grpSp>
      <p:sp>
        <p:nvSpPr>
          <p:cNvPr id="21" name="Freeform 21"/>
          <p:cNvSpPr/>
          <p:nvPr/>
        </p:nvSpPr>
        <p:spPr>
          <a:xfrm>
            <a:off x="982483" y="2078166"/>
            <a:ext cx="4940660" cy="2593846"/>
          </a:xfrm>
          <a:custGeom>
            <a:avLst/>
            <a:gdLst/>
            <a:ahLst/>
            <a:cxnLst/>
            <a:rect l="l" t="t" r="r" b="b"/>
            <a:pathLst>
              <a:path w="4940660" h="2593846">
                <a:moveTo>
                  <a:pt x="0" y="0"/>
                </a:moveTo>
                <a:lnTo>
                  <a:pt x="4940659" y="0"/>
                </a:lnTo>
                <a:lnTo>
                  <a:pt x="4940659" y="2593846"/>
                </a:lnTo>
                <a:lnTo>
                  <a:pt x="0" y="2593846"/>
                </a:lnTo>
                <a:lnTo>
                  <a:pt x="0" y="0"/>
                </a:lnTo>
                <a:close/>
              </a:path>
            </a:pathLst>
          </a:custGeom>
          <a:blipFill>
            <a:blip r:embed="rId2"/>
            <a:stretch>
              <a:fillRect/>
            </a:stretch>
          </a:blipFill>
        </p:spPr>
      </p:sp>
      <p:sp>
        <p:nvSpPr>
          <p:cNvPr id="22" name="TextBox 22"/>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Reducer</a:t>
            </a:r>
            <a:endParaRPr lang="en-US" sz="1800">
              <a:solidFill>
                <a:srgbClr val="F16622"/>
              </a:solidFill>
              <a:latin typeface="Times New Roman Bold" panose="02020603050405020304"/>
            </a:endParaRPr>
          </a:p>
        </p:txBody>
      </p:sp>
      <p:sp>
        <p:nvSpPr>
          <p:cNvPr id="23" name="TextBox 23"/>
          <p:cNvSpPr txBox="1"/>
          <p:nvPr/>
        </p:nvSpPr>
        <p:spPr>
          <a:xfrm>
            <a:off x="841251" y="1276559"/>
            <a:ext cx="5545335" cy="57404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Để chỉ định cách cây state được biến đổi bằng các action, cần viết các bộ pure reducers.</a:t>
            </a:r>
            <a:endParaRPr lang="en-US" sz="1600">
              <a:solidFill>
                <a:srgbClr val="000000"/>
              </a:solidFill>
              <a:latin typeface="Times New Roman"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Reducer</a:t>
            </a:r>
            <a:endParaRPr lang="en-US" sz="1800">
              <a:solidFill>
                <a:srgbClr val="F16622"/>
              </a:solidFill>
              <a:latin typeface="Times New Roman Bold" panose="02020603050405020304"/>
            </a:endParaRPr>
          </a:p>
        </p:txBody>
      </p:sp>
      <p:sp>
        <p:nvSpPr>
          <p:cNvPr id="5" name="TextBox 5"/>
          <p:cNvSpPr txBox="1"/>
          <p:nvPr/>
        </p:nvSpPr>
        <p:spPr>
          <a:xfrm>
            <a:off x="841251" y="876968"/>
            <a:ext cx="5545335"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Reducer, như tên cho thấy, có hai điều: state trước đó và một action. Sau đó, họ giảm nó (đọc nó trở lại) thành một thực thể: phiên bản state cập nhật mới.</a:t>
            </a:r>
            <a:endParaRPr lang="en-US" sz="1600">
              <a:solidFill>
                <a:srgbClr val="000000"/>
              </a:solidFill>
              <a:latin typeface="Times New Roman" panose="02020603050405020304"/>
            </a:endParaRPr>
          </a:p>
        </p:txBody>
      </p:sp>
      <p:sp>
        <p:nvSpPr>
          <p:cNvPr id="6" name="TextBox 6"/>
          <p:cNvSpPr txBox="1"/>
          <p:nvPr/>
        </p:nvSpPr>
        <p:spPr>
          <a:xfrm>
            <a:off x="841178" y="1845978"/>
            <a:ext cx="5545335" cy="57848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Vì vậy, reducer về cơ bản là các hàm JS thuần túy nhận state trước đó và một action và trả về state mới được cập nhật.</a:t>
            </a:r>
            <a:endParaRPr lang="en-US" sz="1600">
              <a:solidFill>
                <a:srgbClr val="000000"/>
              </a:solidFill>
              <a:latin typeface="Times New Roman" panose="02020603050405020304"/>
            </a:endParaRPr>
          </a:p>
        </p:txBody>
      </p:sp>
      <p:sp>
        <p:nvSpPr>
          <p:cNvPr id="7" name="TextBox 7"/>
          <p:cNvSpPr txBox="1"/>
          <p:nvPr/>
        </p:nvSpPr>
        <p:spPr>
          <a:xfrm>
            <a:off x="841178" y="2538763"/>
            <a:ext cx="5545335"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Có thể có một reducer nếu đó là một ứng dụng đơn giản hoặc nhiều reducer thuộc các phần hoặc slide khác nhau của state toàn cục trong một ứng dụng lớn hơn.</a:t>
            </a:r>
            <a:endParaRPr lang="en-US" sz="1600">
              <a:solidFill>
                <a:srgbClr val="000000"/>
              </a:solidFill>
              <a:latin typeface="Times New Roman" panose="02020603050405020304"/>
            </a:endParaRPr>
          </a:p>
        </p:txBody>
      </p:sp>
      <p:sp>
        <p:nvSpPr>
          <p:cNvPr id="8" name="TextBox 8"/>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Reducer</a:t>
            </a:r>
            <a:endParaRPr lang="en-US" sz="1800">
              <a:solidFill>
                <a:srgbClr val="F16622"/>
              </a:solidFill>
              <a:latin typeface="Times New Roman Bold" panose="02020603050405020304"/>
            </a:endParaRPr>
          </a:p>
        </p:txBody>
      </p:sp>
      <p:sp>
        <p:nvSpPr>
          <p:cNvPr id="5" name="TextBox 5"/>
          <p:cNvSpPr txBox="1"/>
          <p:nvPr/>
        </p:nvSpPr>
        <p:spPr>
          <a:xfrm>
            <a:off x="841251" y="876968"/>
            <a:ext cx="5545335" cy="168338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Bất cứ khi nào một action được gửi đi, </a:t>
            </a:r>
            <a:r>
              <a:rPr lang="en-US" sz="1600">
                <a:solidFill>
                  <a:srgbClr val="000000"/>
                </a:solidFill>
                <a:latin typeface="Times New Roman Bold" panose="02020603050405020304"/>
              </a:rPr>
              <a:t>tất cả các bộ reducer đều được kích hoạt</a:t>
            </a:r>
            <a:r>
              <a:rPr lang="en-US" sz="1600">
                <a:solidFill>
                  <a:srgbClr val="000000"/>
                </a:solidFill>
                <a:latin typeface="Times New Roman" panose="02020603050405020304"/>
              </a:rPr>
              <a:t>. Mỗi bộ reducer lọc ra action bằng cách sử dụng một câu lệnh lọc dựa trên </a:t>
            </a:r>
            <a:r>
              <a:rPr lang="en-US" sz="1600">
                <a:solidFill>
                  <a:srgbClr val="000000"/>
                </a:solidFill>
                <a:latin typeface="Times New Roman Bold" panose="02020603050405020304"/>
              </a:rPr>
              <a:t>action type</a:t>
            </a:r>
            <a:r>
              <a:rPr lang="en-US" sz="1600">
                <a:solidFill>
                  <a:srgbClr val="000000"/>
                </a:solidFill>
                <a:latin typeface="Times New Roman" panose="02020603050405020304"/>
              </a:rPr>
              <a:t>. Bất cứ khi nào câu lệnh switch khớp với hành động được thông qua, các bộ reducer tương ứng sẽ thực hiện hành động cần thiết để thực hiện cập nhật và trả về một phiên bản mới của state toàn cục.</a:t>
            </a:r>
            <a:endParaRPr lang="en-US" sz="1600">
              <a:solidFill>
                <a:srgbClr val="000000"/>
              </a:solidFill>
              <a:latin typeface="Times New Roman" panose="02020603050405020304"/>
            </a:endParaRPr>
          </a:p>
        </p:txBody>
      </p:sp>
      <p:sp>
        <p:nvSpPr>
          <p:cNvPr id="6" name="TextBox 6"/>
          <p:cNvSpPr txBox="1"/>
          <p:nvPr/>
        </p:nvSpPr>
        <p:spPr>
          <a:xfrm>
            <a:off x="841178" y="2674653"/>
            <a:ext cx="5545335" cy="57848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Tiếp tục với ví dụ trên, chúng ta có thể có một bộ </a:t>
            </a:r>
            <a:r>
              <a:rPr lang="en-US" sz="1600">
                <a:solidFill>
                  <a:srgbClr val="000000"/>
                </a:solidFill>
                <a:latin typeface="Times New Roman Bold" panose="02020603050405020304"/>
              </a:rPr>
              <a:t>reducer</a:t>
            </a:r>
            <a:r>
              <a:rPr lang="en-US" sz="1600">
                <a:solidFill>
                  <a:srgbClr val="000000"/>
                </a:solidFill>
                <a:latin typeface="Times New Roman" panose="02020603050405020304"/>
              </a:rPr>
              <a:t> như sau:</a:t>
            </a:r>
            <a:endParaRPr lang="en-US" sz="1600">
              <a:solidFill>
                <a:srgbClr val="000000"/>
              </a:solidFill>
              <a:latin typeface="Times New Roman" panose="02020603050405020304"/>
            </a:endParaRPr>
          </a:p>
        </p:txBody>
      </p:sp>
      <p:grpSp>
        <p:nvGrpSpPr>
          <p:cNvPr id="7" name="Group 7"/>
          <p:cNvGrpSpPr/>
          <p:nvPr/>
        </p:nvGrpSpPr>
        <p:grpSpPr>
          <a:xfrm rot="0">
            <a:off x="1296181" y="3160428"/>
            <a:ext cx="4313263" cy="1156646"/>
            <a:chOff x="0" y="0"/>
            <a:chExt cx="2251163" cy="603673"/>
          </a:xfrm>
        </p:grpSpPr>
        <p:sp>
          <p:nvSpPr>
            <p:cNvPr id="8" name="Freeform 8"/>
            <p:cNvSpPr/>
            <p:nvPr/>
          </p:nvSpPr>
          <p:spPr>
            <a:xfrm>
              <a:off x="0" y="0"/>
              <a:ext cx="2251163" cy="603673"/>
            </a:xfrm>
            <a:custGeom>
              <a:avLst/>
              <a:gdLst/>
              <a:ahLst/>
              <a:cxnLst/>
              <a:rect l="l" t="t" r="r" b="b"/>
              <a:pathLst>
                <a:path w="2251163" h="603673">
                  <a:moveTo>
                    <a:pt x="0" y="0"/>
                  </a:moveTo>
                  <a:lnTo>
                    <a:pt x="2251163" y="0"/>
                  </a:lnTo>
                  <a:lnTo>
                    <a:pt x="2251163" y="603673"/>
                  </a:lnTo>
                  <a:lnTo>
                    <a:pt x="0" y="603673"/>
                  </a:lnTo>
                  <a:close/>
                </a:path>
              </a:pathLst>
            </a:custGeom>
            <a:solidFill>
              <a:srgbClr val="F16622"/>
            </a:solidFill>
          </p:spPr>
        </p:sp>
        <p:sp>
          <p:nvSpPr>
            <p:cNvPr id="9" name="TextBox 9"/>
            <p:cNvSpPr txBox="1"/>
            <p:nvPr/>
          </p:nvSpPr>
          <p:spPr>
            <a:xfrm>
              <a:off x="0" y="-19050"/>
              <a:ext cx="2251163" cy="622723"/>
            </a:xfrm>
            <a:prstGeom prst="rect">
              <a:avLst/>
            </a:prstGeom>
          </p:spPr>
          <p:txBody>
            <a:bodyPr lIns="50800" tIns="50800" rIns="50800" bIns="50800" rtlCol="0" anchor="ctr"/>
            <a:lstStyle/>
            <a:p>
              <a:pPr>
                <a:lnSpc>
                  <a:spcPts val="1680"/>
                </a:lnSpc>
              </a:pPr>
              <a:r>
                <a:rPr lang="en-US" sz="1400">
                  <a:solidFill>
                    <a:srgbClr val="FFFFFF"/>
                  </a:solidFill>
                  <a:latin typeface="Times New Roman Regular" panose="02020603050405020304" charset="0"/>
                  <a:cs typeface="Times New Roman Regular" panose="02020603050405020304" charset="0"/>
                </a:rPr>
                <a:t>const initialCartState = { </a:t>
              </a:r>
              <a:endParaRPr lang="en-US" sz="1400">
                <a:solidFill>
                  <a:srgbClr val="FFFFFF"/>
                </a:solidFill>
                <a:latin typeface="Times New Roman Regular" panose="02020603050405020304" charset="0"/>
                <a:cs typeface="Times New Roman Regular" panose="02020603050405020304" charset="0"/>
              </a:endParaRPr>
            </a:p>
            <a:p>
              <a:pPr>
                <a:lnSpc>
                  <a:spcPts val="1680"/>
                </a:lnSpc>
              </a:pPr>
              <a:r>
                <a:rPr lang="en-US" sz="1400">
                  <a:solidFill>
                    <a:srgbClr val="FFFFFF"/>
                  </a:solidFill>
                  <a:latin typeface="Times New Roman Regular" panose="02020603050405020304" charset="0"/>
                  <a:cs typeface="Times New Roman Regular" panose="02020603050405020304" charset="0"/>
                </a:rPr>
                <a:t>     noOfItemInCart: 0, </a:t>
              </a:r>
              <a:endParaRPr lang="en-US" sz="1400">
                <a:solidFill>
                  <a:srgbClr val="FFFFFF"/>
                </a:solidFill>
                <a:latin typeface="Times New Roman Regular" panose="02020603050405020304" charset="0"/>
                <a:cs typeface="Times New Roman Regular" panose="02020603050405020304" charset="0"/>
              </a:endParaRPr>
            </a:p>
            <a:p>
              <a:pPr>
                <a:lnSpc>
                  <a:spcPts val="1680"/>
                </a:lnSpc>
              </a:pPr>
              <a:r>
                <a:rPr lang="en-US" sz="1400">
                  <a:solidFill>
                    <a:srgbClr val="FFFFFF"/>
                  </a:solidFill>
                  <a:latin typeface="Times New Roman Regular" panose="02020603050405020304" charset="0"/>
                  <a:cs typeface="Times New Roman Regular" panose="02020603050405020304" charset="0"/>
                </a:rPr>
                <a:t>     cart: [] </a:t>
              </a:r>
              <a:endParaRPr lang="en-US" sz="1400">
                <a:solidFill>
                  <a:srgbClr val="FFFFFF"/>
                </a:solidFill>
                <a:latin typeface="Times New Roman Regular" panose="02020603050405020304" charset="0"/>
                <a:cs typeface="Times New Roman Regular" panose="02020603050405020304" charset="0"/>
              </a:endParaRPr>
            </a:p>
            <a:p>
              <a:pPr>
                <a:lnSpc>
                  <a:spcPts val="168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p:txBody>
        </p:sp>
      </p:grpSp>
      <p:sp>
        <p:nvSpPr>
          <p:cNvPr id="10" name="TextBox 1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699284" y="974198"/>
            <a:ext cx="5741922" cy="3671027"/>
            <a:chOff x="0" y="0"/>
            <a:chExt cx="2996803" cy="1915969"/>
          </a:xfrm>
        </p:grpSpPr>
        <p:sp>
          <p:nvSpPr>
            <p:cNvPr id="5" name="Freeform 5"/>
            <p:cNvSpPr/>
            <p:nvPr/>
          </p:nvSpPr>
          <p:spPr>
            <a:xfrm>
              <a:off x="0" y="0"/>
              <a:ext cx="2996804" cy="1915969"/>
            </a:xfrm>
            <a:custGeom>
              <a:avLst/>
              <a:gdLst/>
              <a:ahLst/>
              <a:cxnLst/>
              <a:rect l="l" t="t" r="r" b="b"/>
              <a:pathLst>
                <a:path w="2996804" h="1915969">
                  <a:moveTo>
                    <a:pt x="0" y="0"/>
                  </a:moveTo>
                  <a:lnTo>
                    <a:pt x="2996804" y="0"/>
                  </a:lnTo>
                  <a:lnTo>
                    <a:pt x="2996804" y="1915969"/>
                  </a:lnTo>
                  <a:lnTo>
                    <a:pt x="0" y="1915969"/>
                  </a:lnTo>
                  <a:close/>
                </a:path>
              </a:pathLst>
            </a:custGeom>
            <a:solidFill>
              <a:srgbClr val="F16622"/>
            </a:solidFill>
          </p:spPr>
        </p:sp>
        <p:sp>
          <p:nvSpPr>
            <p:cNvPr id="6" name="TextBox 6"/>
            <p:cNvSpPr txBox="1"/>
            <p:nvPr/>
          </p:nvSpPr>
          <p:spPr>
            <a:xfrm>
              <a:off x="0" y="-19050"/>
              <a:ext cx="2996803" cy="1935019"/>
            </a:xfrm>
            <a:prstGeom prst="rect">
              <a:avLst/>
            </a:prstGeom>
          </p:spPr>
          <p:txBody>
            <a:bodyPr lIns="50800" tIns="50800" rIns="50800" bIns="50800" rtlCol="0" anchor="ctr"/>
            <a:lstStyle/>
            <a:p>
              <a:pPr algn="ctr">
                <a:lnSpc>
                  <a:spcPts val="1400"/>
                </a:lnSpc>
              </a:pPr>
            </a:p>
          </p:txBody>
        </p:sp>
      </p:grpSp>
      <p:sp>
        <p:nvSpPr>
          <p:cNvPr id="7" name="TextBox 7"/>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Reducer</a:t>
            </a:r>
            <a:endParaRPr lang="en-US" sz="1800">
              <a:solidFill>
                <a:srgbClr val="F16622"/>
              </a:solidFill>
              <a:latin typeface="Times New Roman Bold" panose="02020603050405020304"/>
            </a:endParaRPr>
          </a:p>
        </p:txBody>
      </p:sp>
      <p:sp>
        <p:nvSpPr>
          <p:cNvPr id="8" name="TextBox 8"/>
          <p:cNvSpPr txBox="1"/>
          <p:nvPr/>
        </p:nvSpPr>
        <p:spPr>
          <a:xfrm>
            <a:off x="901981" y="1116038"/>
            <a:ext cx="5340795" cy="3251200"/>
          </a:xfrm>
          <a:prstGeom prst="rect">
            <a:avLst/>
          </a:prstGeom>
        </p:spPr>
        <p:txBody>
          <a:bodyPr lIns="0" tIns="0" rIns="0" bIns="0" rtlCol="0" anchor="t">
            <a:spAutoFit/>
          </a:bodyPr>
          <a:lstStyle/>
          <a:p>
            <a:pPr>
              <a:lnSpc>
                <a:spcPts val="1400"/>
              </a:lnSpc>
              <a:spcBef>
                <a:spcPct val="0"/>
              </a:spcBef>
            </a:pPr>
            <a:r>
              <a:rPr lang="en-US" sz="1000">
                <a:solidFill>
                  <a:srgbClr val="FFFFFF"/>
                </a:solidFill>
                <a:latin typeface="Canva Sans" panose="020B0503030501040103"/>
              </a:rPr>
              <a:t>const cartReducer = (state = initialCartState, action) =&gt;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switch (action.type)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case "ADD_ITEM_TO_CART":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return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...state,</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noOfItemInCart: state.noOfItemInCart + 1,</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cart :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...state.cart,</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action.payload</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case "DELETE_ITEM_FROM_CART":</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return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 Các login còn lại</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default: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return state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       </a:t>
            </a:r>
            <a:endParaRPr lang="en-US" sz="1000">
              <a:solidFill>
                <a:srgbClr val="FFFFFF"/>
              </a:solidFill>
              <a:latin typeface="Canva Sans" panose="020B0503030501040103"/>
            </a:endParaRPr>
          </a:p>
          <a:p>
            <a:pPr>
              <a:lnSpc>
                <a:spcPts val="1400"/>
              </a:lnSpc>
              <a:spcBef>
                <a:spcPct val="0"/>
              </a:spcBef>
            </a:pPr>
            <a:r>
              <a:rPr lang="en-US" sz="1000">
                <a:solidFill>
                  <a:srgbClr val="FFFFFF"/>
                </a:solidFill>
                <a:latin typeface="Canva Sans" panose="020B0503030501040103"/>
              </a:rPr>
              <a:t>}         </a:t>
            </a:r>
            <a:endParaRPr lang="en-US" sz="1000">
              <a:solidFill>
                <a:srgbClr val="FFFFFF"/>
              </a:solidFill>
              <a:latin typeface="Canva Sans" panose="020B0503030501040103"/>
            </a:endParaRPr>
          </a:p>
        </p:txBody>
      </p:sp>
      <p:sp>
        <p:nvSpPr>
          <p:cNvPr id="9" name="TextBox 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Reducer</a:t>
            </a:r>
            <a:endParaRPr lang="en-US" sz="1800">
              <a:solidFill>
                <a:srgbClr val="F16622"/>
              </a:solidFill>
              <a:latin typeface="Times New Roman Bold" panose="02020603050405020304"/>
            </a:endParaRPr>
          </a:p>
        </p:txBody>
      </p:sp>
      <p:sp>
        <p:nvSpPr>
          <p:cNvPr id="5" name="TextBox 5"/>
          <p:cNvSpPr txBox="1"/>
          <p:nvPr/>
        </p:nvSpPr>
        <p:spPr>
          <a:xfrm>
            <a:off x="841251" y="876968"/>
            <a:ext cx="5545335" cy="168338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Tiếp theo, chúng ta đã tạo một </a:t>
            </a:r>
            <a:r>
              <a:rPr lang="en-US" sz="1600">
                <a:solidFill>
                  <a:srgbClr val="000000"/>
                </a:solidFill>
                <a:latin typeface="Times New Roman Bold" panose="02020603050405020304"/>
              </a:rPr>
              <a:t>reducer</a:t>
            </a:r>
            <a:r>
              <a:rPr lang="en-US" sz="1600">
                <a:solidFill>
                  <a:srgbClr val="000000"/>
                </a:solidFill>
                <a:latin typeface="Times New Roman" panose="02020603050405020304"/>
              </a:rPr>
              <a:t> gọi là </a:t>
            </a:r>
            <a:r>
              <a:rPr lang="en-US" sz="1600">
                <a:solidFill>
                  <a:srgbClr val="000000"/>
                </a:solidFill>
                <a:latin typeface="Times New Roman Bold" panose="02020603050405020304"/>
              </a:rPr>
              <a:t>cartReducer</a:t>
            </a:r>
            <a:r>
              <a:rPr lang="en-US" sz="1600">
                <a:solidFill>
                  <a:srgbClr val="000000"/>
                </a:solidFill>
                <a:latin typeface="Times New Roman" panose="02020603050405020304"/>
              </a:rPr>
              <a:t> lấy state (với state ban đầu mặc định) và action làm tham số. Nó lựa chọn hàm thực thi trong reducer dựa trên </a:t>
            </a:r>
            <a:r>
              <a:rPr lang="en-US" sz="1600">
                <a:solidFill>
                  <a:srgbClr val="000000"/>
                </a:solidFill>
                <a:latin typeface="Times New Roman Bold" panose="02020603050405020304"/>
              </a:rPr>
              <a:t>action type</a:t>
            </a:r>
            <a:r>
              <a:rPr lang="en-US" sz="1600">
                <a:solidFill>
                  <a:srgbClr val="000000"/>
                </a:solidFill>
                <a:latin typeface="Times New Roman" panose="02020603050405020304"/>
              </a:rPr>
              <a:t> và sau đó bất kỳ case nào khớp với action type được gửi đi, nó sẽ thực hiện cập nhật cần thiết và trả về phiên bản mới của state cập nhật.</a:t>
            </a:r>
            <a:endParaRPr lang="en-US" sz="1600">
              <a:solidFill>
                <a:srgbClr val="000000"/>
              </a:solidFill>
              <a:latin typeface="Times New Roman" panose="02020603050405020304"/>
            </a:endParaRPr>
          </a:p>
        </p:txBody>
      </p:sp>
      <p:sp>
        <p:nvSpPr>
          <p:cNvPr id="6" name="TextBox 6"/>
          <p:cNvSpPr txBox="1"/>
          <p:nvPr/>
        </p:nvSpPr>
        <p:spPr>
          <a:xfrm>
            <a:off x="840543" y="2438433"/>
            <a:ext cx="5545335" cy="113093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Lưu ý ở đây rằng state trong redux là bất biến. Vì vậy, các bộ reducer tạo một bản sao của toàn bộ state hiện tại trước, thực hiện các thay đổi cần thiết và sau đó trả về một phiên bản mới của state - với tất cả các thay đổi/cập nhật cần thiết.</a:t>
            </a:r>
            <a:endParaRPr lang="en-US" sz="1600">
              <a:solidFill>
                <a:srgbClr val="000000"/>
              </a:solidFill>
              <a:latin typeface="Times New Roman" panose="02020603050405020304"/>
            </a:endParaRPr>
          </a:p>
        </p:txBody>
      </p:sp>
      <p:sp>
        <p:nvSpPr>
          <p:cNvPr id="7" name="TextBox 7"/>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Reducer</a:t>
            </a:r>
            <a:endParaRPr lang="en-US" sz="1800">
              <a:solidFill>
                <a:srgbClr val="F16622"/>
              </a:solidFill>
              <a:latin typeface="Times New Roman Bold" panose="02020603050405020304"/>
            </a:endParaRPr>
          </a:p>
        </p:txBody>
      </p:sp>
      <p:grpSp>
        <p:nvGrpSpPr>
          <p:cNvPr id="5" name="Group 5"/>
          <p:cNvGrpSpPr/>
          <p:nvPr/>
        </p:nvGrpSpPr>
        <p:grpSpPr>
          <a:xfrm rot="0">
            <a:off x="519040" y="936894"/>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Tổng kết</a:t>
              </a:r>
              <a:endParaRPr lang="en-US" sz="1600">
                <a:solidFill>
                  <a:srgbClr val="3B3939"/>
                </a:solidFill>
                <a:latin typeface="Times New Roman" panose="02020603050405020304"/>
              </a:endParaRPr>
            </a:p>
          </p:txBody>
        </p:sp>
      </p:grpSp>
      <p:sp>
        <p:nvSpPr>
          <p:cNvPr id="22" name="TextBox 22"/>
          <p:cNvSpPr txBox="1"/>
          <p:nvPr/>
        </p:nvSpPr>
        <p:spPr>
          <a:xfrm>
            <a:off x="841251" y="1253759"/>
            <a:ext cx="5545335" cy="28702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Tóm lại, ba nguyên tắc sau đây là cách Redux hoạt động:</a:t>
            </a:r>
            <a:endParaRPr lang="en-US" sz="1600">
              <a:solidFill>
                <a:srgbClr val="000000"/>
              </a:solidFill>
              <a:latin typeface="Times New Roman" panose="02020603050405020304"/>
            </a:endParaRPr>
          </a:p>
        </p:txBody>
      </p:sp>
      <p:grpSp>
        <p:nvGrpSpPr>
          <p:cNvPr id="23" name="Group 23"/>
          <p:cNvGrpSpPr/>
          <p:nvPr/>
        </p:nvGrpSpPr>
        <p:grpSpPr>
          <a:xfrm rot="0">
            <a:off x="841251" y="1703974"/>
            <a:ext cx="5506596" cy="511809"/>
            <a:chOff x="0" y="0"/>
            <a:chExt cx="7342128" cy="682413"/>
          </a:xfrm>
        </p:grpSpPr>
        <p:grpSp>
          <p:nvGrpSpPr>
            <p:cNvPr id="24" name="Group 24"/>
            <p:cNvGrpSpPr/>
            <p:nvPr/>
          </p:nvGrpSpPr>
          <p:grpSpPr>
            <a:xfrm rot="2700000">
              <a:off x="91796" y="18834"/>
              <a:ext cx="90938" cy="90938"/>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7" name="Group 27"/>
            <p:cNvGrpSpPr/>
            <p:nvPr/>
          </p:nvGrpSpPr>
          <p:grpSpPr>
            <a:xfrm rot="2700000">
              <a:off x="167633" y="97452"/>
              <a:ext cx="90938" cy="90938"/>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0" name="Group 30"/>
            <p:cNvGrpSpPr/>
            <p:nvPr/>
          </p:nvGrpSpPr>
          <p:grpSpPr>
            <a:xfrm rot="2700000">
              <a:off x="91796" y="170520"/>
              <a:ext cx="90938" cy="90938"/>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3" name="Group 33"/>
            <p:cNvGrpSpPr/>
            <p:nvPr/>
          </p:nvGrpSpPr>
          <p:grpSpPr>
            <a:xfrm rot="2700000">
              <a:off x="18834" y="97452"/>
              <a:ext cx="90938" cy="90938"/>
              <a:chOff x="0" y="0"/>
              <a:chExt cx="812800" cy="812800"/>
            </a:xfrm>
          </p:grpSpPr>
          <p:sp>
            <p:nvSpPr>
              <p:cNvPr id="34" name="Freeform 3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5" name="TextBox 3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6" name="TextBox 36"/>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State toàn cục của một ứng dụng được lưu trữ trong một object tree trong một </a:t>
              </a:r>
              <a:r>
                <a:rPr lang="en-US" sz="1600">
                  <a:solidFill>
                    <a:srgbClr val="000000"/>
                  </a:solidFill>
                  <a:latin typeface="Times New Roman Bold" panose="02020603050405020304"/>
                </a:rPr>
                <a:t>store</a:t>
              </a:r>
              <a:r>
                <a:rPr lang="en-US" sz="1600">
                  <a:solidFill>
                    <a:srgbClr val="000000"/>
                  </a:solidFill>
                  <a:latin typeface="Times New Roman" panose="02020603050405020304"/>
                </a:rPr>
                <a:t> duy nhất</a:t>
              </a:r>
              <a:endParaRPr lang="en-US" sz="1600">
                <a:solidFill>
                  <a:srgbClr val="000000"/>
                </a:solidFill>
                <a:latin typeface="Times New Roman" panose="02020603050405020304"/>
              </a:endParaRPr>
            </a:p>
          </p:txBody>
        </p:sp>
      </p:grpSp>
      <p:grpSp>
        <p:nvGrpSpPr>
          <p:cNvPr id="37" name="Group 37"/>
          <p:cNvGrpSpPr/>
          <p:nvPr/>
        </p:nvGrpSpPr>
        <p:grpSpPr>
          <a:xfrm rot="0">
            <a:off x="841251" y="2387233"/>
            <a:ext cx="5506596" cy="511809"/>
            <a:chOff x="0" y="0"/>
            <a:chExt cx="7342128" cy="682413"/>
          </a:xfrm>
        </p:grpSpPr>
        <p:grpSp>
          <p:nvGrpSpPr>
            <p:cNvPr id="38" name="Group 38"/>
            <p:cNvGrpSpPr/>
            <p:nvPr/>
          </p:nvGrpSpPr>
          <p:grpSpPr>
            <a:xfrm rot="2700000">
              <a:off x="91796" y="18834"/>
              <a:ext cx="90938" cy="90938"/>
              <a:chOff x="0" y="0"/>
              <a:chExt cx="812800" cy="812800"/>
            </a:xfrm>
          </p:grpSpPr>
          <p:sp>
            <p:nvSpPr>
              <p:cNvPr id="39" name="Freeform 3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4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1" name="Group 41"/>
            <p:cNvGrpSpPr/>
            <p:nvPr/>
          </p:nvGrpSpPr>
          <p:grpSpPr>
            <a:xfrm rot="2700000">
              <a:off x="167633" y="97452"/>
              <a:ext cx="90938" cy="90938"/>
              <a:chOff x="0" y="0"/>
              <a:chExt cx="812800" cy="812800"/>
            </a:xfrm>
          </p:grpSpPr>
          <p:sp>
            <p:nvSpPr>
              <p:cNvPr id="42" name="Freeform 4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4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4" name="Group 44"/>
            <p:cNvGrpSpPr/>
            <p:nvPr/>
          </p:nvGrpSpPr>
          <p:grpSpPr>
            <a:xfrm rot="2700000">
              <a:off x="91796" y="170520"/>
              <a:ext cx="90938" cy="90938"/>
              <a:chOff x="0" y="0"/>
              <a:chExt cx="812800" cy="812800"/>
            </a:xfrm>
          </p:grpSpPr>
          <p:sp>
            <p:nvSpPr>
              <p:cNvPr id="45" name="Freeform 4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6" name="TextBox 4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7" name="Group 47"/>
            <p:cNvGrpSpPr/>
            <p:nvPr/>
          </p:nvGrpSpPr>
          <p:grpSpPr>
            <a:xfrm rot="2700000">
              <a:off x="18834" y="97452"/>
              <a:ext cx="90938" cy="90938"/>
              <a:chOff x="0" y="0"/>
              <a:chExt cx="812800" cy="812800"/>
            </a:xfrm>
          </p:grpSpPr>
          <p:sp>
            <p:nvSpPr>
              <p:cNvPr id="48" name="Freeform 4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4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0" name="TextBox 50"/>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Cách duy nhất để thay đổi state là emit một </a:t>
              </a:r>
              <a:r>
                <a:rPr lang="en-US" sz="1600">
                  <a:solidFill>
                    <a:srgbClr val="000000"/>
                  </a:solidFill>
                  <a:latin typeface="Times New Roman Bold" panose="02020603050405020304"/>
                </a:rPr>
                <a:t>action</a:t>
              </a:r>
              <a:r>
                <a:rPr lang="en-US" sz="1600">
                  <a:solidFill>
                    <a:srgbClr val="000000"/>
                  </a:solidFill>
                  <a:latin typeface="Times New Roman" panose="02020603050405020304"/>
                </a:rPr>
                <a:t>, đó là một đối tượng mô tả những gì đã xảy ra</a:t>
              </a:r>
              <a:endParaRPr lang="en-US" sz="1600">
                <a:solidFill>
                  <a:srgbClr val="000000"/>
                </a:solidFill>
                <a:latin typeface="Times New Roman" panose="02020603050405020304"/>
              </a:endParaRPr>
            </a:p>
          </p:txBody>
        </p:sp>
      </p:grpSp>
      <p:grpSp>
        <p:nvGrpSpPr>
          <p:cNvPr id="51" name="Group 51"/>
          <p:cNvGrpSpPr/>
          <p:nvPr/>
        </p:nvGrpSpPr>
        <p:grpSpPr>
          <a:xfrm rot="0">
            <a:off x="841251" y="3070493"/>
            <a:ext cx="5506596" cy="511809"/>
            <a:chOff x="0" y="0"/>
            <a:chExt cx="7342128" cy="682413"/>
          </a:xfrm>
        </p:grpSpPr>
        <p:grpSp>
          <p:nvGrpSpPr>
            <p:cNvPr id="52" name="Group 52"/>
            <p:cNvGrpSpPr/>
            <p:nvPr/>
          </p:nvGrpSpPr>
          <p:grpSpPr>
            <a:xfrm rot="2700000">
              <a:off x="91796" y="18834"/>
              <a:ext cx="90938" cy="90938"/>
              <a:chOff x="0" y="0"/>
              <a:chExt cx="812800" cy="812800"/>
            </a:xfrm>
          </p:grpSpPr>
          <p:sp>
            <p:nvSpPr>
              <p:cNvPr id="53" name="Freeform 5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4" name="TextBox 5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5" name="Group 55"/>
            <p:cNvGrpSpPr/>
            <p:nvPr/>
          </p:nvGrpSpPr>
          <p:grpSpPr>
            <a:xfrm rot="2700000">
              <a:off x="167633" y="97452"/>
              <a:ext cx="90938" cy="90938"/>
              <a:chOff x="0" y="0"/>
              <a:chExt cx="812800" cy="812800"/>
            </a:xfrm>
          </p:grpSpPr>
          <p:sp>
            <p:nvSpPr>
              <p:cNvPr id="56" name="Freeform 5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7" name="TextBox 5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8" name="Group 58"/>
            <p:cNvGrpSpPr/>
            <p:nvPr/>
          </p:nvGrpSpPr>
          <p:grpSpPr>
            <a:xfrm rot="2700000">
              <a:off x="91796" y="170520"/>
              <a:ext cx="90938" cy="90938"/>
              <a:chOff x="0" y="0"/>
              <a:chExt cx="812800" cy="812800"/>
            </a:xfrm>
          </p:grpSpPr>
          <p:sp>
            <p:nvSpPr>
              <p:cNvPr id="59" name="Freeform 5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0" name="TextBox 6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1" name="Group 61"/>
            <p:cNvGrpSpPr/>
            <p:nvPr/>
          </p:nvGrpSpPr>
          <p:grpSpPr>
            <a:xfrm rot="2700000">
              <a:off x="18834" y="97452"/>
              <a:ext cx="90938" cy="90938"/>
              <a:chOff x="0" y="0"/>
              <a:chExt cx="812800" cy="812800"/>
            </a:xfrm>
          </p:grpSpPr>
          <p:sp>
            <p:nvSpPr>
              <p:cNvPr id="62" name="Freeform 6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3" name="TextBox 6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64" name="TextBox 64"/>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Để chỉ định cách state tree được biến đổi bằng các action, chúng ta viết các bộ </a:t>
              </a:r>
              <a:r>
                <a:rPr lang="en-US" sz="1600">
                  <a:solidFill>
                    <a:srgbClr val="000000"/>
                  </a:solidFill>
                  <a:latin typeface="Times New Roman Bold" panose="02020603050405020304"/>
                </a:rPr>
                <a:t>pure reducers</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grpSp>
      <p:sp>
        <p:nvSpPr>
          <p:cNvPr id="65" name="TextBox 6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85" y="940928"/>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Tìm hiểu các khái niệm về </a:t>
              </a:r>
              <a:r>
                <a:rPr lang="en-US" sz="1600">
                  <a:solidFill>
                    <a:srgbClr val="3B3939"/>
                  </a:solidFill>
                  <a:latin typeface="Times New Roman Bold" panose="02020603050405020304"/>
                </a:rPr>
                <a:t>Redux</a:t>
              </a:r>
              <a:endParaRPr lang="en-US" sz="1600">
                <a:solidFill>
                  <a:srgbClr val="3B3939"/>
                </a:solidFill>
                <a:latin typeface="Times New Roman Bold"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185" y="1324468"/>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kiến trúc của </a:t>
              </a:r>
              <a:r>
                <a:rPr lang="en-US" sz="1600">
                  <a:solidFill>
                    <a:srgbClr val="3B3939"/>
                  </a:solidFill>
                  <a:latin typeface="Times New Roman Bold" panose="02020603050405020304"/>
                </a:rPr>
                <a:t>Redux</a:t>
              </a:r>
              <a:endParaRPr lang="en-US" sz="1600">
                <a:solidFill>
                  <a:srgbClr val="3B3939"/>
                </a:solidFill>
                <a:latin typeface="Times New Roman Bold" panose="02020603050405020304"/>
              </a:endParaRPr>
            </a:p>
          </p:txBody>
        </p:sp>
      </p:grpSp>
      <p:grpSp>
        <p:nvGrpSpPr>
          <p:cNvPr id="39" name="Group 39"/>
          <p:cNvGrpSpPr/>
          <p:nvPr/>
        </p:nvGrpSpPr>
        <p:grpSpPr>
          <a:xfrm rot="0">
            <a:off x="519040" y="1708008"/>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Hiểu về </a:t>
              </a:r>
              <a:r>
                <a:rPr lang="en-US" sz="1600">
                  <a:solidFill>
                    <a:srgbClr val="3B3939"/>
                  </a:solidFill>
                  <a:latin typeface="Times New Roman Bold" panose="02020603050405020304"/>
                </a:rPr>
                <a:t>store</a:t>
              </a:r>
              <a:endParaRPr lang="en-US" sz="1600">
                <a:solidFill>
                  <a:srgbClr val="3B3939"/>
                </a:solidFill>
                <a:latin typeface="Times New Roman Bold" panose="02020603050405020304"/>
              </a:endParaRPr>
            </a:p>
          </p:txBody>
        </p:sp>
      </p:grpSp>
      <p:grpSp>
        <p:nvGrpSpPr>
          <p:cNvPr id="56" name="Group 56"/>
          <p:cNvGrpSpPr/>
          <p:nvPr/>
        </p:nvGrpSpPr>
        <p:grpSpPr>
          <a:xfrm rot="0">
            <a:off x="519040" y="2091548"/>
            <a:ext cx="5806032" cy="235585"/>
            <a:chOff x="0" y="0"/>
            <a:chExt cx="7741376" cy="3141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Hiểu cách </a:t>
              </a:r>
              <a:r>
                <a:rPr lang="en-US" sz="1600">
                  <a:solidFill>
                    <a:srgbClr val="3B3939"/>
                  </a:solidFill>
                  <a:latin typeface="Times New Roman Bold" panose="02020603050405020304"/>
                </a:rPr>
                <a:t>action</a:t>
              </a:r>
              <a:r>
                <a:rPr lang="en-US" sz="1600">
                  <a:solidFill>
                    <a:srgbClr val="3B3939"/>
                  </a:solidFill>
                  <a:latin typeface="Times New Roman" panose="02020603050405020304"/>
                </a:rPr>
                <a:t> hoạt động</a:t>
              </a:r>
              <a:endParaRPr lang="en-US" sz="1600">
                <a:solidFill>
                  <a:srgbClr val="3B3939"/>
                </a:solidFill>
                <a:latin typeface="Times New Roman" panose="02020603050405020304"/>
              </a:endParaRPr>
            </a:p>
          </p:txBody>
        </p:sp>
      </p:grpSp>
      <p:sp>
        <p:nvSpPr>
          <p:cNvPr id="73" name="TextBox 7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18" name="AutoShape 18"/>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9" name="TextBox 19"/>
          <p:cNvSpPr txBox="1"/>
          <p:nvPr/>
        </p:nvSpPr>
        <p:spPr>
          <a:xfrm>
            <a:off x="3459174" y="2747095"/>
            <a:ext cx="3091916"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20" name="TextBox 20"/>
          <p:cNvSpPr txBox="1"/>
          <p:nvPr/>
        </p:nvSpPr>
        <p:spPr>
          <a:xfrm>
            <a:off x="3194247" y="4174807"/>
            <a:ext cx="3595386"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2: GIỚI THIỆU VỀ REDUX TOOLKIT</a:t>
            </a:r>
            <a:endParaRPr lang="en-US" sz="1400">
              <a:solidFill>
                <a:srgbClr val="F16622"/>
              </a:solidFill>
              <a:latin typeface="Times New Roman" panose="02020603050405020304"/>
            </a:endParaRPr>
          </a:p>
        </p:txBody>
      </p:sp>
      <p:sp>
        <p:nvSpPr>
          <p:cNvPr id="21" name="TextBox 21"/>
          <p:cNvSpPr txBox="1"/>
          <p:nvPr/>
        </p:nvSpPr>
        <p:spPr>
          <a:xfrm>
            <a:off x="3194247" y="3657470"/>
            <a:ext cx="3711378"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5: GIỚI THIỆU VỀ REDUX VÀ REDUX TOOLKIT</a:t>
            </a:r>
            <a:endParaRPr lang="en-US" sz="1400">
              <a:solidFill>
                <a:srgbClr val="F16622"/>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6037"/>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Giới thiệu về </a:t>
              </a:r>
              <a:r>
                <a:rPr lang="en-US" sz="1600">
                  <a:solidFill>
                    <a:srgbClr val="3B3939"/>
                  </a:solidFill>
                  <a:latin typeface="Times New Roman Bold" panose="02020603050405020304"/>
                </a:rPr>
                <a:t>Redux Tookit</a:t>
              </a:r>
              <a:endParaRPr lang="en-US" sz="1600">
                <a:solidFill>
                  <a:srgbClr val="3B3939"/>
                </a:solidFill>
                <a:latin typeface="Times New Roman Bold" panose="02020603050405020304"/>
              </a:endParaRPr>
            </a:p>
          </p:txBody>
        </p:sp>
      </p:grpSp>
      <p:sp>
        <p:nvSpPr>
          <p:cNvPr id="21" name="TextBox 21"/>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040" y="1319577"/>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Tìm hiểu các API của </a:t>
              </a:r>
              <a:r>
                <a:rPr lang="en-US" sz="1600">
                  <a:solidFill>
                    <a:srgbClr val="3B3939"/>
                  </a:solidFill>
                  <a:latin typeface="Times New Roman Bold" panose="02020603050405020304"/>
                </a:rPr>
                <a:t>Redux Toolkit </a:t>
              </a:r>
              <a:r>
                <a:rPr lang="en-US" sz="1600">
                  <a:solidFill>
                    <a:srgbClr val="3B3939"/>
                  </a:solidFill>
                  <a:latin typeface="Times New Roman" panose="02020603050405020304"/>
                </a:rPr>
                <a:t>và </a:t>
              </a:r>
              <a:r>
                <a:rPr lang="en-US" sz="1600">
                  <a:solidFill>
                    <a:srgbClr val="3B3939"/>
                  </a:solidFill>
                  <a:latin typeface="Times New Roman Bold" panose="02020603050405020304"/>
                </a:rPr>
                <a:t>Redux Query</a:t>
              </a:r>
              <a:endParaRPr lang="en-US" sz="1600">
                <a:solidFill>
                  <a:srgbClr val="3B3939"/>
                </a:solidFill>
                <a:latin typeface="Times New Roman Bold" panose="02020603050405020304"/>
              </a:endParaRPr>
            </a:p>
          </p:txBody>
        </p:sp>
      </p:grpSp>
      <p:grpSp>
        <p:nvGrpSpPr>
          <p:cNvPr id="39" name="Group 39"/>
          <p:cNvGrpSpPr/>
          <p:nvPr/>
        </p:nvGrpSpPr>
        <p:grpSpPr>
          <a:xfrm rot="0">
            <a:off x="519040" y="1703117"/>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Cài đặt </a:t>
              </a:r>
              <a:r>
                <a:rPr lang="en-US" sz="1600">
                  <a:solidFill>
                    <a:srgbClr val="3B3939"/>
                  </a:solidFill>
                  <a:latin typeface="Times New Roman Bold" panose="02020603050405020304"/>
                </a:rPr>
                <a:t>Redux Toolkit </a:t>
              </a:r>
              <a:r>
                <a:rPr lang="en-US" sz="1600">
                  <a:solidFill>
                    <a:srgbClr val="3B3939"/>
                  </a:solidFill>
                  <a:latin typeface="Times New Roman" panose="02020603050405020304"/>
                </a:rPr>
                <a:t>và </a:t>
              </a:r>
              <a:r>
                <a:rPr lang="en-US" sz="1600">
                  <a:solidFill>
                    <a:srgbClr val="3B3939"/>
                  </a:solidFill>
                  <a:latin typeface="Times New Roman Bold" panose="02020603050405020304"/>
                </a:rPr>
                <a:t>Redux persist.</a:t>
              </a:r>
              <a:endParaRPr lang="en-US" sz="1600">
                <a:solidFill>
                  <a:srgbClr val="3B3939"/>
                </a:solidFill>
                <a:latin typeface="Times New Roman Bold" panose="02020603050405020304"/>
              </a:endParaRPr>
            </a:p>
          </p:txBody>
        </p:sp>
      </p:grpSp>
      <p:sp>
        <p:nvSpPr>
          <p:cNvPr id="56" name="TextBox 5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6191"/>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Redux toolkit là gì?</a:t>
              </a:r>
              <a:endParaRPr lang="en-US" sz="1600">
                <a:solidFill>
                  <a:srgbClr val="3B3939"/>
                </a:solidFill>
                <a:latin typeface="Times New Roman" panose="02020603050405020304"/>
              </a:endParaRPr>
            </a:p>
          </p:txBody>
        </p:sp>
      </p:grpSp>
      <p:sp>
        <p:nvSpPr>
          <p:cNvPr id="21" name="TextBox 21"/>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sp>
        <p:nvSpPr>
          <p:cNvPr id="22" name="TextBox 22"/>
          <p:cNvSpPr txBox="1"/>
          <p:nvPr/>
        </p:nvSpPr>
        <p:spPr>
          <a:xfrm>
            <a:off x="841178" y="1253056"/>
            <a:ext cx="5545335"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Package </a:t>
            </a:r>
            <a:r>
              <a:rPr lang="en-US" sz="1600">
                <a:solidFill>
                  <a:srgbClr val="000000"/>
                </a:solidFill>
                <a:latin typeface="Times New Roman Bold" panose="02020603050405020304"/>
              </a:rPr>
              <a:t>Redux Toolkit</a:t>
            </a:r>
            <a:r>
              <a:rPr lang="en-US" sz="1600">
                <a:solidFill>
                  <a:srgbClr val="000000"/>
                </a:solidFill>
                <a:latin typeface="Times New Roman" panose="02020603050405020304"/>
              </a:rPr>
              <a:t> được dự định là cách tiêu chuẩn để viết logic </a:t>
            </a:r>
            <a:r>
              <a:rPr lang="en-US" sz="1600">
                <a:solidFill>
                  <a:srgbClr val="000000"/>
                </a:solidFill>
                <a:latin typeface="Times New Roman Bold" panose="02020603050405020304"/>
              </a:rPr>
              <a:t>Redux</a:t>
            </a:r>
            <a:r>
              <a:rPr lang="en-US" sz="1600">
                <a:solidFill>
                  <a:srgbClr val="000000"/>
                </a:solidFill>
                <a:latin typeface="Times New Roman" panose="02020603050405020304"/>
              </a:rPr>
              <a:t>. Ban đầu nó được tạo ra để giúp giải quyết ba mối quan tâm phổ biến về Redux:</a:t>
            </a:r>
            <a:endParaRPr lang="en-US" sz="1600">
              <a:solidFill>
                <a:srgbClr val="000000"/>
              </a:solidFill>
              <a:latin typeface="Times New Roman" panose="02020603050405020304"/>
            </a:endParaRPr>
          </a:p>
        </p:txBody>
      </p:sp>
      <p:sp>
        <p:nvSpPr>
          <p:cNvPr id="23" name="TextBox 23"/>
          <p:cNvSpPr txBox="1"/>
          <p:nvPr/>
        </p:nvSpPr>
        <p:spPr>
          <a:xfrm>
            <a:off x="841178" y="2131896"/>
            <a:ext cx="5483894" cy="1130935"/>
          </a:xfrm>
          <a:prstGeom prst="rect">
            <a:avLst/>
          </a:prstGeom>
        </p:spPr>
        <p:txBody>
          <a:bodyPr lIns="0" tIns="0" rIns="0" bIns="0" rtlCol="0" anchor="t">
            <a:spAutoFit/>
          </a:bodyPr>
          <a:lstStyle/>
          <a:p>
            <a:pPr marL="345440" lvl="1" indent="-172720">
              <a:lnSpc>
                <a:spcPts val="2240"/>
              </a:lnSpc>
              <a:buFont typeface="Arial" panose="020B0604020202020204"/>
              <a:buChar char="•"/>
            </a:pPr>
            <a:r>
              <a:rPr lang="en-US" sz="1600">
                <a:solidFill>
                  <a:srgbClr val="000000"/>
                </a:solidFill>
                <a:latin typeface="Times New Roman" panose="02020603050405020304"/>
              </a:rPr>
              <a:t>“Cấu hình store Redux quá phức tạp”</a:t>
            </a:r>
            <a:endParaRPr lang="en-US" sz="1600">
              <a:solidFill>
                <a:srgbClr val="000000"/>
              </a:solidFill>
              <a:latin typeface="Times New Roman" panose="02020603050405020304"/>
            </a:endParaRPr>
          </a:p>
          <a:p>
            <a:pPr marL="345440" lvl="1" indent="-172720">
              <a:lnSpc>
                <a:spcPts val="2240"/>
              </a:lnSpc>
              <a:buFont typeface="Arial" panose="020B0604020202020204"/>
              <a:buChar char="•"/>
            </a:pPr>
            <a:r>
              <a:rPr lang="en-US" sz="1600">
                <a:solidFill>
                  <a:srgbClr val="000000"/>
                </a:solidFill>
                <a:latin typeface="Times New Roman" panose="02020603050405020304"/>
              </a:rPr>
              <a:t>“Tôi phải thêm rất nhiều gói để Redux làm bất cứ điều gì hữu ích”</a:t>
            </a:r>
            <a:endParaRPr lang="en-US" sz="1600">
              <a:solidFill>
                <a:srgbClr val="000000"/>
              </a:solidFill>
              <a:latin typeface="Times New Roman" panose="02020603050405020304"/>
            </a:endParaRPr>
          </a:p>
          <a:p>
            <a:pPr marL="345440" lvl="1" indent="-172720">
              <a:lnSpc>
                <a:spcPts val="2240"/>
              </a:lnSpc>
              <a:buFont typeface="Arial" panose="020B0604020202020204"/>
              <a:buChar char="•"/>
            </a:pPr>
            <a:r>
              <a:rPr lang="en-US" sz="1600">
                <a:solidFill>
                  <a:srgbClr val="000000"/>
                </a:solidFill>
                <a:latin typeface="Times New Roman" panose="02020603050405020304"/>
              </a:rPr>
              <a:t>“Redux yêu cầu quá nhiều mã soạn sẵn”</a:t>
            </a:r>
            <a:endParaRPr lang="en-US" sz="1600">
              <a:solidFill>
                <a:srgbClr val="000000"/>
              </a:solidFill>
              <a:latin typeface="Times New Roman" panose="02020603050405020304"/>
            </a:endParaRPr>
          </a:p>
        </p:txBody>
      </p:sp>
      <p:sp>
        <p:nvSpPr>
          <p:cNvPr id="24" name="TextBox 24"/>
          <p:cNvSpPr txBox="1"/>
          <p:nvPr/>
        </p:nvSpPr>
        <p:spPr>
          <a:xfrm>
            <a:off x="841178" y="3329574"/>
            <a:ext cx="5545335" cy="1407160"/>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Redux Toolkit</a:t>
            </a:r>
            <a:r>
              <a:rPr lang="en-US" sz="1600">
                <a:solidFill>
                  <a:srgbClr val="000000"/>
                </a:solidFill>
                <a:latin typeface="Times New Roman" panose="02020603050405020304"/>
              </a:rPr>
              <a:t> cũng bao gồm khả năng fetching dữ liệu và lưu vào bộ nhớ đệm mạnh mẽ mà chúng tôi đã đặt tên là </a:t>
            </a:r>
            <a:r>
              <a:rPr lang="en-US" sz="1600">
                <a:solidFill>
                  <a:srgbClr val="000000"/>
                </a:solidFill>
                <a:latin typeface="Times New Roman Bold" panose="02020603050405020304"/>
              </a:rPr>
              <a:t>'RTK Query'</a:t>
            </a:r>
            <a:r>
              <a:rPr lang="en-US" sz="1600">
                <a:solidFill>
                  <a:srgbClr val="000000"/>
                </a:solidFill>
                <a:latin typeface="Times New Roman" panose="02020603050405020304"/>
              </a:rPr>
              <a:t>. Nó được bao gồm trong package dưới dạng một tập hợp các điểm vào riêng biệt. Nó là tùy chọn, nhưng có thể loại bỏ sự cần thiết phải tự viết tay logic fetching dữ liệu.</a:t>
            </a:r>
            <a:endParaRPr lang="en-US" sz="1600">
              <a:solidFill>
                <a:srgbClr val="000000"/>
              </a:solidFill>
              <a:latin typeface="Times New Roman"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sp>
        <p:nvSpPr>
          <p:cNvPr id="5" name="TextBox 5"/>
          <p:cNvSpPr txBox="1"/>
          <p:nvPr/>
        </p:nvSpPr>
        <p:spPr>
          <a:xfrm>
            <a:off x="841178" y="875061"/>
            <a:ext cx="5545335" cy="578485"/>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Redux Toolkit </a:t>
            </a:r>
            <a:r>
              <a:rPr lang="en-US" sz="1600">
                <a:solidFill>
                  <a:srgbClr val="000000"/>
                </a:solidFill>
                <a:latin typeface="Times New Roman" panose="02020603050405020304"/>
              </a:rPr>
              <a:t>dựa trên kiến trúc của Redux, phần giới thiệu về </a:t>
            </a:r>
            <a:r>
              <a:rPr lang="en-US" sz="1600">
                <a:solidFill>
                  <a:srgbClr val="000000"/>
                </a:solidFill>
                <a:latin typeface="Times New Roman Bold" panose="02020603050405020304"/>
              </a:rPr>
              <a:t>Redux </a:t>
            </a:r>
            <a:r>
              <a:rPr lang="en-US" sz="1600">
                <a:solidFill>
                  <a:srgbClr val="000000"/>
                </a:solidFill>
                <a:latin typeface="Times New Roman" panose="02020603050405020304"/>
              </a:rPr>
              <a:t>các bạn đã được giới thiệu từ phần bài ở trên.</a:t>
            </a:r>
            <a:endParaRPr lang="en-US" sz="1600">
              <a:solidFill>
                <a:srgbClr val="000000"/>
              </a:solidFill>
              <a:latin typeface="Times New Roman" panose="02020603050405020304"/>
            </a:endParaRPr>
          </a:p>
        </p:txBody>
      </p:sp>
      <p:grpSp>
        <p:nvGrpSpPr>
          <p:cNvPr id="6" name="Group 6"/>
          <p:cNvGrpSpPr/>
          <p:nvPr/>
        </p:nvGrpSpPr>
        <p:grpSpPr>
          <a:xfrm rot="0">
            <a:off x="519112" y="1572926"/>
            <a:ext cx="5806032" cy="235585"/>
            <a:chOff x="0" y="0"/>
            <a:chExt cx="7741376" cy="314113"/>
          </a:xfrm>
        </p:grpSpPr>
        <p:grpSp>
          <p:nvGrpSpPr>
            <p:cNvPr id="7" name="Group 7"/>
            <p:cNvGrpSpPr/>
            <p:nvPr/>
          </p:nvGrpSpPr>
          <p:grpSpPr>
            <a:xfrm rot="0">
              <a:off x="10709" y="39546"/>
              <a:ext cx="262157" cy="240016"/>
              <a:chOff x="0" y="0"/>
              <a:chExt cx="852667" cy="780652"/>
            </a:xfrm>
          </p:grpSpPr>
          <p:sp>
            <p:nvSpPr>
              <p:cNvPr id="8" name="Freeform 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9" name="TextBox 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0">
              <a:off x="0" y="27307"/>
              <a:ext cx="242027" cy="24202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0">
              <a:off x="11842" y="41833"/>
              <a:ext cx="218342" cy="212976"/>
              <a:chOff x="0" y="0"/>
              <a:chExt cx="733260" cy="715238"/>
            </a:xfrm>
          </p:grpSpPr>
          <p:sp>
            <p:nvSpPr>
              <p:cNvPr id="14" name="Freeform 1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5" name="TextBox 1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1261002">
              <a:off x="237344" y="32551"/>
              <a:ext cx="32993" cy="20225"/>
              <a:chOff x="0" y="0"/>
              <a:chExt cx="110802" cy="67923"/>
            </a:xfrm>
          </p:grpSpPr>
          <p:sp>
            <p:nvSpPr>
              <p:cNvPr id="17" name="Freeform 1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8" name="TextBox 1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9" name="Group 19"/>
            <p:cNvGrpSpPr/>
            <p:nvPr/>
          </p:nvGrpSpPr>
          <p:grpSpPr>
            <a:xfrm rot="2537428">
              <a:off x="4866" y="256957"/>
              <a:ext cx="14897" cy="20225"/>
              <a:chOff x="0" y="0"/>
              <a:chExt cx="50030" cy="67923"/>
            </a:xfrm>
          </p:grpSpPr>
          <p:sp>
            <p:nvSpPr>
              <p:cNvPr id="20" name="Freeform 2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1" name="TextBox 2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2" name="TextBox 22"/>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Redux Toolkit</a:t>
              </a:r>
              <a:r>
                <a:rPr lang="en-US" sz="1600">
                  <a:solidFill>
                    <a:srgbClr val="3B3939"/>
                  </a:solidFill>
                  <a:latin typeface="Times New Roman" panose="02020603050405020304"/>
                </a:rPr>
                <a:t> bao gồm các API sau:</a:t>
              </a:r>
              <a:endParaRPr lang="en-US" sz="1600">
                <a:solidFill>
                  <a:srgbClr val="3B3939"/>
                </a:solidFill>
                <a:latin typeface="Times New Roman" panose="02020603050405020304"/>
              </a:endParaRPr>
            </a:p>
          </p:txBody>
        </p:sp>
      </p:grpSp>
      <p:grpSp>
        <p:nvGrpSpPr>
          <p:cNvPr id="23" name="Group 23"/>
          <p:cNvGrpSpPr/>
          <p:nvPr/>
        </p:nvGrpSpPr>
        <p:grpSpPr>
          <a:xfrm rot="0">
            <a:off x="818548" y="1979961"/>
            <a:ext cx="5506596" cy="1616709"/>
            <a:chOff x="0" y="0"/>
            <a:chExt cx="7342128" cy="2155613"/>
          </a:xfrm>
        </p:grpSpPr>
        <p:grpSp>
          <p:nvGrpSpPr>
            <p:cNvPr id="24" name="Group 24"/>
            <p:cNvGrpSpPr/>
            <p:nvPr/>
          </p:nvGrpSpPr>
          <p:grpSpPr>
            <a:xfrm rot="2700000">
              <a:off x="91796" y="18834"/>
              <a:ext cx="90938" cy="90938"/>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7" name="Group 27"/>
            <p:cNvGrpSpPr/>
            <p:nvPr/>
          </p:nvGrpSpPr>
          <p:grpSpPr>
            <a:xfrm rot="2700000">
              <a:off x="167633" y="97452"/>
              <a:ext cx="90938" cy="90938"/>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0" name="Group 30"/>
            <p:cNvGrpSpPr/>
            <p:nvPr/>
          </p:nvGrpSpPr>
          <p:grpSpPr>
            <a:xfrm rot="2700000">
              <a:off x="91796" y="170520"/>
              <a:ext cx="90938" cy="90938"/>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3" name="Group 33"/>
            <p:cNvGrpSpPr/>
            <p:nvPr/>
          </p:nvGrpSpPr>
          <p:grpSpPr>
            <a:xfrm rot="2700000">
              <a:off x="18834" y="97452"/>
              <a:ext cx="90938" cy="90938"/>
              <a:chOff x="0" y="0"/>
              <a:chExt cx="812800" cy="812800"/>
            </a:xfrm>
          </p:grpSpPr>
          <p:sp>
            <p:nvSpPr>
              <p:cNvPr id="34" name="Freeform 3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5" name="TextBox 3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6" name="TextBox 36"/>
            <p:cNvSpPr txBox="1"/>
            <p:nvPr/>
          </p:nvSpPr>
          <p:spPr>
            <a:xfrm>
              <a:off x="387101" y="-66675"/>
              <a:ext cx="6955027" cy="22222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configureStore()</a:t>
              </a:r>
              <a:r>
                <a:rPr lang="en-US" sz="1600">
                  <a:solidFill>
                    <a:srgbClr val="000000"/>
                  </a:solidFill>
                  <a:latin typeface="Times New Roman" panose="02020603050405020304"/>
                </a:rPr>
                <a:t>: </a:t>
              </a:r>
              <a:r>
                <a:rPr lang="en-US" sz="1600">
                  <a:solidFill>
                    <a:srgbClr val="000000"/>
                  </a:solidFill>
                  <a:latin typeface="Times New Roman Bold" panose="02020603050405020304"/>
                </a:rPr>
                <a:t>createStore</a:t>
              </a:r>
              <a:r>
                <a:rPr lang="en-US" sz="1600">
                  <a:solidFill>
                    <a:srgbClr val="000000"/>
                  </a:solidFill>
                  <a:latin typeface="Times New Roman" panose="02020603050405020304"/>
                </a:rPr>
                <a:t> để cung cấp các tùy chọn cấu hình đơn giản hóa và mặc định tốt. Nó có thể tự động kết hợp các slice reducers của bạn, thêm bất kỳ Redux middleware nào bạn cung cấp, bao gồm </a:t>
              </a:r>
              <a:r>
                <a:rPr lang="en-US" sz="1600">
                  <a:solidFill>
                    <a:srgbClr val="000000"/>
                  </a:solidFill>
                  <a:latin typeface="Times New Roman Bold" panose="02020603050405020304"/>
                </a:rPr>
                <a:t>redux-thunk</a:t>
              </a:r>
              <a:r>
                <a:rPr lang="en-US" sz="1600">
                  <a:solidFill>
                    <a:srgbClr val="000000"/>
                  </a:solidFill>
                  <a:latin typeface="Times New Roman" panose="02020603050405020304"/>
                </a:rPr>
                <a:t> theo mặc định và cho phép sử dụng Tiện ích mở rộng Redux DevTools.</a:t>
              </a:r>
              <a:endParaRPr lang="en-US" sz="1600">
                <a:solidFill>
                  <a:srgbClr val="000000"/>
                </a:solidFill>
                <a:latin typeface="Times New Roman" panose="02020603050405020304"/>
              </a:endParaRPr>
            </a:p>
          </p:txBody>
        </p:sp>
      </p:grpSp>
      <p:grpSp>
        <p:nvGrpSpPr>
          <p:cNvPr id="37" name="Group 37"/>
          <p:cNvGrpSpPr/>
          <p:nvPr/>
        </p:nvGrpSpPr>
        <p:grpSpPr>
          <a:xfrm rot="0">
            <a:off x="823628" y="3479195"/>
            <a:ext cx="5506596" cy="511809"/>
            <a:chOff x="0" y="0"/>
            <a:chExt cx="7342128" cy="682413"/>
          </a:xfrm>
        </p:grpSpPr>
        <p:grpSp>
          <p:nvGrpSpPr>
            <p:cNvPr id="38" name="Group 38"/>
            <p:cNvGrpSpPr/>
            <p:nvPr/>
          </p:nvGrpSpPr>
          <p:grpSpPr>
            <a:xfrm rot="2700000">
              <a:off x="91796" y="18834"/>
              <a:ext cx="90938" cy="90938"/>
              <a:chOff x="0" y="0"/>
              <a:chExt cx="812800" cy="812800"/>
            </a:xfrm>
          </p:grpSpPr>
          <p:sp>
            <p:nvSpPr>
              <p:cNvPr id="39" name="Freeform 3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4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1" name="Group 41"/>
            <p:cNvGrpSpPr/>
            <p:nvPr/>
          </p:nvGrpSpPr>
          <p:grpSpPr>
            <a:xfrm rot="2700000">
              <a:off x="167633" y="97452"/>
              <a:ext cx="90938" cy="90938"/>
              <a:chOff x="0" y="0"/>
              <a:chExt cx="812800" cy="812800"/>
            </a:xfrm>
          </p:grpSpPr>
          <p:sp>
            <p:nvSpPr>
              <p:cNvPr id="42" name="Freeform 4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4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4" name="Group 44"/>
            <p:cNvGrpSpPr/>
            <p:nvPr/>
          </p:nvGrpSpPr>
          <p:grpSpPr>
            <a:xfrm rot="2700000">
              <a:off x="91796" y="170520"/>
              <a:ext cx="90938" cy="90938"/>
              <a:chOff x="0" y="0"/>
              <a:chExt cx="812800" cy="812800"/>
            </a:xfrm>
          </p:grpSpPr>
          <p:sp>
            <p:nvSpPr>
              <p:cNvPr id="45" name="Freeform 4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6" name="TextBox 4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7" name="Group 47"/>
            <p:cNvGrpSpPr/>
            <p:nvPr/>
          </p:nvGrpSpPr>
          <p:grpSpPr>
            <a:xfrm rot="2700000">
              <a:off x="18834" y="97452"/>
              <a:ext cx="90938" cy="90938"/>
              <a:chOff x="0" y="0"/>
              <a:chExt cx="812800" cy="812800"/>
            </a:xfrm>
          </p:grpSpPr>
          <p:sp>
            <p:nvSpPr>
              <p:cNvPr id="48" name="Freeform 4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4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0" name="TextBox 50"/>
            <p:cNvSpPr txBox="1"/>
            <p:nvPr/>
          </p:nvSpPr>
          <p:spPr>
            <a:xfrm>
              <a:off x="387101" y="-66675"/>
              <a:ext cx="6955027" cy="749088"/>
            </a:xfrm>
            <a:prstGeom prst="rect">
              <a:avLst/>
            </a:prstGeom>
          </p:spPr>
          <p:txBody>
            <a:bodyPr lIns="0" tIns="0" rIns="0" bIns="0" rtlCol="0" anchor="t">
              <a:spAutoFit/>
            </a:bodyPr>
            <a:lstStyle/>
            <a:p>
              <a:pPr>
                <a:lnSpc>
                  <a:spcPts val="2240"/>
                </a:lnSpc>
                <a:spcBef>
                  <a:spcPct val="0"/>
                </a:spcBef>
              </a:pPr>
              <a:r>
                <a:rPr lang="en-US" sz="1600">
                  <a:solidFill>
                    <a:srgbClr val="000000"/>
                  </a:solidFill>
                  <a:latin typeface="Times New Roman Bold" panose="02020603050405020304"/>
                </a:rPr>
                <a:t>createReducer</a:t>
              </a:r>
              <a:r>
                <a:rPr lang="en-US" sz="1600">
                  <a:solidFill>
                    <a:srgbClr val="000000"/>
                  </a:solidFill>
                  <a:latin typeface="Times New Roman" panose="02020603050405020304"/>
                </a:rPr>
                <a:t>(): Điều đó cho phép bạn cung cấp bảng tra cứu các action type cho các hàm reducer.</a:t>
              </a:r>
              <a:endParaRPr lang="en-US" sz="1600">
                <a:solidFill>
                  <a:srgbClr val="000000"/>
                </a:solidFill>
                <a:latin typeface="Times New Roman" panose="02020603050405020304"/>
                <a:hlinkClick r:id="rId2" tooltip="https://redux-toolkit.js.org/api/createReducer"/>
              </a:endParaRPr>
            </a:p>
          </p:txBody>
        </p:sp>
      </p:grpSp>
      <p:sp>
        <p:nvSpPr>
          <p:cNvPr id="51" name="TextBox 51"/>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07711" y="935510"/>
            <a:ext cx="5506596" cy="788034"/>
            <a:chOff x="0" y="0"/>
            <a:chExt cx="7342128" cy="10507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55027" cy="1117388"/>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createAction()</a:t>
              </a:r>
              <a:r>
                <a:rPr lang="en-US" sz="1600">
                  <a:solidFill>
                    <a:srgbClr val="000000"/>
                  </a:solidFill>
                  <a:latin typeface="Times New Roman" panose="02020603050405020304"/>
                </a:rPr>
                <a:t>: tạo ra một hàm tạo action cho chuỗi type acton đã cho. Bản thân hàm có toString() được định nghĩa, để nó có thể được sử dụng thay cho hằng số kiểu.</a:t>
              </a:r>
              <a:endParaRPr lang="en-US" sz="1600">
                <a:solidFill>
                  <a:srgbClr val="000000"/>
                </a:solidFill>
                <a:latin typeface="Times New Roman" panose="02020603050405020304"/>
                <a:hlinkClick r:id="rId2" tooltip="https://redux-toolkit.js.org/api/createReducer"/>
              </a:endParaRPr>
            </a:p>
          </p:txBody>
        </p:sp>
      </p:grpSp>
      <p:grpSp>
        <p:nvGrpSpPr>
          <p:cNvPr id="18" name="Group 18"/>
          <p:cNvGrpSpPr/>
          <p:nvPr/>
        </p:nvGrpSpPr>
        <p:grpSpPr>
          <a:xfrm rot="0">
            <a:off x="807711" y="1894995"/>
            <a:ext cx="5506596" cy="788034"/>
            <a:chOff x="0" y="0"/>
            <a:chExt cx="7342128" cy="1050713"/>
          </a:xfrm>
        </p:grpSpPr>
        <p:grpSp>
          <p:nvGrpSpPr>
            <p:cNvPr id="19" name="Group 19"/>
            <p:cNvGrpSpPr/>
            <p:nvPr/>
          </p:nvGrpSpPr>
          <p:grpSpPr>
            <a:xfrm rot="2700000">
              <a:off x="91796" y="18834"/>
              <a:ext cx="90938" cy="90938"/>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1" name="TextBox 2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2" name="Group 22"/>
            <p:cNvGrpSpPr/>
            <p:nvPr/>
          </p:nvGrpSpPr>
          <p:grpSpPr>
            <a:xfrm rot="2700000">
              <a:off x="167633" y="97452"/>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5" name="Group 25"/>
            <p:cNvGrpSpPr/>
            <p:nvPr/>
          </p:nvGrpSpPr>
          <p:grpSpPr>
            <a:xfrm rot="2700000">
              <a:off x="91796" y="170520"/>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8" name="Group 28"/>
            <p:cNvGrpSpPr/>
            <p:nvPr/>
          </p:nvGrpSpPr>
          <p:grpSpPr>
            <a:xfrm rot="2700000">
              <a:off x="18834" y="97452"/>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1" name="TextBox 31"/>
            <p:cNvSpPr txBox="1"/>
            <p:nvPr/>
          </p:nvSpPr>
          <p:spPr>
            <a:xfrm>
              <a:off x="387101" y="-66675"/>
              <a:ext cx="6955027" cy="1117388"/>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createSlice()</a:t>
              </a:r>
              <a:r>
                <a:rPr lang="en-US" sz="1600">
                  <a:solidFill>
                    <a:srgbClr val="000000"/>
                  </a:solidFill>
                  <a:latin typeface="Times New Roman" panose="02020603050405020304"/>
                </a:rPr>
                <a:t>: chấp nhận một đối tượng gồm các hàm reducer, tên slice và giá trị state ban đầu và tự động tạo slice reducer action và action type tương ứng.</a:t>
              </a:r>
              <a:endParaRPr lang="en-US" sz="1600">
                <a:solidFill>
                  <a:srgbClr val="000000"/>
                </a:solidFill>
                <a:latin typeface="Times New Roman" panose="02020603050405020304"/>
                <a:hlinkClick r:id="rId2" tooltip="https://redux-toolkit.js.org/api/createReducer"/>
              </a:endParaRPr>
            </a:p>
          </p:txBody>
        </p:sp>
      </p:grpSp>
      <p:grpSp>
        <p:nvGrpSpPr>
          <p:cNvPr id="32" name="Group 32"/>
          <p:cNvGrpSpPr/>
          <p:nvPr/>
        </p:nvGrpSpPr>
        <p:grpSpPr>
          <a:xfrm rot="0">
            <a:off x="807711" y="2854479"/>
            <a:ext cx="5506596" cy="1064259"/>
            <a:chOff x="0" y="0"/>
            <a:chExt cx="7342128" cy="1419013"/>
          </a:xfrm>
        </p:grpSpPr>
        <p:grpSp>
          <p:nvGrpSpPr>
            <p:cNvPr id="33" name="Group 33"/>
            <p:cNvGrpSpPr/>
            <p:nvPr/>
          </p:nvGrpSpPr>
          <p:grpSpPr>
            <a:xfrm rot="2700000">
              <a:off x="91796" y="18834"/>
              <a:ext cx="90938" cy="90938"/>
              <a:chOff x="0" y="0"/>
              <a:chExt cx="812800" cy="812800"/>
            </a:xfrm>
          </p:grpSpPr>
          <p:sp>
            <p:nvSpPr>
              <p:cNvPr id="34" name="Freeform 3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5" name="TextBox 3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6" name="Group 36"/>
            <p:cNvGrpSpPr/>
            <p:nvPr/>
          </p:nvGrpSpPr>
          <p:grpSpPr>
            <a:xfrm rot="2700000">
              <a:off x="167633" y="97452"/>
              <a:ext cx="90938" cy="90938"/>
              <a:chOff x="0" y="0"/>
              <a:chExt cx="812800" cy="812800"/>
            </a:xfrm>
          </p:grpSpPr>
          <p:sp>
            <p:nvSpPr>
              <p:cNvPr id="37" name="Freeform 3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8" name="TextBox 3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9" name="Group 39"/>
            <p:cNvGrpSpPr/>
            <p:nvPr/>
          </p:nvGrpSpPr>
          <p:grpSpPr>
            <a:xfrm rot="2700000">
              <a:off x="91796" y="170520"/>
              <a:ext cx="90938" cy="90938"/>
              <a:chOff x="0" y="0"/>
              <a:chExt cx="812800" cy="812800"/>
            </a:xfrm>
          </p:grpSpPr>
          <p:sp>
            <p:nvSpPr>
              <p:cNvPr id="40" name="Freeform 4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1" name="TextBox 4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2" name="Group 42"/>
            <p:cNvGrpSpPr/>
            <p:nvPr/>
          </p:nvGrpSpPr>
          <p:grpSpPr>
            <a:xfrm rot="2700000">
              <a:off x="18834" y="97452"/>
              <a:ext cx="90938" cy="90938"/>
              <a:chOff x="0" y="0"/>
              <a:chExt cx="812800" cy="812800"/>
            </a:xfrm>
          </p:grpSpPr>
          <p:sp>
            <p:nvSpPr>
              <p:cNvPr id="43" name="Freeform 4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4" name="TextBox 4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5" name="TextBox 45"/>
            <p:cNvSpPr txBox="1"/>
            <p:nvPr/>
          </p:nvSpPr>
          <p:spPr>
            <a:xfrm>
              <a:off x="387101" y="-66675"/>
              <a:ext cx="6955027" cy="1485688"/>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createAsyncThunk</a:t>
              </a:r>
              <a:r>
                <a:rPr lang="en-US" sz="1600">
                  <a:solidFill>
                    <a:srgbClr val="000000"/>
                  </a:solidFill>
                  <a:latin typeface="Times New Roman" panose="02020603050405020304"/>
                </a:rPr>
                <a:t>: chấp nhận một chuỗi action type và một hàm trả về promise và tạo ra một thunk </a:t>
              </a:r>
              <a:r>
                <a:rPr lang="en-US" sz="1600">
                  <a:solidFill>
                    <a:srgbClr val="000000"/>
                  </a:solidFill>
                  <a:latin typeface="Times New Roman Bold" panose="02020603050405020304"/>
                </a:rPr>
                <a:t>dispatche</a:t>
              </a:r>
              <a:r>
                <a:rPr lang="en-US" sz="1600">
                  <a:solidFill>
                    <a:srgbClr val="000000"/>
                  </a:solidFill>
                  <a:latin typeface="Times New Roman" panose="02020603050405020304"/>
                </a:rPr>
                <a:t> các action type đang chờ xử lý/ thực hiện/ bị từ chối dựa trên promise đó</a:t>
              </a:r>
              <a:endParaRPr lang="en-US" sz="1600">
                <a:solidFill>
                  <a:srgbClr val="000000"/>
                </a:solidFill>
                <a:latin typeface="Times New Roman" panose="02020603050405020304"/>
                <a:hlinkClick r:id="rId2" tooltip="https://redux-toolkit.js.org/api/createReducer"/>
              </a:endParaRPr>
            </a:p>
          </p:txBody>
        </p:sp>
      </p:grpSp>
      <p:grpSp>
        <p:nvGrpSpPr>
          <p:cNvPr id="46" name="Group 46"/>
          <p:cNvGrpSpPr/>
          <p:nvPr/>
        </p:nvGrpSpPr>
        <p:grpSpPr>
          <a:xfrm rot="0">
            <a:off x="807711" y="3817139"/>
            <a:ext cx="5506596" cy="788034"/>
            <a:chOff x="0" y="0"/>
            <a:chExt cx="7342128" cy="1050713"/>
          </a:xfrm>
        </p:grpSpPr>
        <p:grpSp>
          <p:nvGrpSpPr>
            <p:cNvPr id="47" name="Group 47"/>
            <p:cNvGrpSpPr/>
            <p:nvPr/>
          </p:nvGrpSpPr>
          <p:grpSpPr>
            <a:xfrm rot="2700000">
              <a:off x="91796" y="18834"/>
              <a:ext cx="90938" cy="90938"/>
              <a:chOff x="0" y="0"/>
              <a:chExt cx="812800" cy="812800"/>
            </a:xfrm>
          </p:grpSpPr>
          <p:sp>
            <p:nvSpPr>
              <p:cNvPr id="48" name="Freeform 4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4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0" name="Group 50"/>
            <p:cNvGrpSpPr/>
            <p:nvPr/>
          </p:nvGrpSpPr>
          <p:grpSpPr>
            <a:xfrm rot="2700000">
              <a:off x="167633" y="97452"/>
              <a:ext cx="90938" cy="90938"/>
              <a:chOff x="0" y="0"/>
              <a:chExt cx="812800" cy="812800"/>
            </a:xfrm>
          </p:grpSpPr>
          <p:sp>
            <p:nvSpPr>
              <p:cNvPr id="51" name="Freeform 5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2" name="TextBox 5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3" name="Group 53"/>
            <p:cNvGrpSpPr/>
            <p:nvPr/>
          </p:nvGrpSpPr>
          <p:grpSpPr>
            <a:xfrm rot="2700000">
              <a:off x="91796" y="170520"/>
              <a:ext cx="90938" cy="90938"/>
              <a:chOff x="0" y="0"/>
              <a:chExt cx="812800" cy="812800"/>
            </a:xfrm>
          </p:grpSpPr>
          <p:sp>
            <p:nvSpPr>
              <p:cNvPr id="54" name="Freeform 5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5" name="TextBox 5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6" name="Group 56"/>
            <p:cNvGrpSpPr/>
            <p:nvPr/>
          </p:nvGrpSpPr>
          <p:grpSpPr>
            <a:xfrm rot="2700000">
              <a:off x="18834" y="97452"/>
              <a:ext cx="90938" cy="90938"/>
              <a:chOff x="0" y="0"/>
              <a:chExt cx="812800" cy="812800"/>
            </a:xfrm>
          </p:grpSpPr>
          <p:sp>
            <p:nvSpPr>
              <p:cNvPr id="57" name="Freeform 5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8" name="TextBox 5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9" name="TextBox 59"/>
            <p:cNvSpPr txBox="1"/>
            <p:nvPr/>
          </p:nvSpPr>
          <p:spPr>
            <a:xfrm>
              <a:off x="387101" y="-66675"/>
              <a:ext cx="6955027" cy="1117388"/>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createAsyncThunk</a:t>
              </a:r>
              <a:r>
                <a:rPr lang="en-US" sz="1600">
                  <a:solidFill>
                    <a:srgbClr val="000000"/>
                  </a:solidFill>
                  <a:latin typeface="Times New Roman" panose="02020603050405020304"/>
                </a:rPr>
                <a:t>: chấp nhận một chuỗi action type và một hàm trả về promise và tạo ra một thunk </a:t>
              </a:r>
              <a:r>
                <a:rPr lang="en-US" sz="1600">
                  <a:solidFill>
                    <a:srgbClr val="000000"/>
                  </a:solidFill>
                  <a:latin typeface="Times New Roman Bold" panose="02020603050405020304"/>
                </a:rPr>
                <a:t>dispatche</a:t>
              </a:r>
              <a:r>
                <a:rPr lang="en-US" sz="1600">
                  <a:solidFill>
                    <a:srgbClr val="000000"/>
                  </a:solidFill>
                  <a:latin typeface="Times New Roman" panose="02020603050405020304"/>
                </a:rPr>
                <a:t> các action type </a:t>
              </a:r>
              <a:r>
                <a:rPr lang="en-US" sz="1600">
                  <a:solidFill>
                    <a:srgbClr val="000000"/>
                  </a:solidFill>
                  <a:latin typeface="Times New Roman Bold" panose="02020603050405020304"/>
                </a:rPr>
                <a:t>pending/fulfilled/rejected</a:t>
              </a:r>
              <a:r>
                <a:rPr lang="en-US" sz="1600">
                  <a:solidFill>
                    <a:srgbClr val="000000"/>
                  </a:solidFill>
                  <a:latin typeface="Times New Roman" panose="02020603050405020304"/>
                </a:rPr>
                <a:t> dựa trên promise đó</a:t>
              </a:r>
              <a:endParaRPr lang="en-US" sz="1600">
                <a:solidFill>
                  <a:srgbClr val="000000"/>
                </a:solidFill>
                <a:latin typeface="Times New Roman" panose="02020603050405020304"/>
                <a:hlinkClick r:id="rId2" tooltip="https://redux-toolkit.js.org/api/createReducer"/>
              </a:endParaRPr>
            </a:p>
          </p:txBody>
        </p:sp>
      </p:grpSp>
      <p:sp>
        <p:nvSpPr>
          <p:cNvPr id="60" name="TextBox 60"/>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sp>
        <p:nvSpPr>
          <p:cNvPr id="61" name="TextBox 61"/>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79989" y="938192"/>
            <a:ext cx="5506596" cy="788034"/>
            <a:chOff x="0" y="0"/>
            <a:chExt cx="7342128" cy="10507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55027" cy="11173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createEntityAdapter: </a:t>
              </a:r>
              <a:r>
                <a:rPr lang="en-US" sz="1600">
                  <a:solidFill>
                    <a:srgbClr val="000000"/>
                  </a:solidFill>
                  <a:latin typeface="Times New Roman" panose="02020603050405020304"/>
                </a:rPr>
                <a:t>tạo một tập hợp các reducer và selectors có thể tái sử dụng để quản lý dữ liệu chuẩn hóa trong store</a:t>
              </a:r>
              <a:endParaRPr lang="en-US" sz="1600">
                <a:solidFill>
                  <a:srgbClr val="000000"/>
                </a:solidFill>
                <a:latin typeface="Times New Roman" panose="02020603050405020304"/>
              </a:endParaRPr>
            </a:p>
          </p:txBody>
        </p:sp>
      </p:grpSp>
      <p:sp>
        <p:nvSpPr>
          <p:cNvPr id="18" name="TextBox 18"/>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grpSp>
        <p:nvGrpSpPr>
          <p:cNvPr id="19" name="Group 19"/>
          <p:cNvGrpSpPr/>
          <p:nvPr/>
        </p:nvGrpSpPr>
        <p:grpSpPr>
          <a:xfrm rot="0">
            <a:off x="879989" y="1600496"/>
            <a:ext cx="5506596" cy="511809"/>
            <a:chOff x="0" y="0"/>
            <a:chExt cx="7342128" cy="682413"/>
          </a:xfrm>
        </p:grpSpPr>
        <p:grpSp>
          <p:nvGrpSpPr>
            <p:cNvPr id="20" name="Group 20"/>
            <p:cNvGrpSpPr/>
            <p:nvPr/>
          </p:nvGrpSpPr>
          <p:grpSpPr>
            <a:xfrm rot="2700000">
              <a:off x="91796" y="18834"/>
              <a:ext cx="90938" cy="90938"/>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2" name="TextBox 2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3" name="Group 23"/>
            <p:cNvGrpSpPr/>
            <p:nvPr/>
          </p:nvGrpSpPr>
          <p:grpSpPr>
            <a:xfrm rot="2700000">
              <a:off x="167633" y="97452"/>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91796" y="170520"/>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18834" y="97452"/>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2" name="TextBox 32"/>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createSelector </a:t>
              </a:r>
              <a:r>
                <a:rPr lang="en-US" sz="1600">
                  <a:solidFill>
                    <a:srgbClr val="000000"/>
                  </a:solidFill>
                  <a:latin typeface="Times New Roman" panose="02020603050405020304"/>
                </a:rPr>
                <a:t>từ thư viện </a:t>
              </a:r>
              <a:r>
                <a:rPr lang="en-US" sz="1600">
                  <a:solidFill>
                    <a:srgbClr val="000000"/>
                  </a:solidFill>
                  <a:latin typeface="Times New Roman Bold" panose="02020603050405020304"/>
                </a:rPr>
                <a:t>Reselect</a:t>
              </a:r>
              <a:r>
                <a:rPr lang="en-US" sz="1600">
                  <a:solidFill>
                    <a:srgbClr val="000000"/>
                  </a:solidFill>
                  <a:latin typeface="Times New Roman" panose="02020603050405020304"/>
                </a:rPr>
                <a:t>, được xuất lại để dễ sử dụng.</a:t>
              </a:r>
              <a:endParaRPr lang="en-US" sz="1600">
                <a:solidFill>
                  <a:srgbClr val="000000"/>
                </a:solidFill>
                <a:latin typeface="Times New Roman" panose="02020603050405020304"/>
              </a:endParaRPr>
            </a:p>
          </p:txBody>
        </p:sp>
      </p:grpSp>
      <p:sp>
        <p:nvSpPr>
          <p:cNvPr id="33" name="TextBox 3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RTK Query</a:t>
            </a:r>
            <a:endParaRPr lang="en-US" sz="1800">
              <a:solidFill>
                <a:srgbClr val="F16622"/>
              </a:solidFill>
              <a:latin typeface="Times New Roman Bold" panose="02020603050405020304"/>
              <a:hlinkClick r:id="rId2" tooltip="https://rntp.dev/"/>
            </a:endParaRPr>
          </a:p>
        </p:txBody>
      </p:sp>
      <p:grpSp>
        <p:nvGrpSpPr>
          <p:cNvPr id="5" name="Group 5"/>
          <p:cNvGrpSpPr/>
          <p:nvPr/>
        </p:nvGrpSpPr>
        <p:grpSpPr>
          <a:xfrm rot="0">
            <a:off x="519112" y="937090"/>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RTK Query </a:t>
              </a:r>
              <a:r>
                <a:rPr lang="en-US" sz="1600">
                  <a:solidFill>
                    <a:srgbClr val="3B3939"/>
                  </a:solidFill>
                  <a:latin typeface="Times New Roman" panose="02020603050405020304"/>
                </a:rPr>
                <a:t>là gì?</a:t>
              </a:r>
              <a:endParaRPr lang="en-US" sz="1600">
                <a:solidFill>
                  <a:srgbClr val="3B3939"/>
                </a:solidFill>
                <a:latin typeface="Times New Roman" panose="02020603050405020304"/>
              </a:endParaRPr>
            </a:p>
          </p:txBody>
        </p:sp>
      </p:grpSp>
      <p:sp>
        <p:nvSpPr>
          <p:cNvPr id="22" name="TextBox 22"/>
          <p:cNvSpPr txBox="1"/>
          <p:nvPr/>
        </p:nvSpPr>
        <p:spPr>
          <a:xfrm>
            <a:off x="823341" y="1253955"/>
            <a:ext cx="5501730" cy="140716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RTK Query</a:t>
            </a:r>
            <a:r>
              <a:rPr lang="en-US" sz="1600">
                <a:solidFill>
                  <a:srgbClr val="3B3939"/>
                </a:solidFill>
                <a:latin typeface="Times New Roman" panose="02020603050405020304"/>
              </a:rPr>
              <a:t> được cung cấp dưới dạng thêm vào tùy chọn trong gói </a:t>
            </a:r>
            <a:r>
              <a:rPr lang="en-US" sz="1600">
                <a:solidFill>
                  <a:srgbClr val="3B3939"/>
                </a:solidFill>
                <a:latin typeface="Times New Roman Bold" panose="02020603050405020304"/>
              </a:rPr>
              <a:t>@reduxjs/toolkit</a:t>
            </a:r>
            <a:r>
              <a:rPr lang="en-US" sz="1600">
                <a:solidFill>
                  <a:srgbClr val="3B3939"/>
                </a:solidFill>
                <a:latin typeface="Times New Roman" panose="02020603050405020304"/>
              </a:rPr>
              <a:t>. Nó được xây dựng nhằm mục đích giải quyết trường hợp sử dụng fetching dữ liệu và lưu vào bộ nhớ đệm, cung cấp bộ công cụ nhỏ gọn nhưng mạnh mẽ để xác định lớp API interface cho ứng dụng của bạn.</a:t>
            </a:r>
            <a:endParaRPr lang="en-US" sz="1600">
              <a:solidFill>
                <a:srgbClr val="3B3939"/>
              </a:solidFill>
              <a:latin typeface="Times New Roman" panose="02020603050405020304"/>
            </a:endParaRPr>
          </a:p>
        </p:txBody>
      </p:sp>
      <p:sp>
        <p:nvSpPr>
          <p:cNvPr id="23" name="TextBox 23"/>
          <p:cNvSpPr txBox="1"/>
          <p:nvPr/>
        </p:nvSpPr>
        <p:spPr>
          <a:xfrm>
            <a:off x="823414" y="2850149"/>
            <a:ext cx="5501730" cy="140716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RTK Query</a:t>
            </a:r>
            <a:r>
              <a:rPr lang="en-US" sz="1600">
                <a:solidFill>
                  <a:srgbClr val="3B3939"/>
                </a:solidFill>
                <a:latin typeface="Times New Roman" panose="02020603050405020304"/>
              </a:rPr>
              <a:t> được xây dựng trên lõi </a:t>
            </a:r>
            <a:r>
              <a:rPr lang="en-US" sz="1600">
                <a:solidFill>
                  <a:srgbClr val="3B3939"/>
                </a:solidFill>
                <a:latin typeface="Times New Roman Bold" panose="02020603050405020304"/>
              </a:rPr>
              <a:t>Redux</a:t>
            </a:r>
            <a:r>
              <a:rPr lang="en-US" sz="1600">
                <a:solidFill>
                  <a:srgbClr val="3B3939"/>
                </a:solidFill>
                <a:latin typeface="Times New Roman" panose="02020603050405020304"/>
              </a:rPr>
              <a:t> </a:t>
            </a:r>
            <a:r>
              <a:rPr lang="en-US" sz="1600">
                <a:solidFill>
                  <a:srgbClr val="3B3939"/>
                </a:solidFill>
                <a:latin typeface="Times New Roman Bold" panose="02020603050405020304"/>
              </a:rPr>
              <a:t>Toolkit</a:t>
            </a:r>
            <a:r>
              <a:rPr lang="en-US" sz="1600">
                <a:solidFill>
                  <a:srgbClr val="3B3939"/>
                </a:solidFill>
                <a:latin typeface="Times New Roman" panose="02020603050405020304"/>
              </a:rPr>
              <a:t> để triển khai, sử dụng </a:t>
            </a:r>
            <a:r>
              <a:rPr lang="en-US" sz="1600">
                <a:solidFill>
                  <a:srgbClr val="3B3939"/>
                </a:solidFill>
                <a:latin typeface="Times New Roman Bold" panose="02020603050405020304"/>
              </a:rPr>
              <a:t>Redux</a:t>
            </a:r>
            <a:r>
              <a:rPr lang="en-US" sz="1600">
                <a:solidFill>
                  <a:srgbClr val="3B3939"/>
                </a:solidFill>
                <a:latin typeface="Times New Roman" panose="02020603050405020304"/>
              </a:rPr>
              <a:t> nội bộ cho kiến trúc của nó. Mặc dù kiến thức về Redux và RTK không bắt buộc để sử dụng </a:t>
            </a:r>
            <a:r>
              <a:rPr lang="en-US" sz="1600">
                <a:solidFill>
                  <a:srgbClr val="3B3939"/>
                </a:solidFill>
                <a:latin typeface="Times New Roman Bold" panose="02020603050405020304"/>
              </a:rPr>
              <a:t>RTK Query</a:t>
            </a:r>
            <a:r>
              <a:rPr lang="en-US" sz="1600">
                <a:solidFill>
                  <a:srgbClr val="3B3939"/>
                </a:solidFill>
                <a:latin typeface="Times New Roman" panose="02020603050405020304"/>
              </a:rPr>
              <a:t>, bạn nên khám phá tất cả các khả năng quản lý store toàn cầu bổ sung mà nó cung cấp.</a:t>
            </a:r>
            <a:endParaRPr lang="en-US" sz="1600">
              <a:solidFill>
                <a:srgbClr val="3B3939"/>
              </a:solidFill>
              <a:latin typeface="Times New Roman"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84782" y="1730991"/>
            <a:ext cx="5186543" cy="1580353"/>
            <a:chOff x="0" y="0"/>
            <a:chExt cx="2706942" cy="824812"/>
          </a:xfrm>
        </p:grpSpPr>
        <p:sp>
          <p:nvSpPr>
            <p:cNvPr id="5" name="Freeform 5"/>
            <p:cNvSpPr/>
            <p:nvPr/>
          </p:nvSpPr>
          <p:spPr>
            <a:xfrm>
              <a:off x="0" y="0"/>
              <a:ext cx="2706942" cy="824812"/>
            </a:xfrm>
            <a:custGeom>
              <a:avLst/>
              <a:gdLst/>
              <a:ahLst/>
              <a:cxnLst/>
              <a:rect l="l" t="t" r="r" b="b"/>
              <a:pathLst>
                <a:path w="2706942" h="824812">
                  <a:moveTo>
                    <a:pt x="0" y="0"/>
                  </a:moveTo>
                  <a:lnTo>
                    <a:pt x="2706942" y="0"/>
                  </a:lnTo>
                  <a:lnTo>
                    <a:pt x="2706942" y="824812"/>
                  </a:lnTo>
                  <a:lnTo>
                    <a:pt x="0" y="824812"/>
                  </a:lnTo>
                  <a:close/>
                </a:path>
              </a:pathLst>
            </a:custGeom>
            <a:solidFill>
              <a:srgbClr val="F16622"/>
            </a:solidFill>
          </p:spPr>
        </p:sp>
        <p:sp>
          <p:nvSpPr>
            <p:cNvPr id="6" name="TextBox 6"/>
            <p:cNvSpPr txBox="1"/>
            <p:nvPr/>
          </p:nvSpPr>
          <p:spPr>
            <a:xfrm>
              <a:off x="0" y="-28575"/>
              <a:ext cx="2706942" cy="853387"/>
            </a:xfrm>
            <a:prstGeom prst="rect">
              <a:avLst/>
            </a:prstGeom>
          </p:spPr>
          <p:txBody>
            <a:bodyPr lIns="50800" tIns="50800" rIns="50800" bIns="50800" rtlCol="0" anchor="ctr"/>
            <a:lstStyle/>
            <a:p>
              <a:pPr>
                <a:lnSpc>
                  <a:spcPts val="1960"/>
                </a:lnSpc>
              </a:pPr>
              <a:r>
                <a:rPr lang="en-US" sz="1400">
                  <a:solidFill>
                    <a:srgbClr val="FFFFFF"/>
                  </a:solidFill>
                  <a:latin typeface="Times New Roman Regular" panose="02020603050405020304" charset="0"/>
                  <a:cs typeface="Times New Roman Regular" panose="02020603050405020304" charset="0"/>
                </a:rPr>
                <a:t>import { createApi } from '@reduxjs/toolkit/query'</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endParaRPr>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Điểm vào dành riêng cho react tự động tạo các hook tương ứng với các điểm cuối đã xác định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import { createApi } from '@reduxjs/toolkit/query/react'</a:t>
              </a:r>
              <a:endParaRPr lang="en-US" sz="1400">
                <a:solidFill>
                  <a:srgbClr val="FFFFFF"/>
                </a:solidFill>
                <a:latin typeface="Times New Roman Regular" panose="02020603050405020304" charset="0"/>
                <a:cs typeface="Times New Roman Regular" panose="02020603050405020304" charset="0"/>
              </a:endParaRPr>
            </a:p>
          </p:txBody>
        </p:sp>
      </p:grpSp>
      <p:sp>
        <p:nvSpPr>
          <p:cNvPr id="7" name="TextBox 7"/>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RTK Query</a:t>
            </a:r>
            <a:endParaRPr lang="en-US" sz="1800">
              <a:solidFill>
                <a:srgbClr val="F16622"/>
              </a:solidFill>
              <a:latin typeface="Times New Roman Bold" panose="02020603050405020304"/>
            </a:endParaRPr>
          </a:p>
        </p:txBody>
      </p:sp>
      <p:sp>
        <p:nvSpPr>
          <p:cNvPr id="8" name="TextBox 8"/>
          <p:cNvSpPr txBox="1"/>
          <p:nvPr/>
        </p:nvSpPr>
        <p:spPr>
          <a:xfrm>
            <a:off x="884782" y="925175"/>
            <a:ext cx="5501730" cy="85471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RTK Query</a:t>
            </a:r>
            <a:r>
              <a:rPr lang="en-US" sz="1600">
                <a:solidFill>
                  <a:srgbClr val="3B3939"/>
                </a:solidFill>
                <a:latin typeface="Times New Roman" panose="02020603050405020304"/>
              </a:rPr>
              <a:t> được bao gồm trong quá trình cài đặt gói </a:t>
            </a:r>
            <a:r>
              <a:rPr lang="en-US" sz="1600">
                <a:solidFill>
                  <a:srgbClr val="3B3939"/>
                </a:solidFill>
                <a:latin typeface="Times New Roman Bold" panose="02020603050405020304"/>
              </a:rPr>
              <a:t>Redux Toolki</a:t>
            </a:r>
            <a:r>
              <a:rPr lang="en-US" sz="1600">
                <a:solidFill>
                  <a:srgbClr val="3B3939"/>
                </a:solidFill>
                <a:latin typeface="Times New Roman" panose="02020603050405020304"/>
              </a:rPr>
              <a:t>t cốt lõi. Nó có sẵn thông qua một trong hai điểm dưới đây:</a:t>
            </a:r>
            <a:endParaRPr lang="en-US" sz="1600">
              <a:solidFill>
                <a:srgbClr val="3B3939"/>
              </a:solidFill>
              <a:latin typeface="Times New Roman" panose="02020603050405020304"/>
            </a:endParaRPr>
          </a:p>
        </p:txBody>
      </p:sp>
      <p:sp>
        <p:nvSpPr>
          <p:cNvPr id="9" name="TextBox 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7090"/>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RTK Query</a:t>
              </a:r>
              <a:r>
                <a:rPr lang="en-US" sz="1600">
                  <a:solidFill>
                    <a:srgbClr val="3B3939"/>
                  </a:solidFill>
                  <a:latin typeface="Times New Roman" panose="02020603050405020304"/>
                </a:rPr>
                <a:t> bao gồm các API sau:</a:t>
              </a:r>
              <a:endParaRPr lang="en-US" sz="1600">
                <a:solidFill>
                  <a:srgbClr val="3B3939"/>
                </a:solidFill>
                <a:latin typeface="Times New Roman" panose="02020603050405020304"/>
              </a:endParaRPr>
            </a:p>
          </p:txBody>
        </p:sp>
      </p:grpSp>
      <p:sp>
        <p:nvSpPr>
          <p:cNvPr id="21" name="TextBox 21"/>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RTK Query</a:t>
            </a:r>
            <a:endParaRPr lang="en-US" sz="1800">
              <a:solidFill>
                <a:srgbClr val="F16622"/>
              </a:solidFill>
              <a:latin typeface="Times New Roman Bold" panose="02020603050405020304"/>
            </a:endParaRPr>
          </a:p>
        </p:txBody>
      </p:sp>
      <p:grpSp>
        <p:nvGrpSpPr>
          <p:cNvPr id="22" name="Group 22"/>
          <p:cNvGrpSpPr/>
          <p:nvPr/>
        </p:nvGrpSpPr>
        <p:grpSpPr>
          <a:xfrm rot="0">
            <a:off x="818548" y="1344125"/>
            <a:ext cx="5506596" cy="1892934"/>
            <a:chOff x="0" y="0"/>
            <a:chExt cx="7342128" cy="2523913"/>
          </a:xfrm>
        </p:grpSpPr>
        <p:grpSp>
          <p:nvGrpSpPr>
            <p:cNvPr id="23" name="Group 23"/>
            <p:cNvGrpSpPr/>
            <p:nvPr/>
          </p:nvGrpSpPr>
          <p:grpSpPr>
            <a:xfrm rot="2700000">
              <a:off x="91796" y="18834"/>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167633" y="97452"/>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91796" y="170520"/>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18834" y="97452"/>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387101" y="-66675"/>
              <a:ext cx="6955027" cy="25905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createApi()</a:t>
              </a:r>
              <a:r>
                <a:rPr lang="en-US" sz="1600">
                  <a:solidFill>
                    <a:srgbClr val="000000"/>
                  </a:solidFill>
                  <a:latin typeface="Times New Roman" panose="02020603050405020304"/>
                </a:rPr>
                <a:t>: Chức năng cốt lõi của </a:t>
              </a:r>
              <a:r>
                <a:rPr lang="en-US" sz="1600">
                  <a:solidFill>
                    <a:srgbClr val="000000"/>
                  </a:solidFill>
                  <a:latin typeface="Times New Roman Bold" panose="02020603050405020304"/>
                </a:rPr>
                <a:t>RTK Query</a:t>
              </a:r>
              <a:r>
                <a:rPr lang="en-US" sz="1600">
                  <a:solidFill>
                    <a:srgbClr val="000000"/>
                  </a:solidFill>
                  <a:latin typeface="Times New Roman" panose="02020603050405020304"/>
                </a:rPr>
                <a:t>. Nó cho phép bạn xác định một tập hợp các endpoints và mô tả cách truy xuất dữ liệu từ một loạt các endpoints, bao gồm cấu hình về cách fetch và chuyển đổi dữ liệu đó. Trong hầu hết các trường hợp, bạn nên sử dụng tùy chọn này một lần cho mỗi ứng dụng, với "một slice API cho mỗi URL cơ sở" làm quy tắc chung.</a:t>
              </a:r>
              <a:endParaRPr lang="en-US" sz="1600">
                <a:solidFill>
                  <a:srgbClr val="000000"/>
                </a:solidFill>
                <a:latin typeface="Times New Roman" panose="02020603050405020304"/>
              </a:endParaRPr>
            </a:p>
          </p:txBody>
        </p:sp>
      </p:grpSp>
      <p:grpSp>
        <p:nvGrpSpPr>
          <p:cNvPr id="36" name="Group 36"/>
          <p:cNvGrpSpPr/>
          <p:nvPr/>
        </p:nvGrpSpPr>
        <p:grpSpPr>
          <a:xfrm rot="0">
            <a:off x="823628" y="3237059"/>
            <a:ext cx="5506596" cy="1064259"/>
            <a:chOff x="0" y="0"/>
            <a:chExt cx="7342128" cy="1419013"/>
          </a:xfrm>
        </p:grpSpPr>
        <p:grpSp>
          <p:nvGrpSpPr>
            <p:cNvPr id="37" name="Group 37"/>
            <p:cNvGrpSpPr/>
            <p:nvPr/>
          </p:nvGrpSpPr>
          <p:grpSpPr>
            <a:xfrm rot="2700000">
              <a:off x="91796" y="18834"/>
              <a:ext cx="90938" cy="90938"/>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9" name="TextBox 3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0" name="Group 40"/>
            <p:cNvGrpSpPr/>
            <p:nvPr/>
          </p:nvGrpSpPr>
          <p:grpSpPr>
            <a:xfrm rot="2700000">
              <a:off x="167633" y="97452"/>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91796" y="170520"/>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18834" y="97452"/>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9" name="TextBox 49"/>
            <p:cNvSpPr txBox="1"/>
            <p:nvPr/>
          </p:nvSpPr>
          <p:spPr>
            <a:xfrm>
              <a:off x="387101" y="-66675"/>
              <a:ext cx="6955027" cy="14856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fetchBaseQuery()</a:t>
              </a:r>
              <a:r>
                <a:rPr lang="en-US" sz="1600">
                  <a:solidFill>
                    <a:srgbClr val="000000"/>
                  </a:solidFill>
                  <a:latin typeface="Times New Roman" panose="02020603050405020304"/>
                </a:rPr>
                <a:t>: Một wrapper nhỏ xung quanh </a:t>
              </a:r>
              <a:r>
                <a:rPr lang="en-US" sz="1600">
                  <a:solidFill>
                    <a:srgbClr val="000000"/>
                  </a:solidFill>
                  <a:latin typeface="Times New Roman Bold" panose="02020603050405020304"/>
                </a:rPr>
                <a:t>fetch</a:t>
              </a:r>
              <a:r>
                <a:rPr lang="en-US" sz="1600">
                  <a:solidFill>
                    <a:srgbClr val="000000"/>
                  </a:solidFill>
                  <a:latin typeface="Times New Roman" panose="02020603050405020304"/>
                </a:rPr>
                <a:t> nhằm mục đích đơn giản hóa các yêu cầu. Dự định là </a:t>
              </a:r>
              <a:r>
                <a:rPr lang="en-US" sz="1600">
                  <a:solidFill>
                    <a:srgbClr val="000000"/>
                  </a:solidFill>
                  <a:latin typeface="Times New Roman Bold" panose="02020603050405020304"/>
                </a:rPr>
                <a:t>baseQuery</a:t>
              </a:r>
              <a:r>
                <a:rPr lang="en-US" sz="1600">
                  <a:solidFill>
                    <a:srgbClr val="000000"/>
                  </a:solidFill>
                  <a:latin typeface="Times New Roman" panose="02020603050405020304"/>
                </a:rPr>
                <a:t> được đề xuất sẽ được sử dụng trong </a:t>
              </a:r>
              <a:r>
                <a:rPr lang="en-US" sz="1600">
                  <a:solidFill>
                    <a:srgbClr val="000000"/>
                  </a:solidFill>
                  <a:latin typeface="Times New Roman Bold" panose="02020603050405020304"/>
                </a:rPr>
                <a:t>createApi</a:t>
              </a:r>
              <a:r>
                <a:rPr lang="en-US" sz="1600">
                  <a:solidFill>
                    <a:srgbClr val="000000"/>
                  </a:solidFill>
                  <a:latin typeface="Times New Roman" panose="02020603050405020304"/>
                </a:rPr>
                <a:t> cho phần lớn người dùng.</a:t>
              </a:r>
              <a:endParaRPr lang="en-US" sz="1600">
                <a:solidFill>
                  <a:srgbClr val="000000"/>
                </a:solidFill>
                <a:latin typeface="Times New Roman" panose="02020603050405020304"/>
              </a:endParaRPr>
            </a:p>
          </p:txBody>
        </p:sp>
      </p:grpSp>
      <p:sp>
        <p:nvSpPr>
          <p:cNvPr id="50" name="TextBox 5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RTK Query</a:t>
            </a:r>
            <a:endParaRPr lang="en-US" sz="1800">
              <a:solidFill>
                <a:srgbClr val="F16622"/>
              </a:solidFill>
              <a:latin typeface="Times New Roman Bold" panose="02020603050405020304"/>
            </a:endParaRPr>
          </a:p>
        </p:txBody>
      </p:sp>
      <p:grpSp>
        <p:nvGrpSpPr>
          <p:cNvPr id="5" name="Group 5"/>
          <p:cNvGrpSpPr/>
          <p:nvPr/>
        </p:nvGrpSpPr>
        <p:grpSpPr>
          <a:xfrm rot="0">
            <a:off x="812122" y="937176"/>
            <a:ext cx="5506596" cy="511809"/>
            <a:chOff x="0" y="0"/>
            <a:chExt cx="7342128" cy="6824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&lt;ApiProvider /&gt;: </a:t>
              </a:r>
              <a:r>
                <a:rPr lang="en-US" sz="1600">
                  <a:solidFill>
                    <a:srgbClr val="000000"/>
                  </a:solidFill>
                  <a:latin typeface="Times New Roman" panose="02020603050405020304"/>
                </a:rPr>
                <a:t>Có thể được sử dụng làm </a:t>
              </a:r>
              <a:r>
                <a:rPr lang="en-US" sz="1600">
                  <a:solidFill>
                    <a:srgbClr val="000000"/>
                  </a:solidFill>
                  <a:latin typeface="Times New Roman Bold" panose="02020603050405020304"/>
                </a:rPr>
                <a:t>Provider</a:t>
              </a:r>
              <a:r>
                <a:rPr lang="en-US" sz="1600">
                  <a:solidFill>
                    <a:srgbClr val="000000"/>
                  </a:solidFill>
                  <a:latin typeface="Times New Roman" panose="02020603050405020304"/>
                </a:rPr>
                <a:t> nếu bạn chưa có cửa hàng </a:t>
              </a:r>
              <a:r>
                <a:rPr lang="en-US" sz="1600">
                  <a:solidFill>
                    <a:srgbClr val="000000"/>
                  </a:solidFill>
                  <a:latin typeface="Times New Roman Bold" panose="02020603050405020304"/>
                </a:rPr>
                <a:t>Redux</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grpSp>
      <p:grpSp>
        <p:nvGrpSpPr>
          <p:cNvPr id="19" name="Group 19"/>
          <p:cNvGrpSpPr/>
          <p:nvPr/>
        </p:nvGrpSpPr>
        <p:grpSpPr>
          <a:xfrm rot="0">
            <a:off x="812122" y="1620436"/>
            <a:ext cx="5506596" cy="511809"/>
            <a:chOff x="0" y="0"/>
            <a:chExt cx="7342128" cy="682413"/>
          </a:xfrm>
        </p:grpSpPr>
        <p:grpSp>
          <p:nvGrpSpPr>
            <p:cNvPr id="20" name="Group 20"/>
            <p:cNvGrpSpPr/>
            <p:nvPr/>
          </p:nvGrpSpPr>
          <p:grpSpPr>
            <a:xfrm rot="2700000">
              <a:off x="91796" y="18834"/>
              <a:ext cx="90938" cy="90938"/>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2" name="TextBox 2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3" name="Group 23"/>
            <p:cNvGrpSpPr/>
            <p:nvPr/>
          </p:nvGrpSpPr>
          <p:grpSpPr>
            <a:xfrm rot="2700000">
              <a:off x="167633" y="97452"/>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91796" y="170520"/>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18834" y="97452"/>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2" name="TextBox 32"/>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setupListeners(): </a:t>
              </a:r>
              <a:r>
                <a:rPr lang="en-US" sz="1600">
                  <a:solidFill>
                    <a:srgbClr val="000000"/>
                  </a:solidFill>
                  <a:latin typeface="Times New Roman" panose="02020603050405020304"/>
                </a:rPr>
                <a:t>Một tiện ích được sử dụng để kích hoạt các hành vi </a:t>
              </a:r>
              <a:r>
                <a:rPr lang="en-US" sz="1600">
                  <a:solidFill>
                    <a:srgbClr val="000000"/>
                  </a:solidFill>
                  <a:latin typeface="Times New Roman Bold" panose="02020603050405020304"/>
                </a:rPr>
                <a:t>refetchOnMount</a:t>
              </a:r>
              <a:r>
                <a:rPr lang="en-US" sz="1600">
                  <a:solidFill>
                    <a:srgbClr val="000000"/>
                  </a:solidFill>
                  <a:latin typeface="Times New Roman" panose="02020603050405020304"/>
                </a:rPr>
                <a:t> và </a:t>
              </a:r>
              <a:r>
                <a:rPr lang="en-US" sz="1600">
                  <a:solidFill>
                    <a:srgbClr val="000000"/>
                  </a:solidFill>
                  <a:latin typeface="Times New Roman Bold" panose="02020603050405020304"/>
                </a:rPr>
                <a:t>refetchOnReconnect</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grpSp>
      <p:sp>
        <p:nvSpPr>
          <p:cNvPr id="33" name="TextBox 3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85" y="893809"/>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85" y="1098500"/>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spc="-79">
                  <a:solidFill>
                    <a:srgbClr val="000000"/>
                  </a:solidFill>
                  <a:latin typeface="Times New Roman" panose="02020603050405020304"/>
                </a:rPr>
                <a:t>Redux là gì? Store, Actions, và Reducers hoạt động như thế nào?</a:t>
              </a:r>
              <a:endParaRPr lang="en-US" sz="1600" spc="-79">
                <a:solidFill>
                  <a:srgbClr val="000000"/>
                </a:solidFill>
                <a:latin typeface="Times New Roman" panose="02020603050405020304"/>
              </a:endParaRPr>
            </a:p>
          </p:txBody>
        </p:sp>
      </p:grpSp>
      <p:sp>
        <p:nvSpPr>
          <p:cNvPr id="21" name="Freeform 21"/>
          <p:cNvSpPr/>
          <p:nvPr/>
        </p:nvSpPr>
        <p:spPr>
          <a:xfrm>
            <a:off x="2069270" y="2895394"/>
            <a:ext cx="2767086" cy="1452720"/>
          </a:xfrm>
          <a:custGeom>
            <a:avLst/>
            <a:gdLst/>
            <a:ahLst/>
            <a:cxnLst/>
            <a:rect l="l" t="t" r="r" b="b"/>
            <a:pathLst>
              <a:path w="2767086" h="1452720">
                <a:moveTo>
                  <a:pt x="0" y="0"/>
                </a:moveTo>
                <a:lnTo>
                  <a:pt x="2767085" y="0"/>
                </a:lnTo>
                <a:lnTo>
                  <a:pt x="2767085" y="1452720"/>
                </a:lnTo>
                <a:lnTo>
                  <a:pt x="0" y="1452720"/>
                </a:lnTo>
                <a:lnTo>
                  <a:pt x="0" y="0"/>
                </a:lnTo>
                <a:close/>
              </a:path>
            </a:pathLst>
          </a:custGeom>
          <a:blipFill>
            <a:blip r:embed="rId2"/>
            <a:stretch>
              <a:fillRect/>
            </a:stretch>
          </a:blipFill>
        </p:spPr>
      </p:sp>
      <p:sp>
        <p:nvSpPr>
          <p:cNvPr id="22" name="TextBox 22"/>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 Redux</a:t>
            </a:r>
            <a:endParaRPr lang="en-US" sz="1800">
              <a:solidFill>
                <a:srgbClr val="F16622"/>
              </a:solidFill>
              <a:latin typeface="Times New Roman Bold" panose="02020603050405020304"/>
            </a:endParaRPr>
          </a:p>
        </p:txBody>
      </p:sp>
      <p:sp>
        <p:nvSpPr>
          <p:cNvPr id="23" name="TextBox 23"/>
          <p:cNvSpPr txBox="1"/>
          <p:nvPr/>
        </p:nvSpPr>
        <p:spPr>
          <a:xfrm>
            <a:off x="841323" y="1429335"/>
            <a:ext cx="5545262"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Redux là một vùng chứa trạng state có thể sử dụng được ở bất cứ đâu trong ứng dụng. Vậy điều đó thực sự có nghĩa là gì?</a:t>
            </a:r>
            <a:endParaRPr lang="en-US" sz="1600">
              <a:solidFill>
                <a:srgbClr val="3B3939"/>
              </a:solidFill>
              <a:latin typeface="Times New Roman Bold" panose="02020603050405020304"/>
            </a:endParaRPr>
          </a:p>
        </p:txBody>
      </p:sp>
      <p:sp>
        <p:nvSpPr>
          <p:cNvPr id="24" name="TextBox 24"/>
          <p:cNvSpPr txBox="1"/>
          <p:nvPr/>
        </p:nvSpPr>
        <p:spPr>
          <a:xfrm>
            <a:off x="841323" y="2103070"/>
            <a:ext cx="5545262"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Redux là một thư viện quản lý state mà bạn có thể sử dụng với bất kỳ thư viện hoặc khung JS nào như React, Angular hoặc Vue.</a:t>
            </a:r>
            <a:endParaRPr lang="en-US" sz="1600">
              <a:solidFill>
                <a:srgbClr val="3B3939"/>
              </a:solidFill>
              <a:latin typeface="Times New Roman"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7090"/>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sử dụng RTK, các bạn cài đặt các thư viện theo câu lệnh sau:</a:t>
              </a:r>
              <a:endParaRPr lang="en-US" sz="1600">
                <a:solidFill>
                  <a:srgbClr val="3B3939"/>
                </a:solidFill>
                <a:latin typeface="Times New Roman" panose="02020603050405020304"/>
              </a:endParaRPr>
            </a:p>
          </p:txBody>
        </p:sp>
      </p:grpSp>
      <p:grpSp>
        <p:nvGrpSpPr>
          <p:cNvPr id="21" name="Group 21"/>
          <p:cNvGrpSpPr/>
          <p:nvPr/>
        </p:nvGrpSpPr>
        <p:grpSpPr>
          <a:xfrm rot="0">
            <a:off x="1293184" y="1426040"/>
            <a:ext cx="4317987" cy="476902"/>
            <a:chOff x="0" y="0"/>
            <a:chExt cx="2253628" cy="248903"/>
          </a:xfrm>
        </p:grpSpPr>
        <p:sp>
          <p:nvSpPr>
            <p:cNvPr id="22" name="Freeform 22"/>
            <p:cNvSpPr/>
            <p:nvPr/>
          </p:nvSpPr>
          <p:spPr>
            <a:xfrm>
              <a:off x="0" y="0"/>
              <a:ext cx="2253628" cy="248903"/>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23" name="TextBox 23"/>
            <p:cNvSpPr txBox="1"/>
            <p:nvPr/>
          </p:nvSpPr>
          <p:spPr>
            <a:xfrm>
              <a:off x="0" y="-28575"/>
              <a:ext cx="2253628" cy="277478"/>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install @reduxjs/toolkit react-redux</a:t>
              </a:r>
              <a:endParaRPr lang="en-US" sz="16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 thư viện</a:t>
            </a:r>
            <a:endParaRPr lang="en-US" sz="1800">
              <a:solidFill>
                <a:srgbClr val="F16622"/>
              </a:solidFill>
              <a:latin typeface="Times New Roman Bold" panose="02020603050405020304"/>
            </a:endParaRPr>
          </a:p>
        </p:txBody>
      </p:sp>
      <p:grpSp>
        <p:nvGrpSpPr>
          <p:cNvPr id="25" name="Group 25"/>
          <p:cNvGrpSpPr/>
          <p:nvPr/>
        </p:nvGrpSpPr>
        <p:grpSpPr>
          <a:xfrm rot="0">
            <a:off x="547892" y="2057241"/>
            <a:ext cx="5809206" cy="561816"/>
            <a:chOff x="0" y="-71755"/>
            <a:chExt cx="7745608" cy="749088"/>
          </a:xfrm>
        </p:grpSpPr>
        <p:grpSp>
          <p:nvGrpSpPr>
            <p:cNvPr id="26" name="Group 26"/>
            <p:cNvGrpSpPr/>
            <p:nvPr/>
          </p:nvGrpSpPr>
          <p:grpSpPr>
            <a:xfrm rot="0">
              <a:off x="10709" y="39546"/>
              <a:ext cx="262157" cy="240016"/>
              <a:chOff x="0" y="0"/>
              <a:chExt cx="852667" cy="780652"/>
            </a:xfrm>
          </p:grpSpPr>
          <p:sp>
            <p:nvSpPr>
              <p:cNvPr id="27" name="Freeform 2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8" name="TextBox 2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0" y="27307"/>
              <a:ext cx="242027" cy="242027"/>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0">
              <a:off x="11842" y="41833"/>
              <a:ext cx="218342" cy="212976"/>
              <a:chOff x="0" y="0"/>
              <a:chExt cx="733260" cy="715238"/>
            </a:xfrm>
          </p:grpSpPr>
          <p:sp>
            <p:nvSpPr>
              <p:cNvPr id="33" name="Freeform 3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4" name="TextBox 3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1261002">
              <a:off x="237344" y="32551"/>
              <a:ext cx="32993" cy="20225"/>
              <a:chOff x="0" y="0"/>
              <a:chExt cx="110802" cy="67923"/>
            </a:xfrm>
          </p:grpSpPr>
          <p:sp>
            <p:nvSpPr>
              <p:cNvPr id="36" name="Freeform 3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7" name="TextBox 3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8" name="Group 38"/>
            <p:cNvGrpSpPr/>
            <p:nvPr/>
          </p:nvGrpSpPr>
          <p:grpSpPr>
            <a:xfrm rot="2537428">
              <a:off x="4866" y="256957"/>
              <a:ext cx="14897" cy="20225"/>
              <a:chOff x="0" y="0"/>
              <a:chExt cx="50030" cy="67923"/>
            </a:xfrm>
          </p:grpSpPr>
          <p:sp>
            <p:nvSpPr>
              <p:cNvPr id="39" name="Freeform 3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40" name="TextBox 4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41" name="TextBox 41"/>
            <p:cNvSpPr txBox="1"/>
            <p:nvPr/>
          </p:nvSpPr>
          <p:spPr>
            <a:xfrm>
              <a:off x="409968" y="-7175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thư viện thành công, sau đó bạn cần thực hiện vài bước setup redux và RTK trong project của mình</a:t>
              </a:r>
              <a:endParaRPr lang="en-US" sz="1600">
                <a:solidFill>
                  <a:srgbClr val="3B3939"/>
                </a:solidFill>
                <a:latin typeface="Times New Roman" panose="02020603050405020304"/>
              </a:endParaRPr>
            </a:p>
          </p:txBody>
        </p:sp>
      </p:grpSp>
      <p:sp>
        <p:nvSpPr>
          <p:cNvPr id="42" name="TextBox 4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7066"/>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tệp có tên </a:t>
              </a:r>
              <a:r>
                <a:rPr lang="en-US" sz="1600">
                  <a:solidFill>
                    <a:srgbClr val="3B3939"/>
                  </a:solidFill>
                  <a:latin typeface="Times New Roman Bold" panose="02020603050405020304"/>
                </a:rPr>
                <a:t>src/redux/store.js</a:t>
              </a:r>
              <a:r>
                <a:rPr lang="en-US" sz="1600">
                  <a:solidFill>
                    <a:srgbClr val="3B3939"/>
                  </a:solidFill>
                  <a:latin typeface="Times New Roman" panose="02020603050405020304"/>
                </a:rPr>
                <a:t>. Nhập </a:t>
              </a:r>
              <a:r>
                <a:rPr lang="en-US" sz="1600">
                  <a:solidFill>
                    <a:srgbClr val="3B3939"/>
                  </a:solidFill>
                  <a:latin typeface="Times New Roman Bold" panose="02020603050405020304"/>
                </a:rPr>
                <a:t>configureStore</a:t>
              </a:r>
              <a:r>
                <a:rPr lang="en-US" sz="1600">
                  <a:solidFill>
                    <a:srgbClr val="3B3939"/>
                  </a:solidFill>
                  <a:latin typeface="Times New Roman" panose="02020603050405020304"/>
                </a:rPr>
                <a:t> API từ </a:t>
              </a:r>
              <a:r>
                <a:rPr lang="en-US" sz="1600">
                  <a:solidFill>
                    <a:srgbClr val="3B3939"/>
                  </a:solidFill>
                  <a:latin typeface="Times New Roman Bold" panose="02020603050405020304"/>
                </a:rPr>
                <a:t>Redux Toolkit</a:t>
              </a:r>
              <a:r>
                <a:rPr lang="en-US" sz="1600">
                  <a:solidFill>
                    <a:srgbClr val="3B3939"/>
                  </a:solidFill>
                  <a:latin typeface="Times New Roman" panose="02020603050405020304"/>
                </a:rPr>
                <a:t>. Chúng ta sẽ bắt đầu bằng cách tạo một </a:t>
              </a:r>
              <a:r>
                <a:rPr lang="en-US" sz="1600">
                  <a:solidFill>
                    <a:srgbClr val="3B3939"/>
                  </a:solidFill>
                  <a:latin typeface="Times New Roman Bold" panose="02020603050405020304"/>
                </a:rPr>
                <a:t>store Redux</a:t>
              </a:r>
              <a:r>
                <a:rPr lang="en-US" sz="1600">
                  <a:solidFill>
                    <a:srgbClr val="3B3939"/>
                  </a:solidFill>
                  <a:latin typeface="Times New Roman" panose="02020603050405020304"/>
                </a:rPr>
                <a:t> trống và xuất nó:</a:t>
              </a:r>
              <a:endParaRPr lang="en-US" sz="1600">
                <a:solidFill>
                  <a:srgbClr val="3B3939"/>
                </a:solidFill>
                <a:latin typeface="Times New Roman" panose="02020603050405020304"/>
              </a:endParaRPr>
            </a:p>
          </p:txBody>
        </p:sp>
      </p:grpSp>
      <p:sp>
        <p:nvSpPr>
          <p:cNvPr id="21" name="Freeform 21"/>
          <p:cNvSpPr/>
          <p:nvPr/>
        </p:nvSpPr>
        <p:spPr>
          <a:xfrm>
            <a:off x="1063094" y="1561364"/>
            <a:ext cx="4779438" cy="2421582"/>
          </a:xfrm>
          <a:custGeom>
            <a:avLst/>
            <a:gdLst/>
            <a:ahLst/>
            <a:cxnLst/>
            <a:rect l="l" t="t" r="r" b="b"/>
            <a:pathLst>
              <a:path w="4779438" h="2421582">
                <a:moveTo>
                  <a:pt x="0" y="0"/>
                </a:moveTo>
                <a:lnTo>
                  <a:pt x="4779437" y="0"/>
                </a:lnTo>
                <a:lnTo>
                  <a:pt x="4779437" y="2421582"/>
                </a:lnTo>
                <a:lnTo>
                  <a:pt x="0" y="2421582"/>
                </a:lnTo>
                <a:lnTo>
                  <a:pt x="0" y="0"/>
                </a:lnTo>
                <a:close/>
              </a:path>
            </a:pathLst>
          </a:custGeom>
          <a:blipFill>
            <a:blip r:embed="rId2"/>
            <a:stretch>
              <a:fillRect/>
            </a:stretch>
          </a:blipFill>
        </p:spPr>
      </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store</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887060"/>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Khi </a:t>
              </a:r>
              <a:r>
                <a:rPr lang="en-US" sz="1600">
                  <a:solidFill>
                    <a:srgbClr val="3B3939"/>
                  </a:solidFill>
                  <a:latin typeface="Times New Roman Bold" panose="02020603050405020304"/>
                </a:rPr>
                <a:t>store</a:t>
              </a:r>
              <a:r>
                <a:rPr lang="en-US" sz="1600">
                  <a:solidFill>
                    <a:srgbClr val="3B3939"/>
                  </a:solidFill>
                  <a:latin typeface="Times New Roman" panose="02020603050405020304"/>
                </a:rPr>
                <a:t> được tạo, </a:t>
              </a:r>
              <a:r>
                <a:rPr lang="en-US" sz="1600">
                  <a:solidFill>
                    <a:srgbClr val="3B3939"/>
                  </a:solidFill>
                  <a:latin typeface="Times New Roman" panose="02020603050405020304"/>
                  <a:sym typeface="+mn-ea"/>
                </a:rPr>
                <a:t>bọc </a:t>
              </a:r>
              <a:r>
                <a:rPr lang="en-US" sz="1600">
                  <a:solidFill>
                    <a:srgbClr val="3B3939"/>
                  </a:solidFill>
                  <a:latin typeface="Times New Roman Bold" panose="02020603050405020304"/>
                </a:rPr>
                <a:t>&lt;Provider&gt;</a:t>
              </a:r>
              <a:r>
                <a:rPr lang="en-US" sz="1600">
                  <a:solidFill>
                    <a:srgbClr val="3B3939"/>
                  </a:solidFill>
                  <a:latin typeface="Times New Roman" panose="02020603050405020304"/>
                </a:rPr>
                <a:t> vào ứng dụng trong </a:t>
              </a:r>
              <a:r>
                <a:rPr lang="en-US" sz="1600">
                  <a:solidFill>
                    <a:srgbClr val="3B3939"/>
                  </a:solidFill>
                  <a:latin typeface="Times New Roman Bold" panose="02020603050405020304"/>
                </a:rPr>
                <a:t>App.tsx</a:t>
              </a:r>
              <a:r>
                <a:rPr lang="en-US" sz="1600">
                  <a:solidFill>
                    <a:srgbClr val="3B3939"/>
                  </a:solidFill>
                  <a:latin typeface="Times New Roman" panose="02020603050405020304"/>
                </a:rPr>
                <a:t>. Thêm </a:t>
              </a:r>
              <a:r>
                <a:rPr lang="en-US" sz="1600">
                  <a:solidFill>
                    <a:srgbClr val="3B3939"/>
                  </a:solidFill>
                  <a:latin typeface="Times New Roman Bold" panose="02020603050405020304"/>
                </a:rPr>
                <a:t>Redux</a:t>
              </a:r>
              <a:r>
                <a:rPr lang="en-US" sz="1600">
                  <a:solidFill>
                    <a:srgbClr val="3B3939"/>
                  </a:solidFill>
                  <a:latin typeface="Times New Roman" panose="02020603050405020304"/>
                </a:rPr>
                <a:t> </a:t>
              </a:r>
              <a:r>
                <a:rPr lang="en-US" sz="1600">
                  <a:solidFill>
                    <a:srgbClr val="3B3939"/>
                  </a:solidFill>
                  <a:latin typeface="Times New Roman Bold" panose="02020603050405020304"/>
                </a:rPr>
                <a:t>store</a:t>
              </a:r>
              <a:r>
                <a:rPr lang="en-US" sz="1600">
                  <a:solidFill>
                    <a:srgbClr val="3B3939"/>
                  </a:solidFill>
                  <a:latin typeface="Times New Roman" panose="02020603050405020304"/>
                </a:rPr>
                <a:t> mà chúng ta vừa tạo  vào </a:t>
              </a:r>
              <a:r>
                <a:rPr lang="en-US" sz="1600">
                  <a:solidFill>
                    <a:srgbClr val="3B3939"/>
                  </a:solidFill>
                  <a:latin typeface="Times New Roman Bold" panose="02020603050405020304"/>
                </a:rPr>
                <a:t>&lt;Provider&gt;.</a:t>
              </a:r>
              <a:endParaRPr lang="en-US" sz="1600">
                <a:solidFill>
                  <a:srgbClr val="3B3939"/>
                </a:solidFill>
                <a:latin typeface="Times New Roman Bold"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store</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30</a:t>
            </a:r>
            <a:endParaRPr lang="en-US" sz="1000">
              <a:solidFill>
                <a:srgbClr val="000000"/>
              </a:solidFill>
              <a:latin typeface="Times New Roman" panose="02020603050405020304"/>
            </a:endParaRPr>
          </a:p>
        </p:txBody>
      </p:sp>
      <p:grpSp>
        <p:nvGrpSpPr>
          <p:cNvPr id="24" name="Group 21"/>
          <p:cNvGrpSpPr/>
          <p:nvPr/>
        </p:nvGrpSpPr>
        <p:grpSpPr>
          <a:xfrm rot="0">
            <a:off x="1314450" y="1676400"/>
            <a:ext cx="4299585" cy="2795270"/>
            <a:chOff x="0" y="-1790"/>
            <a:chExt cx="2253628" cy="224955"/>
          </a:xfrm>
        </p:grpSpPr>
        <p:sp>
          <p:nvSpPr>
            <p:cNvPr id="25"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26" name="TextBox 23"/>
            <p:cNvSpPr txBox="1"/>
            <p:nvPr/>
          </p:nvSpPr>
          <p:spPr>
            <a:xfrm>
              <a:off x="0" y="-1790"/>
              <a:ext cx="2253628" cy="224955"/>
            </a:xfrm>
            <a:prstGeom prst="rect">
              <a:avLst/>
            </a:prstGeom>
          </p:spPr>
          <p:txBody>
            <a:bodyPr lIns="50800" tIns="50800" rIns="50800" bIns="50800" rtlCol="0" anchor="ctr"/>
            <a:p>
              <a:pPr algn="l">
                <a:lnSpc>
                  <a:spcPts val="1960"/>
                </a:lnSpc>
              </a:pPr>
              <a:r>
                <a:rPr lang="en-US" sz="1600">
                  <a:solidFill>
                    <a:srgbClr val="FFFFFF"/>
                  </a:solidFill>
                  <a:latin typeface="Times New Roman Regular" panose="02020603050405020304" charset="0"/>
                  <a:cs typeface="Times New Roman Regular" panose="02020603050405020304" charset="0"/>
                </a:rPr>
                <a:t>import {Provider} from 'react-redux';</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function App() {</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return (</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&lt;Provider store={store}&gt;</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&lt;SafeAreaProvider&gt;</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&lt;HomeScreen /&gt;</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&lt;/SafeAreaProvider&gt;</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&lt;/Provider&gt;</a:t>
              </a:r>
              <a:endParaRPr lang="en-US" sz="1600">
                <a:solidFill>
                  <a:srgbClr val="FFFFFF"/>
                </a:solidFill>
                <a:latin typeface="Times New Roman Regular" panose="02020603050405020304" charset="0"/>
                <a:cs typeface="Times New Roman Regular" panose="02020603050405020304" charset="0"/>
              </a:endParaRPr>
            </a:p>
            <a:p>
              <a:pPr algn="l">
                <a:lnSpc>
                  <a:spcPts val="1960"/>
                </a:lnSpc>
              </a:pPr>
              <a:r>
                <a:rPr lang="en-US" sz="1600">
                  <a:solidFill>
                    <a:srgbClr val="FFFFFF"/>
                  </a:solidFill>
                  <a:latin typeface="Times New Roman Regular" panose="02020603050405020304" charset="0"/>
                  <a:cs typeface="Times New Roman Regular" panose="02020603050405020304" charset="0"/>
                </a:rPr>
                <a:t>  )}</a:t>
              </a:r>
              <a:endParaRPr lang="en-US" sz="16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Redux persist</a:t>
            </a:r>
            <a:endParaRPr lang="en-US" sz="1800">
              <a:solidFill>
                <a:srgbClr val="F16622"/>
              </a:solidFill>
              <a:latin typeface="Times New Roman Bold" panose="02020603050405020304"/>
            </a:endParaRPr>
          </a:p>
        </p:txBody>
      </p:sp>
      <p:grpSp>
        <p:nvGrpSpPr>
          <p:cNvPr id="5" name="Group 5"/>
          <p:cNvGrpSpPr/>
          <p:nvPr/>
        </p:nvGrpSpPr>
        <p:grpSpPr>
          <a:xfrm rot="0">
            <a:off x="519040" y="885251"/>
            <a:ext cx="5806031" cy="861695"/>
            <a:chOff x="0" y="-66675"/>
            <a:chExt cx="7741375" cy="1148926"/>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thư viện </a:t>
              </a:r>
              <a:r>
                <a:rPr lang="en-US" sz="1600">
                  <a:solidFill>
                    <a:srgbClr val="3B3939"/>
                  </a:solidFill>
                  <a:latin typeface="Times New Roman Bold" panose="02020603050405020304"/>
                </a:rPr>
                <a:t>redux-persits </a:t>
              </a:r>
              <a:r>
                <a:rPr lang="en-US" sz="1600">
                  <a:solidFill>
                    <a:srgbClr val="3B3939"/>
                  </a:solidFill>
                  <a:latin typeface="Times New Roman" panose="02020603050405020304"/>
                </a:rPr>
                <a:t>để lưu thông tin của</a:t>
              </a:r>
              <a:r>
                <a:rPr lang="en-US" sz="1600">
                  <a:solidFill>
                    <a:srgbClr val="3B3939"/>
                  </a:solidFill>
                  <a:latin typeface="Times New Roman Bold" panose="02020603050405020304"/>
                </a:rPr>
                <a:t> Redux store </a:t>
              </a:r>
              <a:r>
                <a:rPr lang="en-US" sz="1600">
                  <a:solidFill>
                    <a:srgbClr val="3B3939"/>
                  </a:solidFill>
                  <a:latin typeface="Times New Roman" panose="02020603050405020304"/>
                </a:rPr>
                <a:t>vào </a:t>
              </a:r>
              <a:r>
                <a:rPr lang="en-US" sz="1600">
                  <a:solidFill>
                    <a:srgbClr val="3B3939"/>
                  </a:solidFill>
                  <a:latin typeface="Times New Roman Bold" panose="02020603050405020304"/>
                </a:rPr>
                <a:t>AsyncStorage. </a:t>
              </a:r>
              <a:r>
                <a:rPr lang="en-US" sz="1600">
                  <a:solidFill>
                    <a:srgbClr val="3B3939"/>
                  </a:solidFill>
                  <a:latin typeface="Times New Roman" panose="02020603050405020304"/>
                  <a:sym typeface="+mn-ea"/>
                </a:rPr>
                <a:t>Ví dụ, lưu thông tin cá nhân, token, ... trong </a:t>
              </a:r>
              <a:r>
                <a:rPr lang="en-US" sz="1600">
                  <a:solidFill>
                    <a:srgbClr val="3B3939"/>
                  </a:solidFill>
                  <a:latin typeface="Times New Roman Bold" panose="02020603050405020304"/>
                  <a:sym typeface="+mn-ea"/>
                </a:rPr>
                <a:t>AsyncStorage</a:t>
              </a:r>
              <a:r>
                <a:rPr lang="en-US" sz="1600">
                  <a:solidFill>
                    <a:srgbClr val="3B3939"/>
                  </a:solidFill>
                  <a:latin typeface="Times New Roman" panose="02020603050405020304"/>
                  <a:sym typeface="+mn-ea"/>
                </a:rPr>
                <a:t>. </a:t>
              </a:r>
              <a:endParaRPr lang="en-US" sz="1600">
                <a:solidFill>
                  <a:srgbClr val="3B3939"/>
                </a:solidFill>
                <a:latin typeface="Times New Roman Bold" panose="02020603050405020304"/>
              </a:endParaRPr>
            </a:p>
          </p:txBody>
        </p:sp>
      </p:grpSp>
      <p:grpSp>
        <p:nvGrpSpPr>
          <p:cNvPr id="22" name="Group 22"/>
          <p:cNvGrpSpPr/>
          <p:nvPr/>
        </p:nvGrpSpPr>
        <p:grpSpPr>
          <a:xfrm rot="0">
            <a:off x="519040" y="1904902"/>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Redux persist</a:t>
              </a:r>
              <a:r>
                <a:rPr lang="en-US" sz="1600">
                  <a:solidFill>
                    <a:srgbClr val="3B3939"/>
                  </a:solidFill>
                  <a:latin typeface="Times New Roman" panose="02020603050405020304"/>
                </a:rPr>
                <a:t> là gì?</a:t>
              </a:r>
              <a:endParaRPr lang="en-US" sz="1600">
                <a:solidFill>
                  <a:srgbClr val="3B3939"/>
                </a:solidFill>
                <a:latin typeface="Times New Roman" panose="02020603050405020304"/>
              </a:endParaRPr>
            </a:p>
          </p:txBody>
        </p:sp>
      </p:grpSp>
      <p:sp>
        <p:nvSpPr>
          <p:cNvPr id="39" name="TextBox 39"/>
          <p:cNvSpPr txBox="1"/>
          <p:nvPr/>
        </p:nvSpPr>
        <p:spPr>
          <a:xfrm>
            <a:off x="823341" y="2245262"/>
            <a:ext cx="5501730" cy="11309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Redux Persist là một công cụ được sử dụng để lưu liền mạch object state Redux của ứng dụng vào </a:t>
            </a:r>
            <a:r>
              <a:rPr lang="en-US" sz="1600">
                <a:solidFill>
                  <a:srgbClr val="3B3939"/>
                </a:solidFill>
                <a:latin typeface="Times New Roman Bold" panose="02020603050405020304"/>
              </a:rPr>
              <a:t>AsyncStorage</a:t>
            </a:r>
            <a:r>
              <a:rPr lang="en-US" sz="1600">
                <a:solidFill>
                  <a:srgbClr val="3B3939"/>
                </a:solidFill>
                <a:latin typeface="Times New Roman" panose="02020603050405020304"/>
              </a:rPr>
              <a:t>. Khi khởi chạy ứng dụng, </a:t>
            </a:r>
            <a:r>
              <a:rPr lang="en-US" sz="1600">
                <a:solidFill>
                  <a:srgbClr val="3B3939"/>
                </a:solidFill>
                <a:latin typeface="Times New Roman Bold" panose="02020603050405020304"/>
              </a:rPr>
              <a:t>Redux Persis</a:t>
            </a:r>
            <a:r>
              <a:rPr lang="en-US" sz="1600">
                <a:solidFill>
                  <a:srgbClr val="3B3939"/>
                </a:solidFill>
                <a:latin typeface="Times New Roman" panose="02020603050405020304"/>
              </a:rPr>
              <a:t>t truy xuất state cũ và lưu nó trở lại Redux.</a:t>
            </a:r>
            <a:endParaRPr lang="en-US" sz="1600">
              <a:solidFill>
                <a:srgbClr val="3B3939"/>
              </a:solidFill>
              <a:latin typeface="Times New Roman" panose="02020603050405020304"/>
            </a:endParaRPr>
          </a:p>
        </p:txBody>
      </p:sp>
      <p:sp>
        <p:nvSpPr>
          <p:cNvPr id="40" name="TextBox 4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31</a:t>
            </a:r>
            <a:endParaRPr lang="en-US" sz="1000">
              <a:solidFill>
                <a:srgbClr val="000000"/>
              </a:solidFill>
              <a:latin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sử dụng redux persist bạn phải chọn một package dùng để lưu lại các state của store, ở bài này chúng ta sẽ sử dụng thư viện </a:t>
              </a:r>
              <a:r>
                <a:rPr lang="en-US" sz="1600">
                  <a:solidFill>
                    <a:srgbClr val="3B3939"/>
                  </a:solidFill>
                  <a:latin typeface="Times New Roman Bold" panose="02020603050405020304"/>
                </a:rPr>
                <a:t>@react-native-async-storage/async-storage.</a:t>
              </a:r>
              <a:endParaRPr lang="en-US" sz="1600">
                <a:solidFill>
                  <a:srgbClr val="3B3939"/>
                </a:solidFill>
                <a:latin typeface="Times New Roman Bold" panose="02020603050405020304"/>
              </a:endParaRPr>
            </a:p>
          </p:txBody>
        </p:sp>
      </p:grpSp>
      <p:grpSp>
        <p:nvGrpSpPr>
          <p:cNvPr id="21" name="Group 21"/>
          <p:cNvGrpSpPr/>
          <p:nvPr/>
        </p:nvGrpSpPr>
        <p:grpSpPr>
          <a:xfrm rot="0">
            <a:off x="848144" y="1976022"/>
            <a:ext cx="5209337" cy="476902"/>
            <a:chOff x="0" y="0"/>
            <a:chExt cx="2718838" cy="248903"/>
          </a:xfrm>
        </p:grpSpPr>
        <p:sp>
          <p:nvSpPr>
            <p:cNvPr id="22" name="Freeform 22"/>
            <p:cNvSpPr/>
            <p:nvPr/>
          </p:nvSpPr>
          <p:spPr>
            <a:xfrm>
              <a:off x="0" y="0"/>
              <a:ext cx="2718838" cy="248903"/>
            </a:xfrm>
            <a:custGeom>
              <a:avLst/>
              <a:gdLst/>
              <a:ahLst/>
              <a:cxnLst/>
              <a:rect l="l" t="t" r="r" b="b"/>
              <a:pathLst>
                <a:path w="2718838" h="248903">
                  <a:moveTo>
                    <a:pt x="0" y="0"/>
                  </a:moveTo>
                  <a:lnTo>
                    <a:pt x="2718838" y="0"/>
                  </a:lnTo>
                  <a:lnTo>
                    <a:pt x="2718838" y="248903"/>
                  </a:lnTo>
                  <a:lnTo>
                    <a:pt x="0" y="248903"/>
                  </a:lnTo>
                  <a:close/>
                </a:path>
              </a:pathLst>
            </a:custGeom>
            <a:solidFill>
              <a:srgbClr val="F16622"/>
            </a:solidFill>
          </p:spPr>
        </p:sp>
        <p:sp>
          <p:nvSpPr>
            <p:cNvPr id="23" name="TextBox 23"/>
            <p:cNvSpPr txBox="1"/>
            <p:nvPr/>
          </p:nvSpPr>
          <p:spPr>
            <a:xfrm>
              <a:off x="0" y="-28575"/>
              <a:ext cx="2718838" cy="277478"/>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install @react-native-async-storage/async-storage</a:t>
              </a:r>
              <a:endParaRPr lang="en-US" sz="16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Redux persist</a:t>
            </a:r>
            <a:endParaRPr lang="en-US" sz="1800">
              <a:solidFill>
                <a:srgbClr val="F16622"/>
              </a:solidFill>
              <a:latin typeface="Times New Roman Bold" panose="02020603050405020304"/>
            </a:endParaRPr>
          </a:p>
        </p:txBody>
      </p:sp>
      <p:grpSp>
        <p:nvGrpSpPr>
          <p:cNvPr id="25" name="Group 25"/>
          <p:cNvGrpSpPr/>
          <p:nvPr/>
        </p:nvGrpSpPr>
        <p:grpSpPr>
          <a:xfrm rot="0">
            <a:off x="580553" y="2786299"/>
            <a:ext cx="5806032" cy="235585"/>
            <a:chOff x="0" y="0"/>
            <a:chExt cx="7741376" cy="314113"/>
          </a:xfrm>
        </p:grpSpPr>
        <p:grpSp>
          <p:nvGrpSpPr>
            <p:cNvPr id="26" name="Group 26"/>
            <p:cNvGrpSpPr/>
            <p:nvPr/>
          </p:nvGrpSpPr>
          <p:grpSpPr>
            <a:xfrm rot="0">
              <a:off x="10709" y="39546"/>
              <a:ext cx="262157" cy="240016"/>
              <a:chOff x="0" y="0"/>
              <a:chExt cx="852667" cy="780652"/>
            </a:xfrm>
          </p:grpSpPr>
          <p:sp>
            <p:nvSpPr>
              <p:cNvPr id="27" name="Freeform 2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8" name="TextBox 2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0" y="27307"/>
              <a:ext cx="242027" cy="242027"/>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0">
              <a:off x="11842" y="41833"/>
              <a:ext cx="218342" cy="212976"/>
              <a:chOff x="0" y="0"/>
              <a:chExt cx="733260" cy="715238"/>
            </a:xfrm>
          </p:grpSpPr>
          <p:sp>
            <p:nvSpPr>
              <p:cNvPr id="33" name="Freeform 3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4" name="TextBox 3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1261002">
              <a:off x="237344" y="32551"/>
              <a:ext cx="32993" cy="20225"/>
              <a:chOff x="0" y="0"/>
              <a:chExt cx="110802" cy="67923"/>
            </a:xfrm>
          </p:grpSpPr>
          <p:sp>
            <p:nvSpPr>
              <p:cNvPr id="36" name="Freeform 3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7" name="TextBox 3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8" name="Group 38"/>
            <p:cNvGrpSpPr/>
            <p:nvPr/>
          </p:nvGrpSpPr>
          <p:grpSpPr>
            <a:xfrm rot="2537428">
              <a:off x="4866" y="256957"/>
              <a:ext cx="14897" cy="20225"/>
              <a:chOff x="0" y="0"/>
              <a:chExt cx="50030" cy="67923"/>
            </a:xfrm>
          </p:grpSpPr>
          <p:sp>
            <p:nvSpPr>
              <p:cNvPr id="39" name="Freeform 3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40" name="TextBox 4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41" name="TextBox 4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thêm thư viện </a:t>
              </a:r>
              <a:r>
                <a:rPr lang="en-US" sz="1600">
                  <a:solidFill>
                    <a:srgbClr val="3B3939"/>
                  </a:solidFill>
                  <a:latin typeface="Times New Roman Bold" panose="02020603050405020304"/>
                </a:rPr>
                <a:t>redux persits</a:t>
              </a:r>
              <a:endParaRPr lang="en-US" sz="1600">
                <a:solidFill>
                  <a:srgbClr val="3B3939"/>
                </a:solidFill>
                <a:latin typeface="Times New Roman Bold" panose="02020603050405020304"/>
              </a:endParaRPr>
            </a:p>
          </p:txBody>
        </p:sp>
      </p:grpSp>
      <p:grpSp>
        <p:nvGrpSpPr>
          <p:cNvPr id="42" name="Group 42"/>
          <p:cNvGrpSpPr/>
          <p:nvPr/>
        </p:nvGrpSpPr>
        <p:grpSpPr>
          <a:xfrm rot="0">
            <a:off x="2000128" y="3254929"/>
            <a:ext cx="3048163" cy="476902"/>
            <a:chOff x="0" y="0"/>
            <a:chExt cx="1590886" cy="248903"/>
          </a:xfrm>
        </p:grpSpPr>
        <p:sp>
          <p:nvSpPr>
            <p:cNvPr id="43" name="Freeform 43"/>
            <p:cNvSpPr/>
            <p:nvPr/>
          </p:nvSpPr>
          <p:spPr>
            <a:xfrm>
              <a:off x="0" y="0"/>
              <a:ext cx="1590886" cy="248903"/>
            </a:xfrm>
            <a:custGeom>
              <a:avLst/>
              <a:gdLst/>
              <a:ahLst/>
              <a:cxnLst/>
              <a:rect l="l" t="t" r="r" b="b"/>
              <a:pathLst>
                <a:path w="1590886" h="248903">
                  <a:moveTo>
                    <a:pt x="0" y="0"/>
                  </a:moveTo>
                  <a:lnTo>
                    <a:pt x="1590886" y="0"/>
                  </a:lnTo>
                  <a:lnTo>
                    <a:pt x="1590886" y="248903"/>
                  </a:lnTo>
                  <a:lnTo>
                    <a:pt x="0" y="248903"/>
                  </a:lnTo>
                  <a:close/>
                </a:path>
              </a:pathLst>
            </a:custGeom>
            <a:solidFill>
              <a:srgbClr val="F16622"/>
            </a:solidFill>
          </p:spPr>
        </p:sp>
        <p:sp>
          <p:nvSpPr>
            <p:cNvPr id="44" name="TextBox 44"/>
            <p:cNvSpPr txBox="1"/>
            <p:nvPr/>
          </p:nvSpPr>
          <p:spPr>
            <a:xfrm>
              <a:off x="0" y="-28575"/>
              <a:ext cx="1590886" cy="277478"/>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 redux-persist</a:t>
              </a:r>
              <a:endParaRPr lang="en-US" sz="1600">
                <a:solidFill>
                  <a:srgbClr val="FFFFFF"/>
                </a:solidFill>
                <a:latin typeface="Times New Roman Regular" panose="02020603050405020304" charset="0"/>
                <a:cs typeface="Times New Roman Regular" panose="02020603050405020304" charset="0"/>
              </a:endParaRPr>
            </a:p>
          </p:txBody>
        </p:sp>
      </p:grpSp>
      <p:sp>
        <p:nvSpPr>
          <p:cNvPr id="45" name="TextBox 4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32</a:t>
            </a:r>
            <a:endParaRPr lang="en-US" sz="1000">
              <a:solidFill>
                <a:srgbClr val="000000"/>
              </a:solidFill>
              <a:latin typeface="Times New Roman" panose="020206030504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0070"/>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Trở lại file </a:t>
              </a:r>
              <a:r>
                <a:rPr lang="en-US" sz="1600">
                  <a:solidFill>
                    <a:srgbClr val="3B3939"/>
                  </a:solidFill>
                  <a:latin typeface="Times New Roman Bold" panose="02020603050405020304"/>
                </a:rPr>
                <a:t>store.js </a:t>
              </a:r>
              <a:r>
                <a:rPr lang="en-US" sz="1600">
                  <a:solidFill>
                    <a:srgbClr val="3B3939"/>
                  </a:solidFill>
                  <a:latin typeface="Times New Roman" panose="02020603050405020304"/>
                </a:rPr>
                <a:t>chúng ta sẽ config thêm </a:t>
              </a:r>
              <a:r>
                <a:rPr lang="en-US" sz="1600">
                  <a:solidFill>
                    <a:srgbClr val="3B3939"/>
                  </a:solidFill>
                  <a:latin typeface="Times New Roman Bold" panose="02020603050405020304"/>
                </a:rPr>
                <a:t>redux persists</a:t>
              </a:r>
              <a:r>
                <a:rPr lang="en-US" sz="1600">
                  <a:solidFill>
                    <a:srgbClr val="3B3939"/>
                  </a:solidFill>
                  <a:latin typeface="Times New Roman" panose="02020603050405020304"/>
                </a:rPr>
                <a:t>. Import thêm các package sau:</a:t>
              </a:r>
              <a:endParaRPr lang="en-US" sz="1600">
                <a:solidFill>
                  <a:srgbClr val="3B3939"/>
                </a:solidFill>
                <a:latin typeface="Times New Roman" panose="02020603050405020304"/>
              </a:endParaRPr>
            </a:p>
          </p:txBody>
        </p:sp>
      </p:grpSp>
      <p:grpSp>
        <p:nvGrpSpPr>
          <p:cNvPr id="21" name="Group 21"/>
          <p:cNvGrpSpPr/>
          <p:nvPr/>
        </p:nvGrpSpPr>
        <p:grpSpPr>
          <a:xfrm rot="0">
            <a:off x="519040" y="3186530"/>
            <a:ext cx="5806032" cy="511810"/>
            <a:chOff x="0" y="0"/>
            <a:chExt cx="7741376" cy="682413"/>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Gọi </a:t>
              </a:r>
              <a:r>
                <a:rPr lang="en-US" sz="1600">
                  <a:solidFill>
                    <a:srgbClr val="3B3939"/>
                  </a:solidFill>
                  <a:latin typeface="Times New Roman Bold" panose="02020603050405020304"/>
                </a:rPr>
                <a:t>combineReducers</a:t>
              </a:r>
              <a:r>
                <a:rPr lang="en-US" sz="1600">
                  <a:solidFill>
                    <a:srgbClr val="3B3939"/>
                  </a:solidFill>
                  <a:latin typeface="Times New Roman" panose="02020603050405020304"/>
                </a:rPr>
                <a:t> để chứa tất cả các reducer trong ứng dụng. Phần này chúng ta sẽ tìm hiểu ở bài sau:</a:t>
              </a:r>
              <a:endParaRPr lang="en-US" sz="1600">
                <a:solidFill>
                  <a:srgbClr val="3B3939"/>
                </a:solidFill>
                <a:latin typeface="Times New Roman" panose="02020603050405020304"/>
              </a:endParaRPr>
            </a:p>
          </p:txBody>
        </p:sp>
      </p:grpSp>
      <p:sp>
        <p:nvSpPr>
          <p:cNvPr id="39" name="TextBox 39"/>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Redux persist</a:t>
            </a:r>
            <a:endParaRPr lang="en-US" sz="1800">
              <a:solidFill>
                <a:srgbClr val="F16622"/>
              </a:solidFill>
              <a:latin typeface="Times New Roman Bold" panose="02020603050405020304"/>
            </a:endParaRPr>
          </a:p>
        </p:txBody>
      </p:sp>
      <p:sp>
        <p:nvSpPr>
          <p:cNvPr id="40" name="TextBox 4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33</a:t>
            </a:r>
            <a:endParaRPr lang="en-US" sz="1000">
              <a:solidFill>
                <a:srgbClr val="000000"/>
              </a:solidFill>
              <a:latin typeface="Times New Roman" panose="02020603050405020304"/>
            </a:endParaRPr>
          </a:p>
        </p:txBody>
      </p:sp>
      <p:grpSp>
        <p:nvGrpSpPr>
          <p:cNvPr id="41" name="Group 21"/>
          <p:cNvGrpSpPr/>
          <p:nvPr/>
        </p:nvGrpSpPr>
        <p:grpSpPr>
          <a:xfrm rot="0">
            <a:off x="489585" y="1638935"/>
            <a:ext cx="6170295" cy="1227455"/>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074" cy="214202"/>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import {combineReducers, configureStore} from '@reduxjs/toolkit';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import AsyncStorage from '@react-native-async-storage/async-storage';</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import {persistStore, persistReducer} from 'redux-persist';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import autoMergeLevel2 from 'redux-persist/es/stateReconciler/autoMergeLevel2';</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49797" y="2356291"/>
            <a:ext cx="5806032" cy="1616710"/>
            <a:chOff x="0" y="0"/>
            <a:chExt cx="7741376" cy="21556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22222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object </a:t>
              </a:r>
              <a:r>
                <a:rPr lang="en-US" sz="1600">
                  <a:solidFill>
                    <a:srgbClr val="3B3939"/>
                  </a:solidFill>
                  <a:latin typeface="Times New Roman Bold" panose="02020603050405020304"/>
                </a:rPr>
                <a:t>persistConfig, </a:t>
              </a:r>
              <a:r>
                <a:rPr lang="en-US" sz="1600">
                  <a:solidFill>
                    <a:srgbClr val="3B3939"/>
                  </a:solidFill>
                  <a:latin typeface="Times New Roman" panose="02020603050405020304"/>
                </a:rPr>
                <a:t>chứa các cấu hình của persist, gồm </a:t>
              </a:r>
              <a:r>
                <a:rPr lang="en-US" sz="1600">
                  <a:solidFill>
                    <a:srgbClr val="3B3939"/>
                  </a:solidFill>
                  <a:latin typeface="Times New Roman Bold" panose="02020603050405020304"/>
                </a:rPr>
                <a:t>key, store </a:t>
              </a:r>
              <a:r>
                <a:rPr lang="en-US" sz="1600">
                  <a:solidFill>
                    <a:srgbClr val="3B3939"/>
                  </a:solidFill>
                  <a:latin typeface="Times New Roman" panose="02020603050405020304"/>
                </a:rPr>
                <a:t>là vùng chứa state của store, </a:t>
              </a:r>
              <a:r>
                <a:rPr lang="en-US" sz="1600">
                  <a:solidFill>
                    <a:srgbClr val="3B3939"/>
                  </a:solidFill>
                  <a:latin typeface="Times New Roman Bold" panose="02020603050405020304"/>
                </a:rPr>
                <a:t>whitelist </a:t>
              </a:r>
              <a:r>
                <a:rPr lang="en-US" sz="1600">
                  <a:solidFill>
                    <a:srgbClr val="3B3939"/>
                  </a:solidFill>
                  <a:latin typeface="Times New Roman" panose="02020603050405020304"/>
                </a:rPr>
                <a:t>là tên reducer bạn muốn lưu state lại, </a:t>
              </a:r>
              <a:r>
                <a:rPr lang="en-US" sz="1600">
                  <a:solidFill>
                    <a:srgbClr val="3B3939"/>
                  </a:solidFill>
                  <a:latin typeface="Times New Roman Bold" panose="02020603050405020304"/>
                </a:rPr>
                <a:t>stateReconciler </a:t>
              </a:r>
              <a:r>
                <a:rPr lang="en-US" sz="1600">
                  <a:solidFill>
                    <a:srgbClr val="3B3939"/>
                  </a:solidFill>
                  <a:latin typeface="Times New Roman" panose="02020603050405020304"/>
                </a:rPr>
                <a:t>quyết định cách thức xử lý sự khác biệt giữa state mới và state cũ khi chúng được lấy từ Storage. </a:t>
              </a:r>
              <a:r>
                <a:rPr lang="en-US" sz="1600">
                  <a:solidFill>
                    <a:srgbClr val="3B3939"/>
                  </a:solidFill>
                  <a:latin typeface="Times New Roman Bold" panose="02020603050405020304"/>
                </a:rPr>
                <a:t>autoMergeLevel2 </a:t>
              </a:r>
              <a:r>
                <a:rPr lang="en-US" sz="1600">
                  <a:solidFill>
                    <a:srgbClr val="3B3939"/>
                  </a:solidFill>
                  <a:latin typeface="Times New Roman" panose="02020603050405020304"/>
                </a:rPr>
                <a:t>sẽ so sánh hợp nhất object level 2 của object.</a:t>
              </a:r>
              <a:endParaRPr lang="en-US" sz="1600">
                <a:solidFill>
                  <a:srgbClr val="3B3939"/>
                </a:solidFill>
                <a:latin typeface="Times New Roman" panose="02020603050405020304"/>
              </a:endParaRPr>
            </a:p>
          </p:txBody>
        </p:sp>
      </p:grpSp>
      <p:sp>
        <p:nvSpPr>
          <p:cNvPr id="21" name="Freeform 21"/>
          <p:cNvSpPr/>
          <p:nvPr/>
        </p:nvSpPr>
        <p:spPr>
          <a:xfrm>
            <a:off x="766424" y="724145"/>
            <a:ext cx="5372777" cy="1410542"/>
          </a:xfrm>
          <a:custGeom>
            <a:avLst/>
            <a:gdLst/>
            <a:ahLst/>
            <a:cxnLst/>
            <a:rect l="l" t="t" r="r" b="b"/>
            <a:pathLst>
              <a:path w="5372777" h="1410542">
                <a:moveTo>
                  <a:pt x="0" y="0"/>
                </a:moveTo>
                <a:lnTo>
                  <a:pt x="5372777" y="0"/>
                </a:lnTo>
                <a:lnTo>
                  <a:pt x="5372777" y="1410541"/>
                </a:lnTo>
                <a:lnTo>
                  <a:pt x="0" y="1410541"/>
                </a:lnTo>
                <a:lnTo>
                  <a:pt x="0" y="0"/>
                </a:lnTo>
                <a:close/>
              </a:path>
            </a:pathLst>
          </a:custGeom>
          <a:blipFill>
            <a:blip r:embed="rId2"/>
            <a:stretch>
              <a:fillRect b="-48676"/>
            </a:stretch>
          </a:blipFill>
        </p:spPr>
      </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Redux persist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34</a:t>
            </a:r>
            <a:endParaRPr lang="en-US" sz="1000">
              <a:solidFill>
                <a:srgbClr val="000000"/>
              </a:solidFill>
              <a:latin typeface="Times New Roman" panose="020206030504050203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Redux persist</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35</a:t>
            </a:r>
            <a:endParaRPr lang="en-US" sz="1000">
              <a:solidFill>
                <a:srgbClr val="000000"/>
              </a:solidFill>
              <a:latin typeface="Times New Roman" panose="02020603050405020304"/>
            </a:endParaRPr>
          </a:p>
        </p:txBody>
      </p:sp>
      <p:grpSp>
        <p:nvGrpSpPr>
          <p:cNvPr id="41" name="Group 21"/>
          <p:cNvGrpSpPr/>
          <p:nvPr/>
        </p:nvGrpSpPr>
        <p:grpSpPr>
          <a:xfrm rot="0">
            <a:off x="1390650" y="1066800"/>
            <a:ext cx="4006215" cy="1717040"/>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101" cy="214225"/>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const persistConfig =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key: 'root',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storage: AsyncStorage,</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whitelist: [Tên reducer muốn lưu lại trong persist],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stateReconciler: autoMergeLevel2,</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5" name="Group 5"/>
          <p:cNvGrpSpPr/>
          <p:nvPr/>
        </p:nvGrpSpPr>
        <p:grpSpPr>
          <a:xfrm rot="0">
            <a:off x="519112" y="936043"/>
            <a:ext cx="5806032" cy="511810"/>
            <a:chOff x="0" y="0"/>
            <a:chExt cx="7741376" cy="6824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Đưa object </a:t>
              </a:r>
              <a:r>
                <a:rPr lang="en-US" sz="1600">
                  <a:solidFill>
                    <a:srgbClr val="3B3939"/>
                  </a:solidFill>
                  <a:latin typeface="Times New Roman Bold" panose="02020603050405020304"/>
                </a:rPr>
                <a:t>persistConfig </a:t>
              </a:r>
              <a:r>
                <a:rPr lang="en-US" sz="1600">
                  <a:solidFill>
                    <a:srgbClr val="3B3939"/>
                  </a:solidFill>
                  <a:latin typeface="Times New Roman" panose="02020603050405020304"/>
                </a:rPr>
                <a:t>và </a:t>
              </a:r>
              <a:r>
                <a:rPr lang="en-US" sz="1600">
                  <a:solidFill>
                    <a:srgbClr val="3B3939"/>
                  </a:solidFill>
                  <a:latin typeface="Times New Roman Bold" panose="02020603050405020304"/>
                </a:rPr>
                <a:t>rootReducer </a:t>
              </a:r>
              <a:r>
                <a:rPr lang="en-US" sz="1600">
                  <a:solidFill>
                    <a:srgbClr val="3B3939"/>
                  </a:solidFill>
                  <a:latin typeface="Times New Roman" panose="02020603050405020304"/>
                </a:rPr>
                <a:t>vào </a:t>
              </a:r>
              <a:r>
                <a:rPr lang="en-US" sz="1600">
                  <a:solidFill>
                    <a:srgbClr val="3B3939"/>
                  </a:solidFill>
                  <a:latin typeface="Times New Roman Bold" panose="02020603050405020304"/>
                </a:rPr>
                <a:t>persistReducer. </a:t>
              </a:r>
              <a:r>
                <a:rPr lang="en-US" sz="1600">
                  <a:solidFill>
                    <a:srgbClr val="3B3939"/>
                  </a:solidFill>
                  <a:latin typeface="Times New Roman" panose="02020603050405020304"/>
                </a:rPr>
                <a:t>Sau đó thêm </a:t>
              </a:r>
              <a:r>
                <a:rPr lang="en-US" sz="1600">
                  <a:solidFill>
                    <a:srgbClr val="3B3939"/>
                  </a:solidFill>
                  <a:latin typeface="Times New Roman Bold" panose="02020603050405020304"/>
                </a:rPr>
                <a:t>persistReducer </a:t>
              </a:r>
              <a:r>
                <a:rPr lang="en-US" sz="1600">
                  <a:solidFill>
                    <a:srgbClr val="3B3939"/>
                  </a:solidFill>
                  <a:latin typeface="Times New Roman" panose="02020603050405020304"/>
                </a:rPr>
                <a:t>kết hợp lại các reducer.</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Redux persist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36</a:t>
            </a:r>
            <a:endParaRPr lang="en-US" sz="1000">
              <a:solidFill>
                <a:srgbClr val="000000"/>
              </a:solidFill>
              <a:latin typeface="Times New Roman" panose="02020603050405020304"/>
            </a:endParaRPr>
          </a:p>
        </p:txBody>
      </p:sp>
      <p:grpSp>
        <p:nvGrpSpPr>
          <p:cNvPr id="41" name="Group 21"/>
          <p:cNvGrpSpPr/>
          <p:nvPr/>
        </p:nvGrpSpPr>
        <p:grpSpPr>
          <a:xfrm rot="0">
            <a:off x="823595" y="1600200"/>
            <a:ext cx="5336540" cy="2055495"/>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101" cy="214225"/>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const persistedReducer = persistReducer(persistConfig, rootReducer);</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export const store = configureStore({</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reducer: persistedReducer,</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export const persistor = persistStore(store);</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Bọc </a:t>
              </a:r>
              <a:r>
                <a:rPr lang="en-US" sz="1600">
                  <a:solidFill>
                    <a:srgbClr val="3B3939"/>
                  </a:solidFill>
                  <a:latin typeface="Times New Roman Bold" panose="02020603050405020304"/>
                </a:rPr>
                <a:t>PersistGate </a:t>
              </a:r>
              <a:r>
                <a:rPr lang="en-US" sz="1600">
                  <a:solidFill>
                    <a:srgbClr val="3B3939"/>
                  </a:solidFill>
                  <a:latin typeface="Times New Roman" panose="02020603050405020304"/>
                </a:rPr>
                <a:t>lại toàn bộ app bên dưới </a:t>
              </a:r>
              <a:r>
                <a:rPr lang="en-US" sz="1600">
                  <a:solidFill>
                    <a:srgbClr val="3B3939"/>
                  </a:solidFill>
                  <a:latin typeface="Times New Roman Bold" panose="02020603050405020304"/>
                </a:rPr>
                <a:t>Provider, </a:t>
              </a:r>
              <a:r>
                <a:rPr lang="en-US" sz="1600">
                  <a:solidFill>
                    <a:srgbClr val="3B3939"/>
                  </a:solidFill>
                  <a:latin typeface="Times New Roman" panose="02020603050405020304"/>
                </a:rPr>
                <a:t>sau đó thêm </a:t>
              </a:r>
              <a:r>
                <a:rPr lang="en-US" sz="1600">
                  <a:solidFill>
                    <a:srgbClr val="3B3939"/>
                  </a:solidFill>
                  <a:latin typeface="Times New Roman Bold" panose="02020603050405020304"/>
                </a:rPr>
                <a:t>persistor </a:t>
              </a:r>
              <a:r>
                <a:rPr lang="en-US" sz="1600">
                  <a:solidFill>
                    <a:srgbClr val="3B3939"/>
                  </a:solidFill>
                  <a:latin typeface="Times New Roman" panose="02020603050405020304"/>
                </a:rPr>
                <a:t>chúng ta đã config ở store vào.</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Redux persist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37</a:t>
            </a:r>
            <a:endParaRPr lang="en-US" sz="1000">
              <a:solidFill>
                <a:srgbClr val="000000"/>
              </a:solidFill>
              <a:latin typeface="Times New Roman" panose="02020603050405020304"/>
            </a:endParaRPr>
          </a:p>
        </p:txBody>
      </p:sp>
      <p:grpSp>
        <p:nvGrpSpPr>
          <p:cNvPr id="41" name="Group 21"/>
          <p:cNvGrpSpPr/>
          <p:nvPr/>
        </p:nvGrpSpPr>
        <p:grpSpPr>
          <a:xfrm rot="0">
            <a:off x="1022985" y="1676400"/>
            <a:ext cx="4850130" cy="2894965"/>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101" cy="214225"/>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import {PersistGate} from 'redux-persist/integration/react';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import {persistor, store} from './screens/slide5_6/redux/store';</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function App()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return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&lt;Provider store={store}&gt;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&lt;PersistGate loading={null} persistor={persistor}&gt;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&lt;/PersistGate&gt;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&lt;/Provider&gt;</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 Redux</a:t>
            </a:r>
            <a:endParaRPr lang="en-US" sz="1800">
              <a:solidFill>
                <a:srgbClr val="F16622"/>
              </a:solidFill>
              <a:latin typeface="Times New Roman Bold" panose="02020603050405020304"/>
            </a:endParaRPr>
          </a:p>
        </p:txBody>
      </p:sp>
      <p:grpSp>
        <p:nvGrpSpPr>
          <p:cNvPr id="5" name="Group 5"/>
          <p:cNvGrpSpPr/>
          <p:nvPr/>
        </p:nvGrpSpPr>
        <p:grpSpPr>
          <a:xfrm rot="0">
            <a:off x="519112" y="885885"/>
            <a:ext cx="5806031" cy="287020"/>
            <a:chOff x="0" y="-66675"/>
            <a:chExt cx="7741375" cy="38269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spc="-79">
                  <a:solidFill>
                    <a:srgbClr val="000000"/>
                  </a:solidFill>
                  <a:latin typeface="Times New Roman" panose="02020603050405020304"/>
                </a:rPr>
                <a:t>Tại sao sử dụng </a:t>
              </a:r>
              <a:r>
                <a:rPr lang="en-US" sz="1600" spc="-79">
                  <a:solidFill>
                    <a:srgbClr val="000000"/>
                  </a:solidFill>
                  <a:latin typeface="Times New Roman Bold" panose="02020603050405020304"/>
                </a:rPr>
                <a:t>Redux</a:t>
              </a:r>
              <a:endParaRPr lang="en-US" sz="1600" spc="-79">
                <a:solidFill>
                  <a:srgbClr val="000000"/>
                </a:solidFill>
                <a:latin typeface="Times New Roman Bold" panose="02020603050405020304"/>
              </a:endParaRPr>
            </a:p>
          </p:txBody>
        </p:sp>
      </p:grpSp>
      <p:sp>
        <p:nvSpPr>
          <p:cNvPr id="22" name="TextBox 22"/>
          <p:cNvSpPr txBox="1"/>
          <p:nvPr/>
        </p:nvSpPr>
        <p:spPr>
          <a:xfrm>
            <a:off x="841323" y="1313497"/>
            <a:ext cx="5545262" cy="57404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Một ứng dụng sẽ có các state của nó, có thể là sự kết hợp của các state của các component bên trong của nó.</a:t>
            </a:r>
            <a:endParaRPr lang="en-US" sz="1600">
              <a:solidFill>
                <a:srgbClr val="000000"/>
              </a:solidFill>
              <a:latin typeface="Times New Roman" panose="02020603050405020304"/>
            </a:endParaRPr>
          </a:p>
        </p:txBody>
      </p:sp>
      <p:sp>
        <p:nvSpPr>
          <p:cNvPr id="23" name="TextBox 23"/>
          <p:cNvSpPr txBox="1"/>
          <p:nvPr/>
        </p:nvSpPr>
        <p:spPr>
          <a:xfrm>
            <a:off x="841178" y="1981517"/>
            <a:ext cx="5545262"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Nhiệm vụ xử lý nhiều state từ nhiều component một cách hiệu quả này có thể trở nên khó khăn khi ứng dụng tăng kích thước.</a:t>
            </a:r>
            <a:endParaRPr lang="en-US" sz="1600">
              <a:solidFill>
                <a:srgbClr val="000000"/>
              </a:solidFill>
              <a:latin typeface="Times New Roman" panose="02020603050405020304"/>
            </a:endParaRPr>
          </a:p>
        </p:txBody>
      </p:sp>
      <p:sp>
        <p:nvSpPr>
          <p:cNvPr id="24" name="TextBox 24"/>
          <p:cNvSpPr txBox="1"/>
          <p:nvPr/>
        </p:nvSpPr>
        <p:spPr>
          <a:xfrm>
            <a:off x="841323" y="2666683"/>
            <a:ext cx="5545262"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Vì vậy </a:t>
            </a:r>
            <a:r>
              <a:rPr lang="en-US" sz="1600">
                <a:solidFill>
                  <a:srgbClr val="000000"/>
                </a:solidFill>
                <a:latin typeface="Times New Roman Bold" panose="02020603050405020304"/>
              </a:rPr>
              <a:t>Redux</a:t>
            </a:r>
            <a:r>
              <a:rPr lang="en-US" sz="1600">
                <a:solidFill>
                  <a:srgbClr val="000000"/>
                </a:solidFill>
                <a:latin typeface="Times New Roman" panose="02020603050405020304"/>
              </a:rPr>
              <a:t> ra đời, nó là một thư viện quản lý trạng thái, </a:t>
            </a:r>
            <a:r>
              <a:rPr lang="en-US" sz="1600">
                <a:solidFill>
                  <a:srgbClr val="000000"/>
                </a:solidFill>
                <a:latin typeface="Times New Roman Bold" panose="02020603050405020304"/>
              </a:rPr>
              <a:t>Redux</a:t>
            </a:r>
            <a:r>
              <a:rPr lang="en-US" sz="1600">
                <a:solidFill>
                  <a:srgbClr val="000000"/>
                </a:solidFill>
                <a:latin typeface="Times New Roman" panose="02020603050405020304"/>
              </a:rPr>
              <a:t> về cơ bản sẽ lưu trữ và quản lý tất cả các state của ứng dụng.</a:t>
            </a:r>
            <a:endParaRPr lang="en-US" sz="1600">
              <a:solidFill>
                <a:srgbClr val="000000"/>
              </a:solidFill>
              <a:latin typeface="Times New Roman"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1064260"/>
            <a:chOff x="0" y="0"/>
            <a:chExt cx="7741376" cy="14190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4856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Ở bài học này, các bạn đã được giới thiệu về </a:t>
              </a:r>
              <a:r>
                <a:rPr lang="en-US" sz="1600">
                  <a:solidFill>
                    <a:srgbClr val="3B3939"/>
                  </a:solidFill>
                  <a:latin typeface="Times New Roman Bold" panose="02020603050405020304"/>
                </a:rPr>
                <a:t>Redux</a:t>
              </a:r>
              <a:r>
                <a:rPr lang="en-US" sz="1600">
                  <a:solidFill>
                    <a:srgbClr val="3B3939"/>
                  </a:solidFill>
                  <a:latin typeface="Times New Roman" panose="02020603050405020304"/>
                </a:rPr>
                <a:t>, </a:t>
              </a:r>
              <a:r>
                <a:rPr lang="en-US" sz="1600">
                  <a:solidFill>
                    <a:srgbClr val="3B3939"/>
                  </a:solidFill>
                  <a:latin typeface="Times New Roman Bold" panose="02020603050405020304"/>
                </a:rPr>
                <a:t>Redux Toolkit</a:t>
              </a:r>
              <a:r>
                <a:rPr lang="en-US" sz="1600">
                  <a:solidFill>
                    <a:srgbClr val="3B3939"/>
                  </a:solidFill>
                  <a:latin typeface="Times New Roman" panose="02020603050405020304"/>
                </a:rPr>
                <a:t> các api của </a:t>
              </a:r>
              <a:r>
                <a:rPr lang="en-US" sz="1600">
                  <a:solidFill>
                    <a:srgbClr val="3B3939"/>
                  </a:solidFill>
                  <a:latin typeface="Times New Roman Bold" panose="02020603050405020304"/>
                </a:rPr>
                <a:t>RTK</a:t>
              </a:r>
              <a:r>
                <a:rPr lang="en-US" sz="1600">
                  <a:solidFill>
                    <a:srgbClr val="3B3939"/>
                  </a:solidFill>
                  <a:latin typeface="Times New Roman" panose="02020603050405020304"/>
                </a:rPr>
                <a:t>, cách cài đặt thư viện, và thư viện bổ trợ lưu trữ dữ liệu </a:t>
              </a:r>
              <a:r>
                <a:rPr lang="en-US" sz="1600">
                  <a:solidFill>
                    <a:srgbClr val="3B3939"/>
                  </a:solidFill>
                  <a:latin typeface="Times New Roman Bold" panose="02020603050405020304"/>
                </a:rPr>
                <a:t>Redux persist. </a:t>
              </a:r>
              <a:r>
                <a:rPr lang="en-US" sz="1600">
                  <a:solidFill>
                    <a:srgbClr val="3B3939"/>
                  </a:solidFill>
                  <a:latin typeface="Times New Roman" panose="02020603050405020304"/>
                </a:rPr>
                <a:t>Ở bài học sau, các bạn sẽ được học cách áp dụng </a:t>
              </a:r>
              <a:r>
                <a:rPr lang="en-US" sz="1600">
                  <a:solidFill>
                    <a:srgbClr val="3B3939"/>
                  </a:solidFill>
                  <a:latin typeface="Times New Roman Bold" panose="02020603050405020304"/>
                </a:rPr>
                <a:t>RTK</a:t>
              </a:r>
              <a:r>
                <a:rPr lang="en-US" sz="1600">
                  <a:solidFill>
                    <a:srgbClr val="3B3939"/>
                  </a:solidFill>
                  <a:latin typeface="Times New Roman" panose="02020603050405020304"/>
                </a:rPr>
                <a:t> vào ứng dụng thực tế.</a:t>
              </a:r>
              <a:endParaRPr lang="en-US" sz="1600">
                <a:solidFill>
                  <a:srgbClr val="3B3939"/>
                </a:solidFill>
                <a:latin typeface="Times New Roman" panose="02020603050405020304"/>
              </a:endParaRPr>
            </a:p>
          </p:txBody>
        </p:sp>
      </p:grpSp>
      <p:sp>
        <p:nvSpPr>
          <p:cNvPr id="21" name="TextBox 21"/>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Kết luận</a:t>
            </a:r>
            <a:endParaRPr lang="en-US" sz="1800">
              <a:solidFill>
                <a:srgbClr val="F16622"/>
              </a:solidFill>
              <a:latin typeface="Times New Roman Bold" panose="02020603050405020304"/>
            </a:endParaRPr>
          </a:p>
        </p:txBody>
      </p:sp>
      <p:sp>
        <p:nvSpPr>
          <p:cNvPr id="22" name="TextBox 2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38</a:t>
            </a:r>
            <a:endParaRPr lang="en-US" sz="1000">
              <a:solidFill>
                <a:srgbClr val="000000"/>
              </a:solidFill>
              <a:latin typeface="Times New Roman" panose="020206030504050203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185" y="940928"/>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Tìm hiểu các khái niệm về </a:t>
              </a:r>
              <a:r>
                <a:rPr lang="en-US" sz="1600">
                  <a:solidFill>
                    <a:srgbClr val="3B3939"/>
                  </a:solidFill>
                  <a:latin typeface="Times New Roman Bold" panose="02020603050405020304"/>
                </a:rPr>
                <a:t>Redux</a:t>
              </a:r>
              <a:endParaRPr lang="en-US" sz="1600">
                <a:solidFill>
                  <a:srgbClr val="3B3939"/>
                </a:solidFill>
                <a:latin typeface="Times New Roman Bold" panose="02020603050405020304"/>
              </a:endParaRPr>
            </a:p>
          </p:txBody>
        </p:sp>
      </p:grpSp>
      <p:grpSp>
        <p:nvGrpSpPr>
          <p:cNvPr id="22" name="Group 22"/>
          <p:cNvGrpSpPr/>
          <p:nvPr/>
        </p:nvGrpSpPr>
        <p:grpSpPr>
          <a:xfrm rot="0">
            <a:off x="519185" y="1324468"/>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kiến trúc của </a:t>
              </a:r>
              <a:r>
                <a:rPr lang="en-US" sz="1600">
                  <a:solidFill>
                    <a:srgbClr val="3B3939"/>
                  </a:solidFill>
                  <a:latin typeface="Times New Roman Bold" panose="02020603050405020304"/>
                </a:rPr>
                <a:t>Redux</a:t>
              </a:r>
              <a:endParaRPr lang="en-US" sz="1600">
                <a:solidFill>
                  <a:srgbClr val="3B3939"/>
                </a:solidFill>
                <a:latin typeface="Times New Roman Bold" panose="02020603050405020304"/>
              </a:endParaRPr>
            </a:p>
          </p:txBody>
        </p:sp>
      </p:grpSp>
      <p:grpSp>
        <p:nvGrpSpPr>
          <p:cNvPr id="39" name="Group 39"/>
          <p:cNvGrpSpPr/>
          <p:nvPr/>
        </p:nvGrpSpPr>
        <p:grpSpPr>
          <a:xfrm rot="0">
            <a:off x="519040" y="1708008"/>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Hiểu về </a:t>
              </a:r>
              <a:r>
                <a:rPr lang="en-US" sz="1600">
                  <a:solidFill>
                    <a:srgbClr val="3B3939"/>
                  </a:solidFill>
                  <a:latin typeface="Times New Roman Bold" panose="02020603050405020304"/>
                </a:rPr>
                <a:t>store</a:t>
              </a:r>
              <a:endParaRPr lang="en-US" sz="1600">
                <a:solidFill>
                  <a:srgbClr val="3B3939"/>
                </a:solidFill>
                <a:latin typeface="Times New Roman Bold" panose="02020603050405020304"/>
              </a:endParaRPr>
            </a:p>
          </p:txBody>
        </p:sp>
      </p:grpSp>
      <p:grpSp>
        <p:nvGrpSpPr>
          <p:cNvPr id="56" name="Group 56"/>
          <p:cNvGrpSpPr/>
          <p:nvPr/>
        </p:nvGrpSpPr>
        <p:grpSpPr>
          <a:xfrm rot="0">
            <a:off x="519040" y="2091548"/>
            <a:ext cx="5806032" cy="235585"/>
            <a:chOff x="0" y="0"/>
            <a:chExt cx="7741376" cy="3141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Hiểu cách </a:t>
              </a:r>
              <a:r>
                <a:rPr lang="en-US" sz="1600">
                  <a:solidFill>
                    <a:srgbClr val="3B3939"/>
                  </a:solidFill>
                  <a:latin typeface="Times New Roman Bold" panose="02020603050405020304"/>
                </a:rPr>
                <a:t>action</a:t>
              </a:r>
              <a:r>
                <a:rPr lang="en-US" sz="1600">
                  <a:solidFill>
                    <a:srgbClr val="3B3939"/>
                  </a:solidFill>
                  <a:latin typeface="Times New Roman" panose="02020603050405020304"/>
                </a:rPr>
                <a:t> hoạt động</a:t>
              </a:r>
              <a:endParaRPr lang="en-US" sz="1600">
                <a:solidFill>
                  <a:srgbClr val="3B3939"/>
                </a:solidFill>
                <a:latin typeface="Times New Roman" panose="02020603050405020304"/>
              </a:endParaRPr>
            </a:p>
          </p:txBody>
        </p:sp>
      </p:grpSp>
      <p:grpSp>
        <p:nvGrpSpPr>
          <p:cNvPr id="73" name="Group 73"/>
          <p:cNvGrpSpPr/>
          <p:nvPr/>
        </p:nvGrpSpPr>
        <p:grpSpPr>
          <a:xfrm rot="0">
            <a:off x="519040" y="2479533"/>
            <a:ext cx="5806032" cy="235585"/>
            <a:chOff x="0" y="0"/>
            <a:chExt cx="7741376" cy="314113"/>
          </a:xfrm>
        </p:grpSpPr>
        <p:grpSp>
          <p:nvGrpSpPr>
            <p:cNvPr id="74" name="Group 74"/>
            <p:cNvGrpSpPr/>
            <p:nvPr/>
          </p:nvGrpSpPr>
          <p:grpSpPr>
            <a:xfrm rot="0">
              <a:off x="10709" y="39546"/>
              <a:ext cx="262157" cy="240016"/>
              <a:chOff x="0" y="0"/>
              <a:chExt cx="852667" cy="780652"/>
            </a:xfrm>
          </p:grpSpPr>
          <p:sp>
            <p:nvSpPr>
              <p:cNvPr id="75" name="Freeform 7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6" name="TextBox 7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0">
              <a:off x="0" y="27307"/>
              <a:ext cx="242027" cy="242027"/>
              <a:chOff x="0" y="0"/>
              <a:chExt cx="812800" cy="812800"/>
            </a:xfrm>
          </p:grpSpPr>
          <p:sp>
            <p:nvSpPr>
              <p:cNvPr id="78" name="Freeform 7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9" name="TextBox 7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0" name="Group 80"/>
            <p:cNvGrpSpPr/>
            <p:nvPr/>
          </p:nvGrpSpPr>
          <p:grpSpPr>
            <a:xfrm rot="0">
              <a:off x="11842" y="41833"/>
              <a:ext cx="218342" cy="212976"/>
              <a:chOff x="0" y="0"/>
              <a:chExt cx="733260" cy="715238"/>
            </a:xfrm>
          </p:grpSpPr>
          <p:sp>
            <p:nvSpPr>
              <p:cNvPr id="81" name="Freeform 8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82" name="TextBox 8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83" name="Group 83"/>
            <p:cNvGrpSpPr/>
            <p:nvPr/>
          </p:nvGrpSpPr>
          <p:grpSpPr>
            <a:xfrm rot="1261002">
              <a:off x="237344" y="32551"/>
              <a:ext cx="32993" cy="20225"/>
              <a:chOff x="0" y="0"/>
              <a:chExt cx="110802" cy="67923"/>
            </a:xfrm>
          </p:grpSpPr>
          <p:sp>
            <p:nvSpPr>
              <p:cNvPr id="84" name="Freeform 8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85" name="TextBox 8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86" name="Group 86"/>
            <p:cNvGrpSpPr/>
            <p:nvPr/>
          </p:nvGrpSpPr>
          <p:grpSpPr>
            <a:xfrm rot="2537428">
              <a:off x="4866" y="256957"/>
              <a:ext cx="14897" cy="20225"/>
              <a:chOff x="0" y="0"/>
              <a:chExt cx="50030" cy="67923"/>
            </a:xfrm>
          </p:grpSpPr>
          <p:sp>
            <p:nvSpPr>
              <p:cNvPr id="87" name="Freeform 8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88" name="TextBox 8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9" name="TextBox 89"/>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Giới thiệu về </a:t>
              </a:r>
              <a:r>
                <a:rPr lang="en-US" sz="1600">
                  <a:solidFill>
                    <a:srgbClr val="3B3939"/>
                  </a:solidFill>
                  <a:latin typeface="Times New Roman Bold" panose="02020603050405020304"/>
                </a:rPr>
                <a:t>Redux Tookit</a:t>
              </a:r>
              <a:endParaRPr lang="en-US" sz="1600">
                <a:solidFill>
                  <a:srgbClr val="3B3939"/>
                </a:solidFill>
                <a:latin typeface="Times New Roman Bold" panose="02020603050405020304"/>
              </a:endParaRPr>
            </a:p>
          </p:txBody>
        </p:sp>
      </p:grpSp>
      <p:grpSp>
        <p:nvGrpSpPr>
          <p:cNvPr id="90" name="Group 90"/>
          <p:cNvGrpSpPr/>
          <p:nvPr/>
        </p:nvGrpSpPr>
        <p:grpSpPr>
          <a:xfrm rot="0">
            <a:off x="518967" y="2863073"/>
            <a:ext cx="5806032" cy="235585"/>
            <a:chOff x="0" y="0"/>
            <a:chExt cx="7741376" cy="314113"/>
          </a:xfrm>
        </p:grpSpPr>
        <p:grpSp>
          <p:nvGrpSpPr>
            <p:cNvPr id="91" name="Group 91"/>
            <p:cNvGrpSpPr/>
            <p:nvPr/>
          </p:nvGrpSpPr>
          <p:grpSpPr>
            <a:xfrm rot="0">
              <a:off x="10709" y="39546"/>
              <a:ext cx="262157" cy="240016"/>
              <a:chOff x="0" y="0"/>
              <a:chExt cx="852667" cy="780652"/>
            </a:xfrm>
          </p:grpSpPr>
          <p:sp>
            <p:nvSpPr>
              <p:cNvPr id="92" name="Freeform 92"/>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93" name="TextBox 93"/>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4" name="Group 94"/>
            <p:cNvGrpSpPr/>
            <p:nvPr/>
          </p:nvGrpSpPr>
          <p:grpSpPr>
            <a:xfrm rot="0">
              <a:off x="0" y="27307"/>
              <a:ext cx="242027" cy="242027"/>
              <a:chOff x="0" y="0"/>
              <a:chExt cx="812800" cy="812800"/>
            </a:xfrm>
          </p:grpSpPr>
          <p:sp>
            <p:nvSpPr>
              <p:cNvPr id="95" name="Freeform 9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6" name="TextBox 9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97" name="Group 97"/>
            <p:cNvGrpSpPr/>
            <p:nvPr/>
          </p:nvGrpSpPr>
          <p:grpSpPr>
            <a:xfrm rot="0">
              <a:off x="11842" y="41833"/>
              <a:ext cx="218342" cy="212976"/>
              <a:chOff x="0" y="0"/>
              <a:chExt cx="733260" cy="715238"/>
            </a:xfrm>
          </p:grpSpPr>
          <p:sp>
            <p:nvSpPr>
              <p:cNvPr id="98" name="Freeform 98"/>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99" name="TextBox 99"/>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00" name="Group 100"/>
            <p:cNvGrpSpPr/>
            <p:nvPr/>
          </p:nvGrpSpPr>
          <p:grpSpPr>
            <a:xfrm rot="1261002">
              <a:off x="237344" y="32551"/>
              <a:ext cx="32993" cy="20225"/>
              <a:chOff x="0" y="0"/>
              <a:chExt cx="110802" cy="67923"/>
            </a:xfrm>
          </p:grpSpPr>
          <p:sp>
            <p:nvSpPr>
              <p:cNvPr id="101" name="Freeform 101"/>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02" name="TextBox 102"/>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03" name="Group 103"/>
            <p:cNvGrpSpPr/>
            <p:nvPr/>
          </p:nvGrpSpPr>
          <p:grpSpPr>
            <a:xfrm rot="2537428">
              <a:off x="4866" y="256957"/>
              <a:ext cx="14897" cy="20225"/>
              <a:chOff x="0" y="0"/>
              <a:chExt cx="50030" cy="67923"/>
            </a:xfrm>
          </p:grpSpPr>
          <p:sp>
            <p:nvSpPr>
              <p:cNvPr id="104" name="Freeform 104"/>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05" name="TextBox 105"/>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106" name="TextBox 106"/>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Tìm hiểu các API của </a:t>
              </a:r>
              <a:r>
                <a:rPr lang="en-US" sz="1600">
                  <a:solidFill>
                    <a:srgbClr val="3B3939"/>
                  </a:solidFill>
                  <a:latin typeface="Times New Roman Bold" panose="02020603050405020304"/>
                </a:rPr>
                <a:t>Redux Toolkit </a:t>
              </a:r>
              <a:r>
                <a:rPr lang="en-US" sz="1600">
                  <a:solidFill>
                    <a:srgbClr val="3B3939"/>
                  </a:solidFill>
                  <a:latin typeface="Times New Roman" panose="02020603050405020304"/>
                </a:rPr>
                <a:t>và </a:t>
              </a:r>
              <a:r>
                <a:rPr lang="en-US" sz="1600">
                  <a:solidFill>
                    <a:srgbClr val="3B3939"/>
                  </a:solidFill>
                  <a:latin typeface="Times New Roman Bold" panose="02020603050405020304"/>
                </a:rPr>
                <a:t>Redux Query</a:t>
              </a:r>
              <a:endParaRPr lang="en-US" sz="1600">
                <a:solidFill>
                  <a:srgbClr val="3B3939"/>
                </a:solidFill>
                <a:latin typeface="Times New Roman Bold" panose="02020603050405020304"/>
              </a:endParaRPr>
            </a:p>
          </p:txBody>
        </p:sp>
      </p:grpSp>
      <p:grpSp>
        <p:nvGrpSpPr>
          <p:cNvPr id="107" name="Group 107"/>
          <p:cNvGrpSpPr/>
          <p:nvPr/>
        </p:nvGrpSpPr>
        <p:grpSpPr>
          <a:xfrm rot="0">
            <a:off x="518967" y="3246613"/>
            <a:ext cx="5806032" cy="235585"/>
            <a:chOff x="0" y="0"/>
            <a:chExt cx="7741376" cy="314113"/>
          </a:xfrm>
        </p:grpSpPr>
        <p:grpSp>
          <p:nvGrpSpPr>
            <p:cNvPr id="108" name="Group 108"/>
            <p:cNvGrpSpPr/>
            <p:nvPr/>
          </p:nvGrpSpPr>
          <p:grpSpPr>
            <a:xfrm rot="0">
              <a:off x="10709" y="39546"/>
              <a:ext cx="262157" cy="240016"/>
              <a:chOff x="0" y="0"/>
              <a:chExt cx="852667" cy="780652"/>
            </a:xfrm>
          </p:grpSpPr>
          <p:sp>
            <p:nvSpPr>
              <p:cNvPr id="109" name="Freeform 109"/>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110" name="TextBox 110"/>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11" name="Group 111"/>
            <p:cNvGrpSpPr/>
            <p:nvPr/>
          </p:nvGrpSpPr>
          <p:grpSpPr>
            <a:xfrm rot="0">
              <a:off x="0" y="27307"/>
              <a:ext cx="242027" cy="242027"/>
              <a:chOff x="0" y="0"/>
              <a:chExt cx="812800" cy="812800"/>
            </a:xfrm>
          </p:grpSpPr>
          <p:sp>
            <p:nvSpPr>
              <p:cNvPr id="112" name="Freeform 1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3" name="TextBox 1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4" name="Group 114"/>
            <p:cNvGrpSpPr/>
            <p:nvPr/>
          </p:nvGrpSpPr>
          <p:grpSpPr>
            <a:xfrm rot="0">
              <a:off x="11842" y="41833"/>
              <a:ext cx="218342" cy="212976"/>
              <a:chOff x="0" y="0"/>
              <a:chExt cx="733260" cy="715238"/>
            </a:xfrm>
          </p:grpSpPr>
          <p:sp>
            <p:nvSpPr>
              <p:cNvPr id="115" name="Freeform 115"/>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16" name="TextBox 116"/>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17" name="Group 117"/>
            <p:cNvGrpSpPr/>
            <p:nvPr/>
          </p:nvGrpSpPr>
          <p:grpSpPr>
            <a:xfrm rot="1261002">
              <a:off x="237344" y="32551"/>
              <a:ext cx="32993" cy="20225"/>
              <a:chOff x="0" y="0"/>
              <a:chExt cx="110802" cy="67923"/>
            </a:xfrm>
          </p:grpSpPr>
          <p:sp>
            <p:nvSpPr>
              <p:cNvPr id="118" name="Freeform 118"/>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19" name="TextBox 119"/>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20" name="Group 120"/>
            <p:cNvGrpSpPr/>
            <p:nvPr/>
          </p:nvGrpSpPr>
          <p:grpSpPr>
            <a:xfrm rot="2537428">
              <a:off x="4866" y="256957"/>
              <a:ext cx="14897" cy="20225"/>
              <a:chOff x="0" y="0"/>
              <a:chExt cx="50030" cy="67923"/>
            </a:xfrm>
          </p:grpSpPr>
          <p:sp>
            <p:nvSpPr>
              <p:cNvPr id="121" name="Freeform 121"/>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22" name="TextBox 122"/>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123" name="TextBox 123"/>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Cài đặt </a:t>
              </a:r>
              <a:r>
                <a:rPr lang="en-US" sz="1600">
                  <a:solidFill>
                    <a:srgbClr val="3B3939"/>
                  </a:solidFill>
                  <a:latin typeface="Times New Roman Bold" panose="02020603050405020304"/>
                </a:rPr>
                <a:t>Redux Toolkit </a:t>
              </a:r>
              <a:r>
                <a:rPr lang="en-US" sz="1600">
                  <a:solidFill>
                    <a:srgbClr val="3B3939"/>
                  </a:solidFill>
                  <a:latin typeface="Times New Roman" panose="02020603050405020304"/>
                </a:rPr>
                <a:t>và </a:t>
              </a:r>
              <a:r>
                <a:rPr lang="en-US" sz="1600">
                  <a:solidFill>
                    <a:srgbClr val="3B3939"/>
                  </a:solidFill>
                  <a:latin typeface="Times New Roman Bold" panose="02020603050405020304"/>
                </a:rPr>
                <a:t>Redux persist.</a:t>
              </a:r>
              <a:endParaRPr lang="en-US" sz="1600">
                <a:solidFill>
                  <a:srgbClr val="3B3939"/>
                </a:solidFill>
                <a:latin typeface="Times New Roman Bold" panose="02020603050405020304"/>
              </a:endParaRPr>
            </a:p>
          </p:txBody>
        </p:sp>
      </p:grpSp>
      <p:sp>
        <p:nvSpPr>
          <p:cNvPr id="124" name="TextBox 1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39</a:t>
            </a:r>
            <a:endParaRPr lang="en-US" sz="1000">
              <a:solidFill>
                <a:srgbClr val="000000"/>
              </a:solidFill>
              <a:latin typeface="Times New Roman" panose="020206030504050203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
        <p:nvSpPr>
          <p:cNvPr id="5" name="TextBox 5"/>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sp>
        <p:nvSpPr>
          <p:cNvPr id="6" name="TextBox 6"/>
          <p:cNvSpPr txBox="1"/>
          <p:nvPr/>
        </p:nvSpPr>
        <p:spPr>
          <a:xfrm>
            <a:off x="2475865" y="2433320"/>
            <a:ext cx="2538730"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 Redux</a:t>
            </a:r>
            <a:endParaRPr lang="en-US" sz="1800">
              <a:solidFill>
                <a:srgbClr val="F16622"/>
              </a:solidFill>
              <a:latin typeface="Times New Roman Bold" panose="02020603050405020304"/>
            </a:endParaRPr>
          </a:p>
        </p:txBody>
      </p:sp>
      <p:grpSp>
        <p:nvGrpSpPr>
          <p:cNvPr id="5" name="Group 5"/>
          <p:cNvGrpSpPr/>
          <p:nvPr/>
        </p:nvGrpSpPr>
        <p:grpSpPr>
          <a:xfrm rot="0">
            <a:off x="519040" y="953524"/>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spc="-79">
                  <a:solidFill>
                    <a:srgbClr val="000000"/>
                  </a:solidFill>
                  <a:latin typeface="Times New Roman" panose="02020603050405020304"/>
                </a:rPr>
                <a:t>Điều gì làm cho Redux có thể dự đoán được?</a:t>
              </a:r>
              <a:endParaRPr lang="en-US" sz="1600" spc="-79">
                <a:solidFill>
                  <a:srgbClr val="000000"/>
                </a:solidFill>
                <a:latin typeface="Times New Roman" panose="02020603050405020304"/>
              </a:endParaRPr>
            </a:p>
          </p:txBody>
        </p:sp>
      </p:grpSp>
      <p:sp>
        <p:nvSpPr>
          <p:cNvPr id="22" name="TextBox 22"/>
          <p:cNvSpPr txBox="1"/>
          <p:nvPr/>
        </p:nvSpPr>
        <p:spPr>
          <a:xfrm>
            <a:off x="841251" y="1312934"/>
            <a:ext cx="5545262" cy="1130935"/>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State</a:t>
            </a:r>
            <a:r>
              <a:rPr lang="en-US" sz="1600">
                <a:solidFill>
                  <a:srgbClr val="000000"/>
                </a:solidFill>
                <a:latin typeface="Times New Roman" panose="02020603050405020304"/>
              </a:rPr>
              <a:t> là Read-only trong </a:t>
            </a:r>
            <a:r>
              <a:rPr lang="en-US" sz="1600">
                <a:solidFill>
                  <a:srgbClr val="000000"/>
                </a:solidFill>
                <a:latin typeface="Times New Roman Bold" panose="02020603050405020304"/>
              </a:rPr>
              <a:t>Redux</a:t>
            </a:r>
            <a:r>
              <a:rPr lang="en-US" sz="1600">
                <a:solidFill>
                  <a:srgbClr val="000000"/>
                </a:solidFill>
                <a:latin typeface="Times New Roman" panose="02020603050405020304"/>
              </a:rPr>
              <a:t>. Điều làm cho </a:t>
            </a:r>
            <a:r>
              <a:rPr lang="en-US" sz="1600">
                <a:solidFill>
                  <a:srgbClr val="000000"/>
                </a:solidFill>
                <a:latin typeface="Times New Roman Bold" panose="02020603050405020304"/>
              </a:rPr>
              <a:t>Redux</a:t>
            </a:r>
            <a:r>
              <a:rPr lang="en-US" sz="1600">
                <a:solidFill>
                  <a:srgbClr val="000000"/>
                </a:solidFill>
                <a:latin typeface="Times New Roman" panose="02020603050405020304"/>
              </a:rPr>
              <a:t> có thể dự đoán được là để thực hiện thay đổi state của ứng dụng, chúng ta cần </a:t>
            </a:r>
            <a:r>
              <a:rPr lang="en-US" sz="1600">
                <a:solidFill>
                  <a:srgbClr val="000000"/>
                </a:solidFill>
                <a:latin typeface="Times New Roman Bold" panose="02020603050405020304"/>
              </a:rPr>
              <a:t>dispatch</a:t>
            </a:r>
            <a:r>
              <a:rPr lang="en-US" sz="1600">
                <a:solidFill>
                  <a:srgbClr val="000000"/>
                </a:solidFill>
                <a:latin typeface="Times New Roman" panose="02020603050405020304"/>
              </a:rPr>
              <a:t> một </a:t>
            </a:r>
            <a:r>
              <a:rPr lang="en-US" sz="1600">
                <a:solidFill>
                  <a:srgbClr val="000000"/>
                </a:solidFill>
                <a:latin typeface="Times New Roman Bold" panose="02020603050405020304"/>
              </a:rPr>
              <a:t>action</a:t>
            </a:r>
            <a:r>
              <a:rPr lang="en-US" sz="1600">
                <a:solidFill>
                  <a:srgbClr val="000000"/>
                </a:solidFill>
                <a:latin typeface="Times New Roman" panose="02020603050405020304"/>
              </a:rPr>
              <a:t> mô tả những thay đổi chúng ta muốn thực hiện trong </a:t>
            </a:r>
            <a:r>
              <a:rPr lang="en-US" sz="1600">
                <a:solidFill>
                  <a:srgbClr val="000000"/>
                </a:solidFill>
                <a:latin typeface="Times New Roman Bold" panose="02020603050405020304"/>
              </a:rPr>
              <a:t>state</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sp>
        <p:nvSpPr>
          <p:cNvPr id="23" name="TextBox 23"/>
          <p:cNvSpPr txBox="1"/>
          <p:nvPr/>
        </p:nvSpPr>
        <p:spPr>
          <a:xfrm>
            <a:off x="841323" y="2567695"/>
            <a:ext cx="5545262" cy="113093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Những </a:t>
            </a:r>
            <a:r>
              <a:rPr lang="en-US" sz="1600">
                <a:solidFill>
                  <a:srgbClr val="000000"/>
                </a:solidFill>
                <a:latin typeface="Times New Roman Bold" panose="02020603050405020304"/>
              </a:rPr>
              <a:t>action</a:t>
            </a:r>
            <a:r>
              <a:rPr lang="en-US" sz="1600">
                <a:solidFill>
                  <a:srgbClr val="000000"/>
                </a:solidFill>
                <a:latin typeface="Times New Roman" panose="02020603050405020304"/>
              </a:rPr>
              <a:t> này sau đó được thực hiện bởi một thứ được gọi là bộ </a:t>
            </a:r>
            <a:r>
              <a:rPr lang="en-US" sz="1600">
                <a:solidFill>
                  <a:srgbClr val="000000"/>
                </a:solidFill>
                <a:latin typeface="Times New Roman Bold" panose="02020603050405020304"/>
              </a:rPr>
              <a:t>reducer</a:t>
            </a:r>
            <a:r>
              <a:rPr lang="en-US" sz="1600">
                <a:solidFill>
                  <a:srgbClr val="000000"/>
                </a:solidFill>
                <a:latin typeface="Times New Roman" panose="02020603050405020304"/>
              </a:rPr>
              <a:t>, công việc duy nhất của nó là chấp nhận hai thứ (</a:t>
            </a:r>
            <a:r>
              <a:rPr lang="en-US" sz="1600">
                <a:solidFill>
                  <a:srgbClr val="000000"/>
                </a:solidFill>
                <a:latin typeface="Times New Roman Bold" panose="02020603050405020304"/>
              </a:rPr>
              <a:t>action</a:t>
            </a:r>
            <a:r>
              <a:rPr lang="en-US" sz="1600">
                <a:solidFill>
                  <a:srgbClr val="000000"/>
                </a:solidFill>
                <a:latin typeface="Times New Roman" panose="02020603050405020304"/>
              </a:rPr>
              <a:t> và </a:t>
            </a:r>
            <a:r>
              <a:rPr lang="en-US" sz="1600">
                <a:solidFill>
                  <a:srgbClr val="000000"/>
                </a:solidFill>
                <a:latin typeface="Times New Roman Bold" panose="02020603050405020304"/>
              </a:rPr>
              <a:t>state</a:t>
            </a:r>
            <a:r>
              <a:rPr lang="en-US" sz="1600">
                <a:solidFill>
                  <a:srgbClr val="000000"/>
                </a:solidFill>
                <a:latin typeface="Times New Roman" panose="02020603050405020304"/>
              </a:rPr>
              <a:t> hiện tại của ứng dụng) và trả về một phiên bản cập nhật mới của </a:t>
            </a:r>
            <a:r>
              <a:rPr lang="en-US" sz="1600">
                <a:solidFill>
                  <a:srgbClr val="000000"/>
                </a:solidFill>
                <a:latin typeface="Times New Roman Bold" panose="02020603050405020304"/>
              </a:rPr>
              <a:t>state.</a:t>
            </a:r>
            <a:endParaRPr lang="en-US" sz="1600">
              <a:solidFill>
                <a:srgbClr val="000000"/>
              </a:solidFill>
              <a:latin typeface="Times New Roman Bold"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7958"/>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Kiến trúc của Redux</a:t>
              </a:r>
              <a:endParaRPr lang="en-US" sz="1600">
                <a:solidFill>
                  <a:srgbClr val="3B3939"/>
                </a:solidFill>
                <a:latin typeface="Times New Roman" panose="02020603050405020304"/>
              </a:endParaRPr>
            </a:p>
          </p:txBody>
        </p:sp>
      </p:grpSp>
      <p:sp>
        <p:nvSpPr>
          <p:cNvPr id="21" name="Freeform 21"/>
          <p:cNvSpPr/>
          <p:nvPr/>
        </p:nvSpPr>
        <p:spPr>
          <a:xfrm>
            <a:off x="982483" y="1492948"/>
            <a:ext cx="4940660" cy="2593846"/>
          </a:xfrm>
          <a:custGeom>
            <a:avLst/>
            <a:gdLst/>
            <a:ahLst/>
            <a:cxnLst/>
            <a:rect l="l" t="t" r="r" b="b"/>
            <a:pathLst>
              <a:path w="4940660" h="2593846">
                <a:moveTo>
                  <a:pt x="0" y="0"/>
                </a:moveTo>
                <a:lnTo>
                  <a:pt x="4940659" y="0"/>
                </a:lnTo>
                <a:lnTo>
                  <a:pt x="4940659" y="2593846"/>
                </a:lnTo>
                <a:lnTo>
                  <a:pt x="0" y="2593846"/>
                </a:lnTo>
                <a:lnTo>
                  <a:pt x="0" y="0"/>
                </a:lnTo>
                <a:close/>
              </a:path>
            </a:pathLst>
          </a:custGeom>
          <a:blipFill>
            <a:blip r:embed="rId2"/>
            <a:stretch>
              <a:fillRect/>
            </a:stretch>
          </a:blipFill>
        </p:spPr>
      </p:sp>
      <p:sp>
        <p:nvSpPr>
          <p:cNvPr id="22" name="TextBox 22"/>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Nguyên lý hoạt động</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7958"/>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Redux Store là gì?</a:t>
              </a:r>
              <a:endParaRPr lang="en-US" sz="1600">
                <a:solidFill>
                  <a:srgbClr val="3B3939"/>
                </a:solidFill>
                <a:latin typeface="Times New Roman" panose="02020603050405020304"/>
              </a:endParaRPr>
            </a:p>
          </p:txBody>
        </p:sp>
      </p:grpSp>
      <p:sp>
        <p:nvSpPr>
          <p:cNvPr id="21" name="TextBox 21"/>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Redux store</a:t>
            </a:r>
            <a:endParaRPr lang="en-US" sz="1800">
              <a:solidFill>
                <a:srgbClr val="F16622"/>
              </a:solidFill>
              <a:latin typeface="Times New Roman Bold" panose="02020603050405020304"/>
            </a:endParaRPr>
          </a:p>
        </p:txBody>
      </p:sp>
      <p:sp>
        <p:nvSpPr>
          <p:cNvPr id="22" name="TextBox 22"/>
          <p:cNvSpPr txBox="1"/>
          <p:nvPr/>
        </p:nvSpPr>
        <p:spPr>
          <a:xfrm>
            <a:off x="841251" y="1278318"/>
            <a:ext cx="5545262" cy="85471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Redux store là vùng lưu trữ chính, trung tâm lưu trữ tất cả các state của một ứng dụng. Nó được xem xét và duy trì như một </a:t>
            </a:r>
            <a:r>
              <a:rPr lang="en-US" sz="1600">
                <a:solidFill>
                  <a:srgbClr val="000000"/>
                </a:solidFill>
                <a:latin typeface="Times New Roman Bold" panose="02020603050405020304"/>
              </a:rPr>
              <a:t>single source of truth</a:t>
            </a:r>
            <a:r>
              <a:rPr lang="en-US" sz="1600">
                <a:solidFill>
                  <a:srgbClr val="000000"/>
                </a:solidFill>
                <a:latin typeface="Times New Roman" panose="02020603050405020304"/>
              </a:rPr>
              <a:t> cho state của ứng dụng.</a:t>
            </a:r>
            <a:endParaRPr lang="en-US" sz="1600">
              <a:solidFill>
                <a:srgbClr val="000000"/>
              </a:solidFill>
              <a:latin typeface="Times New Roman" panose="02020603050405020304"/>
            </a:endParaRPr>
          </a:p>
        </p:txBody>
      </p:sp>
      <p:sp>
        <p:nvSpPr>
          <p:cNvPr id="23" name="TextBox 23"/>
          <p:cNvSpPr txBox="1"/>
          <p:nvPr/>
        </p:nvSpPr>
        <p:spPr>
          <a:xfrm>
            <a:off x="841323" y="2237803"/>
            <a:ext cx="5545262" cy="140716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Nếu </a:t>
            </a:r>
            <a:r>
              <a:rPr lang="en-US" sz="1600">
                <a:solidFill>
                  <a:srgbClr val="000000"/>
                </a:solidFill>
                <a:latin typeface="Times New Roman Bold" panose="02020603050405020304"/>
              </a:rPr>
              <a:t>store</a:t>
            </a:r>
            <a:r>
              <a:rPr lang="en-US" sz="1600">
                <a:solidFill>
                  <a:srgbClr val="000000"/>
                </a:solidFill>
                <a:latin typeface="Times New Roman" panose="02020603050405020304"/>
              </a:rPr>
              <a:t> được cung cấp cho </a:t>
            </a:r>
            <a:r>
              <a:rPr lang="en-US" sz="1600">
                <a:solidFill>
                  <a:srgbClr val="000000"/>
                </a:solidFill>
                <a:latin typeface="Times New Roman Bold" panose="02020603050405020304"/>
              </a:rPr>
              <a:t>App.tsx</a:t>
            </a:r>
            <a:r>
              <a:rPr lang="en-US" sz="1600">
                <a:solidFill>
                  <a:srgbClr val="000000"/>
                </a:solidFill>
                <a:latin typeface="Times New Roman" panose="02020603050405020304"/>
              </a:rPr>
              <a:t> (bằng cách gói component App trong thẻ </a:t>
            </a:r>
            <a:r>
              <a:rPr lang="en-US" sz="1600">
                <a:solidFill>
                  <a:srgbClr val="000000"/>
                </a:solidFill>
                <a:latin typeface="Times New Roman Bold" panose="02020603050405020304"/>
              </a:rPr>
              <a:t>&lt;Provider&gt; &lt;/Provider&gt;</a:t>
            </a:r>
            <a:r>
              <a:rPr lang="en-US" sz="1600">
                <a:solidFill>
                  <a:srgbClr val="000000"/>
                </a:solidFill>
                <a:latin typeface="Times New Roman" panose="02020603050405020304"/>
              </a:rPr>
              <a:t>), thì tất cả các thành phần con của nó (các thành phần con của </a:t>
            </a:r>
            <a:r>
              <a:rPr lang="en-US" sz="1600">
                <a:solidFill>
                  <a:srgbClr val="000000"/>
                </a:solidFill>
                <a:latin typeface="Times New Roman Bold" panose="02020603050405020304"/>
              </a:rPr>
              <a:t>App.js</a:t>
            </a:r>
            <a:r>
              <a:rPr lang="en-US" sz="1600">
                <a:solidFill>
                  <a:srgbClr val="000000"/>
                </a:solidFill>
                <a:latin typeface="Times New Roman" panose="02020603050405020304"/>
              </a:rPr>
              <a:t>) cũng có thể truy cập state của ứng dụng từ store. Điều này làm cho nó hoạt động như một state toàn cục.</a:t>
            </a:r>
            <a:endParaRPr lang="en-US" sz="1600">
              <a:solidFill>
                <a:srgbClr val="000000"/>
              </a:solidFill>
              <a:latin typeface="Times New Roman" panose="02020603050405020304"/>
            </a:endParaRPr>
          </a:p>
        </p:txBody>
      </p:sp>
      <p:sp>
        <p:nvSpPr>
          <p:cNvPr id="24" name="TextBox 24"/>
          <p:cNvSpPr txBox="1"/>
          <p:nvPr/>
        </p:nvSpPr>
        <p:spPr>
          <a:xfrm>
            <a:off x="3346413" y="-30047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34</a:t>
            </a:r>
            <a:endParaRPr lang="en-US" sz="1000">
              <a:solidFill>
                <a:srgbClr val="000000"/>
              </a:solidFill>
              <a:latin typeface="Times New Roman"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775986" y="1062870"/>
            <a:ext cx="5353654" cy="3245092"/>
          </a:xfrm>
          <a:custGeom>
            <a:avLst/>
            <a:gdLst/>
            <a:ahLst/>
            <a:cxnLst/>
            <a:rect l="l" t="t" r="r" b="b"/>
            <a:pathLst>
              <a:path w="5353654" h="3245092">
                <a:moveTo>
                  <a:pt x="0" y="0"/>
                </a:moveTo>
                <a:lnTo>
                  <a:pt x="5353653" y="0"/>
                </a:lnTo>
                <a:lnTo>
                  <a:pt x="5353653" y="3245091"/>
                </a:lnTo>
                <a:lnTo>
                  <a:pt x="0" y="3245091"/>
                </a:lnTo>
                <a:lnTo>
                  <a:pt x="0" y="0"/>
                </a:lnTo>
                <a:close/>
              </a:path>
            </a:pathLst>
          </a:custGeom>
          <a:blipFill>
            <a:blip r:embed="rId2"/>
            <a:stretch>
              <a:fillRect/>
            </a:stretch>
          </a:blipFill>
        </p:spPr>
      </p:sp>
      <p:sp>
        <p:nvSpPr>
          <p:cNvPr id="5" name="TextBox 5"/>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Redux store</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Redux store</a:t>
            </a:r>
            <a:endParaRPr lang="en-US" sz="1800">
              <a:solidFill>
                <a:srgbClr val="F16622"/>
              </a:solidFill>
              <a:latin typeface="Times New Roman Bold" panose="02020603050405020304"/>
            </a:endParaRPr>
          </a:p>
        </p:txBody>
      </p:sp>
      <p:sp>
        <p:nvSpPr>
          <p:cNvPr id="5" name="Freeform 5"/>
          <p:cNvSpPr/>
          <p:nvPr/>
        </p:nvSpPr>
        <p:spPr>
          <a:xfrm>
            <a:off x="750798" y="1177005"/>
            <a:ext cx="5404030" cy="2837116"/>
          </a:xfrm>
          <a:custGeom>
            <a:avLst/>
            <a:gdLst/>
            <a:ahLst/>
            <a:cxnLst/>
            <a:rect l="l" t="t" r="r" b="b"/>
            <a:pathLst>
              <a:path w="5404030" h="2837116">
                <a:moveTo>
                  <a:pt x="0" y="0"/>
                </a:moveTo>
                <a:lnTo>
                  <a:pt x="5404029" y="0"/>
                </a:lnTo>
                <a:lnTo>
                  <a:pt x="5404029" y="2837115"/>
                </a:lnTo>
                <a:lnTo>
                  <a:pt x="0" y="2837115"/>
                </a:lnTo>
                <a:lnTo>
                  <a:pt x="0" y="0"/>
                </a:lnTo>
                <a:close/>
              </a:path>
            </a:pathLst>
          </a:custGeom>
          <a:blipFill>
            <a:blip r:embed="rId2"/>
            <a:stretch>
              <a:fillRect/>
            </a:stretch>
          </a:blipFill>
        </p:spPr>
      </p:sp>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12989</Words>
  <Application>WPS Presentation</Application>
  <PresentationFormat>On-screen Show (4:3)</PresentationFormat>
  <Paragraphs>451</Paragraphs>
  <Slides>42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42</vt:i4>
      </vt:variant>
    </vt:vector>
  </HeadingPairs>
  <TitlesOfParts>
    <vt:vector size="57" baseType="lpstr">
      <vt:lpstr>Arial</vt:lpstr>
      <vt:lpstr>SimSun</vt:lpstr>
      <vt:lpstr>Wingdings</vt:lpstr>
      <vt:lpstr>Times New Roman Bold</vt:lpstr>
      <vt:lpstr>Times New Roman</vt:lpstr>
      <vt:lpstr>Times New Roman Regular</vt:lpstr>
      <vt:lpstr>Canva Sans</vt:lpstr>
      <vt:lpstr>Arial</vt:lpstr>
      <vt:lpstr>Microsoft YaHei</vt:lpstr>
      <vt:lpstr>汉仪旗黑</vt:lpstr>
      <vt:lpstr>Calibri</vt:lpstr>
      <vt:lpstr>Helvetica Neue</vt:lpstr>
      <vt:lpstr>宋体-简</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5: Giới thiệu về Redux và Redux Toolkit</dc:title>
  <dc:creator/>
  <cp:lastModifiedBy>Nguyễn Ngọc Chấn (FPL HC</cp:lastModifiedBy>
  <cp:revision>50</cp:revision>
  <dcterms:created xsi:type="dcterms:W3CDTF">2024-06-01T12:45:00Z</dcterms:created>
  <dcterms:modified xsi:type="dcterms:W3CDTF">2024-06-01T12:45:00Z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