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6896100" cy="518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Times New Roman" panose="0202060305040502030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5382" y="1143000"/>
            <a:ext cx="41072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rntp.dev/" TargetMode="Externa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rntp.dev/" TargetMode="Externa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298358" y="2069433"/>
            <a:ext cx="5503157" cy="4938226"/>
            <a:chOff x="0" y="0"/>
            <a:chExt cx="7337542" cy="6584302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2364341" y="208900"/>
              <a:ext cx="5182102" cy="4764301"/>
              <a:chOff x="0" y="0"/>
              <a:chExt cx="2028468" cy="186492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028468" cy="1864925"/>
              </a:xfrm>
              <a:custGeom>
                <a:avLst/>
                <a:gdLst/>
                <a:ahLst/>
                <a:cxnLst/>
                <a:rect l="l" t="t" r="r" b="b"/>
                <a:pathLst>
                  <a:path w="2028468" h="1864925">
                    <a:moveTo>
                      <a:pt x="51791" y="0"/>
                    </a:moveTo>
                    <a:lnTo>
                      <a:pt x="1976677" y="0"/>
                    </a:lnTo>
                    <a:cubicBezTo>
                      <a:pt x="2005280" y="0"/>
                      <a:pt x="2028468" y="23188"/>
                      <a:pt x="2028468" y="51791"/>
                    </a:cubicBezTo>
                    <a:lnTo>
                      <a:pt x="2028468" y="1813134"/>
                    </a:lnTo>
                    <a:cubicBezTo>
                      <a:pt x="2028468" y="1826870"/>
                      <a:pt x="2023012" y="1840043"/>
                      <a:pt x="2013299" y="1849756"/>
                    </a:cubicBezTo>
                    <a:cubicBezTo>
                      <a:pt x="2003586" y="1859469"/>
                      <a:pt x="1990413" y="1864925"/>
                      <a:pt x="1976677" y="1864925"/>
                    </a:cubicBezTo>
                    <a:lnTo>
                      <a:pt x="51791" y="1864925"/>
                    </a:lnTo>
                    <a:cubicBezTo>
                      <a:pt x="38055" y="1864925"/>
                      <a:pt x="24882" y="1859469"/>
                      <a:pt x="15169" y="1849756"/>
                    </a:cubicBezTo>
                    <a:cubicBezTo>
                      <a:pt x="5457" y="1840043"/>
                      <a:pt x="0" y="1826870"/>
                      <a:pt x="0" y="1813134"/>
                    </a:cubicBezTo>
                    <a:lnTo>
                      <a:pt x="0" y="51791"/>
                    </a:lnTo>
                    <a:cubicBezTo>
                      <a:pt x="0" y="38055"/>
                      <a:pt x="5457" y="24882"/>
                      <a:pt x="15169" y="15169"/>
                    </a:cubicBezTo>
                    <a:cubicBezTo>
                      <a:pt x="24882" y="5457"/>
                      <a:pt x="38055" y="0"/>
                      <a:pt x="5179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2028468" cy="1883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1567031" y="-194667"/>
              <a:ext cx="1687116" cy="2076450"/>
              <a:chOff x="0" y="0"/>
              <a:chExt cx="6604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>
                    <a:moveTo>
                      <a:pt x="220252" y="793731"/>
                    </a:moveTo>
                    <a:cubicBezTo>
                      <a:pt x="254109" y="805245"/>
                      <a:pt x="292600" y="812800"/>
                      <a:pt x="330378" y="812800"/>
                    </a:cubicBezTo>
                    <a:cubicBezTo>
                      <a:pt x="368157" y="812800"/>
                      <a:pt x="404509" y="806323"/>
                      <a:pt x="438009" y="794809"/>
                    </a:cubicBezTo>
                    <a:cubicBezTo>
                      <a:pt x="438723" y="794450"/>
                      <a:pt x="439435" y="794450"/>
                      <a:pt x="440148" y="794090"/>
                    </a:cubicBezTo>
                    <a:cubicBezTo>
                      <a:pt x="565955" y="748035"/>
                      <a:pt x="658618" y="626421"/>
                      <a:pt x="660400" y="48429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782" y="627140"/>
                      <a:pt x="93019" y="748755"/>
                      <a:pt x="220252" y="79373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660400" cy="704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6426889">
              <a:off x="448125" y="1024803"/>
              <a:ext cx="5182102" cy="4764301"/>
              <a:chOff x="0" y="0"/>
              <a:chExt cx="2028468" cy="186492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28468" cy="1864925"/>
              </a:xfrm>
              <a:custGeom>
                <a:avLst/>
                <a:gdLst/>
                <a:ahLst/>
                <a:cxnLst/>
                <a:rect l="l" t="t" r="r" b="b"/>
                <a:pathLst>
                  <a:path w="2028468" h="1864925">
                    <a:moveTo>
                      <a:pt x="51791" y="0"/>
                    </a:moveTo>
                    <a:lnTo>
                      <a:pt x="1976677" y="0"/>
                    </a:lnTo>
                    <a:cubicBezTo>
                      <a:pt x="2005280" y="0"/>
                      <a:pt x="2028468" y="23188"/>
                      <a:pt x="2028468" y="51791"/>
                    </a:cubicBezTo>
                    <a:lnTo>
                      <a:pt x="2028468" y="1813134"/>
                    </a:lnTo>
                    <a:cubicBezTo>
                      <a:pt x="2028468" y="1826870"/>
                      <a:pt x="2023012" y="1840043"/>
                      <a:pt x="2013299" y="1849756"/>
                    </a:cubicBezTo>
                    <a:cubicBezTo>
                      <a:pt x="2003586" y="1859469"/>
                      <a:pt x="1990413" y="1864925"/>
                      <a:pt x="1976677" y="1864925"/>
                    </a:cubicBezTo>
                    <a:lnTo>
                      <a:pt x="51791" y="1864925"/>
                    </a:lnTo>
                    <a:cubicBezTo>
                      <a:pt x="38055" y="1864925"/>
                      <a:pt x="24882" y="1859469"/>
                      <a:pt x="15169" y="1849756"/>
                    </a:cubicBezTo>
                    <a:cubicBezTo>
                      <a:pt x="5457" y="1840043"/>
                      <a:pt x="0" y="1826870"/>
                      <a:pt x="0" y="1813134"/>
                    </a:cubicBezTo>
                    <a:lnTo>
                      <a:pt x="0" y="51791"/>
                    </a:lnTo>
                    <a:cubicBezTo>
                      <a:pt x="0" y="38055"/>
                      <a:pt x="5457" y="24882"/>
                      <a:pt x="15169" y="15169"/>
                    </a:cubicBezTo>
                    <a:cubicBezTo>
                      <a:pt x="24882" y="5457"/>
                      <a:pt x="38055" y="0"/>
                      <a:pt x="5179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2028468" cy="1883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id="12" name="Freeform 12"/>
          <p:cNvSpPr/>
          <p:nvPr/>
        </p:nvSpPr>
        <p:spPr>
          <a:xfrm>
            <a:off x="298417" y="300160"/>
            <a:ext cx="1877596" cy="821361"/>
          </a:xfrm>
          <a:custGeom>
            <a:avLst/>
            <a:gdLst/>
            <a:ahLst/>
            <a:cxnLst/>
            <a:rect l="l" t="t" r="r" b="b"/>
            <a:pathLst>
              <a:path w="1877596" h="821361">
                <a:moveTo>
                  <a:pt x="0" y="0"/>
                </a:moveTo>
                <a:lnTo>
                  <a:pt x="1877596" y="0"/>
                </a:lnTo>
                <a:lnTo>
                  <a:pt x="1877596" y="821361"/>
                </a:lnTo>
                <a:lnTo>
                  <a:pt x="0" y="82136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637365" y="1766022"/>
            <a:ext cx="1813240" cy="181324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id="16" name="Freeform 16"/>
          <p:cNvSpPr/>
          <p:nvPr/>
        </p:nvSpPr>
        <p:spPr>
          <a:xfrm>
            <a:off x="850295" y="2069433"/>
            <a:ext cx="1387382" cy="1206419"/>
          </a:xfrm>
          <a:custGeom>
            <a:avLst/>
            <a:gdLst/>
            <a:ahLst/>
            <a:cxnLst/>
            <a:rect l="l" t="t" r="r" b="b"/>
            <a:pathLst>
              <a:path w="1387382" h="1206419">
                <a:moveTo>
                  <a:pt x="0" y="0"/>
                </a:moveTo>
                <a:lnTo>
                  <a:pt x="1387382" y="0"/>
                </a:lnTo>
                <a:lnTo>
                  <a:pt x="1387382" y="1206419"/>
                </a:lnTo>
                <a:lnTo>
                  <a:pt x="0" y="1206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459174" y="2747095"/>
            <a:ext cx="3116010" cy="659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LẬP TRÌNH ĐA NỀN TẢNG VỚI REACT NATIVE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194247" y="3592591"/>
            <a:ext cx="3711378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16622"/>
                </a:solidFill>
                <a:latin typeface="Times New Roman" panose="02020603050405020304"/>
              </a:rPr>
              <a:t>BÀI 6: QUẢN LÝ STATE VÀ XỬ LÝ NETWORK BẰNG REDUX TOOLKIT</a:t>
            </a:r>
            <a:endParaRPr lang="en-US" sz="1400">
              <a:solidFill>
                <a:srgbClr val="F16622"/>
              </a:solidFill>
              <a:latin typeface="Times New Roman" panose="020206030504050203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94247" y="4146758"/>
            <a:ext cx="3595386" cy="764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16622"/>
                </a:solidFill>
                <a:latin typeface="Times New Roman" panose="02020603050405020304"/>
              </a:rPr>
              <a:t>PHẦN 1: QUẢN LÝ STATE BẰNG REDUCER VÀ DISPATCH ACTION TRONG RTK</a:t>
            </a:r>
            <a:endParaRPr lang="en-US" sz="1400">
              <a:solidFill>
                <a:srgbClr val="F16622"/>
              </a:solidFill>
              <a:latin typeface="Times New Roman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39048" y="4624387"/>
            <a:ext cx="1750814" cy="226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Times New Roman" panose="02020603050405020304"/>
              </a:rPr>
              <a:t>https://caodang.fpt.edu.vn/</a:t>
            </a:r>
            <a:endParaRPr lang="en-US" sz="120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21" name="AutoShape 21"/>
          <p:cNvSpPr/>
          <p:nvPr/>
        </p:nvSpPr>
        <p:spPr>
          <a:xfrm flipV="1">
            <a:off x="298417" y="4907580"/>
            <a:ext cx="1999940" cy="3718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Parameters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805254" y="937925"/>
            <a:ext cx="5506596" cy="235584"/>
            <a:chOff x="0" y="0"/>
            <a:chExt cx="7342128" cy="314113"/>
          </a:xfrm>
        </p:grpSpPr>
        <p:grpSp>
          <p:nvGrpSpPr>
            <p:cNvPr id="6" name="Group 6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reducers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95536" y="1274475"/>
            <a:ext cx="5267482" cy="8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Một đối tượng chứa các hàm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'case reducer'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Redux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(các hàm nhằm xử lý một action type cụ thể, tương đương với một câu lệnh trường hợp duy nhất trong một switch).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20" name="Group 20"/>
          <p:cNvGrpSpPr/>
          <p:nvPr/>
        </p:nvGrpSpPr>
        <p:grpSpPr>
          <a:xfrm rot="0">
            <a:off x="805080" y="2230309"/>
            <a:ext cx="5492470" cy="287020"/>
            <a:chOff x="18834" y="-66675"/>
            <a:chExt cx="7323294" cy="382694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387101" y="-66675"/>
              <a:ext cx="6955027" cy="382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Params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extraReducers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105963" y="2590194"/>
            <a:ext cx="5267482" cy="113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Về mặt khái niệm, mỗi slice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reducer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'sở hữu' slice state của nó. Ngoài ra còn có sự tương ứng tự nhiên giữa logic cập nhật được xác định bên trong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reducer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và các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action type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được tạo dựa trên chúng.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9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26614" y="927983"/>
            <a:ext cx="5806032" cy="235585"/>
            <a:chOff x="0" y="0"/>
            <a:chExt cx="7741376" cy="3141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Ký hiệu "builder callback"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extraReducers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Parameters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41251" y="1279949"/>
            <a:ext cx="5545262" cy="57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Cách sử dụng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extraReducers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được khuyến nghị là sử dụng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callback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nhận phiên bản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ActionReducerMapBuilder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41323" y="1974815"/>
            <a:ext cx="5545262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Ký hiệu trình tạo này cũng là cách duy nhất để thêm matcher reducers và  default case reducers vào slice.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10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040" y="3247435"/>
            <a:ext cx="5806032" cy="788035"/>
            <a:chOff x="0" y="0"/>
            <a:chExt cx="7741376" cy="10507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111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incrementBy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và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decrement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2 action được tạo từ hàm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createAction. T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rong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createSlice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khi tạo reducer, nó sẽ tự tạo action kiểu như này, tên của action sẽ dựa vào key.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519040" y="4250668"/>
            <a:ext cx="5806032" cy="511810"/>
            <a:chOff x="0" y="0"/>
            <a:chExt cx="7741376" cy="682413"/>
          </a:xfrm>
        </p:grpSpPr>
        <p:grpSp>
          <p:nvGrpSpPr>
            <p:cNvPr id="22" name="Group 22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isRejectedAcion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một hàm để bắt type action nếu đó bị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“rejected”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Ví dụ extraReducers 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11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41" name="Group 21"/>
          <p:cNvGrpSpPr/>
          <p:nvPr/>
        </p:nvGrpSpPr>
        <p:grpSpPr>
          <a:xfrm rot="0">
            <a:off x="889635" y="1078865"/>
            <a:ext cx="5116830" cy="1869440"/>
            <a:chOff x="0" y="0"/>
            <a:chExt cx="2801001" cy="1605817"/>
          </a:xfrm>
        </p:grpSpPr>
        <p:sp>
          <p:nvSpPr>
            <p:cNvPr id="42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43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import {createAction, createSlice} from '@reduxjs/toolkit';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const incrementBy = createAction('incrementBy');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const decrement = createAction('decrement');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function isRejectedAction(action) {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return action.type.endsWith('rejected');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}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Ví dụ extraReducers 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12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41" name="Group 21"/>
          <p:cNvGrpSpPr/>
          <p:nvPr/>
        </p:nvGrpSpPr>
        <p:grpSpPr>
          <a:xfrm rot="0">
            <a:off x="628650" y="1143000"/>
            <a:ext cx="5590540" cy="3337560"/>
            <a:chOff x="0" y="0"/>
            <a:chExt cx="2801001" cy="1605817"/>
          </a:xfrm>
        </p:grpSpPr>
        <p:sp>
          <p:nvSpPr>
            <p:cNvPr id="42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43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createSlice({ name: 'counter', initialState: 0, reducers: {},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extraReducers: builder =&gt; { builder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.addCase(incrementBy, (state, action) =&gt; {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  // hành động được suy ra chính xác ở đây nếu sử dụng TS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})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.addCase(decrement, (state, action) =&gt; {})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.addMatcher(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  isRejectedAction, (state, action) =&gt; {},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)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// và cung cấp trường hợp mặc định nếu không có case nào khác khớp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.addDefaultCase((state, action) =&gt; {});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},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});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040" y="934755"/>
            <a:ext cx="5806032" cy="235585"/>
            <a:chOff x="0" y="0"/>
            <a:chExt cx="7741376" cy="3141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createSlice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sẽ trả về một object trông như sau: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1280477" y="1480220"/>
            <a:ext cx="4344672" cy="1838521"/>
            <a:chOff x="0" y="0"/>
            <a:chExt cx="2267555" cy="95955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267555" cy="959554"/>
            </a:xfrm>
            <a:custGeom>
              <a:avLst/>
              <a:gdLst/>
              <a:ahLst/>
              <a:cxnLst/>
              <a:rect l="l" t="t" r="r" b="b"/>
              <a:pathLst>
                <a:path w="2267555" h="959554">
                  <a:moveTo>
                    <a:pt x="0" y="0"/>
                  </a:moveTo>
                  <a:lnTo>
                    <a:pt x="2267555" y="0"/>
                  </a:lnTo>
                  <a:lnTo>
                    <a:pt x="2267555" y="959554"/>
                  </a:lnTo>
                  <a:lnTo>
                    <a:pt x="0" y="959554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2267555" cy="1016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" panose="02020603050405020304"/>
                </a:rPr>
                <a:t>{</a:t>
              </a:r>
              <a:endParaRPr lang="en-US" sz="1400">
                <a:solidFill>
                  <a:srgbClr val="FFFFFF"/>
                </a:solidFill>
                <a:latin typeface="Times New Roman" panose="02020603050405020304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" panose="02020603050405020304"/>
                </a:rPr>
                <a:t>    name : string,</a:t>
              </a:r>
              <a:endParaRPr lang="en-US" sz="1400">
                <a:solidFill>
                  <a:srgbClr val="FFFFFF"/>
                </a:solidFill>
                <a:latin typeface="Times New Roman" panose="02020603050405020304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" panose="02020603050405020304"/>
                </a:rPr>
                <a:t>    reducer : ReducerFunction,</a:t>
              </a:r>
              <a:endParaRPr lang="en-US" sz="1400">
                <a:solidFill>
                  <a:srgbClr val="FFFFFF"/>
                </a:solidFill>
                <a:latin typeface="Times New Roman" panose="02020603050405020304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" panose="02020603050405020304"/>
                </a:rPr>
                <a:t>    actions : Record&lt;string, ActionCreator&gt;,</a:t>
              </a:r>
              <a:endParaRPr lang="en-US" sz="1400">
                <a:solidFill>
                  <a:srgbClr val="FFFFFF"/>
                </a:solidFill>
                <a:latin typeface="Times New Roman" panose="02020603050405020304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" panose="02020603050405020304"/>
                </a:rPr>
                <a:t>    caseReducers: Record&lt;string, CaseReducer&gt;.</a:t>
              </a:r>
              <a:endParaRPr lang="en-US" sz="1400">
                <a:solidFill>
                  <a:srgbClr val="FFFFFF"/>
                </a:solidFill>
                <a:latin typeface="Times New Roman" panose="02020603050405020304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" panose="02020603050405020304"/>
                </a:rPr>
                <a:t>    getInitialState: () =&gt; State</a:t>
              </a:r>
              <a:endParaRPr lang="en-US" sz="1400">
                <a:solidFill>
                  <a:srgbClr val="FFFFFF"/>
                </a:solidFill>
                <a:latin typeface="Times New Roman" panose="02020603050405020304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" panose="02020603050405020304"/>
                </a:rPr>
                <a:t>}</a:t>
              </a:r>
              <a:endParaRPr lang="en-US" sz="1400">
                <a:solidFill>
                  <a:srgbClr val="FFFFFF"/>
                </a:solidFill>
                <a:latin typeface="Times New Roman" panose="02020603050405020304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Giá trị trả về của createSlice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41323" y="3585441"/>
            <a:ext cx="5545262" cy="113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Mỗi hàm được xác định trong đối số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reducers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sẽ có một trình tạo action tương ứng được tạo bằng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createAction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và bao gồm trong trường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action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của kết quả bằng cách sử dụng cùng một tên hàm.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13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040" y="884749"/>
            <a:ext cx="5806031" cy="574040"/>
            <a:chOff x="0" y="-66675"/>
            <a:chExt cx="7741375" cy="765386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765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Ví dụ, tạo một ứng dụng counter. Tiếp tục từ phần bài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createSlice.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Hoàn thành ví dụ, chúng ta có ứng dụng như sau: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2016837" y="1654845"/>
            <a:ext cx="2871951" cy="3081889"/>
          </a:xfrm>
          <a:custGeom>
            <a:avLst/>
            <a:gdLst/>
            <a:ahLst/>
            <a:cxnLst/>
            <a:rect l="l" t="t" r="r" b="b"/>
            <a:pathLst>
              <a:path w="2871951" h="3081889">
                <a:moveTo>
                  <a:pt x="0" y="0"/>
                </a:moveTo>
                <a:lnTo>
                  <a:pt x="2871951" y="0"/>
                </a:lnTo>
                <a:lnTo>
                  <a:pt x="2871951" y="3081889"/>
                </a:lnTo>
                <a:lnTo>
                  <a:pt x="0" y="3081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Ví dụ reducer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14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805254" y="937925"/>
            <a:ext cx="5506596" cy="1064259"/>
            <a:chOff x="0" y="0"/>
            <a:chExt cx="7342128" cy="1419013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387101" y="-66675"/>
              <a:ext cx="6955027" cy="1485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Bổ sung thêm hàm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addMatcher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trong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extraReducer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để bắt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 action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được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 dispatch.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Nếu user gửi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action RESET_COUNTER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sẽ reset lại trở về state ban đầu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Ví dụ reducer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15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41" name="Group 21"/>
          <p:cNvGrpSpPr/>
          <p:nvPr/>
        </p:nvGrpSpPr>
        <p:grpSpPr>
          <a:xfrm rot="0">
            <a:off x="1043940" y="1944370"/>
            <a:ext cx="4817110" cy="2200910"/>
            <a:chOff x="0" y="0"/>
            <a:chExt cx="2801001" cy="1605817"/>
          </a:xfrm>
        </p:grpSpPr>
        <p:sp>
          <p:nvSpPr>
            <p:cNvPr id="42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43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extraReducers: builder =&gt; {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builder.addMatcher(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action =&gt; action.type === RESET_COUNTER.type,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() =&gt; {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  return initialState;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},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);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},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819379" y="887919"/>
            <a:ext cx="5492470" cy="574040"/>
            <a:chOff x="18834" y="-66675"/>
            <a:chExt cx="7323294" cy="765388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387101" y="-66675"/>
              <a:ext cx="6955027" cy="765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Export các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reducer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, các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action type này để dispatch action cho reducer nhận sự kiện.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Ví dụ reducer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16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41" name="Group 21"/>
          <p:cNvGrpSpPr/>
          <p:nvPr/>
        </p:nvGrpSpPr>
        <p:grpSpPr>
          <a:xfrm rot="0">
            <a:off x="1042035" y="1750060"/>
            <a:ext cx="5322570" cy="1180465"/>
            <a:chOff x="0" y="0"/>
            <a:chExt cx="2801001" cy="1605817"/>
          </a:xfrm>
        </p:grpSpPr>
        <p:sp>
          <p:nvSpPr>
            <p:cNvPr id="42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43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export const {increment, decrement, multiply} = counterSlice.actions;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export const CounterReducer = counterSlice.reducer;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33238" y="882863"/>
            <a:ext cx="5492470" cy="574040"/>
            <a:chOff x="18834" y="-66675"/>
            <a:chExt cx="7323294" cy="765387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387101" y="-66675"/>
              <a:ext cx="6955027" cy="7653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Tiếp theo, viết hook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useAppDispatch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dùng để dispatch các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action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. Hook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useAppSelector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dùng để lấy giá trị từ store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Ví dụ reducer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17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41" name="Group 21"/>
          <p:cNvGrpSpPr/>
          <p:nvPr/>
        </p:nvGrpSpPr>
        <p:grpSpPr>
          <a:xfrm rot="0">
            <a:off x="1043940" y="1739900"/>
            <a:ext cx="4817110" cy="1180465"/>
            <a:chOff x="0" y="0"/>
            <a:chExt cx="2801001" cy="1605817"/>
          </a:xfrm>
        </p:grpSpPr>
        <p:sp>
          <p:nvSpPr>
            <p:cNvPr id="42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43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import {useDispatch, useSelector} from 'react-redux';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export const useAppDispatch = () =&gt; useDispatch();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export const useAppSelector = useSelector;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Ví dụ reducer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519112" y="932869"/>
            <a:ext cx="5506596" cy="511809"/>
            <a:chOff x="0" y="0"/>
            <a:chExt cx="7342128" cy="682413"/>
          </a:xfrm>
        </p:grpSpPr>
        <p:grpSp>
          <p:nvGrpSpPr>
            <p:cNvPr id="7" name="Group 7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387101" y="-66675"/>
              <a:ext cx="6955027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Gọi hook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useAppSelector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để gọi state lên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 UI, counter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tên của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reducer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18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41" name="Group 21"/>
          <p:cNvGrpSpPr/>
          <p:nvPr/>
        </p:nvGrpSpPr>
        <p:grpSpPr>
          <a:xfrm rot="0">
            <a:off x="933450" y="1727835"/>
            <a:ext cx="5322570" cy="605155"/>
            <a:chOff x="0" y="0"/>
            <a:chExt cx="2801001" cy="1605817"/>
          </a:xfrm>
        </p:grpSpPr>
        <p:sp>
          <p:nvSpPr>
            <p:cNvPr id="42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43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counter = useAppSelector(state =&gt; state.counter);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85" y="940928"/>
            <a:ext cx="5806032" cy="235585"/>
            <a:chOff x="0" y="0"/>
            <a:chExt cx="7741376" cy="3141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Xây dựng reducer trong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Redux Toolkit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180330" y="254635"/>
            <a:ext cx="1111250" cy="322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Mục tiêu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519185" y="1324468"/>
            <a:ext cx="5806032" cy="235585"/>
            <a:chOff x="0" y="0"/>
            <a:chExt cx="7741376" cy="314113"/>
          </a:xfrm>
        </p:grpSpPr>
        <p:grpSp>
          <p:nvGrpSpPr>
            <p:cNvPr id="23" name="Group 23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Tìm hiểu về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createSlice, createAction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519040" y="1708008"/>
            <a:ext cx="5806032" cy="511810"/>
            <a:chOff x="0" y="0"/>
            <a:chExt cx="7741376" cy="682413"/>
          </a:xfrm>
        </p:grpSpPr>
        <p:grpSp>
          <p:nvGrpSpPr>
            <p:cNvPr id="40" name="Group 40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Dispatch action, hiển thị dữ liệu trong reducer với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useDispatch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và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useSelector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932869"/>
            <a:ext cx="5506596" cy="511809"/>
            <a:chOff x="0" y="0"/>
            <a:chExt cx="7342128" cy="682413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387101" y="-66675"/>
              <a:ext cx="6955027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Tiếp theo bạn gọi hook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useDispatch,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để dispatch các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 action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cho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 reducer. 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Ví dụ reducer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57894" y="3702600"/>
            <a:ext cx="5428618" cy="8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increment, decrement, multiply 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là các tên action tự động tạo trong reducer của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createSlice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.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RESET_COUNTER 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là tên action được tạo từ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createAction </a:t>
            </a:r>
            <a:endParaRPr lang="en-US" sz="1600">
              <a:solidFill>
                <a:srgbClr val="000000"/>
              </a:solidFill>
              <a:latin typeface="Times New Roman Bold" panose="020206030504050203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19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41" name="Group 21"/>
          <p:cNvGrpSpPr/>
          <p:nvPr/>
        </p:nvGrpSpPr>
        <p:grpSpPr>
          <a:xfrm rot="0">
            <a:off x="933450" y="1584960"/>
            <a:ext cx="5322570" cy="1929765"/>
            <a:chOff x="0" y="0"/>
            <a:chExt cx="2801001" cy="1605817"/>
          </a:xfrm>
        </p:grpSpPr>
        <p:sp>
          <p:nvSpPr>
            <p:cNvPr id="42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43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dispatch = useAppDispatch();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onIncreaseCounter = () =&gt; dispatch(increment());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onDecrementCounter = () =&gt; dispatch(decrement());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onMultiplyCounter = () =&gt; dispatch(multiply(3));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onResetCounter = () =&gt; dispatch(RESET_COUNTER());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932869"/>
            <a:ext cx="5506596" cy="235584"/>
            <a:chOff x="0" y="0"/>
            <a:chExt cx="7342128" cy="314113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Hiển thị giá trị state, và gắn function vào giao diện.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Ví dụ reducer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20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41" name="Group 21"/>
          <p:cNvGrpSpPr/>
          <p:nvPr/>
        </p:nvGrpSpPr>
        <p:grpSpPr>
          <a:xfrm rot="0">
            <a:off x="671195" y="1438275"/>
            <a:ext cx="5716270" cy="2367915"/>
            <a:chOff x="0" y="0"/>
            <a:chExt cx="2801001" cy="1605817"/>
          </a:xfrm>
        </p:grpSpPr>
        <p:sp>
          <p:nvSpPr>
            <p:cNvPr id="42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43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&lt;Text style={styles.counterText}&gt;{counter?.value}&lt;/Text&gt;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&lt;Pressable onPress={onIncreaseCounter} style={styles.btn}&gt;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  &lt;Text&gt;Tăng biến đếm&lt;/Text&gt;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&lt;/Pressable&gt;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&lt;Pressable onPress={onDecrementCounter} style={styles.btn}&gt;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  &lt;Text&gt;Giảm biến đếm&lt;/Text&gt;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&lt;/Pressable&gt;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Kết luận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519040" y="915463"/>
            <a:ext cx="5806031" cy="287020"/>
            <a:chOff x="0" y="-28575"/>
            <a:chExt cx="7741375" cy="382693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05735" y="-28575"/>
              <a:ext cx="7335640" cy="382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Tổng kết</a:t>
              </a:r>
              <a:endParaRPr lang="en-US" sz="1600">
                <a:solidFill>
                  <a:srgbClr val="000000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41251" y="1291859"/>
            <a:ext cx="5545335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 charset="0"/>
              </a:rPr>
              <a:t>Ở bài học trên các bạn đã học được cách, tạo reducer, dispatch action và hiển hiển thị dữ liệu từ store, thông qua một số API sau:</a:t>
            </a:r>
            <a:endParaRPr lang="en-US" sz="16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 rot="0">
            <a:off x="874111" y="1980993"/>
            <a:ext cx="5492470" cy="287020"/>
            <a:chOff x="18834" y="-28575"/>
            <a:chExt cx="7323294" cy="382694"/>
          </a:xfrm>
        </p:grpSpPr>
        <p:grpSp>
          <p:nvGrpSpPr>
            <p:cNvPr id="24" name="Group 24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387101" y="-28575"/>
              <a:ext cx="6955027" cy="382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createSlice</a:t>
              </a:r>
              <a:r>
                <a:rPr lang="en-US" sz="1600">
                  <a:solidFill>
                    <a:srgbClr val="000000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: Tạo reducer và tự động tạo ra action cho reducer</a:t>
              </a:r>
              <a:endParaRPr lang="en-US" sz="1600">
                <a:solidFill>
                  <a:srgbClr val="000000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873795" y="2438192"/>
            <a:ext cx="5492470" cy="287020"/>
            <a:chOff x="18834" y="-28575"/>
            <a:chExt cx="7323294" cy="382695"/>
          </a:xfrm>
        </p:grpSpPr>
        <p:grpSp>
          <p:nvGrpSpPr>
            <p:cNvPr id="38" name="Group 38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387101" y="-28575"/>
              <a:ext cx="6955027" cy="382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createAction</a:t>
              </a:r>
              <a:r>
                <a:rPr lang="en-US" sz="1600">
                  <a:solidFill>
                    <a:srgbClr val="000000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: tạo action</a:t>
              </a:r>
              <a:endParaRPr lang="en-US" sz="1600">
                <a:solidFill>
                  <a:srgbClr val="000000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grpSp>
        <p:nvGrpSpPr>
          <p:cNvPr id="51" name="Group 51"/>
          <p:cNvGrpSpPr/>
          <p:nvPr/>
        </p:nvGrpSpPr>
        <p:grpSpPr>
          <a:xfrm rot="0">
            <a:off x="873476" y="2895392"/>
            <a:ext cx="5492470" cy="287020"/>
            <a:chOff x="18834" y="-28575"/>
            <a:chExt cx="7323294" cy="382694"/>
          </a:xfrm>
        </p:grpSpPr>
        <p:grpSp>
          <p:nvGrpSpPr>
            <p:cNvPr id="52" name="Group 52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64" name="TextBox 64"/>
            <p:cNvSpPr txBox="1"/>
            <p:nvPr/>
          </p:nvSpPr>
          <p:spPr>
            <a:xfrm>
              <a:off x="387101" y="-28575"/>
              <a:ext cx="6955027" cy="382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useDispatch</a:t>
              </a:r>
              <a:r>
                <a:rPr lang="en-US" sz="1600">
                  <a:solidFill>
                    <a:srgbClr val="000000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: hook dùng để bắn action dựa vào action cung cấp</a:t>
              </a:r>
              <a:endParaRPr lang="en-US" sz="1600">
                <a:solidFill>
                  <a:srgbClr val="000000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grpSp>
        <p:nvGrpSpPr>
          <p:cNvPr id="65" name="Group 65"/>
          <p:cNvGrpSpPr/>
          <p:nvPr/>
        </p:nvGrpSpPr>
        <p:grpSpPr>
          <a:xfrm rot="0">
            <a:off x="873795" y="3352591"/>
            <a:ext cx="5492470" cy="287020"/>
            <a:chOff x="18834" y="-28575"/>
            <a:chExt cx="7323294" cy="382695"/>
          </a:xfrm>
        </p:grpSpPr>
        <p:grpSp>
          <p:nvGrpSpPr>
            <p:cNvPr id="66" name="Group 66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68" name="TextBox 6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1" name="TextBox 7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4" name="TextBox 7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7" name="TextBox 7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78" name="TextBox 78"/>
            <p:cNvSpPr txBox="1"/>
            <p:nvPr/>
          </p:nvSpPr>
          <p:spPr>
            <a:xfrm>
              <a:off x="387101" y="-28575"/>
              <a:ext cx="6955027" cy="382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useSelector</a:t>
              </a:r>
              <a:r>
                <a:rPr lang="en-US" sz="1600">
                  <a:solidFill>
                    <a:srgbClr val="000000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: dùng để truy cập dữ liệu từ redux store </a:t>
              </a:r>
              <a:endParaRPr lang="en-US" sz="1600">
                <a:solidFill>
                  <a:srgbClr val="000000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sp>
        <p:nvSpPr>
          <p:cNvPr id="79" name="TextBox 79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21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298358" y="2069433"/>
            <a:ext cx="5503157" cy="4938226"/>
            <a:chOff x="0" y="0"/>
            <a:chExt cx="7337542" cy="6584302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2364341" y="208900"/>
              <a:ext cx="5182102" cy="4764301"/>
              <a:chOff x="0" y="0"/>
              <a:chExt cx="2028468" cy="186492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028468" cy="1864925"/>
              </a:xfrm>
              <a:custGeom>
                <a:avLst/>
                <a:gdLst/>
                <a:ahLst/>
                <a:cxnLst/>
                <a:rect l="l" t="t" r="r" b="b"/>
                <a:pathLst>
                  <a:path w="2028468" h="1864925">
                    <a:moveTo>
                      <a:pt x="51791" y="0"/>
                    </a:moveTo>
                    <a:lnTo>
                      <a:pt x="1976677" y="0"/>
                    </a:lnTo>
                    <a:cubicBezTo>
                      <a:pt x="2005280" y="0"/>
                      <a:pt x="2028468" y="23188"/>
                      <a:pt x="2028468" y="51791"/>
                    </a:cubicBezTo>
                    <a:lnTo>
                      <a:pt x="2028468" y="1813134"/>
                    </a:lnTo>
                    <a:cubicBezTo>
                      <a:pt x="2028468" y="1826870"/>
                      <a:pt x="2023012" y="1840043"/>
                      <a:pt x="2013299" y="1849756"/>
                    </a:cubicBezTo>
                    <a:cubicBezTo>
                      <a:pt x="2003586" y="1859469"/>
                      <a:pt x="1990413" y="1864925"/>
                      <a:pt x="1976677" y="1864925"/>
                    </a:cubicBezTo>
                    <a:lnTo>
                      <a:pt x="51791" y="1864925"/>
                    </a:lnTo>
                    <a:cubicBezTo>
                      <a:pt x="38055" y="1864925"/>
                      <a:pt x="24882" y="1859469"/>
                      <a:pt x="15169" y="1849756"/>
                    </a:cubicBezTo>
                    <a:cubicBezTo>
                      <a:pt x="5457" y="1840043"/>
                      <a:pt x="0" y="1826870"/>
                      <a:pt x="0" y="1813134"/>
                    </a:cubicBezTo>
                    <a:lnTo>
                      <a:pt x="0" y="51791"/>
                    </a:lnTo>
                    <a:cubicBezTo>
                      <a:pt x="0" y="38055"/>
                      <a:pt x="5457" y="24882"/>
                      <a:pt x="15169" y="15169"/>
                    </a:cubicBezTo>
                    <a:cubicBezTo>
                      <a:pt x="24882" y="5457"/>
                      <a:pt x="38055" y="0"/>
                      <a:pt x="5179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2028468" cy="1883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1567031" y="-194667"/>
              <a:ext cx="1687116" cy="2076450"/>
              <a:chOff x="0" y="0"/>
              <a:chExt cx="6604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>
                    <a:moveTo>
                      <a:pt x="220252" y="793731"/>
                    </a:moveTo>
                    <a:cubicBezTo>
                      <a:pt x="254109" y="805245"/>
                      <a:pt x="292600" y="812800"/>
                      <a:pt x="330378" y="812800"/>
                    </a:cubicBezTo>
                    <a:cubicBezTo>
                      <a:pt x="368157" y="812800"/>
                      <a:pt x="404509" y="806323"/>
                      <a:pt x="438009" y="794809"/>
                    </a:cubicBezTo>
                    <a:cubicBezTo>
                      <a:pt x="438723" y="794450"/>
                      <a:pt x="439435" y="794450"/>
                      <a:pt x="440148" y="794090"/>
                    </a:cubicBezTo>
                    <a:cubicBezTo>
                      <a:pt x="565955" y="748035"/>
                      <a:pt x="658618" y="626421"/>
                      <a:pt x="660400" y="48429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782" y="627140"/>
                      <a:pt x="93019" y="748755"/>
                      <a:pt x="220252" y="79373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660400" cy="704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6426889">
              <a:off x="448125" y="1024803"/>
              <a:ext cx="5182102" cy="4764301"/>
              <a:chOff x="0" y="0"/>
              <a:chExt cx="2028468" cy="186492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28468" cy="1864925"/>
              </a:xfrm>
              <a:custGeom>
                <a:avLst/>
                <a:gdLst/>
                <a:ahLst/>
                <a:cxnLst/>
                <a:rect l="l" t="t" r="r" b="b"/>
                <a:pathLst>
                  <a:path w="2028468" h="1864925">
                    <a:moveTo>
                      <a:pt x="51791" y="0"/>
                    </a:moveTo>
                    <a:lnTo>
                      <a:pt x="1976677" y="0"/>
                    </a:lnTo>
                    <a:cubicBezTo>
                      <a:pt x="2005280" y="0"/>
                      <a:pt x="2028468" y="23188"/>
                      <a:pt x="2028468" y="51791"/>
                    </a:cubicBezTo>
                    <a:lnTo>
                      <a:pt x="2028468" y="1813134"/>
                    </a:lnTo>
                    <a:cubicBezTo>
                      <a:pt x="2028468" y="1826870"/>
                      <a:pt x="2023012" y="1840043"/>
                      <a:pt x="2013299" y="1849756"/>
                    </a:cubicBezTo>
                    <a:cubicBezTo>
                      <a:pt x="2003586" y="1859469"/>
                      <a:pt x="1990413" y="1864925"/>
                      <a:pt x="1976677" y="1864925"/>
                    </a:cubicBezTo>
                    <a:lnTo>
                      <a:pt x="51791" y="1864925"/>
                    </a:lnTo>
                    <a:cubicBezTo>
                      <a:pt x="38055" y="1864925"/>
                      <a:pt x="24882" y="1859469"/>
                      <a:pt x="15169" y="1849756"/>
                    </a:cubicBezTo>
                    <a:cubicBezTo>
                      <a:pt x="5457" y="1840043"/>
                      <a:pt x="0" y="1826870"/>
                      <a:pt x="0" y="1813134"/>
                    </a:cubicBezTo>
                    <a:lnTo>
                      <a:pt x="0" y="51791"/>
                    </a:lnTo>
                    <a:cubicBezTo>
                      <a:pt x="0" y="38055"/>
                      <a:pt x="5457" y="24882"/>
                      <a:pt x="15169" y="15169"/>
                    </a:cubicBezTo>
                    <a:cubicBezTo>
                      <a:pt x="24882" y="5457"/>
                      <a:pt x="38055" y="0"/>
                      <a:pt x="5179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2028468" cy="1883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id="12" name="Freeform 12"/>
          <p:cNvSpPr/>
          <p:nvPr/>
        </p:nvSpPr>
        <p:spPr>
          <a:xfrm>
            <a:off x="298417" y="300160"/>
            <a:ext cx="1877596" cy="821361"/>
          </a:xfrm>
          <a:custGeom>
            <a:avLst/>
            <a:gdLst/>
            <a:ahLst/>
            <a:cxnLst/>
            <a:rect l="l" t="t" r="r" b="b"/>
            <a:pathLst>
              <a:path w="1877596" h="821361">
                <a:moveTo>
                  <a:pt x="0" y="0"/>
                </a:moveTo>
                <a:lnTo>
                  <a:pt x="1877596" y="0"/>
                </a:lnTo>
                <a:lnTo>
                  <a:pt x="1877596" y="821361"/>
                </a:lnTo>
                <a:lnTo>
                  <a:pt x="0" y="82136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637365" y="1766022"/>
            <a:ext cx="1813240" cy="181324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id="16" name="Freeform 16"/>
          <p:cNvSpPr/>
          <p:nvPr/>
        </p:nvSpPr>
        <p:spPr>
          <a:xfrm>
            <a:off x="850295" y="2069433"/>
            <a:ext cx="1387382" cy="1206419"/>
          </a:xfrm>
          <a:custGeom>
            <a:avLst/>
            <a:gdLst/>
            <a:ahLst/>
            <a:cxnLst/>
            <a:rect l="l" t="t" r="r" b="b"/>
            <a:pathLst>
              <a:path w="1387382" h="1206419">
                <a:moveTo>
                  <a:pt x="0" y="0"/>
                </a:moveTo>
                <a:lnTo>
                  <a:pt x="1387382" y="0"/>
                </a:lnTo>
                <a:lnTo>
                  <a:pt x="1387382" y="1206419"/>
                </a:lnTo>
                <a:lnTo>
                  <a:pt x="0" y="1206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39048" y="4624387"/>
            <a:ext cx="1750814" cy="226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Times New Roman" panose="02020603050405020304"/>
              </a:rPr>
              <a:t>https://caodang.fpt.edu.vn/</a:t>
            </a:r>
            <a:endParaRPr lang="en-US" sz="120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8" name="AutoShape 18"/>
          <p:cNvSpPr/>
          <p:nvPr/>
        </p:nvSpPr>
        <p:spPr>
          <a:xfrm flipV="1">
            <a:off x="298417" y="4907580"/>
            <a:ext cx="1999940" cy="3718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3459174" y="2747095"/>
            <a:ext cx="3145714" cy="659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LẬP TRÌNH ĐA NỀN TẢNG VỚI REACT NATIVE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194247" y="4244657"/>
            <a:ext cx="3595386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16622"/>
                </a:solidFill>
                <a:latin typeface="Times New Roman" panose="02020603050405020304"/>
              </a:rPr>
              <a:t>PHẦN 2: XỬ LÝ NETWORK BẰNG REDUX TOOLKIT</a:t>
            </a:r>
            <a:endParaRPr lang="en-US" sz="1400">
              <a:solidFill>
                <a:srgbClr val="F16622"/>
              </a:solidFill>
              <a:latin typeface="Times New Roman" panose="020206030504050203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194247" y="3690491"/>
            <a:ext cx="3711378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16622"/>
                </a:solidFill>
                <a:latin typeface="Times New Roman" panose="02020603050405020304"/>
              </a:rPr>
              <a:t>BÀI 6: QUẢN LÝ STATE VÀ XỬ LÝ NETWORK BẰNG REDUX TOOLKIT</a:t>
            </a:r>
            <a:endParaRPr lang="en-US" sz="1400">
              <a:solidFill>
                <a:srgbClr val="F16622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936037"/>
            <a:ext cx="5806032" cy="235585"/>
            <a:chOff x="0" y="0"/>
            <a:chExt cx="7741376" cy="3141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Giới thiệu về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Redux Toolkit query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903475" y="254724"/>
            <a:ext cx="348311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Mục tiêu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519040" y="1343072"/>
            <a:ext cx="5806032" cy="235585"/>
            <a:chOff x="0" y="0"/>
            <a:chExt cx="7741376" cy="314113"/>
          </a:xfrm>
        </p:grpSpPr>
        <p:grpSp>
          <p:nvGrpSpPr>
            <p:cNvPr id="23" name="Group 23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Sử dụng hàm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createApi, fetchBaseQuery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để tạo một request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519040" y="1750107"/>
            <a:ext cx="5806032" cy="511810"/>
            <a:chOff x="0" y="0"/>
            <a:chExt cx="7741376" cy="682413"/>
          </a:xfrm>
        </p:grpSpPr>
        <p:grpSp>
          <p:nvGrpSpPr>
            <p:cNvPr id="40" name="Group 40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Cách sử dụng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queries, mutation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và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transformResponse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trong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endpoints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22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040" y="936191"/>
            <a:ext cx="5806032" cy="235585"/>
            <a:chOff x="0" y="0"/>
            <a:chExt cx="7741376" cy="3141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createApi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là gì?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31642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Giới thiệu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41178" y="1253056"/>
            <a:ext cx="5545335" cy="57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createApi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tự động tạo các hook React cho từng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query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&amp;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mutation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endpoints.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41178" y="1936316"/>
            <a:ext cx="5545335" cy="113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Trước kia, để các bạn có thể thao tác với api, bạn phải sử dụng thư viện thứ 3, như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axios, 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để gọi api. Đôi khi bạn còn phải sử dụng thêm thư viện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react-query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để xử lý thêm cho các query.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23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937090"/>
            <a:ext cx="5806032" cy="511810"/>
            <a:chOff x="0" y="0"/>
            <a:chExt cx="7741376" cy="6824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Để sử dụng Query trong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RTK,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bạn import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createApi, fetchBaseQuery 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519040" y="3831272"/>
            <a:ext cx="5806032" cy="511810"/>
            <a:chOff x="0" y="0"/>
            <a:chExt cx="7741376" cy="682413"/>
          </a:xfrm>
        </p:grpSpPr>
        <p:grpSp>
          <p:nvGrpSpPr>
            <p:cNvPr id="23" name="Group 23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Tiếp theo chúng ta sẽ tạo một hàm xử lý api tên là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pokemonApi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để gọi api 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818476" y="2595562"/>
            <a:ext cx="5506596" cy="1064259"/>
            <a:chOff x="0" y="0"/>
            <a:chExt cx="7342128" cy="1419013"/>
          </a:xfrm>
        </p:grpSpPr>
        <p:grpSp>
          <p:nvGrpSpPr>
            <p:cNvPr id="40" name="Group 40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52" name="TextBox 52"/>
            <p:cNvSpPr txBox="1"/>
            <p:nvPr/>
          </p:nvSpPr>
          <p:spPr>
            <a:xfrm>
              <a:off x="387101" y="-66675"/>
              <a:ext cx="6955027" cy="1485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fetchBaseQuery():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Một wrapper nhỏ xung quanh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fetch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nhằm mục đích đơn giản hóa các request. Dự định là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baseQuery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được đề xuất sẽ được sử dụng trong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createApi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cho phần lớn người dùng.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1931642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RTK Query</a:t>
            </a:r>
            <a:endParaRPr lang="en-US" sz="1800">
              <a:solidFill>
                <a:srgbClr val="F16622"/>
              </a:solidFill>
              <a:latin typeface="Times New Roman Bold" panose="02020603050405020304"/>
              <a:hlinkClick r:id="rId2" tooltip="https://rntp.dev/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24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56" name="Group 21"/>
          <p:cNvGrpSpPr/>
          <p:nvPr/>
        </p:nvGrpSpPr>
        <p:grpSpPr>
          <a:xfrm rot="0">
            <a:off x="704850" y="1663065"/>
            <a:ext cx="5497830" cy="483870"/>
            <a:chOff x="0" y="0"/>
            <a:chExt cx="2801001" cy="1605817"/>
          </a:xfrm>
        </p:grpSpPr>
        <p:sp>
          <p:nvSpPr>
            <p:cNvPr id="57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58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import {createApi, fetchBaseQuery} from '@reduxjs/toolkit/query/react';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879917" y="3716392"/>
            <a:ext cx="5506596" cy="511809"/>
            <a:chOff x="0" y="0"/>
            <a:chExt cx="7342128" cy="682413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387101" y="-66675"/>
              <a:ext cx="6955027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reducerPath: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là khóa duy nhất mà service của bạn sẽ được gắn vào store của bạn.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931642" y="254724"/>
            <a:ext cx="4454870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>
                <a:solidFill>
                  <a:srgbClr val="F16622"/>
                </a:solidFill>
                <a:latin typeface="Times New Roman Bold" panose="02020603050405020304"/>
                <a:sym typeface="+mn-ea"/>
              </a:rPr>
              <a:t>RTK Query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25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41" name="Group 21"/>
          <p:cNvGrpSpPr/>
          <p:nvPr/>
        </p:nvGrpSpPr>
        <p:grpSpPr>
          <a:xfrm rot="0">
            <a:off x="1123950" y="1034415"/>
            <a:ext cx="4648200" cy="2470785"/>
            <a:chOff x="0" y="0"/>
            <a:chExt cx="2801001" cy="1605817"/>
          </a:xfrm>
        </p:grpSpPr>
        <p:sp>
          <p:nvSpPr>
            <p:cNvPr id="42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43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export const pokemonApi = createApi({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reducerPath: 'pokemonApi',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baseQuery: fetchBaseQuery({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baseUrl: 'https://pokeapi.co/api/v2/',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}),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endpoints: builder =&gt; ({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getPokemonByName: builder.query({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query: name =&gt; `pokemon/${name}`,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})})});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879989" y="938192"/>
            <a:ext cx="5506596" cy="788034"/>
            <a:chOff x="0" y="0"/>
            <a:chExt cx="7342128" cy="1050713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387101" y="-66675"/>
              <a:ext cx="6955027" cy="111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baseQuery: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sử dụng kết hợp với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fetchBaseQuery,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chứa api gốc, bạn có thể truyền thêm header vào query và nhiều thứ khác vào query của mình.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879917" y="1897676"/>
            <a:ext cx="5506596" cy="1340484"/>
            <a:chOff x="0" y="0"/>
            <a:chExt cx="7342128" cy="1787313"/>
          </a:xfrm>
        </p:grpSpPr>
        <p:grpSp>
          <p:nvGrpSpPr>
            <p:cNvPr id="19" name="Group 19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387101" y="-66675"/>
              <a:ext cx="6955027" cy="1853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endpoints: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chứa các function để gọi api, ở ví dụ trên chúng ta có hàm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getPokemonByName.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PokemonType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giá trị mà query sẽ nhận được,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string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chuỗi tên pokemon, để thêm vào params cho query của chúng ta. Chúng ta sẽ truyền string này khi gọi hàm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getPokemonByName.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931642" y="254724"/>
            <a:ext cx="4454870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>
                <a:solidFill>
                  <a:srgbClr val="F16622"/>
                </a:solidFill>
                <a:latin typeface="Times New Roman Bold" panose="02020603050405020304"/>
                <a:sym typeface="+mn-ea"/>
              </a:rPr>
              <a:t>RTK Query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26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933169"/>
            <a:ext cx="5806031" cy="861695"/>
            <a:chOff x="0" y="-66675"/>
            <a:chExt cx="7741375" cy="1148926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1148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Từ hàm </a:t>
              </a:r>
              <a:r>
                <a:rPr lang="en-US" sz="1600" b="1">
                  <a:solidFill>
                    <a:srgbClr val="000000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getPokemonByName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create api trong endpoint sẽ tự động tạo ra 2 hook </a:t>
              </a:r>
              <a:r>
                <a:rPr lang="en-US" sz="1600" b="1">
                  <a:solidFill>
                    <a:srgbClr val="000000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useGetPokemonByNameQuery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, </a:t>
              </a:r>
              <a:r>
                <a:rPr lang="en-US" sz="1600" b="1">
                  <a:solidFill>
                    <a:srgbClr val="000000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useLazyGetPokemonByNameQuery</a:t>
              </a:r>
              <a:endParaRPr lang="en-US" sz="1600" b="1">
                <a:solidFill>
                  <a:srgbClr val="000000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931642" y="254724"/>
            <a:ext cx="4454870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>
                <a:solidFill>
                  <a:srgbClr val="F16622"/>
                </a:solidFill>
                <a:latin typeface="Times New Roman Bold" panose="02020603050405020304"/>
                <a:sym typeface="+mn-ea"/>
              </a:rPr>
              <a:t>RTK Query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23" name="Group 23"/>
          <p:cNvGrpSpPr/>
          <p:nvPr/>
        </p:nvGrpSpPr>
        <p:grpSpPr>
          <a:xfrm rot="0">
            <a:off x="818548" y="3105420"/>
            <a:ext cx="5506596" cy="511809"/>
            <a:chOff x="0" y="0"/>
            <a:chExt cx="7342128" cy="682413"/>
          </a:xfrm>
        </p:grpSpPr>
        <p:grpSp>
          <p:nvGrpSpPr>
            <p:cNvPr id="24" name="Group 24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387101" y="-66675"/>
              <a:ext cx="6955027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useGetPokemonByNameQuery: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sẽ gọi query ngay tại screen khi mout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818548" y="3808365"/>
            <a:ext cx="5506596" cy="788034"/>
            <a:chOff x="0" y="0"/>
            <a:chExt cx="7342128" cy="1050713"/>
          </a:xfrm>
        </p:grpSpPr>
        <p:grpSp>
          <p:nvGrpSpPr>
            <p:cNvPr id="38" name="Group 38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387101" y="-66675"/>
              <a:ext cx="6955027" cy="111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useLazyGetPokemonByNameQuery: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chỉ gọi query khi chúng ta gọi function trong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useLazyGetPokemonByNameQuery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27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56" name="Group 21"/>
          <p:cNvGrpSpPr/>
          <p:nvPr/>
        </p:nvGrpSpPr>
        <p:grpSpPr>
          <a:xfrm rot="0">
            <a:off x="723900" y="2035810"/>
            <a:ext cx="5497830" cy="828675"/>
            <a:chOff x="0" y="0"/>
            <a:chExt cx="2801001" cy="1605817"/>
          </a:xfrm>
        </p:grpSpPr>
        <p:sp>
          <p:nvSpPr>
            <p:cNvPr id="57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58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export const {useGetPokemonByNameQuery, useLazyGetPokemonByNameQuery} = pokemonApi;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Reducer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519112" y="935891"/>
            <a:ext cx="5806032" cy="235585"/>
            <a:chOff x="0" y="0"/>
            <a:chExt cx="7741376" cy="314113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Để tạo reducer trong </a:t>
              </a:r>
              <a:r>
                <a:rPr lang="en-US" sz="1600" spc="-79">
                  <a:solidFill>
                    <a:srgbClr val="000000"/>
                  </a:solidFill>
                  <a:latin typeface="Times New Roman Bold" panose="02020603050405020304"/>
                </a:rPr>
                <a:t>Redux Toolkit </a:t>
              </a: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có 2 cách:</a:t>
              </a:r>
              <a:endParaRPr lang="en-US" sz="1600" spc="-79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818548" y="1342926"/>
            <a:ext cx="5506596" cy="235584"/>
            <a:chOff x="0" y="0"/>
            <a:chExt cx="7342128" cy="314113"/>
          </a:xfrm>
        </p:grpSpPr>
        <p:grpSp>
          <p:nvGrpSpPr>
            <p:cNvPr id="23" name="Group 23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Cách 1: sử dụng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createSlice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818548" y="1749960"/>
            <a:ext cx="5506596" cy="235584"/>
            <a:chOff x="0" y="0"/>
            <a:chExt cx="7342128" cy="314113"/>
          </a:xfrm>
        </p:grpSpPr>
        <p:grpSp>
          <p:nvGrpSpPr>
            <p:cNvPr id="37" name="Group 37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49" name="TextBox 49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Cách 2: sử dụng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createReducer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31642" y="254724"/>
            <a:ext cx="4454870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>
                <a:solidFill>
                  <a:srgbClr val="F16622"/>
                </a:solidFill>
                <a:latin typeface="Times New Roman Bold" panose="02020603050405020304"/>
                <a:sym typeface="+mn-ea"/>
              </a:rPr>
              <a:t>RTK Query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519112" y="937090"/>
            <a:ext cx="5806032" cy="1064260"/>
            <a:chOff x="0" y="0"/>
            <a:chExt cx="7741376" cy="1419013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05735" y="-66675"/>
              <a:ext cx="7335640" cy="1485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useGetPokemonByNameQuery: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sẽ tự động query khi screen được mount hoặc khi prop truyền vào payload được thay đổi giá trị. Kết quả trả về cho chúng ta các prop liên quan đến query.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879844" y="3189799"/>
            <a:ext cx="5506596" cy="235584"/>
            <a:chOff x="0" y="0"/>
            <a:chExt cx="7342128" cy="314113"/>
          </a:xfrm>
        </p:grpSpPr>
        <p:grpSp>
          <p:nvGrpSpPr>
            <p:cNvPr id="24" name="Group 24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data: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dữ liệu trả về khi query api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879844" y="3573339"/>
            <a:ext cx="5506596" cy="235584"/>
            <a:chOff x="0" y="0"/>
            <a:chExt cx="7342128" cy="314113"/>
          </a:xfrm>
        </p:grpSpPr>
        <p:grpSp>
          <p:nvGrpSpPr>
            <p:cNvPr id="38" name="Group 38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refetch: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function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gọi lại api để update dữ liệu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51" name="Group 51"/>
          <p:cNvGrpSpPr/>
          <p:nvPr/>
        </p:nvGrpSpPr>
        <p:grpSpPr>
          <a:xfrm rot="0">
            <a:off x="879844" y="3956878"/>
            <a:ext cx="5506596" cy="235584"/>
            <a:chOff x="0" y="0"/>
            <a:chExt cx="7342128" cy="314113"/>
          </a:xfrm>
        </p:grpSpPr>
        <p:grpSp>
          <p:nvGrpSpPr>
            <p:cNvPr id="52" name="Group 52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64" name="TextBox 64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isLoading: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trạng thái gọi dữ liệu (boolean)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28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66" name="Group 21"/>
          <p:cNvGrpSpPr/>
          <p:nvPr/>
        </p:nvGrpSpPr>
        <p:grpSpPr>
          <a:xfrm rot="0">
            <a:off x="1598295" y="2016125"/>
            <a:ext cx="3698875" cy="828675"/>
            <a:chOff x="0" y="0"/>
            <a:chExt cx="2801001" cy="1605817"/>
          </a:xfrm>
        </p:grpSpPr>
        <p:sp>
          <p:nvSpPr>
            <p:cNvPr id="67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68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const {data, refetch, isLoading} = useGetPokemonByNameQuery(name);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937090"/>
            <a:ext cx="5806032" cy="511810"/>
            <a:chOff x="0" y="0"/>
            <a:chExt cx="7741376" cy="6824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useLazyGetPokemonByNameQuery: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hook cho phép chúng ta gọi query khi muốn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879844" y="2878726"/>
            <a:ext cx="5506596" cy="511809"/>
            <a:chOff x="0" y="0"/>
            <a:chExt cx="7342128" cy="682413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387101" y="-66675"/>
              <a:ext cx="6955027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getPokemonByName: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function gọi query của endpoint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getPokemonByName.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931642" y="254724"/>
            <a:ext cx="4454870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>
                <a:solidFill>
                  <a:srgbClr val="F16622"/>
                </a:solidFill>
                <a:latin typeface="Times New Roman Bold" panose="02020603050405020304"/>
                <a:sym typeface="+mn-ea"/>
              </a:rPr>
              <a:t>RTK Query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37" name="Group 37"/>
          <p:cNvGrpSpPr/>
          <p:nvPr/>
        </p:nvGrpSpPr>
        <p:grpSpPr>
          <a:xfrm rot="0">
            <a:off x="879844" y="3561986"/>
            <a:ext cx="5506596" cy="788034"/>
            <a:chOff x="0" y="0"/>
            <a:chExt cx="7342128" cy="1050713"/>
          </a:xfrm>
        </p:grpSpPr>
        <p:grpSp>
          <p:nvGrpSpPr>
            <p:cNvPr id="38" name="Group 38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387101" y="-66675"/>
              <a:ext cx="6955027" cy="111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result: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kết quả của query, cũng tương tự như kết quả trả về từ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useGetPokemonByNameQuery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. Chúng ta có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data,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dữ liệu trả về,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isFetching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trạng thái gọi query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29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66" name="Group 21"/>
          <p:cNvGrpSpPr/>
          <p:nvPr/>
        </p:nvGrpSpPr>
        <p:grpSpPr>
          <a:xfrm rot="0">
            <a:off x="1372870" y="1640205"/>
            <a:ext cx="4402455" cy="979170"/>
            <a:chOff x="0" y="0"/>
            <a:chExt cx="2801001" cy="1605817"/>
          </a:xfrm>
        </p:grpSpPr>
        <p:sp>
          <p:nvSpPr>
            <p:cNvPr id="67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68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[getPokemonByName, result] = useLazyGetPokemonByNameQuery();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{data, isFetching: isLoading} = result || {};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2197618"/>
            <a:ext cx="5806032" cy="511810"/>
            <a:chOff x="0" y="0"/>
            <a:chExt cx="7741376" cy="6824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Nếu muốn request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POST, PUT, DELETE, PATCH,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... sử dụng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mutation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theo hướng dẫn dưới đây: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931642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RTK Mutation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23" name="Group 23"/>
          <p:cNvGrpSpPr/>
          <p:nvPr/>
        </p:nvGrpSpPr>
        <p:grpSpPr>
          <a:xfrm rot="0">
            <a:off x="519040" y="940301"/>
            <a:ext cx="5806032" cy="1064260"/>
            <a:chOff x="0" y="0"/>
            <a:chExt cx="7741376" cy="1419013"/>
          </a:xfrm>
        </p:grpSpPr>
        <p:grpSp>
          <p:nvGrpSpPr>
            <p:cNvPr id="24" name="Group 24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9" name="TextBox 39"/>
            <p:cNvSpPr txBox="1"/>
            <p:nvPr/>
          </p:nvSpPr>
          <p:spPr>
            <a:xfrm>
              <a:off x="405735" y="-66675"/>
              <a:ext cx="7335640" cy="1485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Mutations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được sử dụng để gửi cập nhật dữ liệu đến máy chủ và áp dụng các thay đổi cho bộ đệm cục bộ.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Mutations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cũng có thể làm invalidate dữ liệu được lưu trong bộ nhớ cache và buộc tìm nạp lại dữ liệu.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30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66" name="Group 21"/>
          <p:cNvGrpSpPr/>
          <p:nvPr/>
        </p:nvGrpSpPr>
        <p:grpSpPr>
          <a:xfrm rot="0">
            <a:off x="1466850" y="2936875"/>
            <a:ext cx="4222115" cy="1755775"/>
            <a:chOff x="0" y="0"/>
            <a:chExt cx="2801001" cy="1605817"/>
          </a:xfrm>
        </p:grpSpPr>
        <p:sp>
          <p:nvSpPr>
            <p:cNvPr id="67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68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updatePokemon: builder.mutation({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query: ({name, body}) =&gt; ({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  url: `pokemon/${name}`,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  method: 'PATCH',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  body,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})}),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937090"/>
            <a:ext cx="5806032" cy="235585"/>
            <a:chOff x="0" y="0"/>
            <a:chExt cx="7741376" cy="3141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PokemonResonseType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type dữ liệu trả về của lệnh query,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519040" y="1372309"/>
            <a:ext cx="5806032" cy="511810"/>
            <a:chOff x="0" y="0"/>
            <a:chExt cx="7741376" cy="682413"/>
          </a:xfrm>
        </p:grpSpPr>
        <p:grpSp>
          <p:nvGrpSpPr>
            <p:cNvPr id="22" name="Group 22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PokemonDetaiQuerylType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type dữ liệu body truyền lên query khi gọi hàm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 updatePokemon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 rot="0">
            <a:off x="519040" y="2083752"/>
            <a:ext cx="5806032" cy="511810"/>
            <a:chOff x="0" y="0"/>
            <a:chExt cx="7741376" cy="682413"/>
          </a:xfrm>
        </p:grpSpPr>
        <p:grpSp>
          <p:nvGrpSpPr>
            <p:cNvPr id="39" name="Group 39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0" name="TextBox 50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54" name="TextBox 54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method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phương thức truyền lên query, có thể đặt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POST, PUT, GET, DELETE,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...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1931642" y="254724"/>
            <a:ext cx="4454870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>
                <a:solidFill>
                  <a:srgbClr val="F16622"/>
                </a:solidFill>
                <a:latin typeface="Times New Roman Bold" panose="02020603050405020304"/>
                <a:sym typeface="+mn-ea"/>
              </a:rPr>
              <a:t>RTK Mutation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31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937090"/>
            <a:ext cx="5806032" cy="788035"/>
            <a:chOff x="0" y="0"/>
            <a:chExt cx="7741376" cy="10507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111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Cách gọi hàm gọi hook lệnh mutation vừa tạo.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updatePokemon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function bắt đầu gọi lệnh query,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resultUpdatePokemon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giá trị trả về của lệnh query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31998" y="3809829"/>
            <a:ext cx="5544990" cy="8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Khi gọi function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updatePokemon 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chúng ta truyền thêm body vào lệnh query. Tuỳ vào api, mà chúng ta sẽ truyền theo body tương ứng.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931642" y="254724"/>
            <a:ext cx="4454870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>
                <a:solidFill>
                  <a:srgbClr val="F16622"/>
                </a:solidFill>
                <a:latin typeface="Times New Roman Bold" panose="02020603050405020304"/>
                <a:sym typeface="+mn-ea"/>
              </a:rPr>
              <a:t>RTK Mutation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32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66" name="Group 21"/>
          <p:cNvGrpSpPr/>
          <p:nvPr/>
        </p:nvGrpSpPr>
        <p:grpSpPr>
          <a:xfrm rot="0">
            <a:off x="953770" y="1889760"/>
            <a:ext cx="4998085" cy="1755775"/>
            <a:chOff x="0" y="0"/>
            <a:chExt cx="2801001" cy="1605817"/>
          </a:xfrm>
        </p:grpSpPr>
        <p:sp>
          <p:nvSpPr>
            <p:cNvPr id="67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68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[updatePokemon, resultUpdatePokemon] = useUpdatePokemonMutation();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const onUpdatePokemon = () =&gt; 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updatePokemon({name: 'bulbasaur', body: {name: 'bulbasaur22'}})};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31642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Header Query</a:t>
            </a:r>
            <a:endParaRPr lang="en-US" sz="1800">
              <a:solidFill>
                <a:srgbClr val="F16622"/>
              </a:solidFill>
              <a:latin typeface="Times New Roman Bold" panose="02020603050405020304"/>
              <a:hlinkClick r:id="rId2" tooltip="https://rntp.dev/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519112" y="887084"/>
            <a:ext cx="5806031" cy="574040"/>
            <a:chOff x="0" y="-66675"/>
            <a:chExt cx="7741375" cy="765386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05735" y="-66675"/>
              <a:ext cx="7335640" cy="765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Để truyền header vào request, có thể sử dụng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prepareHeaders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trong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fetchBaseQuery 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41523" y="1553675"/>
            <a:ext cx="5544990" cy="172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Cho phép bạn thêm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headers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vào request. Bạn có thể chỉ định headers ở endpoint cuối, nhưng thông thường bạn sẽ muốn đặt các headers phổ biến như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authorization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tại đây. Đây là một cơ chế tiện lợi, đối số thứ hai cho phép bạn sử dụng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getState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để truy cập store redux của bạn trong trường hợp bạn lưu trữ thông tin bạn sẽ cần ở đó, chẳng hạn như auth token.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33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887084"/>
            <a:ext cx="5806031" cy="574040"/>
            <a:chOff x="0" y="-66675"/>
            <a:chExt cx="7741375" cy="765386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765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Để thêm token vào header sử dụng prop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headers để set header cho request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cách sau đây: 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931642" y="254724"/>
            <a:ext cx="4454870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>
                <a:solidFill>
                  <a:srgbClr val="F16622"/>
                </a:solidFill>
                <a:latin typeface="Times New Roman Bold" panose="02020603050405020304"/>
                <a:sym typeface="+mn-ea"/>
              </a:rPr>
              <a:t>Header Query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34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66" name="Group 21"/>
          <p:cNvGrpSpPr/>
          <p:nvPr/>
        </p:nvGrpSpPr>
        <p:grpSpPr>
          <a:xfrm rot="0">
            <a:off x="904240" y="1648460"/>
            <a:ext cx="5340350" cy="2708910"/>
            <a:chOff x="0" y="0"/>
            <a:chExt cx="2801001" cy="1605817"/>
          </a:xfrm>
        </p:grpSpPr>
        <p:sp>
          <p:nvSpPr>
            <p:cNvPr id="67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68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export const pokemonApi = createApi({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reducerPath: 'pokemonApi',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baseQuery: fetchBaseQuery({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baseUrl: 'https://pokeapi.co/api/v2/',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prepareHeaders: (headers, {getState}) =&gt; {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const token = getState().auth.token;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if (token) { headers.set('authorization', `Bearer ${token}`)}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return headers;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},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6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}),</a:t>
              </a:r>
              <a:endParaRPr lang="en-US" sz="16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85" y="948611"/>
            <a:ext cx="5806032" cy="788035"/>
            <a:chOff x="0" y="0"/>
            <a:chExt cx="7741376" cy="10507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111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Ở chương query này, chúng ta đã được học cách gọi api từ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createApi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, cách gọi lệnh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GET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bằng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query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, lệnh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POST, DELETE, PUT, PATCH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, ... qua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mutation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31642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Tổng kết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519112" y="1915960"/>
            <a:ext cx="5806032" cy="511810"/>
            <a:chOff x="0" y="0"/>
            <a:chExt cx="7741376" cy="682413"/>
          </a:xfrm>
        </p:grpSpPr>
        <p:grpSp>
          <p:nvGrpSpPr>
            <p:cNvPr id="23" name="Group 23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405735" y="-66675"/>
              <a:ext cx="7335640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Các bạn cũng đã được học cách truyền header thông qua  prop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prepareHeaders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của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fetchBaseQuery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35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011" y="1253870"/>
            <a:ext cx="3817604" cy="3319656"/>
          </a:xfrm>
          <a:custGeom>
            <a:avLst/>
            <a:gdLst/>
            <a:ahLst/>
            <a:cxnLst/>
            <a:rect l="l" t="t" r="r" b="b"/>
            <a:pathLst>
              <a:path w="3817604" h="3319656">
                <a:moveTo>
                  <a:pt x="0" y="0"/>
                </a:moveTo>
                <a:lnTo>
                  <a:pt x="3817603" y="0"/>
                </a:lnTo>
                <a:lnTo>
                  <a:pt x="3817603" y="3319655"/>
                </a:lnTo>
                <a:lnTo>
                  <a:pt x="0" y="3319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78218" y="308610"/>
            <a:ext cx="450829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Tổng kết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75865" y="2433320"/>
            <a:ext cx="2654935" cy="753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16622"/>
                </a:solidFill>
                <a:latin typeface="Times New Roman Bold" panose="02020603050405020304"/>
              </a:rPr>
              <a:t>Kết thúc</a:t>
            </a:r>
            <a:endParaRPr lang="en-US" sz="4200">
              <a:solidFill>
                <a:srgbClr val="F16622"/>
              </a:solidFill>
              <a:latin typeface="Times New Roman Bold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createSlice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519112" y="939143"/>
            <a:ext cx="5806032" cy="235585"/>
            <a:chOff x="0" y="0"/>
            <a:chExt cx="7741376" cy="314113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-79">
                  <a:solidFill>
                    <a:srgbClr val="000000"/>
                  </a:solidFill>
                  <a:latin typeface="Times New Roman Bold" panose="02020603050405020304"/>
                </a:rPr>
                <a:t>createSlice</a:t>
              </a: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 là gì?</a:t>
              </a:r>
              <a:endParaRPr lang="en-US" sz="1600" spc="-79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41323" y="1256008"/>
            <a:ext cx="5545262" cy="8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Một hàm chấp nhận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state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ban đầu, một đối tượng của các hàm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reducer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và 'tên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slice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' và tự động tạo các action và các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action type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tương ứng với các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reducer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và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state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41323" y="2215493"/>
            <a:ext cx="5545262" cy="30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API này là cách tiếp cận tiêu chuẩn để viết logic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Redux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41251" y="2622528"/>
            <a:ext cx="5545262" cy="30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API này là cách tiếp cận tiêu chuẩn để viết logic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Redux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3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9113" y="1553757"/>
            <a:ext cx="5806032" cy="1942306"/>
          </a:xfrm>
          <a:custGeom>
            <a:avLst/>
            <a:gdLst/>
            <a:ahLst/>
            <a:cxnLst/>
            <a:rect l="l" t="t" r="r" b="b"/>
            <a:pathLst>
              <a:path w="5806032" h="1942306">
                <a:moveTo>
                  <a:pt x="0" y="0"/>
                </a:moveTo>
                <a:lnTo>
                  <a:pt x="5806031" y="0"/>
                </a:lnTo>
                <a:lnTo>
                  <a:pt x="5806031" y="1942306"/>
                </a:lnTo>
                <a:lnTo>
                  <a:pt x="0" y="1942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createSlice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519112" y="939143"/>
            <a:ext cx="5806032" cy="788035"/>
            <a:chOff x="0" y="0"/>
            <a:chExt cx="7741376" cy="1050713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05735" y="-66675"/>
              <a:ext cx="7335640" cy="111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Tạo mới một file </a:t>
              </a:r>
              <a:r>
                <a:rPr lang="en-US" sz="1600" spc="-79">
                  <a:solidFill>
                    <a:srgbClr val="000000"/>
                  </a:solidFill>
                  <a:latin typeface="Times New Roman Bold" panose="02020603050405020304"/>
                </a:rPr>
                <a:t>counter.ts </a:t>
              </a: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để chứa một reducer, reducer này có chức năng thay đổi các giá trị liên quan đến biến đếm. Đầu tiên chúng ta import các thư viện </a:t>
              </a:r>
              <a:r>
                <a:rPr lang="en-US" sz="1600" spc="-79">
                  <a:solidFill>
                    <a:srgbClr val="000000"/>
                  </a:solidFill>
                  <a:latin typeface="Times New Roman Bold" panose="02020603050405020304"/>
                </a:rPr>
                <a:t>createSlice </a:t>
              </a: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và </a:t>
              </a:r>
              <a:r>
                <a:rPr lang="en-US" sz="1600" spc="-79">
                  <a:solidFill>
                    <a:srgbClr val="000000"/>
                  </a:solidFill>
                  <a:latin typeface="Times New Roman Bold" panose="02020603050405020304"/>
                </a:rPr>
                <a:t>PayloadAction</a:t>
              </a: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.</a:t>
              </a:r>
              <a:endParaRPr lang="en-US" sz="1600" spc="-79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4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889137"/>
            <a:ext cx="5806031" cy="861695"/>
            <a:chOff x="0" y="-66675"/>
            <a:chExt cx="7741375" cy="1148926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1148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Tiếp theo, khai báo các state ban đầu của reducer. Đây sẽ là các dữ liệu mà </a:t>
              </a:r>
              <a:r>
                <a:rPr lang="en-US" sz="1600" spc="-79">
                  <a:solidFill>
                    <a:srgbClr val="000000"/>
                  </a:solidFill>
                  <a:latin typeface="Times New Roman Bold" panose="02020603050405020304"/>
                </a:rPr>
                <a:t>reducer</a:t>
              </a: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 sẽ chứa. Chúng ta có một </a:t>
              </a:r>
              <a:r>
                <a:rPr lang="en-US" sz="1600" spc="-79">
                  <a:solidFill>
                    <a:srgbClr val="000000"/>
                  </a:solidFill>
                  <a:latin typeface="Times New Roman Bold" panose="02020603050405020304"/>
                </a:rPr>
                <a:t>state</a:t>
              </a: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 tên là </a:t>
              </a:r>
              <a:r>
                <a:rPr lang="en-US" sz="1600" spc="-79">
                  <a:solidFill>
                    <a:srgbClr val="000000"/>
                  </a:solidFill>
                  <a:latin typeface="Times New Roman Bold" panose="02020603050405020304"/>
                </a:rPr>
                <a:t>value </a:t>
              </a: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giá trị ban đầu là 0. Lưu ý bạn có thể lưu trữ nhiều kiểu dữ liệu khác nhau.</a:t>
              </a:r>
              <a:endParaRPr lang="en-US" sz="1600" spc="-79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1291200" y="1828577"/>
            <a:ext cx="4323225" cy="2100435"/>
          </a:xfrm>
          <a:custGeom>
            <a:avLst/>
            <a:gdLst/>
            <a:ahLst/>
            <a:cxnLst/>
            <a:rect l="l" t="t" r="r" b="b"/>
            <a:pathLst>
              <a:path w="4323225" h="2100435">
                <a:moveTo>
                  <a:pt x="0" y="0"/>
                </a:moveTo>
                <a:lnTo>
                  <a:pt x="4323225" y="0"/>
                </a:lnTo>
                <a:lnTo>
                  <a:pt x="4323225" y="2100435"/>
                </a:lnTo>
                <a:lnTo>
                  <a:pt x="0" y="210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createSlice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5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112" y="939143"/>
            <a:ext cx="5806032" cy="235585"/>
            <a:chOff x="0" y="0"/>
            <a:chExt cx="7741376" cy="3141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Chúng ta gọi hàm </a:t>
              </a:r>
              <a:r>
                <a:rPr lang="en-US" sz="1600" spc="-79">
                  <a:solidFill>
                    <a:srgbClr val="000000"/>
                  </a:solidFill>
                  <a:latin typeface="Times New Roman Bold" panose="02020603050405020304"/>
                </a:rPr>
                <a:t>createSlice </a:t>
              </a:r>
              <a:r>
                <a:rPr lang="en-US" sz="1600" spc="-79">
                  <a:solidFill>
                    <a:srgbClr val="000000"/>
                  </a:solidFill>
                  <a:latin typeface="Times New Roman" panose="02020603050405020304"/>
                </a:rPr>
                <a:t>để tạo reducer</a:t>
              </a:r>
              <a:endParaRPr lang="en-US" sz="1600" spc="-79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createSlice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6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24" name="Group 21"/>
          <p:cNvGrpSpPr/>
          <p:nvPr/>
        </p:nvGrpSpPr>
        <p:grpSpPr>
          <a:xfrm rot="0">
            <a:off x="1442720" y="1351915"/>
            <a:ext cx="4010025" cy="3381375"/>
            <a:chOff x="0" y="0"/>
            <a:chExt cx="2801001" cy="1605817"/>
          </a:xfrm>
        </p:grpSpPr>
        <p:sp>
          <p:nvSpPr>
            <p:cNvPr id="25" name="Freeform 22"/>
            <p:cNvSpPr/>
            <p:nvPr/>
          </p:nvSpPr>
          <p:spPr>
            <a:xfrm>
              <a:off x="0" y="0"/>
              <a:ext cx="2801001" cy="1605817"/>
            </a:xfrm>
            <a:custGeom>
              <a:avLst/>
              <a:gdLst/>
              <a:ahLst/>
              <a:cxnLst/>
              <a:rect l="l" t="t" r="r" b="b"/>
              <a:pathLst>
                <a:path w="2801001" h="1605817">
                  <a:moveTo>
                    <a:pt x="0" y="0"/>
                  </a:moveTo>
                  <a:lnTo>
                    <a:pt x="2801001" y="0"/>
                  </a:lnTo>
                  <a:lnTo>
                    <a:pt x="2801001" y="1605817"/>
                  </a:lnTo>
                  <a:lnTo>
                    <a:pt x="0" y="1605817"/>
                  </a:lnTo>
                  <a:close/>
                </a:path>
              </a:pathLst>
            </a:custGeom>
            <a:solidFill>
              <a:srgbClr val="F16622"/>
            </a:solidFill>
          </p:spPr>
        </p:sp>
        <p:sp>
          <p:nvSpPr>
            <p:cNvPr id="26" name="TextBox 23"/>
            <p:cNvSpPr txBox="1"/>
            <p:nvPr/>
          </p:nvSpPr>
          <p:spPr>
            <a:xfrm>
              <a:off x="0" y="-28575"/>
              <a:ext cx="2801001" cy="163439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export const counterSlice = createSlice({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name: 'counter', initialState,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reducers: {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increment: state =&gt; {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state.value += 1;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},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decrement: state =&gt; {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state.value -= 1;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},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incrementByAmount: (state, action) =&gt; {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  state.value += action.payload;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  },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  }});</a:t>
              </a:r>
              <a:endParaRPr lang="en-US" sz="1400">
                <a:solidFill>
                  <a:srgbClr val="FFFFFF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createSlice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879989" y="937578"/>
            <a:ext cx="5506596" cy="511809"/>
            <a:chOff x="0" y="0"/>
            <a:chExt cx="7342128" cy="682413"/>
          </a:xfrm>
        </p:grpSpPr>
        <p:grpSp>
          <p:nvGrpSpPr>
            <p:cNvPr id="6" name="Group 6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387101" y="-66675"/>
              <a:ext cx="6955027" cy="74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name: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là tên của reducer, tên này được sử dụng trong action types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879917" y="1620837"/>
            <a:ext cx="5506596" cy="235584"/>
            <a:chOff x="0" y="0"/>
            <a:chExt cx="7342128" cy="314113"/>
          </a:xfrm>
        </p:grpSpPr>
        <p:grpSp>
          <p:nvGrpSpPr>
            <p:cNvPr id="20" name="Group 20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initialState: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các giá trị state ban đầu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 reducer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xử lý.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879917" y="2027872"/>
            <a:ext cx="5506596" cy="1340484"/>
            <a:chOff x="0" y="0"/>
            <a:chExt cx="7342128" cy="1787313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46" name="TextBox 46"/>
            <p:cNvSpPr txBox="1"/>
            <p:nvPr/>
          </p:nvSpPr>
          <p:spPr>
            <a:xfrm>
              <a:off x="387101" y="-66675"/>
              <a:ext cx="6955027" cy="1853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reducers: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các hàm xử lý giá trị state trong reducer. Tên key sẽ được dùng để tạo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action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. Hàm '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builder callback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' được sử dụng để thêm nhiều bộ reducer hoặc một object bổ sung của '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case reducers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', trong đó các key phải là các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action type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 khác</a:t>
              </a:r>
              <a:endParaRPr lang="en-US" sz="160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7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9112" y="724145"/>
            <a:ext cx="5867400" cy="22398"/>
          </a:xfrm>
          <a:prstGeom prst="line">
            <a:avLst/>
          </a:prstGeom>
          <a:ln w="38100" cap="flat">
            <a:solidFill>
              <a:srgbClr val="F166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19040" y="181808"/>
            <a:ext cx="1229740" cy="417721"/>
          </a:xfrm>
          <a:custGeom>
            <a:avLst/>
            <a:gdLst/>
            <a:ahLst/>
            <a:cxnLst/>
            <a:rect l="l" t="t" r="r" b="b"/>
            <a:pathLst>
              <a:path w="1229740" h="417721">
                <a:moveTo>
                  <a:pt x="0" y="0"/>
                </a:moveTo>
                <a:lnTo>
                  <a:pt x="1229739" y="0"/>
                </a:lnTo>
                <a:lnTo>
                  <a:pt x="1229739" y="417721"/>
                </a:lnTo>
                <a:lnTo>
                  <a:pt x="0" y="4177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19040" y="937958"/>
            <a:ext cx="5806032" cy="235585"/>
            <a:chOff x="0" y="0"/>
            <a:chExt cx="7741376" cy="314113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10709" y="39546"/>
              <a:ext cx="262157" cy="240016"/>
              <a:chOff x="0" y="0"/>
              <a:chExt cx="852667" cy="7806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52667" cy="780652"/>
              </a:xfrm>
              <a:custGeom>
                <a:avLst/>
                <a:gdLst/>
                <a:ahLst/>
                <a:cxnLst/>
                <a:rect l="l" t="t" r="r" b="b"/>
                <a:pathLst>
                  <a:path w="852667" h="780652">
                    <a:moveTo>
                      <a:pt x="0" y="0"/>
                    </a:moveTo>
                    <a:lnTo>
                      <a:pt x="852667" y="0"/>
                    </a:lnTo>
                    <a:lnTo>
                      <a:pt x="852667" y="780652"/>
                    </a:lnTo>
                    <a:lnTo>
                      <a:pt x="0" y="780652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52667" cy="799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0" y="27307"/>
              <a:ext cx="242027" cy="24202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1842" y="41833"/>
              <a:ext cx="218342" cy="212976"/>
              <a:chOff x="0" y="0"/>
              <a:chExt cx="733260" cy="7152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3260" cy="715238"/>
              </a:xfrm>
              <a:custGeom>
                <a:avLst/>
                <a:gdLst/>
                <a:ahLst/>
                <a:cxnLst/>
                <a:rect l="l" t="t" r="r" b="b"/>
                <a:pathLst>
                  <a:path w="733260" h="715238">
                    <a:moveTo>
                      <a:pt x="0" y="0"/>
                    </a:moveTo>
                    <a:lnTo>
                      <a:pt x="733260" y="0"/>
                    </a:lnTo>
                    <a:lnTo>
                      <a:pt x="733260" y="715238"/>
                    </a:lnTo>
                    <a:lnTo>
                      <a:pt x="0" y="7152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733260" cy="7342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1261002">
              <a:off x="237344" y="32551"/>
              <a:ext cx="32993" cy="20225"/>
              <a:chOff x="0" y="0"/>
              <a:chExt cx="110802" cy="6792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802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110802" h="67923">
                    <a:moveTo>
                      <a:pt x="0" y="0"/>
                    </a:moveTo>
                    <a:lnTo>
                      <a:pt x="110802" y="0"/>
                    </a:lnTo>
                    <a:lnTo>
                      <a:pt x="110802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110802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2537428">
              <a:off x="4866" y="256957"/>
              <a:ext cx="14897" cy="20225"/>
              <a:chOff x="0" y="0"/>
              <a:chExt cx="50030" cy="67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0030" cy="67923"/>
              </a:xfrm>
              <a:custGeom>
                <a:avLst/>
                <a:gdLst/>
                <a:ahLst/>
                <a:cxnLst/>
                <a:rect l="l" t="t" r="r" b="b"/>
                <a:pathLst>
                  <a:path w="50030" h="67923">
                    <a:moveTo>
                      <a:pt x="0" y="0"/>
                    </a:moveTo>
                    <a:lnTo>
                      <a:pt x="50030" y="0"/>
                    </a:lnTo>
                    <a:lnTo>
                      <a:pt x="50030" y="67923"/>
                    </a:lnTo>
                    <a:lnTo>
                      <a:pt x="0" y="67923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50030" cy="86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5735" y="-66675"/>
              <a:ext cx="7335640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/>
                </a:rPr>
                <a:t>Các params của </a:t>
              </a: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createSlice: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31715" y="254724"/>
            <a:ext cx="445487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16622"/>
                </a:solidFill>
                <a:latin typeface="Times New Roman Bold" panose="02020603050405020304"/>
              </a:rPr>
              <a:t>Parameters</a:t>
            </a:r>
            <a:endParaRPr lang="en-US" sz="1800">
              <a:solidFill>
                <a:srgbClr val="F16622"/>
              </a:solidFill>
              <a:latin typeface="Times New Roman Bold" panose="02020603050405020304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818476" y="1321498"/>
            <a:ext cx="5506596" cy="235584"/>
            <a:chOff x="0" y="0"/>
            <a:chExt cx="7342128" cy="314113"/>
          </a:xfrm>
        </p:grpSpPr>
        <p:grpSp>
          <p:nvGrpSpPr>
            <p:cNvPr id="23" name="Group 23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initialState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19104" y="1638362"/>
            <a:ext cx="5267482" cy="30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Giá trị state ban đầu cho slice state này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119031" y="2021902"/>
            <a:ext cx="5267482" cy="140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Đây cũng có thể là một hàm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"lazy initializer"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, hàm này sẽ trả về giá trị state ban đầu khi được gọi. Điều này sẽ được sử dụng bất cứ khi nào reducer được gọi với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undefined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là giá trị state của nó và chủ yếu hữu ích cho các trường hợp như đọc state ban đầu từ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localStorage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38" name="Group 38"/>
          <p:cNvGrpSpPr/>
          <p:nvPr/>
        </p:nvGrpSpPr>
        <p:grpSpPr>
          <a:xfrm rot="0">
            <a:off x="818476" y="3600512"/>
            <a:ext cx="5506596" cy="235584"/>
            <a:chOff x="0" y="0"/>
            <a:chExt cx="7342128" cy="314113"/>
          </a:xfrm>
        </p:grpSpPr>
        <p:grpSp>
          <p:nvGrpSpPr>
            <p:cNvPr id="39" name="Group 39"/>
            <p:cNvGrpSpPr/>
            <p:nvPr/>
          </p:nvGrpSpPr>
          <p:grpSpPr>
            <a:xfrm rot="2700000">
              <a:off x="91796" y="18834"/>
              <a:ext cx="90938" cy="90938"/>
              <a:chOff x="0" y="0"/>
              <a:chExt cx="812800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 rot="2700000">
              <a:off x="167633" y="97452"/>
              <a:ext cx="90938" cy="90938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 rot="2700000">
              <a:off x="91796" y="170520"/>
              <a:ext cx="90938" cy="90938"/>
              <a:chOff x="0" y="0"/>
              <a:chExt cx="812800" cy="8128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 rot="2700000">
              <a:off x="18834" y="97452"/>
              <a:ext cx="90938" cy="90938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16622"/>
              </a:solidFill>
            </p:spPr>
          </p:sp>
          <p:sp>
            <p:nvSpPr>
              <p:cNvPr id="50" name="TextBox 5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400" tIns="5400" rIns="5400" bIns="5400" rtlCol="0" anchor="ctr"/>
              <a:lstStyle/>
              <a:p>
                <a:pPr algn="ctr">
                  <a:lnSpc>
                    <a:spcPts val="1400"/>
                  </a:lnSpc>
                </a:pPr>
              </a:p>
            </p:txBody>
          </p:sp>
        </p:grpSp>
        <p:sp>
          <p:nvSpPr>
            <p:cNvPr id="51" name="TextBox 51"/>
            <p:cNvSpPr txBox="1"/>
            <p:nvPr/>
          </p:nvSpPr>
          <p:spPr>
            <a:xfrm>
              <a:off x="387101" y="-66675"/>
              <a:ext cx="6955027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Times New Roman Bold" panose="02020603050405020304"/>
                </a:rPr>
                <a:t>name</a:t>
              </a:r>
              <a:endParaRPr lang="en-US" sz="1600">
                <a:solidFill>
                  <a:srgbClr val="000000"/>
                </a:solidFill>
                <a:latin typeface="Times New Roman Bold" panose="02020603050405020304"/>
              </a:endParaRPr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119104" y="3940872"/>
            <a:ext cx="5267482" cy="57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Tên chuỗi cho slice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state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này. Hằng số </a:t>
            </a:r>
            <a:r>
              <a:rPr lang="en-US" sz="1600">
                <a:solidFill>
                  <a:srgbClr val="000000"/>
                </a:solidFill>
                <a:latin typeface="Times New Roman Bold" panose="02020603050405020304"/>
              </a:rPr>
              <a:t>action type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</a:rPr>
              <a:t> được tạo ra sẽ sử dụng tên này làm tiền tố.</a:t>
            </a:r>
            <a:endParaRPr lang="en-US" sz="16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6386512" y="4745309"/>
            <a:ext cx="212883" cy="18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Times New Roman" panose="02020603050405020304"/>
              </a:rPr>
              <a:t>8</a:t>
            </a:r>
            <a:endParaRPr lang="en-US" sz="1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11945</Words>
  <Application>WPS Presentation</Application>
  <PresentationFormat>On-screen Show (4:3)</PresentationFormat>
  <Paragraphs>445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Arial</vt:lpstr>
      <vt:lpstr>SimSun</vt:lpstr>
      <vt:lpstr>Wingdings</vt:lpstr>
      <vt:lpstr>Times New Roman Bold</vt:lpstr>
      <vt:lpstr>Times New Roman</vt:lpstr>
      <vt:lpstr>Roboto Slab</vt:lpstr>
      <vt:lpstr>Roboto Slab Bold</vt:lpstr>
      <vt:lpstr>Microsoft YaHei</vt:lpstr>
      <vt:lpstr>汉仪旗黑</vt:lpstr>
      <vt:lpstr>Calibri</vt:lpstr>
      <vt:lpstr>Helvetica Neue</vt:lpstr>
      <vt:lpstr>宋体-简</vt:lpstr>
      <vt:lpstr>Arial Unicode MS</vt:lpstr>
      <vt:lpstr>Times New Roman Regular</vt:lpstr>
      <vt:lpstr>Times New Roman</vt:lpstr>
      <vt:lpstr>Times New Roman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6: Quản lý state và xử lý network với Redux Toolkit</dc:title>
  <dc:creator/>
  <cp:lastModifiedBy>Nguyễn Ngọc Chấn (FPL HC</cp:lastModifiedBy>
  <cp:revision>81</cp:revision>
  <dcterms:created xsi:type="dcterms:W3CDTF">2024-06-01T07:37:42Z</dcterms:created>
  <dcterms:modified xsi:type="dcterms:W3CDTF">2024-06-01T07:37:42Z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