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1" r:id="rId18"/>
    <p:sldId id="274" r:id="rId19"/>
    <p:sldId id="275" r:id="rId20"/>
    <p:sldId id="276" r:id="rId21"/>
    <p:sldId id="277" r:id="rId22"/>
    <p:sldId id="278" r:id="rId23"/>
    <p:sldId id="279" r:id="rId24"/>
    <p:sldId id="280" r:id="rId25"/>
    <p:sldId id="281" r:id="rId27"/>
    <p:sldId id="283" r:id="rId28"/>
    <p:sldId id="284" r:id="rId29"/>
    <p:sldId id="285" r:id="rId30"/>
    <p:sldId id="286" r:id="rId31"/>
    <p:sldId id="287" r:id="rId32"/>
    <p:sldId id="288" r:id="rId33"/>
    <p:sldId id="289" r:id="rId34"/>
    <p:sldId id="290" r:id="rId35"/>
    <p:sldId id="291" r:id="rId36"/>
    <p:sldId id="292" r:id="rId37"/>
    <p:sldId id="293" r:id="rId38"/>
    <p:sldId id="296" r:id="rId39"/>
    <p:sldId id="297" r:id="rId40"/>
    <p:sldId id="298" r:id="rId41"/>
    <p:sldId id="300" r:id="rId42"/>
    <p:sldId id="301" r:id="rId43"/>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ecode"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70"/>
        <p:guide pos="28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1T16:45:28.580" idx="1">
    <p:pos x="3908" y="1051"/>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5382" y="1143000"/>
            <a:ext cx="4107236"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sp>
        <p:nvSpPr>
          <p:cNvPr id="13" name="AutoShape 13"/>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4" name="TextBox 14"/>
          <p:cNvSpPr txBox="1"/>
          <p:nvPr/>
        </p:nvSpPr>
        <p:spPr>
          <a:xfrm>
            <a:off x="3459174" y="2920133"/>
            <a:ext cx="311586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2</a:t>
            </a:r>
            <a:endParaRPr lang="en-US" sz="1800">
              <a:solidFill>
                <a:srgbClr val="F16622"/>
              </a:solidFill>
              <a:latin typeface="Times New Roman Bold" panose="02020603050405020304"/>
            </a:endParaRPr>
          </a:p>
        </p:txBody>
      </p:sp>
      <p:sp>
        <p:nvSpPr>
          <p:cNvPr id="15" name="TextBox 15"/>
          <p:cNvSpPr txBox="1"/>
          <p:nvPr/>
        </p:nvSpPr>
        <p:spPr>
          <a:xfrm>
            <a:off x="3184285" y="3741191"/>
            <a:ext cx="3721340"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7: GIỚI THIỆU VỀ FIREBASE, ĐĂNG NHẬP EMAIL/PASSWOR VÀ GOOGLE</a:t>
            </a:r>
            <a:endParaRPr lang="en-US" sz="1400">
              <a:solidFill>
                <a:srgbClr val="F16622"/>
              </a:solidFill>
              <a:latin typeface="Times New Roman" panose="02020603050405020304"/>
            </a:endParaRPr>
          </a:p>
        </p:txBody>
      </p:sp>
      <p:sp>
        <p:nvSpPr>
          <p:cNvPr id="16" name="TextBox 16"/>
          <p:cNvSpPr txBox="1"/>
          <p:nvPr/>
        </p:nvSpPr>
        <p:spPr>
          <a:xfrm>
            <a:off x="3184285" y="4334192"/>
            <a:ext cx="3592494" cy="26924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1:  GIỚI THIỆU VỀ FIREBASE</a:t>
            </a:r>
            <a:endParaRPr lang="en-US" sz="1400">
              <a:solidFill>
                <a:srgbClr val="F16622"/>
              </a:solidFill>
              <a:latin typeface="Times New Roman" panose="02020603050405020304"/>
            </a:endParaRPr>
          </a:p>
        </p:txBody>
      </p:sp>
      <p:sp>
        <p:nvSpPr>
          <p:cNvPr id="17" name="TextBox 17"/>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grpSp>
        <p:nvGrpSpPr>
          <p:cNvPr id="18" name="Group 18"/>
          <p:cNvGrpSpPr/>
          <p:nvPr/>
        </p:nvGrpSpPr>
        <p:grpSpPr>
          <a:xfrm rot="0">
            <a:off x="637365" y="1766022"/>
            <a:ext cx="1813240" cy="181324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21" name="Freeform 21"/>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511809"/>
            <a:chOff x="0" y="0"/>
            <a:chExt cx="7323591" cy="6824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7490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5: </a:t>
              </a:r>
              <a:r>
                <a:rPr lang="en-US" sz="1600">
                  <a:solidFill>
                    <a:srgbClr val="3B3939"/>
                  </a:solidFill>
                  <a:latin typeface="Times New Roman" panose="02020603050405020304"/>
                </a:rPr>
                <a:t>Bây giờ ứng dụng của bạn đã được tạo và tiếp tục làm thêm vài bước nữa nhé.</a:t>
              </a:r>
              <a:endParaRPr lang="en-US" sz="1600">
                <a:solidFill>
                  <a:srgbClr val="3B3939"/>
                </a:solidFill>
                <a:latin typeface="Times New Roman" panose="02020603050405020304"/>
              </a:endParaRPr>
            </a:p>
          </p:txBody>
        </p:sp>
      </p:grpSp>
      <p:sp>
        <p:nvSpPr>
          <p:cNvPr id="18" name="Freeform 18"/>
          <p:cNvSpPr/>
          <p:nvPr/>
        </p:nvSpPr>
        <p:spPr>
          <a:xfrm>
            <a:off x="864642" y="1618924"/>
            <a:ext cx="5176341" cy="3053088"/>
          </a:xfrm>
          <a:custGeom>
            <a:avLst/>
            <a:gdLst/>
            <a:ahLst/>
            <a:cxnLst/>
            <a:rect l="l" t="t" r="r" b="b"/>
            <a:pathLst>
              <a:path w="5176341" h="3053088">
                <a:moveTo>
                  <a:pt x="0" y="0"/>
                </a:moveTo>
                <a:lnTo>
                  <a:pt x="5176341" y="0"/>
                </a:lnTo>
                <a:lnTo>
                  <a:pt x="5176341" y="3053088"/>
                </a:lnTo>
                <a:lnTo>
                  <a:pt x="0" y="3053088"/>
                </a:lnTo>
                <a:lnTo>
                  <a:pt x="0" y="0"/>
                </a:lnTo>
                <a:close/>
              </a:path>
            </a:pathLst>
          </a:custGeom>
          <a:blipFill>
            <a:blip r:embed="rId2"/>
            <a:stretch>
              <a:fillRect b="-5753"/>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6: </a:t>
              </a:r>
              <a:r>
                <a:rPr lang="en-US" sz="1600">
                  <a:solidFill>
                    <a:srgbClr val="3B3939"/>
                  </a:solidFill>
                  <a:latin typeface="Times New Roman" panose="02020603050405020304"/>
                </a:rPr>
                <a:t>Nhấn icon thứ 2, nút có biểu tượng </a:t>
              </a:r>
              <a:r>
                <a:rPr lang="en-US" sz="1600">
                  <a:solidFill>
                    <a:srgbClr val="3B3939"/>
                  </a:solidFill>
                  <a:latin typeface="Times New Roman Bold" panose="02020603050405020304"/>
                </a:rPr>
                <a:t>Android</a:t>
              </a:r>
              <a:endParaRPr lang="en-US" sz="1600">
                <a:solidFill>
                  <a:srgbClr val="3B3939"/>
                </a:solidFill>
                <a:latin typeface="Times New Roman Bold" panose="02020603050405020304"/>
              </a:endParaRPr>
            </a:p>
          </p:txBody>
        </p:sp>
      </p:grpSp>
      <p:sp>
        <p:nvSpPr>
          <p:cNvPr id="18" name="Freeform 18"/>
          <p:cNvSpPr/>
          <p:nvPr/>
        </p:nvSpPr>
        <p:spPr>
          <a:xfrm>
            <a:off x="864642" y="1342699"/>
            <a:ext cx="5176341" cy="3241683"/>
          </a:xfrm>
          <a:custGeom>
            <a:avLst/>
            <a:gdLst/>
            <a:ahLst/>
            <a:cxnLst/>
            <a:rect l="l" t="t" r="r" b="b"/>
            <a:pathLst>
              <a:path w="5176341" h="3241683">
                <a:moveTo>
                  <a:pt x="0" y="0"/>
                </a:moveTo>
                <a:lnTo>
                  <a:pt x="5176341" y="0"/>
                </a:lnTo>
                <a:lnTo>
                  <a:pt x="5176341" y="3241684"/>
                </a:lnTo>
                <a:lnTo>
                  <a:pt x="0" y="3241684"/>
                </a:lnTo>
                <a:lnTo>
                  <a:pt x="0" y="0"/>
                </a:lnTo>
                <a:close/>
              </a:path>
            </a:pathLst>
          </a:custGeom>
          <a:blipFill>
            <a:blip r:embed="rId2"/>
            <a:stretch>
              <a:fillRect/>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19" y="934314"/>
            <a:ext cx="5492693" cy="788034"/>
            <a:chOff x="0" y="0"/>
            <a:chExt cx="7323591" cy="10507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11173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7: </a:t>
              </a:r>
              <a:r>
                <a:rPr lang="en-US" sz="1600">
                  <a:solidFill>
                    <a:srgbClr val="3B3939"/>
                  </a:solidFill>
                  <a:latin typeface="Times New Roman" panose="02020603050405020304"/>
                </a:rPr>
                <a:t>Điền package name của project của bạn, ví dụ com.package_name. Để lấy được certificate SHA-1 chạy lệnh </a:t>
              </a:r>
              <a:r>
                <a:rPr lang="en-US" sz="1600">
                  <a:solidFill>
                    <a:srgbClr val="3B3939"/>
                  </a:solidFill>
                  <a:latin typeface="Times New Roman Bold" panose="02020603050405020304"/>
                </a:rPr>
                <a:t>cd android &amp;&amp; ./gradlew signinReport</a:t>
              </a:r>
              <a:endParaRPr lang="en-US" sz="1600">
                <a:solidFill>
                  <a:srgbClr val="3B3939"/>
                </a:solidFill>
                <a:latin typeface="Times New Roman Bold" panose="02020603050405020304"/>
              </a:endParaRPr>
            </a:p>
          </p:txBody>
        </p:sp>
      </p:grpSp>
      <p:sp>
        <p:nvSpPr>
          <p:cNvPr id="18" name="Freeform 18"/>
          <p:cNvSpPr/>
          <p:nvPr/>
        </p:nvSpPr>
        <p:spPr>
          <a:xfrm>
            <a:off x="1893549" y="1893798"/>
            <a:ext cx="3118527" cy="2842936"/>
          </a:xfrm>
          <a:custGeom>
            <a:avLst/>
            <a:gdLst/>
            <a:ahLst/>
            <a:cxnLst/>
            <a:rect l="l" t="t" r="r" b="b"/>
            <a:pathLst>
              <a:path w="3118527" h="2842936">
                <a:moveTo>
                  <a:pt x="0" y="0"/>
                </a:moveTo>
                <a:lnTo>
                  <a:pt x="3118527" y="0"/>
                </a:lnTo>
                <a:lnTo>
                  <a:pt x="3118527" y="2842936"/>
                </a:lnTo>
                <a:lnTo>
                  <a:pt x="0" y="2842936"/>
                </a:lnTo>
                <a:lnTo>
                  <a:pt x="0" y="0"/>
                </a:lnTo>
                <a:close/>
              </a:path>
            </a:pathLst>
          </a:custGeom>
          <a:blipFill>
            <a:blip r:embed="rId2"/>
            <a:stretch>
              <a:fillRect/>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19" y="960765"/>
            <a:ext cx="5492693" cy="511809"/>
            <a:chOff x="0" y="0"/>
            <a:chExt cx="7323591" cy="6824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7490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8: </a:t>
              </a:r>
              <a:r>
                <a:rPr lang="en-US" sz="1600">
                  <a:solidFill>
                    <a:srgbClr val="3B3939"/>
                  </a:solidFill>
                  <a:latin typeface="Times New Roman" panose="02020603050405020304"/>
                </a:rPr>
                <a:t>Tải file </a:t>
              </a:r>
              <a:r>
                <a:rPr lang="en-US" sz="1600">
                  <a:solidFill>
                    <a:srgbClr val="3B3939"/>
                  </a:solidFill>
                  <a:latin typeface="Times New Roman Bold" panose="02020603050405020304"/>
                </a:rPr>
                <a:t>google-services.json </a:t>
              </a:r>
              <a:r>
                <a:rPr lang="en-US" sz="1600">
                  <a:solidFill>
                    <a:srgbClr val="3B3939"/>
                  </a:solidFill>
                  <a:latin typeface="Times New Roman" panose="02020603050405020304"/>
                </a:rPr>
                <a:t>và lưu nó trong thư mục </a:t>
              </a:r>
              <a:r>
                <a:rPr lang="en-US" sz="1600">
                  <a:solidFill>
                    <a:srgbClr val="3B3939"/>
                  </a:solidFill>
                  <a:latin typeface="Times New Roman Bold" panose="02020603050405020304"/>
                </a:rPr>
                <a:t>android/app.</a:t>
              </a:r>
              <a:endParaRPr lang="en-US" sz="1600">
                <a:solidFill>
                  <a:srgbClr val="3B3939"/>
                </a:solidFill>
                <a:latin typeface="Times New Roman Bold" panose="02020603050405020304"/>
              </a:endParaRPr>
            </a:p>
          </p:txBody>
        </p:sp>
      </p:grpSp>
      <p:sp>
        <p:nvSpPr>
          <p:cNvPr id="18" name="Freeform 18"/>
          <p:cNvSpPr/>
          <p:nvPr/>
        </p:nvSpPr>
        <p:spPr>
          <a:xfrm>
            <a:off x="1711298" y="1663074"/>
            <a:ext cx="3857736" cy="3008938"/>
          </a:xfrm>
          <a:custGeom>
            <a:avLst/>
            <a:gdLst/>
            <a:ahLst/>
            <a:cxnLst/>
            <a:rect l="l" t="t" r="r" b="b"/>
            <a:pathLst>
              <a:path w="3857736" h="3008938">
                <a:moveTo>
                  <a:pt x="0" y="0"/>
                </a:moveTo>
                <a:lnTo>
                  <a:pt x="3857736" y="0"/>
                </a:lnTo>
                <a:lnTo>
                  <a:pt x="3857736" y="3008938"/>
                </a:lnTo>
                <a:lnTo>
                  <a:pt x="0" y="3008938"/>
                </a:lnTo>
                <a:lnTo>
                  <a:pt x="0" y="0"/>
                </a:lnTo>
                <a:close/>
              </a:path>
            </a:pathLst>
          </a:custGeom>
          <a:blipFill>
            <a:blip r:embed="rId2"/>
            <a:stretch>
              <a:fillRect/>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19" y="925173"/>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9: </a:t>
              </a:r>
              <a:r>
                <a:rPr lang="en-US" sz="1600">
                  <a:solidFill>
                    <a:srgbClr val="3B3939"/>
                  </a:solidFill>
                  <a:latin typeface="Times New Roman" panose="02020603050405020304"/>
                </a:rPr>
                <a:t>Thêm firebase </a:t>
              </a:r>
              <a:r>
                <a:rPr lang="en-US" sz="1600">
                  <a:solidFill>
                    <a:srgbClr val="3B3939"/>
                  </a:solidFill>
                  <a:latin typeface="Times New Roman Bold" panose="02020603050405020304"/>
                </a:rPr>
                <a:t>SDK .</a:t>
              </a:r>
              <a:endParaRPr lang="en-US" sz="1600">
                <a:solidFill>
                  <a:srgbClr val="3B3939"/>
                </a:solidFill>
                <a:latin typeface="Times New Roman Bold" panose="02020603050405020304"/>
              </a:endParaRPr>
            </a:p>
          </p:txBody>
        </p:sp>
      </p:grpSp>
      <p:sp>
        <p:nvSpPr>
          <p:cNvPr id="18" name="TextBox 18"/>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19" name="TextBox 19"/>
          <p:cNvSpPr txBox="1"/>
          <p:nvPr/>
        </p:nvSpPr>
        <p:spPr>
          <a:xfrm>
            <a:off x="1193297" y="1256007"/>
            <a:ext cx="5193215"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làm cho </a:t>
            </a:r>
            <a:r>
              <a:rPr lang="en-US" sz="1600">
                <a:solidFill>
                  <a:srgbClr val="3B3939"/>
                </a:solidFill>
                <a:latin typeface="Times New Roman Bold" panose="02020603050405020304"/>
              </a:rPr>
              <a:t>SDK Firebase</a:t>
            </a:r>
            <a:r>
              <a:rPr lang="en-US" sz="1600">
                <a:solidFill>
                  <a:srgbClr val="3B3939"/>
                </a:solidFill>
                <a:latin typeface="Times New Roman" panose="02020603050405020304"/>
              </a:rPr>
              <a:t> có thể truy cập các giá trị config </a:t>
            </a:r>
            <a:r>
              <a:rPr lang="en-US" sz="1600">
                <a:solidFill>
                  <a:srgbClr val="3B3939"/>
                </a:solidFill>
                <a:latin typeface="Times New Roman Bold" panose="02020603050405020304"/>
              </a:rPr>
              <a:t>google-services.json.</a:t>
            </a:r>
            <a:endParaRPr lang="en-US" sz="1600">
              <a:solidFill>
                <a:srgbClr val="3B3939"/>
              </a:solidFill>
              <a:latin typeface="Times New Roman" panose="02020603050405020304"/>
            </a:endParaRPr>
          </a:p>
        </p:txBody>
      </p:sp>
      <p:sp>
        <p:nvSpPr>
          <p:cNvPr id="20" name="TextBox 20"/>
          <p:cNvSpPr txBox="1"/>
          <p:nvPr/>
        </p:nvSpPr>
        <p:spPr>
          <a:xfrm>
            <a:off x="1193297" y="1965302"/>
            <a:ext cx="5193215"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Thêm trình </a:t>
            </a:r>
            <a:r>
              <a:rPr lang="en-US" sz="1600">
                <a:solidFill>
                  <a:srgbClr val="3B3939"/>
                </a:solidFill>
                <a:latin typeface="Times New Roman Bold" panose="02020603050405020304"/>
                <a:sym typeface="+mn-ea"/>
              </a:rPr>
              <a:t>google-services.json</a:t>
            </a:r>
            <a:r>
              <a:rPr lang="en-US" sz="1600">
                <a:solidFill>
                  <a:srgbClr val="3B3939"/>
                </a:solidFill>
                <a:latin typeface="Times New Roman" panose="02020603050405020304"/>
              </a:rPr>
              <a:t> vào tệp </a:t>
            </a:r>
            <a:r>
              <a:rPr lang="en-US" sz="1600">
                <a:solidFill>
                  <a:srgbClr val="3B3939"/>
                </a:solidFill>
                <a:latin typeface="Times New Roman Bold" panose="02020603050405020304"/>
              </a:rPr>
              <a:t>build.gradle </a:t>
            </a:r>
            <a:r>
              <a:rPr lang="en-US" sz="1600">
                <a:solidFill>
                  <a:srgbClr val="3B3939"/>
                </a:solidFill>
                <a:latin typeface="Times New Roman" panose="02020603050405020304" charset="0"/>
                <a:cs typeface="Times New Roman" panose="02020603050405020304" charset="0"/>
              </a:rPr>
              <a:t>(android/app)</a:t>
            </a:r>
            <a:endParaRPr lang="en-US" sz="1600">
              <a:solidFill>
                <a:srgbClr val="3B3939"/>
              </a:solidFill>
              <a:latin typeface="Times New Roman" panose="02020603050405020304" charset="0"/>
              <a:cs typeface="Times New Roman" panose="02020603050405020304" charset="0"/>
            </a:endParaRPr>
          </a:p>
        </p:txBody>
      </p:sp>
      <p:sp>
        <p:nvSpPr>
          <p:cNvPr id="22" name="TextBox 2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983"/>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sử dụng </a:t>
              </a:r>
              <a:r>
                <a:rPr lang="en-US" sz="1600">
                  <a:solidFill>
                    <a:srgbClr val="3B3939"/>
                  </a:solidFill>
                  <a:latin typeface="Times New Roman Bold" panose="02020603050405020304"/>
                </a:rPr>
                <a:t>Firebase</a:t>
              </a:r>
              <a:r>
                <a:rPr lang="en-US" sz="1600">
                  <a:solidFill>
                    <a:srgbClr val="3B3939"/>
                  </a:solidFill>
                  <a:latin typeface="Times New Roman" panose="02020603050405020304"/>
                </a:rPr>
                <a:t> trong React Native, bạn phải cài đặt package của firebase</a:t>
              </a:r>
              <a:endParaRPr lang="en-US" sz="1600">
                <a:solidFill>
                  <a:srgbClr val="3B3939"/>
                </a:solidFill>
                <a:latin typeface="Times New Roman" panose="02020603050405020304"/>
              </a:endParaRPr>
            </a:p>
          </p:txBody>
        </p:sp>
      </p:grpSp>
      <p:grpSp>
        <p:nvGrpSpPr>
          <p:cNvPr id="21" name="Group 21"/>
          <p:cNvGrpSpPr/>
          <p:nvPr/>
        </p:nvGrpSpPr>
        <p:grpSpPr>
          <a:xfrm rot="0">
            <a:off x="1253288" y="1799693"/>
            <a:ext cx="4399050" cy="629394"/>
            <a:chOff x="0" y="0"/>
            <a:chExt cx="2295936" cy="328491"/>
          </a:xfrm>
        </p:grpSpPr>
        <p:sp>
          <p:nvSpPr>
            <p:cNvPr id="22" name="Freeform 22"/>
            <p:cNvSpPr/>
            <p:nvPr/>
          </p:nvSpPr>
          <p:spPr>
            <a:xfrm>
              <a:off x="0" y="0"/>
              <a:ext cx="2295936" cy="328491"/>
            </a:xfrm>
            <a:custGeom>
              <a:avLst/>
              <a:gdLst/>
              <a:ahLst/>
              <a:cxnLst/>
              <a:rect l="l" t="t" r="r" b="b"/>
              <a:pathLst>
                <a:path w="2295936" h="328491">
                  <a:moveTo>
                    <a:pt x="0" y="0"/>
                  </a:moveTo>
                  <a:lnTo>
                    <a:pt x="2295936" y="0"/>
                  </a:lnTo>
                  <a:lnTo>
                    <a:pt x="2295936" y="328491"/>
                  </a:lnTo>
                  <a:lnTo>
                    <a:pt x="0" y="328491"/>
                  </a:lnTo>
                  <a:close/>
                </a:path>
              </a:pathLst>
            </a:custGeom>
            <a:solidFill>
              <a:srgbClr val="F16622"/>
            </a:solidFill>
          </p:spPr>
        </p:sp>
        <p:sp>
          <p:nvSpPr>
            <p:cNvPr id="23" name="TextBox 23"/>
            <p:cNvSpPr txBox="1"/>
            <p:nvPr/>
          </p:nvSpPr>
          <p:spPr>
            <a:xfrm>
              <a:off x="0" y="-28575"/>
              <a:ext cx="2295936" cy="357066"/>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install --save @react-native-firebase/app</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4000702" y="255515"/>
            <a:ext cx="238581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thư viện</a:t>
            </a:r>
            <a:endParaRPr lang="en-US" sz="1800">
              <a:solidFill>
                <a:srgbClr val="F16622"/>
              </a:solidFill>
              <a:latin typeface="Times New Roman Bold" panose="02020603050405020304"/>
            </a:endParaRPr>
          </a:p>
        </p:txBody>
      </p:sp>
      <p:sp>
        <p:nvSpPr>
          <p:cNvPr id="25" name="TextBox 25"/>
          <p:cNvSpPr txBox="1"/>
          <p:nvPr/>
        </p:nvSpPr>
        <p:spPr>
          <a:xfrm>
            <a:off x="851629" y="2705313"/>
            <a:ext cx="5534884" cy="578484"/>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panose="02020603050405020304"/>
              </a:rPr>
              <a:t>Package </a:t>
            </a:r>
            <a:r>
              <a:rPr lang="en-US" sz="1600">
                <a:solidFill>
                  <a:srgbClr val="3B3939"/>
                </a:solidFill>
                <a:latin typeface="Times New Roman Bold" panose="02020603050405020304"/>
              </a:rPr>
              <a:t>@react-native-firebase/app</a:t>
            </a:r>
            <a:r>
              <a:rPr lang="en-US" sz="1600">
                <a:solidFill>
                  <a:srgbClr val="3B3939"/>
                </a:solidFill>
                <a:latin typeface="Times New Roman" panose="02020603050405020304"/>
              </a:rPr>
              <a:t> phải được cài đặt trước khi sử dụng bất kỳ dịch vụ </a:t>
            </a:r>
            <a:r>
              <a:rPr lang="en-US" sz="1600">
                <a:solidFill>
                  <a:srgbClr val="3B3939"/>
                </a:solidFill>
                <a:latin typeface="Times New Roman Bold" panose="02020603050405020304"/>
              </a:rPr>
              <a:t>Firebase</a:t>
            </a:r>
            <a:r>
              <a:rPr lang="en-US" sz="1600">
                <a:solidFill>
                  <a:srgbClr val="3B3939"/>
                </a:solidFill>
                <a:latin typeface="Times New Roman" panose="02020603050405020304"/>
              </a:rPr>
              <a:t> nào khác.</a:t>
            </a:r>
            <a:endParaRPr lang="en-US" sz="1600">
              <a:solidFill>
                <a:srgbClr val="3B3939"/>
              </a:solidFill>
              <a:latin typeface="Times New Roman" panose="02020603050405020304"/>
            </a:endParaRPr>
          </a:p>
        </p:txBody>
      </p:sp>
      <p:sp>
        <p:nvSpPr>
          <p:cNvPr id="26" name="TextBox 2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766445" y="1456055"/>
            <a:ext cx="5620385" cy="835025"/>
            <a:chOff x="0" y="0"/>
            <a:chExt cx="3056621" cy="1907370"/>
          </a:xfrm>
        </p:grpSpPr>
        <p:sp>
          <p:nvSpPr>
            <p:cNvPr id="5" name="Freeform 5"/>
            <p:cNvSpPr/>
            <p:nvPr/>
          </p:nvSpPr>
          <p:spPr>
            <a:xfrm>
              <a:off x="0" y="0"/>
              <a:ext cx="3056621" cy="1907370"/>
            </a:xfrm>
            <a:custGeom>
              <a:avLst/>
              <a:gdLst/>
              <a:ahLst/>
              <a:cxnLst/>
              <a:rect l="l" t="t" r="r" b="b"/>
              <a:pathLst>
                <a:path w="3056621" h="1907370">
                  <a:moveTo>
                    <a:pt x="0" y="0"/>
                  </a:moveTo>
                  <a:lnTo>
                    <a:pt x="3056621" y="0"/>
                  </a:lnTo>
                  <a:lnTo>
                    <a:pt x="3056621" y="1907370"/>
                  </a:lnTo>
                  <a:lnTo>
                    <a:pt x="0" y="1907370"/>
                  </a:lnTo>
                  <a:close/>
                </a:path>
              </a:pathLst>
            </a:custGeom>
            <a:solidFill>
              <a:srgbClr val="F16622"/>
            </a:solidFill>
          </p:spPr>
        </p:sp>
        <p:sp>
          <p:nvSpPr>
            <p:cNvPr id="6" name="TextBox 6"/>
            <p:cNvSpPr txBox="1"/>
            <p:nvPr/>
          </p:nvSpPr>
          <p:spPr>
            <a:xfrm>
              <a:off x="0" y="-19050"/>
              <a:ext cx="3056621" cy="1926420"/>
            </a:xfrm>
            <a:prstGeom prst="rect">
              <a:avLst/>
            </a:prstGeom>
          </p:spPr>
          <p:txBody>
            <a:bodyPr lIns="50800" tIns="50800" rIns="50800" bIns="50800" rtlCol="0" anchor="ctr"/>
            <a:lstStyle/>
            <a:p>
              <a:pPr>
                <a:lnSpc>
                  <a:spcPts val="1680"/>
                </a:lnSpc>
              </a:pPr>
              <a:r>
                <a:rPr lang="en-US" sz="1600">
                  <a:solidFill>
                    <a:srgbClr val="FFFFFF"/>
                  </a:solidFill>
                  <a:latin typeface="Times New Roman Regular" panose="02020603050405020304" charset="0"/>
                  <a:cs typeface="Times New Roman Regular" panose="02020603050405020304" charset="0"/>
                </a:rPr>
                <a:t>apply plugin: 'com.android.application'</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apply plugin: 'com.google.gms.google-services' // &lt;- Add this line</a:t>
              </a:r>
              <a:endParaRPr lang="en-US" sz="1600">
                <a:solidFill>
                  <a:srgbClr val="FFFFFF"/>
                </a:solidFill>
                <a:latin typeface="Times New Roman Regular" panose="02020603050405020304" charset="0"/>
                <a:cs typeface="Times New Roman Regular" panose="02020603050405020304" charset="0"/>
              </a:endParaRPr>
            </a:p>
          </p:txBody>
        </p:sp>
      </p:grpSp>
      <p:sp>
        <p:nvSpPr>
          <p:cNvPr id="7" name="TextBox 7"/>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8" name="TextBox 8"/>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grpSp>
        <p:nvGrpSpPr>
          <p:cNvPr id="9" name="Group 4"/>
          <p:cNvGrpSpPr/>
          <p:nvPr/>
        </p:nvGrpSpPr>
        <p:grpSpPr>
          <a:xfrm rot="0">
            <a:off x="766339" y="990737"/>
            <a:ext cx="5478568" cy="287020"/>
            <a:chOff x="18834" y="-66675"/>
            <a:chExt cx="7304757" cy="382695"/>
          </a:xfrm>
        </p:grpSpPr>
        <p:grpSp>
          <p:nvGrpSpPr>
            <p:cNvPr id="10" name="Group 5"/>
            <p:cNvGrpSpPr/>
            <p:nvPr/>
          </p:nvGrpSpPr>
          <p:grpSpPr>
            <a:xfrm rot="2700000">
              <a:off x="91796" y="18834"/>
              <a:ext cx="90938" cy="90938"/>
              <a:chOff x="0" y="0"/>
              <a:chExt cx="812800" cy="812800"/>
            </a:xfrm>
          </p:grpSpPr>
          <p:sp>
            <p:nvSpPr>
              <p:cNvPr id="11"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13" name="Group 8"/>
            <p:cNvGrpSpPr/>
            <p:nvPr/>
          </p:nvGrpSpPr>
          <p:grpSpPr>
            <a:xfrm rot="2700000">
              <a:off x="167633" y="97452"/>
              <a:ext cx="90938" cy="90938"/>
              <a:chOff x="0" y="0"/>
              <a:chExt cx="812800" cy="812800"/>
            </a:xfrm>
          </p:grpSpPr>
          <p:sp>
            <p:nvSpPr>
              <p:cNvPr id="14"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5" name="TextBox 1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16" name="Group 11"/>
            <p:cNvGrpSpPr/>
            <p:nvPr/>
          </p:nvGrpSpPr>
          <p:grpSpPr>
            <a:xfrm rot="2700000">
              <a:off x="91796" y="170520"/>
              <a:ext cx="90938" cy="90938"/>
              <a:chOff x="0" y="0"/>
              <a:chExt cx="812800" cy="812800"/>
            </a:xfrm>
          </p:grpSpPr>
          <p:sp>
            <p:nvSpPr>
              <p:cNvPr id="17"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8" name="TextBox 13"/>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19" name="Group 14"/>
            <p:cNvGrpSpPr/>
            <p:nvPr/>
          </p:nvGrpSpPr>
          <p:grpSpPr>
            <a:xfrm rot="2700000">
              <a:off x="18834" y="97452"/>
              <a:ext cx="90938" cy="90938"/>
              <a:chOff x="0" y="0"/>
              <a:chExt cx="812800" cy="812800"/>
            </a:xfrm>
          </p:grpSpPr>
          <p:sp>
            <p:nvSpPr>
              <p:cNvPr id="20"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1" name="TextBox 16"/>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22" name="TextBox 17"/>
            <p:cNvSpPr txBox="1"/>
            <p:nvPr/>
          </p:nvSpPr>
          <p:spPr>
            <a:xfrm>
              <a:off x="387101" y="-66675"/>
              <a:ext cx="6936490" cy="382695"/>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sym typeface="+mn-ea"/>
                </a:rPr>
                <a:t> Để thực thi plugin thêm dòng sau (</a:t>
              </a:r>
              <a:r>
                <a:rPr lang="en-US" sz="1600">
                  <a:solidFill>
                    <a:srgbClr val="3B3939"/>
                  </a:solidFill>
                  <a:latin typeface="Times New Roman Bold" panose="02020603050405020304"/>
                  <a:sym typeface="+mn-ea"/>
                </a:rPr>
                <a:t>/android/app/build.gradle</a:t>
              </a:r>
              <a:r>
                <a:rPr lang="en-US" sz="1600">
                  <a:solidFill>
                    <a:srgbClr val="3B3939"/>
                  </a:solidFill>
                  <a:latin typeface="Times New Roman" panose="02020603050405020304"/>
                  <a:sym typeface="+mn-ea"/>
                </a:rPr>
                <a:t>):</a:t>
              </a:r>
              <a:endParaRPr lang="en-US" sz="1600">
                <a:solidFill>
                  <a:srgbClr val="3B3939"/>
                </a:solidFill>
                <a:latin typeface="Times New Roman Bold" panose="02020603050405020304"/>
              </a:endParaRPr>
            </a:p>
          </p:txBody>
        </p:sp>
      </p:grpSp>
      <p:grpSp>
        <p:nvGrpSpPr>
          <p:cNvPr id="23" name="Group 4"/>
          <p:cNvGrpSpPr/>
          <p:nvPr/>
        </p:nvGrpSpPr>
        <p:grpSpPr>
          <a:xfrm rot="0">
            <a:off x="752369" y="2488067"/>
            <a:ext cx="5478568" cy="574040"/>
            <a:chOff x="18834" y="-66675"/>
            <a:chExt cx="7304757" cy="765390"/>
          </a:xfrm>
        </p:grpSpPr>
        <p:grpSp>
          <p:nvGrpSpPr>
            <p:cNvPr id="24" name="Group 5"/>
            <p:cNvGrpSpPr/>
            <p:nvPr/>
          </p:nvGrpSpPr>
          <p:grpSpPr>
            <a:xfrm rot="2700000">
              <a:off x="91796" y="18834"/>
              <a:ext cx="90938" cy="90938"/>
              <a:chOff x="0" y="0"/>
              <a:chExt cx="812800" cy="812800"/>
            </a:xfrm>
          </p:grpSpPr>
          <p:sp>
            <p:nvSpPr>
              <p:cNvPr id="2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8" name="Group 8"/>
            <p:cNvGrpSpPr/>
            <p:nvPr/>
          </p:nvGrpSpPr>
          <p:grpSpPr>
            <a:xfrm rot="2700000">
              <a:off x="167633" y="97452"/>
              <a:ext cx="90938" cy="90938"/>
              <a:chOff x="0" y="0"/>
              <a:chExt cx="812800" cy="812800"/>
            </a:xfrm>
          </p:grpSpPr>
          <p:sp>
            <p:nvSpPr>
              <p:cNvPr id="2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1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1" name="Group 11"/>
            <p:cNvGrpSpPr/>
            <p:nvPr/>
          </p:nvGrpSpPr>
          <p:grpSpPr>
            <a:xfrm rot="2700000">
              <a:off x="91796" y="170520"/>
              <a:ext cx="90938" cy="90938"/>
              <a:chOff x="0" y="0"/>
              <a:chExt cx="812800" cy="812800"/>
            </a:xfrm>
          </p:grpSpPr>
          <p:sp>
            <p:nvSpPr>
              <p:cNvPr id="3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13"/>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4" name="Group 14"/>
            <p:cNvGrpSpPr/>
            <p:nvPr/>
          </p:nvGrpSpPr>
          <p:grpSpPr>
            <a:xfrm rot="2700000">
              <a:off x="18834" y="97452"/>
              <a:ext cx="90938" cy="90938"/>
              <a:chOff x="0" y="0"/>
              <a:chExt cx="812800" cy="812800"/>
            </a:xfrm>
          </p:grpSpPr>
          <p:sp>
            <p:nvSpPr>
              <p:cNvPr id="3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6" name="TextBox 16"/>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37" name="TextBox 17"/>
            <p:cNvSpPr txBox="1"/>
            <p:nvPr/>
          </p:nvSpPr>
          <p:spPr>
            <a:xfrm>
              <a:off x="387101" y="-66675"/>
              <a:ext cx="6936490" cy="765390"/>
            </a:xfrm>
            <a:prstGeom prst="rect">
              <a:avLst/>
            </a:prstGeom>
          </p:spPr>
          <p:txBody>
            <a:bodyPr lIns="0" tIns="0" rIns="0" bIns="0" rtlCol="0" anchor="t">
              <a:spAutoFit/>
            </a:bodyPr>
            <a:p>
              <a:pPr>
                <a:lnSpc>
                  <a:spcPts val="2240"/>
                </a:lnSpc>
              </a:pPr>
              <a:r>
                <a:rPr lang="en-US" sz="1600">
                  <a:solidFill>
                    <a:srgbClr val="3B3939"/>
                  </a:solidFill>
                  <a:latin typeface="Times New Roman Regular" panose="02020603050405020304" charset="0"/>
                  <a:cs typeface="Times New Roman Regular" panose="02020603050405020304" charset="0"/>
                  <a:sym typeface="+mn-ea"/>
                </a:rPr>
                <a:t>Đầu tiên, thêm plugin google-services làm phụ thuộc, ở bên trong tệp </a:t>
              </a:r>
              <a:r>
                <a:rPr lang="en-US" sz="1600" b="1">
                  <a:solidFill>
                    <a:srgbClr val="3B3939"/>
                  </a:solidFill>
                  <a:latin typeface="Times New Roman Bold" panose="02020603050405020304" charset="0"/>
                  <a:cs typeface="Times New Roman Bold" panose="02020603050405020304" charset="0"/>
                  <a:sym typeface="+mn-ea"/>
                </a:rPr>
                <a:t>/android/build.gradle</a:t>
              </a:r>
              <a:r>
                <a:rPr lang="en-US" sz="1600">
                  <a:solidFill>
                    <a:srgbClr val="3B3939"/>
                  </a:solidFill>
                  <a:latin typeface="Times New Roman Regular" panose="02020603050405020304" charset="0"/>
                  <a:cs typeface="Times New Roman Regular" panose="02020603050405020304" charset="0"/>
                  <a:sym typeface="+mn-ea"/>
                </a:rPr>
                <a:t> của bạn:</a:t>
              </a:r>
              <a:endParaRPr lang="en-US" sz="1600">
                <a:solidFill>
                  <a:srgbClr val="3B3939"/>
                </a:solidFill>
                <a:latin typeface="Times New Roman Regular" panose="02020603050405020304" charset="0"/>
                <a:cs typeface="Times New Roman Regular" panose="02020603050405020304" charset="0"/>
                <a:sym typeface="+mn-ea"/>
              </a:endParaRPr>
            </a:p>
          </p:txBody>
        </p:sp>
      </p:grpSp>
      <p:grpSp>
        <p:nvGrpSpPr>
          <p:cNvPr id="38" name="Group 4"/>
          <p:cNvGrpSpPr/>
          <p:nvPr/>
        </p:nvGrpSpPr>
        <p:grpSpPr>
          <a:xfrm rot="0">
            <a:off x="1033145" y="3211830"/>
            <a:ext cx="5221605" cy="1550035"/>
            <a:chOff x="0" y="-19199"/>
            <a:chExt cx="3056621" cy="1704120"/>
          </a:xfrm>
        </p:grpSpPr>
        <p:sp>
          <p:nvSpPr>
            <p:cNvPr id="39" name="Freeform 5"/>
            <p:cNvSpPr/>
            <p:nvPr/>
          </p:nvSpPr>
          <p:spPr>
            <a:xfrm>
              <a:off x="0" y="0"/>
              <a:ext cx="2829041" cy="1608123"/>
            </a:xfrm>
            <a:custGeom>
              <a:avLst/>
              <a:gdLst/>
              <a:ahLst/>
              <a:cxnLst/>
              <a:rect l="l" t="t" r="r" b="b"/>
              <a:pathLst>
                <a:path w="3056621" h="1907370">
                  <a:moveTo>
                    <a:pt x="0" y="0"/>
                  </a:moveTo>
                  <a:lnTo>
                    <a:pt x="3056621" y="0"/>
                  </a:lnTo>
                  <a:lnTo>
                    <a:pt x="3056621" y="1907370"/>
                  </a:lnTo>
                  <a:lnTo>
                    <a:pt x="0" y="1907370"/>
                  </a:lnTo>
                  <a:close/>
                </a:path>
              </a:pathLst>
            </a:custGeom>
            <a:solidFill>
              <a:srgbClr val="F16622"/>
            </a:solidFill>
          </p:spPr>
        </p:sp>
        <p:sp>
          <p:nvSpPr>
            <p:cNvPr id="40" name="TextBox 6"/>
            <p:cNvSpPr txBox="1"/>
            <p:nvPr/>
          </p:nvSpPr>
          <p:spPr>
            <a:xfrm>
              <a:off x="0" y="-19199"/>
              <a:ext cx="3056621" cy="1704120"/>
            </a:xfrm>
            <a:prstGeom prst="rect">
              <a:avLst/>
            </a:prstGeom>
          </p:spPr>
          <p:txBody>
            <a:bodyPr lIns="50800" tIns="50800" rIns="50800" bIns="50800" rtlCol="0" anchor="ctr"/>
            <a:p>
              <a:pPr>
                <a:lnSpc>
                  <a:spcPts val="1680"/>
                </a:lnSpc>
              </a:pPr>
              <a:r>
                <a:rPr lang="en-US" sz="1600">
                  <a:solidFill>
                    <a:srgbClr val="FFFFFF"/>
                  </a:solidFill>
                  <a:latin typeface="Times New Roman Regular" panose="02020603050405020304" charset="0"/>
                  <a:cs typeface="Times New Roman Regular" panose="02020603050405020304" charset="0"/>
                </a:rPr>
                <a:t>buildscript {</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  dependencies {</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    // ... other dependencies</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    classpath 'com.google.gms:google-services:4.4.1'</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    // Add me --- /\</a:t>
              </a:r>
              <a:endParaRPr lang="en-US" sz="1600">
                <a:solidFill>
                  <a:srgbClr val="FFFFFF"/>
                </a:solidFill>
                <a:latin typeface="Times New Roman Regular" panose="02020603050405020304" charset="0"/>
                <a:cs typeface="Times New Roman Regular" panose="02020603050405020304" charset="0"/>
              </a:endParaRPr>
            </a:p>
            <a:p>
              <a:pPr>
                <a:lnSpc>
                  <a:spcPts val="1680"/>
                </a:lnSpc>
              </a:pPr>
              <a:r>
                <a:rPr lang="en-US" sz="1600">
                  <a:solidFill>
                    <a:srgbClr val="FFFFFF"/>
                  </a:solidFill>
                  <a:latin typeface="Times New Roman Regular" panose="02020603050405020304" charset="0"/>
                  <a:cs typeface="Times New Roman Regular" panose="02020603050405020304" charset="0"/>
                </a:rPr>
                <a:t>  }}</a:t>
              </a:r>
              <a:endParaRPr lang="en-US" sz="16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sp>
        <p:nvSpPr>
          <p:cNvPr id="2" name="TextBox 2"/>
          <p:cNvSpPr txBox="1"/>
          <p:nvPr/>
        </p:nvSpPr>
        <p:spPr>
          <a:xfrm>
            <a:off x="6439644" y="4698634"/>
            <a:ext cx="127025" cy="184150"/>
          </a:xfrm>
          <a:prstGeom prst="rect">
            <a:avLst/>
          </a:prstGeom>
        </p:spPr>
        <p:txBody>
          <a:bodyPr lIns="0" tIns="0" rIns="0" bIns="0" rtlCol="0" anchor="t">
            <a:spAutoFit/>
          </a:bodyPr>
          <a:lstStyle/>
          <a:p>
            <a:pPr marL="0" lvl="0" indent="0" algn="ct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grpSp>
        <p:nvGrpSpPr>
          <p:cNvPr id="3" name="Group 3"/>
          <p:cNvGrpSpPr/>
          <p:nvPr/>
        </p:nvGrpSpPr>
        <p:grpSpPr>
          <a:xfrm rot="0">
            <a:off x="2298358" y="2069433"/>
            <a:ext cx="5503157" cy="4938226"/>
            <a:chOff x="0" y="0"/>
            <a:chExt cx="7337542" cy="6584302"/>
          </a:xfrm>
        </p:grpSpPr>
        <p:grpSp>
          <p:nvGrpSpPr>
            <p:cNvPr id="4" name="Group 4"/>
            <p:cNvGrpSpPr/>
            <p:nvPr/>
          </p:nvGrpSpPr>
          <p:grpSpPr>
            <a:xfrm rot="5400000">
              <a:off x="2364341" y="208900"/>
              <a:ext cx="5182102" cy="4764301"/>
              <a:chOff x="0" y="0"/>
              <a:chExt cx="2028468" cy="1864925"/>
            </a:xfrm>
          </p:grpSpPr>
          <p:sp>
            <p:nvSpPr>
              <p:cNvPr id="5" name="Freeform 5"/>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6" name="TextBox 6"/>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7" name="Group 7"/>
            <p:cNvGrpSpPr/>
            <p:nvPr/>
          </p:nvGrpSpPr>
          <p:grpSpPr>
            <a:xfrm rot="5400000">
              <a:off x="1567031" y="-194667"/>
              <a:ext cx="1687116" cy="2076450"/>
              <a:chOff x="0" y="0"/>
              <a:chExt cx="660400" cy="812800"/>
            </a:xfrm>
          </p:grpSpPr>
          <p:sp>
            <p:nvSpPr>
              <p:cNvPr id="8" name="Freeform 8"/>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9" name="TextBox 9"/>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6426889">
              <a:off x="448125" y="1024803"/>
              <a:ext cx="5182102" cy="4764301"/>
              <a:chOff x="0" y="0"/>
              <a:chExt cx="2028468" cy="1864925"/>
            </a:xfrm>
          </p:grpSpPr>
          <p:sp>
            <p:nvSpPr>
              <p:cNvPr id="11" name="Freeform 11"/>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2" name="TextBox 12"/>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3" name="Freeform 13"/>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sp>
        <p:nvSpPr>
          <p:cNvPr id="14" name="AutoShape 14"/>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5" name="Freeform 15"/>
          <p:cNvSpPr/>
          <p:nvPr/>
        </p:nvSpPr>
        <p:spPr>
          <a:xfrm>
            <a:off x="648561" y="1800562"/>
            <a:ext cx="1798192" cy="1744247"/>
          </a:xfrm>
          <a:custGeom>
            <a:avLst/>
            <a:gdLst/>
            <a:ahLst/>
            <a:cxnLst/>
            <a:rect l="l" t="t" r="r" b="b"/>
            <a:pathLst>
              <a:path w="1798192" h="1744247">
                <a:moveTo>
                  <a:pt x="0" y="0"/>
                </a:moveTo>
                <a:lnTo>
                  <a:pt x="1798193" y="0"/>
                </a:lnTo>
                <a:lnTo>
                  <a:pt x="1798193" y="1744247"/>
                </a:lnTo>
                <a:lnTo>
                  <a:pt x="0" y="1744247"/>
                </a:lnTo>
                <a:lnTo>
                  <a:pt x="0" y="0"/>
                </a:lnTo>
                <a:close/>
              </a:path>
            </a:pathLst>
          </a:custGeom>
          <a:blipFill>
            <a:blip r:embed="rId2"/>
            <a:stretch>
              <a:fillRect/>
            </a:stretch>
          </a:blipFill>
        </p:spPr>
      </p:sp>
      <p:sp>
        <p:nvSpPr>
          <p:cNvPr id="16" name="TextBox 16"/>
          <p:cNvSpPr txBox="1"/>
          <p:nvPr/>
        </p:nvSpPr>
        <p:spPr>
          <a:xfrm>
            <a:off x="3459174" y="2920133"/>
            <a:ext cx="311586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2</a:t>
            </a:r>
            <a:endParaRPr lang="en-US" sz="1800">
              <a:solidFill>
                <a:srgbClr val="F16622"/>
              </a:solidFill>
              <a:latin typeface="Times New Roman Bold" panose="02020603050405020304"/>
            </a:endParaRPr>
          </a:p>
        </p:txBody>
      </p:sp>
      <p:sp>
        <p:nvSpPr>
          <p:cNvPr id="17" name="TextBox 17"/>
          <p:cNvSpPr txBox="1"/>
          <p:nvPr/>
        </p:nvSpPr>
        <p:spPr>
          <a:xfrm>
            <a:off x="3184285" y="4334212"/>
            <a:ext cx="3592494" cy="502285"/>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ĐĂNG NHẬP EMAIL/PASSWOR VÀ GOOGLE</a:t>
            </a:r>
            <a:endParaRPr lang="en-US" sz="1400">
              <a:solidFill>
                <a:srgbClr val="F16622"/>
              </a:solidFill>
              <a:latin typeface="Times New Roman" panose="02020603050405020304"/>
            </a:endParaRPr>
          </a:p>
        </p:txBody>
      </p:sp>
      <p:sp>
        <p:nvSpPr>
          <p:cNvPr id="18" name="TextBox 18"/>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19" name="TextBox 19"/>
          <p:cNvSpPr txBox="1"/>
          <p:nvPr/>
        </p:nvSpPr>
        <p:spPr>
          <a:xfrm>
            <a:off x="3184285" y="3741191"/>
            <a:ext cx="3721340"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7: GIỚI THIỆU VỀ FIREBASE, ĐĂNG NHẬP EMAIL/PASSWOR VÀ GOOGLE</a:t>
            </a:r>
            <a:endParaRPr lang="en-US" sz="1400">
              <a:solidFill>
                <a:srgbClr val="F16622"/>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5" name="Group 5"/>
          <p:cNvGrpSpPr/>
          <p:nvPr/>
        </p:nvGrpSpPr>
        <p:grpSpPr>
          <a:xfrm rot="0">
            <a:off x="519040" y="890740"/>
            <a:ext cx="5806031" cy="287020"/>
            <a:chOff x="0" y="-66675"/>
            <a:chExt cx="7741375" cy="38269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a:t>
              </a:r>
              <a:r>
                <a:rPr lang="en-US" sz="1600">
                  <a:solidFill>
                    <a:srgbClr val="3B3939"/>
                  </a:solidFill>
                  <a:latin typeface="Times New Roman Bold" panose="02020603050405020304"/>
                </a:rPr>
                <a:t>Google </a:t>
              </a:r>
              <a:r>
                <a:rPr lang="en-US" sz="1600">
                  <a:solidFill>
                    <a:srgbClr val="3B3939"/>
                  </a:solidFill>
                  <a:latin typeface="Times New Roman" panose="02020603050405020304"/>
                </a:rPr>
                <a:t>với firebase</a:t>
              </a:r>
              <a:endParaRPr lang="en-US" sz="1600">
                <a:solidFill>
                  <a:srgbClr val="3B3939"/>
                </a:solidFill>
                <a:latin typeface="Times New Roman" panose="02020603050405020304"/>
              </a:endParaRPr>
            </a:p>
          </p:txBody>
        </p:sp>
      </p:grpSp>
      <p:grpSp>
        <p:nvGrpSpPr>
          <p:cNvPr id="39" name="Group 39"/>
          <p:cNvGrpSpPr/>
          <p:nvPr/>
        </p:nvGrpSpPr>
        <p:grpSpPr>
          <a:xfrm rot="0">
            <a:off x="509515" y="1346511"/>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đăng ký với tài khoản Email/Password.</a:t>
              </a:r>
              <a:endParaRPr lang="en-US" sz="1600">
                <a:solidFill>
                  <a:srgbClr val="3B3939"/>
                </a:solidFill>
                <a:latin typeface="Times New Roman" panose="02020603050405020304"/>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1: </a:t>
              </a:r>
              <a:r>
                <a:rPr lang="en-US" sz="1600">
                  <a:solidFill>
                    <a:srgbClr val="3B3939"/>
                  </a:solidFill>
                  <a:latin typeface="Times New Roman" panose="02020603050405020304"/>
                </a:rPr>
                <a:t>Vào menu </a:t>
              </a:r>
              <a:r>
                <a:rPr lang="en-US" sz="1600">
                  <a:solidFill>
                    <a:srgbClr val="3B3939"/>
                  </a:solidFill>
                  <a:latin typeface="Times New Roman Bold" panose="02020603050405020304"/>
                </a:rPr>
                <a:t>Authentication</a:t>
              </a:r>
              <a:endParaRPr lang="en-US" sz="1600">
                <a:solidFill>
                  <a:srgbClr val="3B3939"/>
                </a:solidFill>
                <a:latin typeface="Times New Roman Bold" panose="02020603050405020304"/>
              </a:endParaRPr>
            </a:p>
          </p:txBody>
        </p:sp>
      </p:grpSp>
      <p:sp>
        <p:nvSpPr>
          <p:cNvPr id="19" name="TextBox 19"/>
          <p:cNvSpPr txBox="1"/>
          <p:nvPr/>
        </p:nvSpPr>
        <p:spPr>
          <a:xfrm>
            <a:off x="3998895" y="254724"/>
            <a:ext cx="2387617"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tretch>
            <a:fillRect/>
          </a:stretch>
        </p:blipFill>
        <p:spPr>
          <a:xfrm>
            <a:off x="552450" y="1419225"/>
            <a:ext cx="5854065" cy="2318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936511"/>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firebase</a:t>
              </a:r>
              <a:endParaRPr lang="en-US" sz="1600">
                <a:solidFill>
                  <a:srgbClr val="3B3939"/>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343546"/>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Setup Firebase console</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2: </a:t>
              </a:r>
              <a:r>
                <a:rPr lang="en-US" sz="1600">
                  <a:solidFill>
                    <a:srgbClr val="3B3939"/>
                  </a:solidFill>
                  <a:latin typeface="Times New Roman" panose="02020603050405020304"/>
                </a:rPr>
                <a:t>Tại</a:t>
              </a:r>
              <a:r>
                <a:rPr lang="en-US" sz="1600">
                  <a:solidFill>
                    <a:srgbClr val="3B3939"/>
                  </a:solidFill>
                  <a:latin typeface="Times New Roman Bold" panose="02020603050405020304"/>
                </a:rPr>
                <a:t> </a:t>
              </a:r>
              <a:r>
                <a:rPr lang="en-US" sz="1600">
                  <a:solidFill>
                    <a:srgbClr val="3B3939"/>
                  </a:solidFill>
                  <a:latin typeface="Times New Roman" panose="02020603050405020304"/>
                </a:rPr>
                <a:t>phần </a:t>
              </a:r>
              <a:r>
                <a:rPr lang="en-US" sz="1600">
                  <a:solidFill>
                    <a:srgbClr val="3B3939"/>
                  </a:solidFill>
                  <a:latin typeface="Times New Roman Bold" panose="02020603050405020304"/>
                </a:rPr>
                <a:t>Sign-in-method </a:t>
              </a:r>
              <a:r>
                <a:rPr lang="en-US" sz="1600">
                  <a:solidFill>
                    <a:srgbClr val="3B3939"/>
                  </a:solidFill>
                  <a:latin typeface="Times New Roman" panose="02020603050405020304"/>
                </a:rPr>
                <a:t>chọn </a:t>
              </a:r>
              <a:r>
                <a:rPr lang="en-US" sz="1600">
                  <a:solidFill>
                    <a:srgbClr val="3B3939"/>
                  </a:solidFill>
                  <a:latin typeface="Times New Roman Bold" panose="02020603050405020304"/>
                </a:rPr>
                <a:t>Google</a:t>
              </a:r>
              <a:endParaRPr lang="en-US" sz="1600">
                <a:solidFill>
                  <a:srgbClr val="3B3939"/>
                </a:solidFill>
                <a:latin typeface="Times New Roman Bold" panose="02020603050405020304"/>
              </a:endParaRPr>
            </a:p>
          </p:txBody>
        </p:sp>
      </p:grpSp>
      <p:sp>
        <p:nvSpPr>
          <p:cNvPr id="19" name="TextBox 19"/>
          <p:cNvSpPr txBox="1"/>
          <p:nvPr/>
        </p:nvSpPr>
        <p:spPr>
          <a:xfrm>
            <a:off x="3998895" y="254724"/>
            <a:ext cx="2387617"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tretch>
            <a:fillRect/>
          </a:stretch>
        </p:blipFill>
        <p:spPr>
          <a:xfrm>
            <a:off x="512445" y="1345565"/>
            <a:ext cx="5875020" cy="3214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94573"/>
            <a:ext cx="2772772" cy="1340484"/>
            <a:chOff x="0" y="0"/>
            <a:chExt cx="3697029" cy="17873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3309928" cy="18539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3: </a:t>
              </a:r>
              <a:r>
                <a:rPr lang="en-US" sz="1600">
                  <a:solidFill>
                    <a:srgbClr val="3B3939"/>
                  </a:solidFill>
                  <a:latin typeface="Times New Roman" panose="02020603050405020304"/>
                </a:rPr>
                <a:t>Nhấn </a:t>
              </a:r>
              <a:r>
                <a:rPr lang="en-US" sz="1600">
                  <a:solidFill>
                    <a:srgbClr val="3B3939"/>
                  </a:solidFill>
                  <a:latin typeface="Times New Roman Bold" panose="02020603050405020304"/>
                </a:rPr>
                <a:t>Enable</a:t>
              </a:r>
              <a:r>
                <a:rPr lang="en-US" sz="1600">
                  <a:solidFill>
                    <a:srgbClr val="3B3939"/>
                  </a:solidFill>
                  <a:latin typeface="Times New Roman" panose="02020603050405020304"/>
                </a:rPr>
                <a:t>, sau đó chọn mail </a:t>
              </a:r>
              <a:r>
                <a:rPr lang="en-US" sz="1600">
                  <a:solidFill>
                    <a:srgbClr val="3B3939"/>
                  </a:solidFill>
                  <a:latin typeface="Times New Roman Bold" panose="02020603050405020304"/>
                </a:rPr>
                <a:t>Project support email, </a:t>
              </a:r>
              <a:r>
                <a:rPr lang="en-US" sz="1600">
                  <a:solidFill>
                    <a:srgbClr val="3B3939"/>
                  </a:solidFill>
                  <a:latin typeface="Times New Roman" panose="02020603050405020304"/>
                </a:rPr>
                <a:t>đây là email dùng để hỗ trợ người dùng, cuối cùng nhấn </a:t>
              </a:r>
              <a:r>
                <a:rPr lang="en-US" sz="1600">
                  <a:solidFill>
                    <a:srgbClr val="3B3939"/>
                  </a:solidFill>
                  <a:latin typeface="Times New Roman Bold" panose="02020603050405020304"/>
                </a:rPr>
                <a:t>Save.</a:t>
              </a:r>
              <a:endParaRPr lang="en-US" sz="1600">
                <a:solidFill>
                  <a:srgbClr val="3B3939"/>
                </a:solidFill>
                <a:latin typeface="Times New Roman Bold" panose="02020603050405020304"/>
              </a:endParaRPr>
            </a:p>
          </p:txBody>
        </p:sp>
      </p:grpSp>
      <p:sp>
        <p:nvSpPr>
          <p:cNvPr id="19" name="TextBox 19"/>
          <p:cNvSpPr txBox="1"/>
          <p:nvPr/>
        </p:nvSpPr>
        <p:spPr>
          <a:xfrm>
            <a:off x="3736508" y="254724"/>
            <a:ext cx="2650004"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rcRect l="18079" r="9975"/>
          <a:stretch>
            <a:fillRect/>
          </a:stretch>
        </p:blipFill>
        <p:spPr>
          <a:xfrm>
            <a:off x="3408680" y="944880"/>
            <a:ext cx="2976880" cy="3629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4: </a:t>
              </a:r>
              <a:r>
                <a:rPr lang="en-US" sz="1600">
                  <a:solidFill>
                    <a:srgbClr val="3B3939"/>
                  </a:solidFill>
                  <a:latin typeface="Times New Roman" panose="02020603050405020304"/>
                </a:rPr>
                <a:t>Chọn </a:t>
              </a:r>
              <a:r>
                <a:rPr lang="en-US" sz="1600">
                  <a:solidFill>
                    <a:srgbClr val="3B3939"/>
                  </a:solidFill>
                  <a:latin typeface="Times New Roman Bold" panose="02020603050405020304"/>
                </a:rPr>
                <a:t>Email/Password</a:t>
              </a:r>
              <a:endParaRPr lang="en-US" sz="1600">
                <a:solidFill>
                  <a:srgbClr val="3B3939"/>
                </a:solidFill>
                <a:latin typeface="Times New Roman Bold" panose="02020603050405020304"/>
              </a:endParaRPr>
            </a:p>
          </p:txBody>
        </p:sp>
      </p:grpSp>
      <p:sp>
        <p:nvSpPr>
          <p:cNvPr id="18" name="TextBox 18"/>
          <p:cNvSpPr txBox="1"/>
          <p:nvPr/>
        </p:nvSpPr>
        <p:spPr>
          <a:xfrm>
            <a:off x="3736508" y="254724"/>
            <a:ext cx="2650004"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tretch>
            <a:fillRect/>
          </a:stretch>
        </p:blipFill>
        <p:spPr>
          <a:xfrm>
            <a:off x="512445" y="1345565"/>
            <a:ext cx="5875020" cy="32143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5: </a:t>
              </a:r>
              <a:r>
                <a:rPr lang="en-US" sz="1600">
                  <a:solidFill>
                    <a:srgbClr val="3B3939"/>
                  </a:solidFill>
                  <a:latin typeface="Times New Roman" panose="02020603050405020304"/>
                </a:rPr>
                <a:t>Enable </a:t>
              </a:r>
              <a:r>
                <a:rPr lang="en-US" sz="1600">
                  <a:solidFill>
                    <a:srgbClr val="3B3939"/>
                  </a:solidFill>
                  <a:latin typeface="Times New Roman Bold" panose="02020603050405020304"/>
                </a:rPr>
                <a:t>Email/Password </a:t>
              </a:r>
              <a:r>
                <a:rPr lang="en-US" sz="1600">
                  <a:solidFill>
                    <a:srgbClr val="3B3939"/>
                  </a:solidFill>
                  <a:latin typeface="Times New Roman" panose="02020603050405020304"/>
                </a:rPr>
                <a:t>sau đó nhấn nút </a:t>
              </a:r>
              <a:r>
                <a:rPr lang="en-US" sz="1600">
                  <a:solidFill>
                    <a:srgbClr val="3B3939"/>
                  </a:solidFill>
                  <a:latin typeface="Times New Roman Bold" panose="02020603050405020304"/>
                </a:rPr>
                <a:t>Save</a:t>
              </a:r>
              <a:endParaRPr lang="en-US" sz="1600">
                <a:solidFill>
                  <a:srgbClr val="3B3939"/>
                </a:solidFill>
                <a:latin typeface="Times New Roman Bold" panose="02020603050405020304"/>
              </a:endParaRPr>
            </a:p>
          </p:txBody>
        </p:sp>
      </p:grpSp>
      <p:sp>
        <p:nvSpPr>
          <p:cNvPr id="19" name="TextBox 19"/>
          <p:cNvSpPr txBox="1"/>
          <p:nvPr/>
        </p:nvSpPr>
        <p:spPr>
          <a:xfrm>
            <a:off x="3736508" y="254724"/>
            <a:ext cx="2650004"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tretch>
            <a:fillRect/>
          </a:stretch>
        </p:blipFill>
        <p:spPr>
          <a:xfrm>
            <a:off x="527050" y="1371600"/>
            <a:ext cx="5850890" cy="19697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907382" y="914234"/>
            <a:ext cx="5478568" cy="287020"/>
            <a:chOff x="18834" y="-66675"/>
            <a:chExt cx="7304757" cy="382694"/>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2694"/>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panose="02020603050405020304"/>
                </a:rPr>
                <a:t>Hoàn tất, giao diện trên Firebase console như sau:</a:t>
              </a:r>
              <a:endParaRPr lang="en-US" sz="1600">
                <a:solidFill>
                  <a:srgbClr val="3B3939"/>
                </a:solidFill>
                <a:latin typeface="Times New Roman" panose="02020603050405020304"/>
              </a:endParaRPr>
            </a:p>
          </p:txBody>
        </p:sp>
      </p:grpSp>
      <p:sp>
        <p:nvSpPr>
          <p:cNvPr id="19" name="TextBox 19"/>
          <p:cNvSpPr txBox="1"/>
          <p:nvPr/>
        </p:nvSpPr>
        <p:spPr>
          <a:xfrm>
            <a:off x="3736508" y="254724"/>
            <a:ext cx="2650004"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authentication</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pic>
        <p:nvPicPr>
          <p:cNvPr id="21" name="Picture 20"/>
          <p:cNvPicPr>
            <a:picLocks noChangeAspect="1"/>
          </p:cNvPicPr>
          <p:nvPr/>
        </p:nvPicPr>
        <p:blipFill>
          <a:blip r:embed="rId2"/>
          <a:stretch>
            <a:fillRect/>
          </a:stretch>
        </p:blipFill>
        <p:spPr>
          <a:xfrm>
            <a:off x="518795" y="1371600"/>
            <a:ext cx="5901690" cy="21672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1319083"/>
            <a:ext cx="5806031" cy="861695"/>
            <a:chOff x="0" y="-66675"/>
            <a:chExt cx="7741375" cy="114892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có thể đăng nhập bằng tài khoản google, cần tải thêm thư viện của firebase </a:t>
              </a:r>
              <a:r>
                <a:rPr lang="en-US" sz="1600">
                  <a:solidFill>
                    <a:srgbClr val="3B3939"/>
                  </a:solidFill>
                  <a:latin typeface="Times New Roman Bold" panose="02020603050405020304"/>
                  <a:sym typeface="+mn-ea"/>
                </a:rPr>
                <a:t>@react-native-firebase/app</a:t>
              </a:r>
              <a:endParaRPr lang="en-US" sz="1600">
                <a:solidFill>
                  <a:srgbClr val="3B3939"/>
                </a:solidFill>
                <a:latin typeface="Times New Roman" panose="02020603050405020304"/>
              </a:endParaRPr>
            </a:p>
            <a:p>
              <a:pPr>
                <a:lnSpc>
                  <a:spcPts val="2240"/>
                </a:lnSpc>
              </a:pPr>
              <a:endParaRPr lang="en-US" sz="1600">
                <a:solidFill>
                  <a:srgbClr val="3B3939"/>
                </a:solidFill>
                <a:latin typeface="Times New Roman" panose="02020603050405020304"/>
              </a:endParaRPr>
            </a:p>
          </p:txBody>
        </p:sp>
      </p:grpSp>
      <p:grpSp>
        <p:nvGrpSpPr>
          <p:cNvPr id="21" name="Group 21"/>
          <p:cNvGrpSpPr/>
          <p:nvPr/>
        </p:nvGrpSpPr>
        <p:grpSpPr>
          <a:xfrm rot="0">
            <a:off x="1543039" y="2111946"/>
            <a:ext cx="3877778" cy="558292"/>
            <a:chOff x="0" y="0"/>
            <a:chExt cx="2023876" cy="291382"/>
          </a:xfrm>
        </p:grpSpPr>
        <p:sp>
          <p:nvSpPr>
            <p:cNvPr id="22" name="Freeform 22"/>
            <p:cNvSpPr/>
            <p:nvPr/>
          </p:nvSpPr>
          <p:spPr>
            <a:xfrm>
              <a:off x="0" y="0"/>
              <a:ext cx="2023876" cy="291382"/>
            </a:xfrm>
            <a:custGeom>
              <a:avLst/>
              <a:gdLst/>
              <a:ahLst/>
              <a:cxnLst/>
              <a:rect l="l" t="t" r="r" b="b"/>
              <a:pathLst>
                <a:path w="2023876" h="291382">
                  <a:moveTo>
                    <a:pt x="0" y="0"/>
                  </a:moveTo>
                  <a:lnTo>
                    <a:pt x="2023876" y="0"/>
                  </a:lnTo>
                  <a:lnTo>
                    <a:pt x="2023876" y="291382"/>
                  </a:lnTo>
                  <a:lnTo>
                    <a:pt x="0" y="291382"/>
                  </a:lnTo>
                  <a:close/>
                </a:path>
              </a:pathLst>
            </a:custGeom>
            <a:solidFill>
              <a:srgbClr val="F16622"/>
            </a:solidFill>
          </p:spPr>
        </p:sp>
        <p:sp>
          <p:nvSpPr>
            <p:cNvPr id="23" name="TextBox 23"/>
            <p:cNvSpPr txBox="1"/>
            <p:nvPr/>
          </p:nvSpPr>
          <p:spPr>
            <a:xfrm>
              <a:off x="0" y="-28575"/>
              <a:ext cx="2023876" cy="319957"/>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 @react-native-firebase/auth</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thư viện</a:t>
            </a:r>
            <a:endParaRPr lang="en-US" sz="1800">
              <a:solidFill>
                <a:srgbClr val="F16622"/>
              </a:solidFill>
              <a:latin typeface="Times New Roman Bold" panose="02020603050405020304"/>
            </a:endParaRPr>
          </a:p>
        </p:txBody>
      </p:sp>
      <p:sp>
        <p:nvSpPr>
          <p:cNvPr id="26" name="TextBox 2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grpSp>
        <p:nvGrpSpPr>
          <p:cNvPr id="27" name="Group 22"/>
          <p:cNvGrpSpPr/>
          <p:nvPr/>
        </p:nvGrpSpPr>
        <p:grpSpPr>
          <a:xfrm rot="0">
            <a:off x="519040" y="914317"/>
            <a:ext cx="5806031" cy="287020"/>
            <a:chOff x="0" y="-66675"/>
            <a:chExt cx="7741375" cy="382693"/>
          </a:xfrm>
        </p:grpSpPr>
        <p:grpSp>
          <p:nvGrpSpPr>
            <p:cNvPr id="28" name="Group 23"/>
            <p:cNvGrpSpPr/>
            <p:nvPr/>
          </p:nvGrpSpPr>
          <p:grpSpPr>
            <a:xfrm rot="0">
              <a:off x="10709" y="39546"/>
              <a:ext cx="262157" cy="240016"/>
              <a:chOff x="0" y="0"/>
              <a:chExt cx="852667" cy="780652"/>
            </a:xfrm>
          </p:grpSpPr>
          <p:sp>
            <p:nvSpPr>
              <p:cNvPr id="29"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30" name="TextBox 25"/>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31" name="Group 26"/>
            <p:cNvGrpSpPr/>
            <p:nvPr/>
          </p:nvGrpSpPr>
          <p:grpSpPr>
            <a:xfrm rot="0">
              <a:off x="0" y="27307"/>
              <a:ext cx="242027" cy="242027"/>
              <a:chOff x="0" y="0"/>
              <a:chExt cx="812800" cy="812800"/>
            </a:xfrm>
          </p:grpSpPr>
          <p:sp>
            <p:nvSpPr>
              <p:cNvPr id="32"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28"/>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34" name="Group 29"/>
            <p:cNvGrpSpPr/>
            <p:nvPr/>
          </p:nvGrpSpPr>
          <p:grpSpPr>
            <a:xfrm rot="0">
              <a:off x="11842" y="41833"/>
              <a:ext cx="218342" cy="212976"/>
              <a:chOff x="0" y="0"/>
              <a:chExt cx="733260" cy="715238"/>
            </a:xfrm>
          </p:grpSpPr>
          <p:sp>
            <p:nvSpPr>
              <p:cNvPr id="35"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6" name="TextBox 31"/>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7" name="Group 32"/>
            <p:cNvGrpSpPr/>
            <p:nvPr/>
          </p:nvGrpSpPr>
          <p:grpSpPr>
            <a:xfrm rot="1261002">
              <a:off x="237344" y="32551"/>
              <a:ext cx="32993" cy="20225"/>
              <a:chOff x="0" y="0"/>
              <a:chExt cx="110802" cy="67923"/>
            </a:xfrm>
          </p:grpSpPr>
          <p:sp>
            <p:nvSpPr>
              <p:cNvPr id="38"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9" name="TextBox 34"/>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40" name="Group 35"/>
            <p:cNvGrpSpPr/>
            <p:nvPr/>
          </p:nvGrpSpPr>
          <p:grpSpPr>
            <a:xfrm rot="2537428">
              <a:off x="4866" y="256957"/>
              <a:ext cx="14897" cy="20225"/>
              <a:chOff x="0" y="0"/>
              <a:chExt cx="50030" cy="67923"/>
            </a:xfrm>
          </p:grpSpPr>
          <p:sp>
            <p:nvSpPr>
              <p:cNvPr id="41"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2" name="TextBox 37"/>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43" name="TextBox 38"/>
            <p:cNvSpPr txBox="1"/>
            <p:nvPr/>
          </p:nvSpPr>
          <p:spPr>
            <a:xfrm>
              <a:off x="405735" y="-66675"/>
              <a:ext cx="7335640" cy="382693"/>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Đăng nhập với Email/Password và đăng nhập bằng </a:t>
              </a:r>
              <a:r>
                <a:rPr lang="en-US" sz="1600">
                  <a:solidFill>
                    <a:srgbClr val="3B3939"/>
                  </a:solidFill>
                  <a:latin typeface="Times New Roman Bold" panose="02020603050405020304"/>
                </a:rPr>
                <a:t>google</a:t>
              </a:r>
              <a:endParaRPr lang="en-US" sz="1600">
                <a:solidFill>
                  <a:srgbClr val="3B3939"/>
                </a:solidFill>
                <a:latin typeface="Times New Roman Bold" panose="020206030504050203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grpSp>
        <p:nvGrpSpPr>
          <p:cNvPr id="5" name="Group 5"/>
          <p:cNvGrpSpPr/>
          <p:nvPr/>
        </p:nvGrpSpPr>
        <p:grpSpPr>
          <a:xfrm rot="0">
            <a:off x="519112" y="949963"/>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a:t>
              </a:r>
              <a:r>
                <a:rPr lang="en-US" sz="1600">
                  <a:solidFill>
                    <a:srgbClr val="3B3939"/>
                  </a:solidFill>
                  <a:latin typeface="Times New Roman Bold" panose="02020603050405020304"/>
                </a:rPr>
                <a:t>Authentication</a:t>
              </a:r>
              <a:endParaRPr lang="en-US" sz="1600">
                <a:solidFill>
                  <a:srgbClr val="3B3939"/>
                </a:solidFill>
                <a:latin typeface="Times New Roman Bold" panose="02020603050405020304"/>
              </a:endParaRPr>
            </a:p>
          </p:txBody>
        </p:sp>
      </p:grpSp>
      <p:sp>
        <p:nvSpPr>
          <p:cNvPr id="22" name="TextBox 22"/>
          <p:cNvSpPr txBox="1"/>
          <p:nvPr/>
        </p:nvSpPr>
        <p:spPr>
          <a:xfrm>
            <a:off x="823414" y="1299848"/>
            <a:ext cx="5501730" cy="140716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Xác thực </a:t>
            </a:r>
            <a:r>
              <a:rPr lang="en-US" sz="1600">
                <a:solidFill>
                  <a:srgbClr val="3B3939"/>
                </a:solidFill>
                <a:latin typeface="Times New Roman Bold" panose="02020603050405020304"/>
              </a:rPr>
              <a:t>Firebase</a:t>
            </a:r>
            <a:r>
              <a:rPr lang="en-US" sz="1600">
                <a:solidFill>
                  <a:srgbClr val="3B3939"/>
                </a:solidFill>
                <a:latin typeface="Times New Roman" panose="02020603050405020304"/>
              </a:rPr>
              <a:t> cung cấp các dịch vụ </a:t>
            </a:r>
            <a:r>
              <a:rPr lang="en-US" sz="1600">
                <a:solidFill>
                  <a:srgbClr val="3B3939"/>
                </a:solidFill>
                <a:latin typeface="Times New Roman Bold" panose="02020603050405020304"/>
              </a:rPr>
              <a:t>backend</a:t>
            </a:r>
            <a:r>
              <a:rPr lang="en-US" sz="1600">
                <a:solidFill>
                  <a:srgbClr val="3B3939"/>
                </a:solidFill>
                <a:latin typeface="Times New Roman" panose="02020603050405020304"/>
              </a:rPr>
              <a:t> và SDK dễ sử dụng để xác thực người dùng với ứng dụng của bạn. Nó hỗ trợ xác thực bằng mật khẩu, số điện thoại, các nhà cung cấp danh tính liên kết phổ biến như </a:t>
            </a:r>
            <a:r>
              <a:rPr lang="en-US" sz="1600">
                <a:solidFill>
                  <a:srgbClr val="3B3939"/>
                </a:solidFill>
                <a:latin typeface="Times New Roman Bold" panose="02020603050405020304"/>
              </a:rPr>
              <a:t>Google</a:t>
            </a:r>
            <a:r>
              <a:rPr lang="en-US" sz="1600">
                <a:solidFill>
                  <a:srgbClr val="3B3939"/>
                </a:solidFill>
                <a:latin typeface="Times New Roman" panose="02020603050405020304"/>
              </a:rPr>
              <a:t>, </a:t>
            </a:r>
            <a:r>
              <a:rPr lang="en-US" sz="1600">
                <a:solidFill>
                  <a:srgbClr val="3B3939"/>
                </a:solidFill>
                <a:latin typeface="Times New Roman Bold" panose="02020603050405020304"/>
              </a:rPr>
              <a:t>Facebook</a:t>
            </a:r>
            <a:r>
              <a:rPr lang="en-US" sz="1600">
                <a:solidFill>
                  <a:srgbClr val="3B3939"/>
                </a:solidFill>
                <a:latin typeface="Times New Roman" panose="02020603050405020304"/>
              </a:rPr>
              <a:t> và </a:t>
            </a:r>
            <a:r>
              <a:rPr lang="en-US" sz="1600">
                <a:solidFill>
                  <a:srgbClr val="3B3939"/>
                </a:solidFill>
                <a:latin typeface="Times New Roman Bold" panose="02020603050405020304"/>
              </a:rPr>
              <a:t>Twitter</a:t>
            </a:r>
            <a:r>
              <a:rPr lang="en-US" sz="1600">
                <a:solidFill>
                  <a:srgbClr val="3B3939"/>
                </a:solidFill>
                <a:latin typeface="Times New Roman" panose="02020603050405020304"/>
              </a:rPr>
              <a:t>, v.v.</a:t>
            </a:r>
            <a:endParaRPr lang="en-US" sz="1600">
              <a:solidFill>
                <a:srgbClr val="3B3939"/>
              </a:solidFill>
              <a:latin typeface="Times New Roman" panose="02020603050405020304"/>
            </a:endParaRPr>
          </a:p>
        </p:txBody>
      </p:sp>
      <p:sp>
        <p:nvSpPr>
          <p:cNvPr id="23" name="TextBox 23"/>
          <p:cNvSpPr txBox="1"/>
          <p:nvPr/>
        </p:nvSpPr>
        <p:spPr>
          <a:xfrm>
            <a:off x="823414" y="2590803"/>
            <a:ext cx="5501730" cy="11309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Xác thực </a:t>
            </a:r>
            <a:r>
              <a:rPr lang="en-US" sz="1600">
                <a:solidFill>
                  <a:srgbClr val="3B3939"/>
                </a:solidFill>
                <a:latin typeface="Times New Roman Bold" panose="02020603050405020304"/>
              </a:rPr>
              <a:t>Firebase</a:t>
            </a:r>
            <a:r>
              <a:rPr lang="en-US" sz="1600">
                <a:solidFill>
                  <a:srgbClr val="3B3939"/>
                </a:solidFill>
                <a:latin typeface="Times New Roman" panose="02020603050405020304"/>
              </a:rPr>
              <a:t> tích hợp chặt chẽ với các dịch vụ </a:t>
            </a:r>
            <a:r>
              <a:rPr lang="en-US" sz="1600">
                <a:solidFill>
                  <a:srgbClr val="3B3939"/>
                </a:solidFill>
                <a:latin typeface="Times New Roman Bold" panose="02020603050405020304"/>
              </a:rPr>
              <a:t>Firebase</a:t>
            </a:r>
            <a:r>
              <a:rPr lang="en-US" sz="1600">
                <a:solidFill>
                  <a:srgbClr val="3B3939"/>
                </a:solidFill>
                <a:latin typeface="Times New Roman" panose="02020603050405020304"/>
              </a:rPr>
              <a:t> khác và nó tận dụng các tiêu chuẩn ngành như </a:t>
            </a:r>
            <a:r>
              <a:rPr lang="en-US" sz="1600">
                <a:solidFill>
                  <a:srgbClr val="3B3939"/>
                </a:solidFill>
                <a:latin typeface="Times New Roman Bold" panose="02020603050405020304"/>
              </a:rPr>
              <a:t>OAuth 2.0</a:t>
            </a:r>
            <a:r>
              <a:rPr lang="en-US" sz="1600">
                <a:solidFill>
                  <a:srgbClr val="3B3939"/>
                </a:solidFill>
                <a:latin typeface="Times New Roman" panose="02020603050405020304"/>
              </a:rPr>
              <a:t> và </a:t>
            </a:r>
            <a:r>
              <a:rPr lang="en-US" sz="1600">
                <a:solidFill>
                  <a:srgbClr val="3B3939"/>
                </a:solidFill>
                <a:latin typeface="Times New Roman Bold" panose="02020603050405020304"/>
              </a:rPr>
              <a:t>OpenID</a:t>
            </a:r>
            <a:r>
              <a:rPr lang="en-US" sz="1600">
                <a:solidFill>
                  <a:srgbClr val="3B3939"/>
                </a:solidFill>
                <a:latin typeface="Times New Roman" panose="02020603050405020304"/>
              </a:rPr>
              <a:t> </a:t>
            </a:r>
            <a:r>
              <a:rPr lang="en-US" sz="1600">
                <a:solidFill>
                  <a:srgbClr val="3B3939"/>
                </a:solidFill>
                <a:latin typeface="Times New Roman Bold" panose="02020603050405020304"/>
              </a:rPr>
              <a:t>Connect</a:t>
            </a:r>
            <a:r>
              <a:rPr lang="en-US" sz="1600">
                <a:solidFill>
                  <a:srgbClr val="3B3939"/>
                </a:solidFill>
                <a:latin typeface="Times New Roman" panose="02020603050405020304"/>
              </a:rPr>
              <a:t>, vì vậy nó có thể dễ dàng tích hợp với phụ trợ tùy chỉnh của bạn.</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3261"/>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Lắng nghe trạng thái xác thực</a:t>
              </a:r>
              <a:endParaRPr lang="en-US" sz="1600">
                <a:solidFill>
                  <a:srgbClr val="3B3939"/>
                </a:solidFill>
                <a:latin typeface="Times New Roman" panose="02020603050405020304"/>
              </a:endParaRPr>
            </a:p>
          </p:txBody>
        </p:sp>
      </p:grpSp>
      <p:sp>
        <p:nvSpPr>
          <p:cNvPr id="21" name="TextBox 21"/>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Trạng thái xác thực</a:t>
            </a:r>
            <a:endParaRPr lang="en-US" sz="1800">
              <a:solidFill>
                <a:srgbClr val="F16622"/>
              </a:solidFill>
              <a:latin typeface="Times New Roman Bold" panose="02020603050405020304"/>
            </a:endParaRPr>
          </a:p>
        </p:txBody>
      </p:sp>
      <p:sp>
        <p:nvSpPr>
          <p:cNvPr id="22" name="TextBox 22"/>
          <p:cNvSpPr txBox="1"/>
          <p:nvPr/>
        </p:nvSpPr>
        <p:spPr>
          <a:xfrm>
            <a:off x="823414" y="1273621"/>
            <a:ext cx="5501730" cy="114871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Mô-đun cung cấp một phương thức được gọi là </a:t>
            </a:r>
            <a:r>
              <a:rPr lang="en-US" sz="1600">
                <a:solidFill>
                  <a:srgbClr val="3B3939"/>
                </a:solidFill>
                <a:latin typeface="Times New Roman Bold" panose="02020603050405020304"/>
              </a:rPr>
              <a:t>onAuthStateChanged</a:t>
            </a:r>
            <a:r>
              <a:rPr lang="en-US" sz="1600">
                <a:solidFill>
                  <a:srgbClr val="3B3939"/>
                </a:solidFill>
                <a:latin typeface="Times New Roman" panose="02020603050405020304"/>
              </a:rPr>
              <a:t> cho phép bạn đăng ký để lắng nghe trạng thái xác thực hiện tại của người dùng và nhận một sự kiện bất cứ khi nào trạng thái đó thay đổi.</a:t>
            </a:r>
            <a:endParaRPr lang="en-US" sz="1600">
              <a:solidFill>
                <a:srgbClr val="3B3939"/>
              </a:solidFill>
              <a:latin typeface="Times New Roman" panose="02020603050405020304"/>
            </a:endParaRPr>
          </a:p>
        </p:txBody>
      </p:sp>
      <p:sp>
        <p:nvSpPr>
          <p:cNvPr id="23" name="TextBox 23"/>
          <p:cNvSpPr txBox="1"/>
          <p:nvPr/>
        </p:nvSpPr>
        <p:spPr>
          <a:xfrm>
            <a:off x="823414" y="2514411"/>
            <a:ext cx="5501730" cy="114871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Điều quan trọng cần nhớ là trình nghe </a:t>
            </a:r>
            <a:r>
              <a:rPr lang="en-US" sz="1600">
                <a:solidFill>
                  <a:srgbClr val="3B3939"/>
                </a:solidFill>
                <a:latin typeface="Times New Roman Bold" panose="02020603050405020304"/>
              </a:rPr>
              <a:t>onAuthStateChanged</a:t>
            </a:r>
            <a:r>
              <a:rPr lang="en-US" sz="1600">
                <a:solidFill>
                  <a:srgbClr val="3B3939"/>
                </a:solidFill>
                <a:latin typeface="Times New Roman" panose="02020603050405020304"/>
              </a:rPr>
              <a:t> không đồng bộ và sẽ kích hoạt trạng thái ban đầu sau khi kết nối với Firebase đã được thiết lập. Do đó, điều quan trọng là phải thiết lập trạng </a:t>
            </a:r>
            <a:r>
              <a:rPr lang="en-US" sz="1600">
                <a:solidFill>
                  <a:srgbClr val="3B3939"/>
                </a:solidFill>
                <a:latin typeface="Times New Roman" panose="02020603050405020304"/>
                <a:sym typeface="+mn-ea"/>
              </a:rPr>
              <a:t>thái 'initializing'.</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884782" y="858745"/>
            <a:ext cx="5501730" cy="57848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thái 'initializing' chặn kết xuất ứng dụng chính của chúng tôi trong khi kết nối được thiết lập:</a:t>
            </a:r>
            <a:endParaRPr lang="en-US" sz="1600">
              <a:solidFill>
                <a:srgbClr val="3B3939"/>
              </a:solidFill>
              <a:latin typeface="Times New Roman" panose="02020603050405020304"/>
            </a:endParaRPr>
          </a:p>
        </p:txBody>
      </p:sp>
      <p:sp>
        <p:nvSpPr>
          <p:cNvPr id="6" name="TextBox 6"/>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Trạng thái xác thực</a:t>
            </a:r>
            <a:endParaRPr lang="en-US" sz="1800">
              <a:solidFill>
                <a:srgbClr val="F16622"/>
              </a:solidFill>
              <a:latin typeface="Times New Roman Bold" panose="02020603050405020304"/>
            </a:endParaRPr>
          </a:p>
        </p:txBody>
      </p:sp>
      <p:sp>
        <p:nvSpPr>
          <p:cNvPr id="7" name="TextBox 7"/>
          <p:cNvSpPr txBox="1"/>
          <p:nvPr/>
        </p:nvSpPr>
        <p:spPr>
          <a:xfrm>
            <a:off x="885493" y="2514380"/>
            <a:ext cx="5501730" cy="57848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2 state, state </a:t>
            </a:r>
            <a:r>
              <a:rPr lang="en-US" sz="1600">
                <a:solidFill>
                  <a:srgbClr val="3B3939"/>
                </a:solidFill>
                <a:latin typeface="Times New Roman Bold" panose="02020603050405020304"/>
              </a:rPr>
              <a:t>initializing</a:t>
            </a:r>
            <a:r>
              <a:rPr lang="en-US" sz="1600">
                <a:solidFill>
                  <a:srgbClr val="3B3939"/>
                </a:solidFill>
                <a:latin typeface="Times New Roman" panose="02020603050405020304"/>
              </a:rPr>
              <a:t> được dùng để biết trạng thái đang kiểm tra trạng thái đăng nhập</a:t>
            </a:r>
            <a:endParaRPr lang="en-US" sz="1600">
              <a:solidFill>
                <a:srgbClr val="3B3939"/>
              </a:solidFill>
              <a:latin typeface="Times New Roman" panose="02020603050405020304"/>
            </a:endParaRPr>
          </a:p>
        </p:txBody>
      </p:sp>
      <p:sp>
        <p:nvSpPr>
          <p:cNvPr id="8" name="TextBox 8"/>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grpSp>
        <p:nvGrpSpPr>
          <p:cNvPr id="21" name="Group 21"/>
          <p:cNvGrpSpPr/>
          <p:nvPr/>
        </p:nvGrpSpPr>
        <p:grpSpPr>
          <a:xfrm rot="0">
            <a:off x="1241425" y="1642110"/>
            <a:ext cx="4422140" cy="645160"/>
            <a:chOff x="0" y="0"/>
            <a:chExt cx="2801001" cy="1605817"/>
          </a:xfrm>
        </p:grpSpPr>
        <p:sp>
          <p:nvSpPr>
            <p:cNvPr id="2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3"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const [initializing, setInitializing] = useState(true);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[user, setUser] = useState();</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884782" y="858745"/>
            <a:ext cx="5501730"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Tiếp theo import </a:t>
            </a:r>
            <a:r>
              <a:rPr lang="en-US" sz="1600">
                <a:solidFill>
                  <a:srgbClr val="3B3939"/>
                </a:solidFill>
                <a:latin typeface="Times New Roman Bold" panose="02020603050405020304"/>
              </a:rPr>
              <a:t>auth </a:t>
            </a:r>
            <a:r>
              <a:rPr lang="en-US" sz="1600">
                <a:solidFill>
                  <a:srgbClr val="3B3939"/>
                </a:solidFill>
                <a:latin typeface="Times New Roman" panose="02020603050405020304"/>
              </a:rPr>
              <a:t>từ </a:t>
            </a:r>
            <a:r>
              <a:rPr lang="en-US" sz="1600">
                <a:solidFill>
                  <a:srgbClr val="3B3939"/>
                </a:solidFill>
                <a:latin typeface="Times New Roman Bold" panose="02020603050405020304"/>
              </a:rPr>
              <a:t>@react-native-firebase/auth. </a:t>
            </a:r>
            <a:r>
              <a:rPr lang="en-US" sz="1600">
                <a:solidFill>
                  <a:srgbClr val="3B3939"/>
                </a:solidFill>
                <a:latin typeface="Times New Roman" panose="02020603050405020304"/>
              </a:rPr>
              <a:t>Sử dụng </a:t>
            </a:r>
            <a:r>
              <a:rPr lang="en-US" sz="1600">
                <a:solidFill>
                  <a:srgbClr val="3B3939"/>
                </a:solidFill>
                <a:latin typeface="Times New Roman Bold" panose="02020603050405020304"/>
              </a:rPr>
              <a:t>onAuthStateChanged </a:t>
            </a:r>
            <a:r>
              <a:rPr lang="en-US" sz="1600">
                <a:solidFill>
                  <a:srgbClr val="3B3939"/>
                </a:solidFill>
                <a:latin typeface="Times New Roman" panose="02020603050405020304"/>
              </a:rPr>
              <a:t>để xác định trạng thái đăng nhập</a:t>
            </a:r>
            <a:endParaRPr lang="en-US" sz="1600">
              <a:solidFill>
                <a:srgbClr val="3B3939"/>
              </a:solidFill>
              <a:latin typeface="Times New Roman" panose="02020603050405020304"/>
            </a:endParaRPr>
          </a:p>
        </p:txBody>
      </p:sp>
      <p:sp>
        <p:nvSpPr>
          <p:cNvPr id="6" name="TextBox 6"/>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Trạng thái xác thực</a:t>
            </a:r>
            <a:endParaRPr lang="en-US" sz="1800">
              <a:solidFill>
                <a:srgbClr val="F16622"/>
              </a:solidFill>
              <a:latin typeface="Times New Roman Bold" panose="02020603050405020304"/>
            </a:endParaRPr>
          </a:p>
        </p:txBody>
      </p:sp>
      <p:sp>
        <p:nvSpPr>
          <p:cNvPr id="7" name="TextBox 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grpSp>
        <p:nvGrpSpPr>
          <p:cNvPr id="21" name="Group 21"/>
          <p:cNvGrpSpPr/>
          <p:nvPr/>
        </p:nvGrpSpPr>
        <p:grpSpPr>
          <a:xfrm rot="0">
            <a:off x="857250" y="1652270"/>
            <a:ext cx="5330825" cy="2943225"/>
            <a:chOff x="0" y="0"/>
            <a:chExt cx="2801001" cy="1605817"/>
          </a:xfrm>
        </p:grpSpPr>
        <p:sp>
          <p:nvSpPr>
            <p:cNvPr id="2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3"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function onAuthStateChanged(user)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setUser(user);</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if (initializing)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setInitializing(false);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useEffect(()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subscriber = auth().onAuthStateChanged(onAuthStateChanged);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return subscriber; // unsubscribe on unmount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14724"/>
            <a:ext cx="5806032" cy="1340485"/>
            <a:chOff x="0" y="0"/>
            <a:chExt cx="7741376" cy="17873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8539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Firebase là một nền tảng dịch vụ đám mây của Google cung cấp các tính năng cho việc phát triển ứng dụng di động và web. Firebase cung cấp cho các nhà phát triển các công cụ để phát triển và triển khai ứng dụng di động và web, cũng như quản lý người dùng, dữ liệu và thông tin đăng nhập.</a:t>
              </a:r>
              <a:endParaRPr lang="en-US" sz="1600">
                <a:solidFill>
                  <a:srgbClr val="3B3939"/>
                </a:solidFill>
                <a:latin typeface="Times New Roman" panose="02020603050405020304"/>
              </a:endParaRPr>
            </a:p>
          </p:txBody>
        </p:sp>
      </p:grpSp>
      <p:sp>
        <p:nvSpPr>
          <p:cNvPr id="21" name="TextBox 21"/>
          <p:cNvSpPr txBox="1"/>
          <p:nvPr/>
        </p:nvSpPr>
        <p:spPr>
          <a:xfrm>
            <a:off x="5265686" y="254724"/>
            <a:ext cx="1071488"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 Giới thiệu</a:t>
            </a:r>
            <a:endParaRPr lang="en-US" sz="1800">
              <a:solidFill>
                <a:srgbClr val="F16622"/>
              </a:solidFill>
              <a:latin typeface="Times New Roman Bold" panose="02020603050405020304"/>
            </a:endParaRPr>
          </a:p>
        </p:txBody>
      </p:sp>
      <p:grpSp>
        <p:nvGrpSpPr>
          <p:cNvPr id="22" name="Group 22"/>
          <p:cNvGrpSpPr/>
          <p:nvPr/>
        </p:nvGrpSpPr>
        <p:grpSpPr>
          <a:xfrm rot="0">
            <a:off x="519040" y="2714943"/>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Các tính năng của Firebase bao gồm:</a:t>
              </a:r>
              <a:endParaRPr lang="en-US" sz="1600">
                <a:solidFill>
                  <a:srgbClr val="3B3939"/>
                </a:solidFill>
                <a:latin typeface="Times New Roman" panose="02020603050405020304"/>
              </a:endParaRPr>
            </a:p>
          </p:txBody>
        </p:sp>
      </p:grpSp>
      <p:grpSp>
        <p:nvGrpSpPr>
          <p:cNvPr id="39" name="Group 39"/>
          <p:cNvGrpSpPr/>
          <p:nvPr/>
        </p:nvGrpSpPr>
        <p:grpSpPr>
          <a:xfrm rot="0">
            <a:off x="832451" y="3055303"/>
            <a:ext cx="5492693" cy="1616709"/>
            <a:chOff x="0" y="0"/>
            <a:chExt cx="7323591" cy="2155613"/>
          </a:xfrm>
        </p:grpSpPr>
        <p:grpSp>
          <p:nvGrpSpPr>
            <p:cNvPr id="40" name="Group 40"/>
            <p:cNvGrpSpPr/>
            <p:nvPr/>
          </p:nvGrpSpPr>
          <p:grpSpPr>
            <a:xfrm rot="2700000">
              <a:off x="91796" y="18834"/>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167633" y="97452"/>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91796" y="170520"/>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9" name="Group 49"/>
            <p:cNvGrpSpPr/>
            <p:nvPr/>
          </p:nvGrpSpPr>
          <p:grpSpPr>
            <a:xfrm rot="2700000">
              <a:off x="18834" y="97452"/>
              <a:ext cx="90938" cy="90938"/>
              <a:chOff x="0" y="0"/>
              <a:chExt cx="812800" cy="812800"/>
            </a:xfrm>
          </p:grpSpPr>
          <p:sp>
            <p:nvSpPr>
              <p:cNvPr id="50" name="Freeform 5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1" name="TextBox 5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2" name="TextBox 52"/>
            <p:cNvSpPr txBox="1"/>
            <p:nvPr/>
          </p:nvSpPr>
          <p:spPr>
            <a:xfrm>
              <a:off x="387101" y="-66675"/>
              <a:ext cx="6936490" cy="22222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Authentication</a:t>
              </a:r>
              <a:r>
                <a:rPr lang="en-US" sz="1600">
                  <a:solidFill>
                    <a:srgbClr val="3B3939"/>
                  </a:solidFill>
                  <a:latin typeface="Times New Roman" panose="02020603050405020304"/>
                </a:rPr>
                <a:t>: Firebase cung cấp tính năng xác thực người dùng, giúp cho việc đăng ký và đăng nhập trở nên dễ dàng hơn. Điều này giúp cho các lập trình viên có thể tập trung vào việc phát triển tính năng thay vì việc quản lý người dùng.</a:t>
              </a:r>
              <a:endParaRPr lang="en-US" sz="1600">
                <a:solidFill>
                  <a:srgbClr val="3B3939"/>
                </a:solidFill>
                <a:latin typeface="Times New Roman" panose="02020603050405020304"/>
              </a:endParaRPr>
            </a:p>
            <a:p>
              <a:pPr marL="0" lvl="0" indent="0">
                <a:lnSpc>
                  <a:spcPts val="2240"/>
                </a:lnSpc>
                <a:spcBef>
                  <a:spcPct val="0"/>
                </a:spcBef>
              </a:pPr>
            </a:p>
          </p:txBody>
        </p:sp>
      </p:grpSp>
      <p:sp>
        <p:nvSpPr>
          <p:cNvPr id="53" name="TextBox 5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734491" y="1354098"/>
            <a:ext cx="3816434" cy="3528687"/>
          </a:xfrm>
          <a:custGeom>
            <a:avLst/>
            <a:gdLst/>
            <a:ahLst/>
            <a:cxnLst/>
            <a:rect l="l" t="t" r="r" b="b"/>
            <a:pathLst>
              <a:path w="3816434" h="3528687">
                <a:moveTo>
                  <a:pt x="0" y="0"/>
                </a:moveTo>
                <a:lnTo>
                  <a:pt x="3816434" y="0"/>
                </a:lnTo>
                <a:lnTo>
                  <a:pt x="3816434" y="3528686"/>
                </a:lnTo>
                <a:lnTo>
                  <a:pt x="0" y="3528686"/>
                </a:lnTo>
                <a:lnTo>
                  <a:pt x="0" y="0"/>
                </a:lnTo>
                <a:close/>
              </a:path>
            </a:pathLst>
          </a:custGeom>
          <a:blipFill>
            <a:blip r:embed="rId2"/>
            <a:stretch>
              <a:fillRect/>
            </a:stretch>
          </a:blipFill>
        </p:spPr>
      </p:sp>
      <p:sp>
        <p:nvSpPr>
          <p:cNvPr id="5" name="TextBox 5"/>
          <p:cNvSpPr txBox="1"/>
          <p:nvPr/>
        </p:nvSpPr>
        <p:spPr>
          <a:xfrm>
            <a:off x="884782" y="858745"/>
            <a:ext cx="5501730" cy="57848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Dựa vào state chúng ta render ra giao diện phù hợp với trạng thái đăng nhập cho người dùng</a:t>
            </a:r>
            <a:endParaRPr lang="en-US" sz="1600">
              <a:solidFill>
                <a:srgbClr val="3B3939"/>
              </a:solidFill>
              <a:latin typeface="Times New Roman" panose="02020603050405020304"/>
            </a:endParaRPr>
          </a:p>
        </p:txBody>
      </p:sp>
      <p:sp>
        <p:nvSpPr>
          <p:cNvPr id="6" name="TextBox 6"/>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Trạng thái xác thực</a:t>
            </a:r>
            <a:endParaRPr lang="en-US" sz="1800">
              <a:solidFill>
                <a:srgbClr val="F16622"/>
              </a:solidFill>
              <a:latin typeface="Times New Roman Bold" panose="02020603050405020304"/>
            </a:endParaRPr>
          </a:p>
        </p:txBody>
      </p:sp>
      <p:sp>
        <p:nvSpPr>
          <p:cNvPr id="7" name="TextBox 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grpSp>
        <p:nvGrpSpPr>
          <p:cNvPr id="21" name="Group 21"/>
          <p:cNvGrpSpPr/>
          <p:nvPr/>
        </p:nvGrpSpPr>
        <p:grpSpPr>
          <a:xfrm rot="0">
            <a:off x="857250" y="1652270"/>
            <a:ext cx="5330825" cy="2943225"/>
            <a:chOff x="0" y="0"/>
            <a:chExt cx="2801001" cy="1605817"/>
          </a:xfrm>
        </p:grpSpPr>
        <p:sp>
          <p:nvSpPr>
            <p:cNvPr id="2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3"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function onAuthStateChanged(user)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setUser(user);</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if (initializing)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setInitializing(false);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useEffect(()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subscriber = auth().onAuthStateChanged(onAuthStateChanged);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return subscriber; // unsubscribe on unmount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bằng Email/Mật khẩu </a:t>
            </a:r>
            <a:endParaRPr lang="en-US" sz="1800">
              <a:solidFill>
                <a:srgbClr val="F16622"/>
              </a:solidFill>
              <a:latin typeface="Times New Roman Bold" panose="02020603050405020304"/>
            </a:endParaRPr>
          </a:p>
        </p:txBody>
      </p:sp>
      <p:grpSp>
        <p:nvGrpSpPr>
          <p:cNvPr id="5" name="Group 5"/>
          <p:cNvGrpSpPr/>
          <p:nvPr/>
        </p:nvGrpSpPr>
        <p:grpSpPr>
          <a:xfrm rot="0">
            <a:off x="519112" y="933261"/>
            <a:ext cx="5806032" cy="1616710"/>
            <a:chOff x="0" y="0"/>
            <a:chExt cx="7741376" cy="21556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22222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email/mật khẩu là một phương pháp phổ biến để người dùng đăng nhập trên các ứng dụng. Điều này yêu cầu người dùng cung cấp địa chỉ email và mật khẩu an toàn. Người dùng có thể đăng ký và đăng nhập bằng phương thức có tên </a:t>
              </a:r>
              <a:r>
                <a:rPr lang="en-US" sz="1600">
                  <a:solidFill>
                    <a:srgbClr val="3B3939"/>
                  </a:solidFill>
                  <a:latin typeface="Times New Roman Bold" panose="02020603050405020304"/>
                </a:rPr>
                <a:t>createUserWithEmailAndPassword</a:t>
              </a:r>
              <a:r>
                <a:rPr lang="en-US" sz="1600">
                  <a:solidFill>
                    <a:srgbClr val="3B3939"/>
                  </a:solidFill>
                  <a:latin typeface="Times New Roman" panose="02020603050405020304"/>
                </a:rPr>
                <a:t> hoặc đăng nhập vào tài khoản hiện có bằng </a:t>
              </a:r>
              <a:r>
                <a:rPr lang="en-US" sz="1600">
                  <a:solidFill>
                    <a:srgbClr val="3B3939"/>
                  </a:solidFill>
                  <a:latin typeface="Times New Roman Bold" panose="02020603050405020304"/>
                </a:rPr>
                <a:t>signInWithEmailAndPassword</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grpSp>
      <p:grpSp>
        <p:nvGrpSpPr>
          <p:cNvPr id="22" name="Group 22"/>
          <p:cNvGrpSpPr/>
          <p:nvPr/>
        </p:nvGrpSpPr>
        <p:grpSpPr>
          <a:xfrm rot="0">
            <a:off x="519112" y="2721421"/>
            <a:ext cx="5806032" cy="511810"/>
            <a:chOff x="0" y="0"/>
            <a:chExt cx="7741376" cy="6824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Đảm bảo bạn đã bật đăng nhập "Email/Password" được bật trên Bảng điều khiển Firebase.</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bằng Email/Mật khẩu </a:t>
            </a:r>
            <a:endParaRPr lang="en-US" sz="1800">
              <a:solidFill>
                <a:srgbClr val="F16622"/>
              </a:solidFill>
              <a:latin typeface="Times New Roman Bold" panose="02020603050405020304"/>
            </a:endParaRPr>
          </a:p>
        </p:txBody>
      </p:sp>
      <p:grpSp>
        <p:nvGrpSpPr>
          <p:cNvPr id="5" name="Group 5"/>
          <p:cNvGrpSpPr/>
          <p:nvPr/>
        </p:nvGrpSpPr>
        <p:grpSpPr>
          <a:xfrm rot="0">
            <a:off x="519112" y="933261"/>
            <a:ext cx="5806032" cy="1616710"/>
            <a:chOff x="0" y="0"/>
            <a:chExt cx="7741376" cy="21556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22222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email/mật khẩu là một phương pháp phổ biến để người dùng đăng nhập trên các ứng dụng. Điều này yêu cầu người dùng cung cấp địa chỉ email và mật khẩu an toàn. Người dùng có thể đăng ký và đăng nhập bằng phương thức có tên </a:t>
              </a:r>
              <a:r>
                <a:rPr lang="en-US" sz="1600">
                  <a:solidFill>
                    <a:srgbClr val="3B3939"/>
                  </a:solidFill>
                  <a:latin typeface="Times New Roman Bold" panose="02020603050405020304"/>
                </a:rPr>
                <a:t>createUserWithEmailAndPassword</a:t>
              </a:r>
              <a:r>
                <a:rPr lang="en-US" sz="1600">
                  <a:solidFill>
                    <a:srgbClr val="3B3939"/>
                  </a:solidFill>
                  <a:latin typeface="Times New Roman" panose="02020603050405020304"/>
                </a:rPr>
                <a:t> hoặc đăng nhập vào tài khoản hiện có bằng </a:t>
              </a:r>
              <a:r>
                <a:rPr lang="en-US" sz="1600">
                  <a:solidFill>
                    <a:srgbClr val="3B3939"/>
                  </a:solidFill>
                  <a:latin typeface="Times New Roman Bold" panose="02020603050405020304"/>
                </a:rPr>
                <a:t>signInWithEmailAndPassword</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grpSp>
      <p:grpSp>
        <p:nvGrpSpPr>
          <p:cNvPr id="22" name="Group 22"/>
          <p:cNvGrpSpPr/>
          <p:nvPr/>
        </p:nvGrpSpPr>
        <p:grpSpPr>
          <a:xfrm rot="0">
            <a:off x="519112" y="2721421"/>
            <a:ext cx="5806032" cy="511810"/>
            <a:chOff x="0" y="0"/>
            <a:chExt cx="7741376" cy="6824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Đảm bảo bạn đã bật đăng nhập "Email/Password" được bật trên Bảng điều khiển Firebase.</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0631"/>
            <a:ext cx="5806031" cy="861695"/>
            <a:chOff x="0" y="-66675"/>
            <a:chExt cx="7741375" cy="114892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hàm tạo tài khoản, bạn gọi </a:t>
              </a:r>
              <a:r>
                <a:rPr lang="en-US" sz="1600">
                  <a:solidFill>
                    <a:srgbClr val="3B3939"/>
                  </a:solidFill>
                  <a:latin typeface="Times New Roman Bold" panose="02020603050405020304"/>
                </a:rPr>
                <a:t>createUserWithEmailAndPassword </a:t>
              </a:r>
              <a:r>
                <a:rPr lang="en-US" sz="1600">
                  <a:solidFill>
                    <a:srgbClr val="3B3939"/>
                  </a:solidFill>
                  <a:latin typeface="Times New Roman" panose="02020603050405020304"/>
                </a:rPr>
                <a:t>của Firebase để tạo tài khoản. Truyền vào 2 prop, prop đầu tiên là email bạn muốn tạo, prop thứ 2 là mật khẩu</a:t>
              </a:r>
              <a:endParaRPr lang="en-US" sz="1600">
                <a:solidFill>
                  <a:srgbClr val="3B3939"/>
                </a:solidFill>
                <a:latin typeface="Times New Roman" panose="02020603050405020304"/>
              </a:endParaRPr>
            </a:p>
          </p:txBody>
        </p:sp>
      </p:grpSp>
      <p:sp>
        <p:nvSpPr>
          <p:cNvPr id="22" name="TextBox 22"/>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bằng Email/Mật khẩu </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grpSp>
        <p:nvGrpSpPr>
          <p:cNvPr id="24" name="Group 21"/>
          <p:cNvGrpSpPr/>
          <p:nvPr/>
        </p:nvGrpSpPr>
        <p:grpSpPr>
          <a:xfrm rot="0">
            <a:off x="1807210" y="2012950"/>
            <a:ext cx="3534410" cy="1797050"/>
            <a:chOff x="0" y="0"/>
            <a:chExt cx="2801001" cy="1605817"/>
          </a:xfrm>
        </p:grpSpPr>
        <p:sp>
          <p:nvSpPr>
            <p:cNvPr id="25"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6"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const onSignUpWithPassword = ()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auth().createUserWithEmailAndPassword(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'jane.doe@example.com',</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'SuperSecretPassword!',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4324"/>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bắt được thái tạo tài khoản thành công hay chưa, sử dụng </a:t>
              </a:r>
              <a:r>
                <a:rPr lang="en-US" sz="1600">
                  <a:solidFill>
                    <a:srgbClr val="3B3939"/>
                  </a:solidFill>
                  <a:latin typeface="Times New Roman Bold" panose="02020603050405020304"/>
                </a:rPr>
                <a:t>then </a:t>
              </a:r>
              <a:r>
                <a:rPr lang="en-US" sz="1600">
                  <a:solidFill>
                    <a:srgbClr val="3B3939"/>
                  </a:solidFill>
                  <a:latin typeface="Times New Roman" panose="02020603050405020304"/>
                </a:rPr>
                <a:t>và </a:t>
              </a:r>
              <a:r>
                <a:rPr lang="en-US" sz="1600">
                  <a:solidFill>
                    <a:srgbClr val="3B3939"/>
                  </a:solidFill>
                  <a:latin typeface="Times New Roman Bold" panose="02020603050405020304"/>
                </a:rPr>
                <a:t>catch </a:t>
              </a:r>
              <a:r>
                <a:rPr lang="en-US" sz="1600">
                  <a:solidFill>
                    <a:srgbClr val="3B3939"/>
                  </a:solidFill>
                  <a:latin typeface="Times New Roman" panose="02020603050405020304"/>
                </a:rPr>
                <a:t>ngay sau </a:t>
              </a:r>
              <a:r>
                <a:rPr lang="en-US" sz="1600">
                  <a:solidFill>
                    <a:srgbClr val="3B3939"/>
                  </a:solidFill>
                  <a:latin typeface="Times New Roman Bold" panose="02020603050405020304"/>
                </a:rPr>
                <a:t>createUserWithEmailAndPassword</a:t>
              </a:r>
              <a:endParaRPr lang="en-US" sz="1600">
                <a:solidFill>
                  <a:srgbClr val="3B3939"/>
                </a:solidFill>
                <a:latin typeface="Times New Roman Bold" panose="02020603050405020304"/>
              </a:endParaRPr>
            </a:p>
          </p:txBody>
        </p:sp>
      </p:grpSp>
      <p:sp>
        <p:nvSpPr>
          <p:cNvPr id="22" name="TextBox 22"/>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bằng Email/Mật khẩu </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31</a:t>
            </a:r>
            <a:endParaRPr lang="en-US" sz="1000">
              <a:solidFill>
                <a:srgbClr val="000000"/>
              </a:solidFill>
              <a:latin typeface="Times New Roman" panose="02020603050405020304"/>
            </a:endParaRPr>
          </a:p>
        </p:txBody>
      </p:sp>
      <p:grpSp>
        <p:nvGrpSpPr>
          <p:cNvPr id="24" name="Group 21"/>
          <p:cNvGrpSpPr/>
          <p:nvPr/>
        </p:nvGrpSpPr>
        <p:grpSpPr>
          <a:xfrm rot="0">
            <a:off x="1584960" y="1731010"/>
            <a:ext cx="3979545" cy="2892425"/>
            <a:chOff x="0" y="0"/>
            <a:chExt cx="2801001" cy="1605817"/>
          </a:xfrm>
        </p:grpSpPr>
        <p:sp>
          <p:nvSpPr>
            <p:cNvPr id="25"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6"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.then(()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console.log('Tài khoản đã được tạo và đăng nhập');</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}).catch(error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if (error.code === 'auth/email-already-in-use')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console.log('Email đã tồn tại');</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if (error.code === 'auth/invalid-email')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console.log('Email của bạn không hợp lệ!');</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console.error(error);</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1638"/>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signInWithEmailAndPassword đ</a:t>
              </a:r>
              <a:r>
                <a:rPr lang="en-US" sz="1600">
                  <a:solidFill>
                    <a:srgbClr val="3B3939"/>
                  </a:solidFill>
                  <a:latin typeface="Times New Roman" panose="02020603050405020304"/>
                </a:rPr>
                <a:t>ể đăng nhập tài khoản với</a:t>
              </a:r>
              <a:r>
                <a:rPr lang="en-US" sz="1600">
                  <a:solidFill>
                    <a:srgbClr val="3B3939"/>
                  </a:solidFill>
                  <a:latin typeface="Times New Roman Bold" panose="02020603050405020304"/>
                </a:rPr>
                <a:t> email </a:t>
              </a:r>
              <a:r>
                <a:rPr lang="en-US" sz="1600">
                  <a:solidFill>
                    <a:srgbClr val="3B3939"/>
                  </a:solidFill>
                  <a:latin typeface="Times New Roman" panose="02020603050405020304"/>
                </a:rPr>
                <a:t>và</a:t>
              </a:r>
              <a:r>
                <a:rPr lang="en-US" sz="1600">
                  <a:solidFill>
                    <a:srgbClr val="3B3939"/>
                  </a:solidFill>
                  <a:latin typeface="Times New Roman Bold" panose="02020603050405020304"/>
                </a:rPr>
                <a:t> password</a:t>
              </a:r>
              <a:endParaRPr lang="en-US" sz="1600">
                <a:solidFill>
                  <a:srgbClr val="3B3939"/>
                </a:solidFill>
                <a:latin typeface="Times New Roman Bold" panose="02020603050405020304"/>
              </a:endParaRPr>
            </a:p>
          </p:txBody>
        </p:sp>
      </p:grpSp>
      <p:sp>
        <p:nvSpPr>
          <p:cNvPr id="22" name="TextBox 22"/>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bằng Email/Mật khẩu </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32</a:t>
            </a:r>
            <a:endParaRPr lang="en-US" sz="1000">
              <a:solidFill>
                <a:srgbClr val="000000"/>
              </a:solidFill>
              <a:latin typeface="Times New Roman" panose="02020603050405020304"/>
            </a:endParaRPr>
          </a:p>
        </p:txBody>
      </p:sp>
      <p:grpSp>
        <p:nvGrpSpPr>
          <p:cNvPr id="24" name="Group 21"/>
          <p:cNvGrpSpPr/>
          <p:nvPr/>
        </p:nvGrpSpPr>
        <p:grpSpPr>
          <a:xfrm rot="0">
            <a:off x="1584960" y="1727835"/>
            <a:ext cx="3979545" cy="2618105"/>
            <a:chOff x="0" y="0"/>
            <a:chExt cx="2801001" cy="1605817"/>
          </a:xfrm>
        </p:grpSpPr>
        <p:sp>
          <p:nvSpPr>
            <p:cNvPr id="25"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26"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const onSignIpWithPassword = ()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auth()</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.signInWithEmailAndPassword(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'jane.doe@example.com',</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'SuperSecretPassword!')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.then(()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console.log('Tài khoản đã đăng nhập');</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.catch(error =&gt; { console.error(error)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188002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a:t>
              </a:r>
              <a:endParaRPr lang="en-US" sz="1600">
                <a:solidFill>
                  <a:srgbClr val="3B3939"/>
                </a:solidFill>
                <a:latin typeface="Times New Roman" panose="02020603050405020304"/>
              </a:endParaRPr>
            </a:p>
          </p:txBody>
        </p:sp>
      </p:grpSp>
      <p:grpSp>
        <p:nvGrpSpPr>
          <p:cNvPr id="21" name="Group 21"/>
          <p:cNvGrpSpPr/>
          <p:nvPr/>
        </p:nvGrpSpPr>
        <p:grpSpPr>
          <a:xfrm rot="0">
            <a:off x="1156849" y="2287062"/>
            <a:ext cx="4591927" cy="585328"/>
            <a:chOff x="0" y="0"/>
            <a:chExt cx="2396602" cy="305492"/>
          </a:xfrm>
        </p:grpSpPr>
        <p:sp>
          <p:nvSpPr>
            <p:cNvPr id="22" name="Freeform 22"/>
            <p:cNvSpPr/>
            <p:nvPr/>
          </p:nvSpPr>
          <p:spPr>
            <a:xfrm>
              <a:off x="0" y="0"/>
              <a:ext cx="2396602" cy="305492"/>
            </a:xfrm>
            <a:custGeom>
              <a:avLst/>
              <a:gdLst/>
              <a:ahLst/>
              <a:cxnLst/>
              <a:rect l="l" t="t" r="r" b="b"/>
              <a:pathLst>
                <a:path w="2396602" h="305492">
                  <a:moveTo>
                    <a:pt x="0" y="0"/>
                  </a:moveTo>
                  <a:lnTo>
                    <a:pt x="2396602" y="0"/>
                  </a:lnTo>
                  <a:lnTo>
                    <a:pt x="2396602" y="305492"/>
                  </a:lnTo>
                  <a:lnTo>
                    <a:pt x="0" y="305492"/>
                  </a:lnTo>
                  <a:close/>
                </a:path>
              </a:pathLst>
            </a:custGeom>
            <a:solidFill>
              <a:srgbClr val="F16622"/>
            </a:solidFill>
          </p:spPr>
        </p:sp>
        <p:sp>
          <p:nvSpPr>
            <p:cNvPr id="23" name="TextBox 23"/>
            <p:cNvSpPr txBox="1"/>
            <p:nvPr/>
          </p:nvSpPr>
          <p:spPr>
            <a:xfrm>
              <a:off x="0" y="-28575"/>
              <a:ext cx="2396602" cy="334067"/>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npm i @react-native-google-signin/google-signin</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Google </a:t>
            </a:r>
            <a:endParaRPr lang="en-US" sz="1800">
              <a:solidFill>
                <a:srgbClr val="F16622"/>
              </a:solidFill>
              <a:latin typeface="Times New Roman Bold" panose="02020603050405020304"/>
            </a:endParaRPr>
          </a:p>
        </p:txBody>
      </p:sp>
      <p:grpSp>
        <p:nvGrpSpPr>
          <p:cNvPr id="25" name="Group 25"/>
          <p:cNvGrpSpPr/>
          <p:nvPr/>
        </p:nvGrpSpPr>
        <p:grpSpPr>
          <a:xfrm rot="0">
            <a:off x="519040" y="3043840"/>
            <a:ext cx="5806032" cy="1616710"/>
            <a:chOff x="0" y="0"/>
            <a:chExt cx="7741376" cy="2155613"/>
          </a:xfrm>
        </p:grpSpPr>
        <p:grpSp>
          <p:nvGrpSpPr>
            <p:cNvPr id="26" name="Group 26"/>
            <p:cNvGrpSpPr/>
            <p:nvPr/>
          </p:nvGrpSpPr>
          <p:grpSpPr>
            <a:xfrm rot="0">
              <a:off x="10709" y="39546"/>
              <a:ext cx="262157" cy="240016"/>
              <a:chOff x="0" y="0"/>
              <a:chExt cx="852667" cy="780652"/>
            </a:xfrm>
          </p:grpSpPr>
          <p:sp>
            <p:nvSpPr>
              <p:cNvPr id="27" name="Freeform 2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8" name="TextBox 2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0" y="27307"/>
              <a:ext cx="242027" cy="242027"/>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0">
              <a:off x="11842" y="41833"/>
              <a:ext cx="218342" cy="212976"/>
              <a:chOff x="0" y="0"/>
              <a:chExt cx="733260" cy="715238"/>
            </a:xfrm>
          </p:grpSpPr>
          <p:sp>
            <p:nvSpPr>
              <p:cNvPr id="33" name="Freeform 3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4" name="TextBox 3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1261002">
              <a:off x="237344" y="32551"/>
              <a:ext cx="32993" cy="20225"/>
              <a:chOff x="0" y="0"/>
              <a:chExt cx="110802" cy="67923"/>
            </a:xfrm>
          </p:grpSpPr>
          <p:sp>
            <p:nvSpPr>
              <p:cNvPr id="36" name="Freeform 3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7" name="TextBox 3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8" name="Group 38"/>
            <p:cNvGrpSpPr/>
            <p:nvPr/>
          </p:nvGrpSpPr>
          <p:grpSpPr>
            <a:xfrm rot="2537428">
              <a:off x="4866" y="256957"/>
              <a:ext cx="14897" cy="20225"/>
              <a:chOff x="0" y="0"/>
              <a:chExt cx="50030" cy="67923"/>
            </a:xfrm>
          </p:grpSpPr>
          <p:sp>
            <p:nvSpPr>
              <p:cNvPr id="39" name="Freeform 3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40" name="TextBox 4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1" name="TextBox 41"/>
            <p:cNvSpPr txBox="1"/>
            <p:nvPr/>
          </p:nvSpPr>
          <p:spPr>
            <a:xfrm>
              <a:off x="405735" y="-66675"/>
              <a:ext cx="7335640" cy="22222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Trước khi kích hoạt yêu cầu đăng nhập, bạn phải khởi tạo </a:t>
              </a:r>
              <a:r>
                <a:rPr lang="en-US" sz="1600">
                  <a:solidFill>
                    <a:srgbClr val="3B3939"/>
                  </a:solidFill>
                  <a:latin typeface="Times New Roman Bold" panose="02020603050405020304"/>
                </a:rPr>
                <a:t>Google SDK </a:t>
              </a:r>
              <a:r>
                <a:rPr lang="en-US" sz="1600">
                  <a:solidFill>
                    <a:srgbClr val="3B3939"/>
                  </a:solidFill>
                  <a:latin typeface="Times New Roman" panose="02020603050405020304"/>
                </a:rPr>
                <a:t>bằng cách sử dụng bất kỳ required scopes và </a:t>
              </a:r>
              <a:r>
                <a:rPr lang="en-US" sz="1600">
                  <a:solidFill>
                    <a:srgbClr val="3B3939"/>
                  </a:solidFill>
                  <a:latin typeface="Times New Roman Bold" panose="02020603050405020304"/>
                </a:rPr>
                <a:t>webClientId</a:t>
              </a:r>
              <a:r>
                <a:rPr lang="en-US" sz="1600">
                  <a:solidFill>
                    <a:srgbClr val="3B3939"/>
                  </a:solidFill>
                  <a:latin typeface="Times New Roman" panose="02020603050405020304"/>
                </a:rPr>
                <a:t> có thể tìm thấy trong tệp </a:t>
              </a:r>
              <a:r>
                <a:rPr lang="en-US" sz="1600">
                  <a:solidFill>
                    <a:srgbClr val="3B3939"/>
                  </a:solidFill>
                  <a:latin typeface="Times New Roman Bold" panose="02020603050405020304"/>
                </a:rPr>
                <a:t>android/app/google-services.json</a:t>
              </a:r>
              <a:r>
                <a:rPr lang="en-US" sz="1600">
                  <a:solidFill>
                    <a:srgbClr val="3B3939"/>
                  </a:solidFill>
                  <a:latin typeface="Times New Roman" panose="02020603050405020304"/>
                </a:rPr>
                <a:t> dưới dạng thuộc tính </a:t>
              </a:r>
              <a:r>
                <a:rPr lang="en-US" sz="1600">
                  <a:solidFill>
                    <a:srgbClr val="3B3939"/>
                  </a:solidFill>
                  <a:latin typeface="Times New Roman Bold" panose="02020603050405020304"/>
                </a:rPr>
                <a:t>client/oauth_client/client_id</a:t>
              </a:r>
              <a:r>
                <a:rPr lang="en-US" sz="1600">
                  <a:solidFill>
                    <a:srgbClr val="3B3939"/>
                  </a:solidFill>
                  <a:latin typeface="Times New Roman" panose="02020603050405020304"/>
                </a:rPr>
                <a:t> (id kết thúc bằng </a:t>
              </a:r>
              <a:r>
                <a:rPr lang="en-US" sz="1600">
                  <a:solidFill>
                    <a:srgbClr val="3B3939"/>
                  </a:solidFill>
                  <a:latin typeface="Times New Roman Bold" panose="02020603050405020304"/>
                </a:rPr>
                <a:t>.apps.googleusercontent.com</a:t>
              </a:r>
              <a:r>
                <a:rPr lang="en-US" sz="1600">
                  <a:solidFill>
                    <a:srgbClr val="3B3939"/>
                  </a:solidFill>
                  <a:latin typeface="Times New Roman" panose="02020603050405020304"/>
                </a:rPr>
                <a:t>). Đảm bảo chọn client_id có </a:t>
              </a:r>
              <a:r>
                <a:rPr lang="en-US" sz="1600">
                  <a:solidFill>
                    <a:srgbClr val="3B3939"/>
                  </a:solidFill>
                  <a:latin typeface="Times New Roman Bold" panose="02020603050405020304"/>
                </a:rPr>
                <a:t>client_type: 3</a:t>
              </a:r>
              <a:endParaRPr lang="en-US" sz="1600">
                <a:solidFill>
                  <a:srgbClr val="3B3939"/>
                </a:solidFill>
                <a:latin typeface="Times New Roman Bold" panose="02020603050405020304"/>
              </a:endParaRPr>
            </a:p>
          </p:txBody>
        </p:sp>
      </p:grpSp>
      <p:sp>
        <p:nvSpPr>
          <p:cNvPr id="42" name="TextBox 4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33</a:t>
            </a:r>
            <a:endParaRPr lang="en-US" sz="1000">
              <a:solidFill>
                <a:srgbClr val="000000"/>
              </a:solidFill>
              <a:latin typeface="Times New Roman" panose="02020603050405020304"/>
            </a:endParaRPr>
          </a:p>
        </p:txBody>
      </p:sp>
      <p:grpSp>
        <p:nvGrpSpPr>
          <p:cNvPr id="43" name="Group 4"/>
          <p:cNvGrpSpPr/>
          <p:nvPr/>
        </p:nvGrpSpPr>
        <p:grpSpPr>
          <a:xfrm rot="0">
            <a:off x="519040" y="882601"/>
            <a:ext cx="5806031" cy="861695"/>
            <a:chOff x="0" y="-66675"/>
            <a:chExt cx="7741375" cy="1148926"/>
          </a:xfrm>
        </p:grpSpPr>
        <p:grpSp>
          <p:nvGrpSpPr>
            <p:cNvPr id="44" name="Group 5"/>
            <p:cNvGrpSpPr/>
            <p:nvPr/>
          </p:nvGrpSpPr>
          <p:grpSpPr>
            <a:xfrm rot="0">
              <a:off x="10709" y="39546"/>
              <a:ext cx="262157" cy="240016"/>
              <a:chOff x="0" y="0"/>
              <a:chExt cx="852667" cy="780652"/>
            </a:xfrm>
          </p:grpSpPr>
          <p:sp>
            <p:nvSpPr>
              <p:cNvPr id="45"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6"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47" name="Group 8"/>
            <p:cNvGrpSpPr/>
            <p:nvPr/>
          </p:nvGrpSpPr>
          <p:grpSpPr>
            <a:xfrm rot="0">
              <a:off x="0" y="27307"/>
              <a:ext cx="242027" cy="242027"/>
              <a:chOff x="0" y="0"/>
              <a:chExt cx="812800" cy="812800"/>
            </a:xfrm>
          </p:grpSpPr>
          <p:sp>
            <p:nvSpPr>
              <p:cNvPr id="48"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50" name="Group 11"/>
            <p:cNvGrpSpPr/>
            <p:nvPr/>
          </p:nvGrpSpPr>
          <p:grpSpPr>
            <a:xfrm rot="0">
              <a:off x="11842" y="41833"/>
              <a:ext cx="218342" cy="212976"/>
              <a:chOff x="0" y="0"/>
              <a:chExt cx="733260" cy="715238"/>
            </a:xfrm>
          </p:grpSpPr>
          <p:sp>
            <p:nvSpPr>
              <p:cNvPr id="51"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52"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53" name="Group 14"/>
            <p:cNvGrpSpPr/>
            <p:nvPr/>
          </p:nvGrpSpPr>
          <p:grpSpPr>
            <a:xfrm rot="1261002">
              <a:off x="237344" y="32551"/>
              <a:ext cx="32993" cy="20225"/>
              <a:chOff x="0" y="0"/>
              <a:chExt cx="110802" cy="67923"/>
            </a:xfrm>
          </p:grpSpPr>
          <p:sp>
            <p:nvSpPr>
              <p:cNvPr id="54"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5"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56" name="Group 17"/>
            <p:cNvGrpSpPr/>
            <p:nvPr/>
          </p:nvGrpSpPr>
          <p:grpSpPr>
            <a:xfrm rot="2537428">
              <a:off x="4866" y="256957"/>
              <a:ext cx="14897" cy="20225"/>
              <a:chOff x="0" y="0"/>
              <a:chExt cx="50030" cy="67923"/>
            </a:xfrm>
          </p:grpSpPr>
          <p:sp>
            <p:nvSpPr>
              <p:cNvPr id="57"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8"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59" name="TextBox 20"/>
            <p:cNvSpPr txBox="1"/>
            <p:nvPr/>
          </p:nvSpPr>
          <p:spPr>
            <a:xfrm>
              <a:off x="405735" y="-66675"/>
              <a:ext cx="7335640" cy="1148926"/>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Thư viện đăng nhập </a:t>
              </a:r>
              <a:r>
                <a:rPr lang="en-US" sz="1600">
                  <a:solidFill>
                    <a:srgbClr val="3B3939"/>
                  </a:solidFill>
                  <a:latin typeface="Times New Roman Bold" panose="02020603050405020304"/>
                </a:rPr>
                <a:t>google</a:t>
              </a:r>
              <a:r>
                <a:rPr lang="en-US" sz="1600">
                  <a:solidFill>
                    <a:srgbClr val="3B3939"/>
                  </a:solidFill>
                  <a:latin typeface="Times New Roman" panose="02020603050405020304"/>
                </a:rPr>
                <a:t> cung cấp một trình bọc xung quanh thư viện đăng nhập chính thức của Google, cho phép bạn tạo thông tin đăng nhập và đăng nhập vào Firebase.</a:t>
              </a:r>
              <a:endParaRPr lang="en-US" sz="1600">
                <a:solidFill>
                  <a:srgbClr val="3B3939"/>
                </a:solidFill>
                <a:latin typeface="Times New Roman" panose="02020603050405020304"/>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260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GoogleSignin </a:t>
              </a:r>
              <a:r>
                <a:rPr lang="en-US" sz="1600">
                  <a:solidFill>
                    <a:srgbClr val="3B3939"/>
                  </a:solidFill>
                  <a:latin typeface="Times New Roman" panose="02020603050405020304"/>
                </a:rPr>
                <a:t>từ package và config </a:t>
              </a:r>
              <a:r>
                <a:rPr lang="en-US" sz="1600">
                  <a:solidFill>
                    <a:srgbClr val="3B3939"/>
                  </a:solidFill>
                  <a:latin typeface="Times New Roman Bold" panose="02020603050405020304"/>
                </a:rPr>
                <a:t>webClientId</a:t>
              </a:r>
              <a:r>
                <a:rPr lang="en-US" sz="1600">
                  <a:solidFill>
                    <a:srgbClr val="3B3939"/>
                  </a:solidFill>
                  <a:latin typeface="Times New Roman" panose="02020603050405020304"/>
                </a:rPr>
                <a:t> từ file </a:t>
              </a:r>
              <a:r>
                <a:rPr lang="en-US" sz="1600">
                  <a:solidFill>
                    <a:srgbClr val="3B3939"/>
                  </a:solidFill>
                  <a:latin typeface="Times New Roman Bold" panose="02020603050405020304"/>
                </a:rPr>
                <a:t>google-service.json </a:t>
              </a:r>
              <a:r>
                <a:rPr lang="en-US" sz="1600">
                  <a:solidFill>
                    <a:srgbClr val="3B3939"/>
                  </a:solidFill>
                  <a:latin typeface="Times New Roman" panose="02020603050405020304"/>
                </a:rPr>
                <a:t>của bạn</a:t>
              </a:r>
              <a:endParaRPr lang="en-US" sz="1600">
                <a:solidFill>
                  <a:srgbClr val="3B3939"/>
                </a:solidFill>
                <a:latin typeface="Times New Roman" panose="02020603050405020304"/>
              </a:endParaRPr>
            </a:p>
          </p:txBody>
        </p:sp>
      </p:grpSp>
      <p:sp>
        <p:nvSpPr>
          <p:cNvPr id="22" name="TextBox 22"/>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Google </a:t>
            </a:r>
            <a:endParaRPr lang="en-US" sz="1800">
              <a:solidFill>
                <a:srgbClr val="F16622"/>
              </a:solidFill>
              <a:latin typeface="Times New Roman Bold" panose="02020603050405020304"/>
            </a:endParaRPr>
          </a:p>
        </p:txBody>
      </p:sp>
      <p:grpSp>
        <p:nvGrpSpPr>
          <p:cNvPr id="23" name="Group 23"/>
          <p:cNvGrpSpPr/>
          <p:nvPr/>
        </p:nvGrpSpPr>
        <p:grpSpPr>
          <a:xfrm rot="0">
            <a:off x="519113" y="3505369"/>
            <a:ext cx="5806032" cy="1064260"/>
            <a:chOff x="0" y="0"/>
            <a:chExt cx="7741376" cy="1419013"/>
          </a:xfrm>
        </p:grpSpPr>
        <p:grpSp>
          <p:nvGrpSpPr>
            <p:cNvPr id="24" name="Group 24"/>
            <p:cNvGrpSpPr/>
            <p:nvPr/>
          </p:nvGrpSpPr>
          <p:grpSpPr>
            <a:xfrm rot="0">
              <a:off x="10709" y="39546"/>
              <a:ext cx="262157" cy="240016"/>
              <a:chOff x="0" y="0"/>
              <a:chExt cx="852667" cy="780652"/>
            </a:xfrm>
          </p:grpSpPr>
          <p:sp>
            <p:nvSpPr>
              <p:cNvPr id="25" name="Freeform 2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6" name="TextBox 2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7" name="Group 27"/>
            <p:cNvGrpSpPr/>
            <p:nvPr/>
          </p:nvGrpSpPr>
          <p:grpSpPr>
            <a:xfrm rot="0">
              <a:off x="0" y="27307"/>
              <a:ext cx="242027" cy="242027"/>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0" name="Group 30"/>
            <p:cNvGrpSpPr/>
            <p:nvPr/>
          </p:nvGrpSpPr>
          <p:grpSpPr>
            <a:xfrm rot="0">
              <a:off x="11842" y="41833"/>
              <a:ext cx="218342" cy="212976"/>
              <a:chOff x="0" y="0"/>
              <a:chExt cx="733260" cy="715238"/>
            </a:xfrm>
          </p:grpSpPr>
          <p:sp>
            <p:nvSpPr>
              <p:cNvPr id="31" name="Freeform 3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2" name="TextBox 3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3" name="Group 33"/>
            <p:cNvGrpSpPr/>
            <p:nvPr/>
          </p:nvGrpSpPr>
          <p:grpSpPr>
            <a:xfrm rot="1261002">
              <a:off x="237344" y="32551"/>
              <a:ext cx="32993" cy="20225"/>
              <a:chOff x="0" y="0"/>
              <a:chExt cx="110802" cy="67923"/>
            </a:xfrm>
          </p:grpSpPr>
          <p:sp>
            <p:nvSpPr>
              <p:cNvPr id="34" name="Freeform 3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5" name="TextBox 3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6" name="Group 36"/>
            <p:cNvGrpSpPr/>
            <p:nvPr/>
          </p:nvGrpSpPr>
          <p:grpSpPr>
            <a:xfrm rot="2537428">
              <a:off x="4866" y="256957"/>
              <a:ext cx="14897" cy="20225"/>
              <a:chOff x="0" y="0"/>
              <a:chExt cx="50030" cy="67923"/>
            </a:xfrm>
          </p:grpSpPr>
          <p:sp>
            <p:nvSpPr>
              <p:cNvPr id="37" name="Freeform 3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8" name="TextBox 3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9" name="TextBox 39"/>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Tiếp theo gọi hàm </a:t>
              </a:r>
              <a:r>
                <a:rPr lang="en-US" sz="1600">
                  <a:solidFill>
                    <a:srgbClr val="3B3939"/>
                  </a:solidFill>
                  <a:latin typeface="Times New Roman Bold" panose="02020603050405020304"/>
                </a:rPr>
                <a:t>hasPlayServices </a:t>
              </a:r>
              <a:r>
                <a:rPr lang="en-US" sz="1600">
                  <a:solidFill>
                    <a:srgbClr val="3B3939"/>
                  </a:solidFill>
                  <a:latin typeface="Times New Roman" panose="02020603050405020304"/>
                </a:rPr>
                <a:t>để kiểm tra thiết bị có hỗ trợ Google Play không, sau đó gọi hàm </a:t>
              </a:r>
              <a:r>
                <a:rPr lang="en-US" sz="1600">
                  <a:solidFill>
                    <a:srgbClr val="3B3939"/>
                  </a:solidFill>
                  <a:latin typeface="Times New Roman Bold" panose="02020603050405020304"/>
                </a:rPr>
                <a:t>signIn </a:t>
              </a:r>
              <a:r>
                <a:rPr lang="en-US" sz="1600">
                  <a:solidFill>
                    <a:srgbClr val="3B3939"/>
                  </a:solidFill>
                  <a:latin typeface="Times New Roman" panose="02020603050405020304"/>
                </a:rPr>
                <a:t>để lấy</a:t>
              </a:r>
              <a:r>
                <a:rPr lang="en-US" sz="1600">
                  <a:solidFill>
                    <a:srgbClr val="3B3939"/>
                  </a:solidFill>
                  <a:latin typeface="Times New Roman Bold" panose="02020603050405020304"/>
                </a:rPr>
                <a:t> idToken. </a:t>
              </a:r>
              <a:r>
                <a:rPr lang="en-US" sz="1600">
                  <a:solidFill>
                    <a:srgbClr val="3B3939"/>
                  </a:solidFill>
                  <a:latin typeface="Times New Roman" panose="02020603050405020304"/>
                </a:rPr>
                <a:t>Cuối cùng gọi hàm </a:t>
              </a:r>
              <a:r>
                <a:rPr lang="en-US" sz="1600">
                  <a:solidFill>
                    <a:srgbClr val="3B3939"/>
                  </a:solidFill>
                  <a:latin typeface="Times New Roman Bold" panose="02020603050405020304"/>
                </a:rPr>
                <a:t>signInWithCredential</a:t>
              </a:r>
              <a:endParaRPr lang="en-US" sz="1600">
                <a:solidFill>
                  <a:srgbClr val="3B3939"/>
                </a:solidFill>
                <a:latin typeface="Times New Roman Bold" panose="02020603050405020304"/>
              </a:endParaRPr>
            </a:p>
            <a:p>
              <a:pPr>
                <a:lnSpc>
                  <a:spcPts val="2240"/>
                </a:lnSpc>
              </a:pPr>
              <a:r>
                <a:rPr lang="en-US" sz="1600">
                  <a:solidFill>
                    <a:srgbClr val="3B3939"/>
                  </a:solidFill>
                  <a:latin typeface="Times New Roman" panose="02020603050405020304"/>
                </a:rPr>
                <a:t>để đăng nhập lên Firebase</a:t>
              </a:r>
              <a:endParaRPr lang="en-US" sz="1600">
                <a:solidFill>
                  <a:srgbClr val="3B3939"/>
                </a:solidFill>
                <a:latin typeface="Times New Roman" panose="02020603050405020304"/>
              </a:endParaRPr>
            </a:p>
          </p:txBody>
        </p:sp>
      </p:gr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34</a:t>
            </a:r>
            <a:endParaRPr lang="en-US" sz="1000">
              <a:solidFill>
                <a:srgbClr val="000000"/>
              </a:solidFill>
              <a:latin typeface="Times New Roman" panose="02020603050405020304"/>
            </a:endParaRPr>
          </a:p>
        </p:txBody>
      </p:sp>
      <p:grpSp>
        <p:nvGrpSpPr>
          <p:cNvPr id="41" name="Group 21"/>
          <p:cNvGrpSpPr/>
          <p:nvPr/>
        </p:nvGrpSpPr>
        <p:grpSpPr>
          <a:xfrm rot="0">
            <a:off x="704850" y="1630680"/>
            <a:ext cx="5485765" cy="1699895"/>
            <a:chOff x="0" y="0"/>
            <a:chExt cx="2801001" cy="1605817"/>
          </a:xfrm>
        </p:grpSpPr>
        <p:sp>
          <p:nvSpPr>
            <p:cNvPr id="4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43"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import {GoogleSignin} from '@react-native-google-signin/google-signin';</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GoogleSignin.configure({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webClientId:</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'182511633460-p38tuh1aeakf26gu9g1lnukt0ep5hvua.apps.googleusercontent.com',</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2627972" y="308610"/>
            <a:ext cx="375854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Đăng nhập Google </a:t>
            </a:r>
            <a:endParaRPr lang="en-US" sz="1800">
              <a:solidFill>
                <a:srgbClr val="F16622"/>
              </a:solidFill>
              <a:latin typeface="Times New Roman Bold" panose="02020603050405020304"/>
            </a:endParaRPr>
          </a:p>
        </p:txBody>
      </p:sp>
      <p:grpSp>
        <p:nvGrpSpPr>
          <p:cNvPr id="6" name="Group 6"/>
          <p:cNvGrpSpPr/>
          <p:nvPr/>
        </p:nvGrpSpPr>
        <p:grpSpPr>
          <a:xfrm rot="0">
            <a:off x="519040" y="4004734"/>
            <a:ext cx="5806031" cy="287020"/>
            <a:chOff x="0" y="-66675"/>
            <a:chExt cx="7741375" cy="382693"/>
          </a:xfrm>
        </p:grpSpPr>
        <p:grpSp>
          <p:nvGrpSpPr>
            <p:cNvPr id="7" name="Group 7"/>
            <p:cNvGrpSpPr/>
            <p:nvPr/>
          </p:nvGrpSpPr>
          <p:grpSpPr>
            <a:xfrm rot="0">
              <a:off x="10709" y="39546"/>
              <a:ext cx="262157" cy="240016"/>
              <a:chOff x="0" y="0"/>
              <a:chExt cx="852667" cy="780652"/>
            </a:xfrm>
          </p:grpSpPr>
          <p:sp>
            <p:nvSpPr>
              <p:cNvPr id="8" name="Freeform 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 name="TextBox 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0">
              <a:off x="0" y="27307"/>
              <a:ext cx="242027" cy="24202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0">
              <a:off x="11842" y="41833"/>
              <a:ext cx="218342" cy="212976"/>
              <a:chOff x="0" y="0"/>
              <a:chExt cx="733260" cy="715238"/>
            </a:xfrm>
          </p:grpSpPr>
          <p:sp>
            <p:nvSpPr>
              <p:cNvPr id="14" name="Freeform 1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5" name="TextBox 1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1261002">
              <a:off x="237344" y="32551"/>
              <a:ext cx="32993" cy="20225"/>
              <a:chOff x="0" y="0"/>
              <a:chExt cx="110802" cy="67923"/>
            </a:xfrm>
          </p:grpSpPr>
          <p:sp>
            <p:nvSpPr>
              <p:cNvPr id="17" name="Freeform 1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8" name="TextBox 1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9" name="Group 19"/>
            <p:cNvGrpSpPr/>
            <p:nvPr/>
          </p:nvGrpSpPr>
          <p:grpSpPr>
            <a:xfrm rot="2537428">
              <a:off x="4866" y="256957"/>
              <a:ext cx="14897" cy="20225"/>
              <a:chOff x="0" y="0"/>
              <a:chExt cx="50030" cy="67923"/>
            </a:xfrm>
          </p:grpSpPr>
          <p:sp>
            <p:nvSpPr>
              <p:cNvPr id="20" name="Freeform 2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1" name="TextBox 2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2" name="TextBox 22"/>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đăng xuất khỏi tài khoản google, gọi </a:t>
              </a:r>
              <a:r>
                <a:rPr lang="en-US" sz="1600">
                  <a:solidFill>
                    <a:srgbClr val="3B3939"/>
                  </a:solidFill>
                  <a:latin typeface="Times New Roman Bold" panose="02020603050405020304"/>
                </a:rPr>
                <a:t>GoogleSignin.signOut()</a:t>
              </a:r>
              <a:endParaRPr lang="en-US" sz="1600">
                <a:solidFill>
                  <a:srgbClr val="3B3939"/>
                </a:solidFill>
                <a:latin typeface="Times New Roman Bold" panose="02020603050405020304"/>
              </a:endParaR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35</a:t>
            </a:r>
            <a:endParaRPr lang="en-US" sz="1000">
              <a:solidFill>
                <a:srgbClr val="000000"/>
              </a:solidFill>
              <a:latin typeface="Times New Roman" panose="02020603050405020304"/>
            </a:endParaRPr>
          </a:p>
        </p:txBody>
      </p:sp>
      <p:grpSp>
        <p:nvGrpSpPr>
          <p:cNvPr id="41" name="Group 21"/>
          <p:cNvGrpSpPr/>
          <p:nvPr/>
        </p:nvGrpSpPr>
        <p:grpSpPr>
          <a:xfrm rot="0">
            <a:off x="709930" y="1038225"/>
            <a:ext cx="5485765" cy="2679065"/>
            <a:chOff x="0" y="0"/>
            <a:chExt cx="2801001" cy="1605817"/>
          </a:xfrm>
        </p:grpSpPr>
        <p:sp>
          <p:nvSpPr>
            <p:cNvPr id="42" name="Freeform 22"/>
            <p:cNvSpPr/>
            <p:nvPr/>
          </p:nvSpPr>
          <p:spPr>
            <a:xfrm>
              <a:off x="0" y="0"/>
              <a:ext cx="2801001" cy="1605817"/>
            </a:xfrm>
            <a:custGeom>
              <a:avLst/>
              <a:gdLst/>
              <a:ahLst/>
              <a:cxnLst/>
              <a:rect l="l" t="t" r="r" b="b"/>
              <a:pathLst>
                <a:path w="2801001" h="1605817">
                  <a:moveTo>
                    <a:pt x="0" y="0"/>
                  </a:moveTo>
                  <a:lnTo>
                    <a:pt x="2801001" y="0"/>
                  </a:lnTo>
                  <a:lnTo>
                    <a:pt x="2801001" y="1605817"/>
                  </a:lnTo>
                  <a:lnTo>
                    <a:pt x="0" y="1605817"/>
                  </a:lnTo>
                  <a:close/>
                </a:path>
              </a:pathLst>
            </a:custGeom>
            <a:solidFill>
              <a:srgbClr val="F16622"/>
            </a:solidFill>
          </p:spPr>
        </p:sp>
        <p:sp>
          <p:nvSpPr>
            <p:cNvPr id="43" name="TextBox 23"/>
            <p:cNvSpPr txBox="1"/>
            <p:nvPr/>
          </p:nvSpPr>
          <p:spPr>
            <a:xfrm>
              <a:off x="0" y="-28575"/>
              <a:ext cx="2801001" cy="1634392"/>
            </a:xfrm>
            <a:prstGeom prst="rect">
              <a:avLst/>
            </a:prstGeom>
          </p:spPr>
          <p:txBody>
            <a:bodyPr lIns="50800" tIns="50800" rIns="50800" bIns="50800" rtlCol="0" anchor="ctr"/>
            <a:p>
              <a:pPr>
                <a:lnSpc>
                  <a:spcPts val="1960"/>
                </a:lnSpc>
              </a:pPr>
              <a:r>
                <a:rPr lang="en-US" sz="1400">
                  <a:solidFill>
                    <a:srgbClr val="FFFFFF"/>
                  </a:solidFill>
                  <a:latin typeface="Times New Roman Regular" panose="02020603050405020304" charset="0"/>
                  <a:cs typeface="Times New Roman Regular" panose="02020603050405020304" charset="0"/>
                </a:rPr>
                <a:t>  async function onGoogleButtonPress()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await GoogleSignin.hasPlayServices({showPlayServicesUpdateDialog: true});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{idToken} = await GoogleSignin.signIn().catch(error =&gt;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console.log('ERROR ', error),</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googleCredential = auth.GoogleAuthProvider.credential(idToken);</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return auth().signInWithCredential(googleCredential);</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85" y="936511"/>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firebase</a:t>
              </a:r>
              <a:endParaRPr lang="en-US" sz="1600">
                <a:solidFill>
                  <a:srgbClr val="3B3939"/>
                </a:solidFill>
                <a:latin typeface="Times New Roman" panose="02020603050405020304"/>
              </a:endParaRPr>
            </a:p>
          </p:txBody>
        </p:sp>
      </p:grpSp>
      <p:grpSp>
        <p:nvGrpSpPr>
          <p:cNvPr id="22" name="Group 22"/>
          <p:cNvGrpSpPr/>
          <p:nvPr/>
        </p:nvGrpSpPr>
        <p:grpSpPr>
          <a:xfrm rot="0">
            <a:off x="519040" y="1343546"/>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Setup Firebase console</a:t>
              </a:r>
              <a:endParaRPr lang="en-US" sz="1600">
                <a:solidFill>
                  <a:srgbClr val="3B3939"/>
                </a:solidFill>
                <a:latin typeface="Times New Roman" panose="02020603050405020304"/>
              </a:endParaRPr>
            </a:p>
          </p:txBody>
        </p:sp>
      </p:grpSp>
      <p:grpSp>
        <p:nvGrpSpPr>
          <p:cNvPr id="39" name="Group 39"/>
          <p:cNvGrpSpPr/>
          <p:nvPr/>
        </p:nvGrpSpPr>
        <p:grpSpPr>
          <a:xfrm rot="0">
            <a:off x="519040" y="1700575"/>
            <a:ext cx="5806031" cy="287020"/>
            <a:chOff x="0" y="-66675"/>
            <a:chExt cx="7741375" cy="38269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a:t>
              </a:r>
              <a:r>
                <a:rPr lang="en-US" sz="1600">
                  <a:solidFill>
                    <a:srgbClr val="3B3939"/>
                  </a:solidFill>
                  <a:latin typeface="Times New Roman Bold" panose="02020603050405020304"/>
                </a:rPr>
                <a:t>Google </a:t>
              </a:r>
              <a:r>
                <a:rPr lang="en-US" sz="1600">
                  <a:solidFill>
                    <a:srgbClr val="3B3939"/>
                  </a:solidFill>
                  <a:latin typeface="Times New Roman" panose="02020603050405020304"/>
                </a:rPr>
                <a:t>với firebase</a:t>
              </a:r>
              <a:endParaRPr lang="en-US" sz="1600">
                <a:solidFill>
                  <a:srgbClr val="3B3939"/>
                </a:solidFill>
                <a:latin typeface="Times New Roman" panose="02020603050405020304"/>
              </a:endParaRPr>
            </a:p>
          </p:txBody>
        </p:sp>
      </p:grpSp>
      <p:grpSp>
        <p:nvGrpSpPr>
          <p:cNvPr id="73" name="Group 73"/>
          <p:cNvGrpSpPr/>
          <p:nvPr/>
        </p:nvGrpSpPr>
        <p:grpSpPr>
          <a:xfrm rot="0">
            <a:off x="527295" y="2147456"/>
            <a:ext cx="5806032" cy="235585"/>
            <a:chOff x="0" y="0"/>
            <a:chExt cx="7741376" cy="31411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Đăng nhập, đăng ký với tài khoản Email/Password.</a:t>
              </a:r>
              <a:endParaRPr lang="en-US" sz="1600">
                <a:solidFill>
                  <a:srgbClr val="3B3939"/>
                </a:solidFill>
                <a:latin typeface="Times New Roman" panose="02020603050405020304"/>
              </a:endParaRPr>
            </a:p>
          </p:txBody>
        </p:sp>
      </p:grpSp>
      <p:sp>
        <p:nvSpPr>
          <p:cNvPr id="90" name="TextBox 9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36</a:t>
            </a:r>
            <a:endParaRPr lang="en-US" sz="1000">
              <a:solidFill>
                <a:srgbClr val="000000"/>
              </a:solidFill>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5265686" y="254724"/>
            <a:ext cx="1071488"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 Giới thiệu</a:t>
            </a:r>
            <a:endParaRPr lang="en-US" sz="1800">
              <a:solidFill>
                <a:srgbClr val="F16622"/>
              </a:solidFill>
              <a:latin typeface="Times New Roman Bold" panose="02020603050405020304"/>
            </a:endParaRPr>
          </a:p>
        </p:txBody>
      </p:sp>
      <p:grpSp>
        <p:nvGrpSpPr>
          <p:cNvPr id="5" name="Group 5"/>
          <p:cNvGrpSpPr/>
          <p:nvPr/>
        </p:nvGrpSpPr>
        <p:grpSpPr>
          <a:xfrm rot="0">
            <a:off x="821345" y="944890"/>
            <a:ext cx="5492693" cy="1340484"/>
            <a:chOff x="0" y="0"/>
            <a:chExt cx="7323591" cy="17873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36490" cy="1853988"/>
            </a:xfrm>
            <a:prstGeom prst="rect">
              <a:avLst/>
            </a:prstGeom>
          </p:spPr>
          <p:txBody>
            <a:bodyPr lIns="0" tIns="0" rIns="0" bIns="0" rtlCol="0" anchor="t">
              <a:spAutoFit/>
            </a:bodyPr>
            <a:lstStyle/>
            <a:p>
              <a:pPr marL="0" lvl="0" indent="0">
                <a:lnSpc>
                  <a:spcPts val="2240"/>
                </a:lnSpc>
                <a:spcBef>
                  <a:spcPct val="0"/>
                </a:spcBef>
              </a:pPr>
              <a:r>
                <a:rPr lang="en-US" sz="1600">
                  <a:solidFill>
                    <a:srgbClr val="3B3939"/>
                  </a:solidFill>
                  <a:latin typeface="Times New Roman Bold" panose="02020603050405020304"/>
                </a:rPr>
                <a:t>Realtime Database</a:t>
              </a:r>
              <a:r>
                <a:rPr lang="en-US" sz="1600">
                  <a:solidFill>
                    <a:srgbClr val="3B3939"/>
                  </a:solidFill>
                  <a:latin typeface="Times New Roman" panose="02020603050405020304"/>
                </a:rPr>
                <a:t>: Firebase cung cấp cơ sở dữ liệu thời gian thực, cho phép các ứng dụng có thể truy cập và cập nhật dữ liệu một cách nhanh chóng và liên tục. Điều này giúp cho các ứng dụng có thể đồng bộ hóa dữ liệu trên nhiều thiết bị cùng một lúc.</a:t>
              </a:r>
              <a:endParaRPr lang="en-US" sz="1600">
                <a:solidFill>
                  <a:srgbClr val="3B3939"/>
                </a:solidFill>
                <a:latin typeface="Times New Roman" panose="02020603050405020304"/>
              </a:endParaRPr>
            </a:p>
          </p:txBody>
        </p:sp>
      </p:grpSp>
      <p:grpSp>
        <p:nvGrpSpPr>
          <p:cNvPr id="20" name="Group 20"/>
          <p:cNvGrpSpPr/>
          <p:nvPr/>
        </p:nvGrpSpPr>
        <p:grpSpPr>
          <a:xfrm rot="0">
            <a:off x="821345" y="2390149"/>
            <a:ext cx="5492693" cy="1340484"/>
            <a:chOff x="0" y="0"/>
            <a:chExt cx="7323591" cy="1787313"/>
          </a:xfrm>
        </p:grpSpPr>
        <p:grpSp>
          <p:nvGrpSpPr>
            <p:cNvPr id="21" name="Group 21"/>
            <p:cNvGrpSpPr/>
            <p:nvPr/>
          </p:nvGrpSpPr>
          <p:grpSpPr>
            <a:xfrm rot="2700000">
              <a:off x="91796" y="18834"/>
              <a:ext cx="90938" cy="90938"/>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3" name="TextBox 2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4" name="Group 24"/>
            <p:cNvGrpSpPr/>
            <p:nvPr/>
          </p:nvGrpSpPr>
          <p:grpSpPr>
            <a:xfrm rot="2700000">
              <a:off x="167633" y="97452"/>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91796" y="170520"/>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18834" y="97452"/>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3" name="TextBox 33"/>
            <p:cNvSpPr txBox="1"/>
            <p:nvPr/>
          </p:nvSpPr>
          <p:spPr>
            <a:xfrm>
              <a:off x="387101" y="-66675"/>
              <a:ext cx="6936490" cy="18539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Hosting: Firebase:</a:t>
              </a:r>
              <a:r>
                <a:rPr lang="en-US" sz="1600">
                  <a:solidFill>
                    <a:srgbClr val="3B3939"/>
                  </a:solidFill>
                  <a:latin typeface="Times New Roman" panose="02020603050405020304"/>
                </a:rPr>
                <a:t> cung cấp tính năng hosting cho các ứng dụng web, cho phép các lập trình viên có thể đăng ký và triển khai các ứng dụng web của mình trên Firebase một cách dễ dàng.</a:t>
              </a:r>
              <a:endParaRPr lang="en-US" sz="1600">
                <a:solidFill>
                  <a:srgbClr val="3B3939"/>
                </a:solidFill>
                <a:latin typeface="Times New Roman" panose="02020603050405020304"/>
              </a:endParaRPr>
            </a:p>
            <a:p>
              <a:pPr marL="0" lvl="0" indent="0">
                <a:lnSpc>
                  <a:spcPts val="2240"/>
                </a:lnSpc>
                <a:spcBef>
                  <a:spcPct val="0"/>
                </a:spcBef>
              </a:pPr>
            </a:p>
          </p:txBody>
        </p:sp>
      </p:grpSp>
      <p:grpSp>
        <p:nvGrpSpPr>
          <p:cNvPr id="34" name="Group 34"/>
          <p:cNvGrpSpPr/>
          <p:nvPr/>
        </p:nvGrpSpPr>
        <p:grpSpPr>
          <a:xfrm rot="0">
            <a:off x="821345" y="3543797"/>
            <a:ext cx="5492693" cy="788034"/>
            <a:chOff x="0" y="0"/>
            <a:chExt cx="7323591" cy="1050713"/>
          </a:xfrm>
        </p:grpSpPr>
        <p:grpSp>
          <p:nvGrpSpPr>
            <p:cNvPr id="35" name="Group 35"/>
            <p:cNvGrpSpPr/>
            <p:nvPr/>
          </p:nvGrpSpPr>
          <p:grpSpPr>
            <a:xfrm rot="2700000">
              <a:off x="91796" y="18834"/>
              <a:ext cx="90938" cy="90938"/>
              <a:chOff x="0" y="0"/>
              <a:chExt cx="812800" cy="812800"/>
            </a:xfrm>
          </p:grpSpPr>
          <p:sp>
            <p:nvSpPr>
              <p:cNvPr id="36" name="Freeform 3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7" name="TextBox 3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8" name="Group 38"/>
            <p:cNvGrpSpPr/>
            <p:nvPr/>
          </p:nvGrpSpPr>
          <p:grpSpPr>
            <a:xfrm rot="2700000">
              <a:off x="167633" y="97452"/>
              <a:ext cx="90938" cy="90938"/>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4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1" name="Group 41"/>
            <p:cNvGrpSpPr/>
            <p:nvPr/>
          </p:nvGrpSpPr>
          <p:grpSpPr>
            <a:xfrm rot="2700000">
              <a:off x="91796" y="170520"/>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4" name="Group 44"/>
            <p:cNvGrpSpPr/>
            <p:nvPr/>
          </p:nvGrpSpPr>
          <p:grpSpPr>
            <a:xfrm rot="2700000">
              <a:off x="18834" y="97452"/>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7" name="TextBox 47"/>
            <p:cNvSpPr txBox="1"/>
            <p:nvPr/>
          </p:nvSpPr>
          <p:spPr>
            <a:xfrm>
              <a:off x="387101" y="-66675"/>
              <a:ext cx="6936490" cy="11173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Storage</a:t>
              </a:r>
              <a:r>
                <a:rPr lang="en-US" sz="1600">
                  <a:solidFill>
                    <a:srgbClr val="3B3939"/>
                  </a:solidFill>
                  <a:latin typeface="Times New Roman" panose="02020603050405020304"/>
                </a:rPr>
                <a:t>: Firebase cung cấp dịch vụ lưu trữ đám mây, cho phép lưu trữ các tệp tin như hình ảnh, video và âm thanh.</a:t>
              </a:r>
              <a:endParaRPr lang="en-US" sz="1600">
                <a:solidFill>
                  <a:srgbClr val="3B3939"/>
                </a:solidFill>
                <a:latin typeface="Times New Roman" panose="02020603050405020304"/>
              </a:endParaRPr>
            </a:p>
            <a:p>
              <a:pPr marL="0" lvl="0" indent="0">
                <a:lnSpc>
                  <a:spcPts val="2240"/>
                </a:lnSpc>
                <a:spcBef>
                  <a:spcPct val="0"/>
                </a:spcBef>
              </a:pPr>
            </a:p>
          </p:txBody>
        </p:sp>
      </p:grpSp>
      <p:sp>
        <p:nvSpPr>
          <p:cNvPr id="48" name="TextBox 48"/>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475865" y="2433320"/>
            <a:ext cx="2661920"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
        <p:nvSpPr>
          <p:cNvPr id="5"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5265686" y="254724"/>
            <a:ext cx="1071488"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 Giới thiệu</a:t>
            </a:r>
            <a:endParaRPr lang="en-US" sz="1800">
              <a:solidFill>
                <a:srgbClr val="F16622"/>
              </a:solidFill>
              <a:latin typeface="Times New Roman Bold" panose="02020603050405020304"/>
            </a:endParaRPr>
          </a:p>
        </p:txBody>
      </p:sp>
      <p:grpSp>
        <p:nvGrpSpPr>
          <p:cNvPr id="5" name="Group 5"/>
          <p:cNvGrpSpPr/>
          <p:nvPr/>
        </p:nvGrpSpPr>
        <p:grpSpPr>
          <a:xfrm rot="0">
            <a:off x="844481" y="955643"/>
            <a:ext cx="5492693" cy="1064259"/>
            <a:chOff x="0" y="0"/>
            <a:chExt cx="7323591" cy="14190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36490" cy="1485688"/>
            </a:xfrm>
            <a:prstGeom prst="rect">
              <a:avLst/>
            </a:prstGeom>
          </p:spPr>
          <p:txBody>
            <a:bodyPr lIns="0" tIns="0" rIns="0" bIns="0" rtlCol="0" anchor="t">
              <a:spAutoFit/>
            </a:bodyPr>
            <a:lstStyle/>
            <a:p>
              <a:pPr marL="0" lvl="0" indent="0">
                <a:lnSpc>
                  <a:spcPts val="2240"/>
                </a:lnSpc>
                <a:spcBef>
                  <a:spcPct val="0"/>
                </a:spcBef>
              </a:pPr>
              <a:r>
                <a:rPr lang="en-US" sz="1600">
                  <a:solidFill>
                    <a:srgbClr val="3B3939"/>
                  </a:solidFill>
                  <a:latin typeface="Times New Roman Bold" panose="02020603050405020304"/>
                </a:rPr>
                <a:t>Cloud Functions</a:t>
              </a:r>
              <a:r>
                <a:rPr lang="en-US" sz="1600">
                  <a:solidFill>
                    <a:srgbClr val="3B3939"/>
                  </a:solidFill>
                  <a:latin typeface="Times New Roman" panose="02020603050405020304"/>
                </a:rPr>
                <a:t>: Firebase cung cấp tính năng Cloud Functions, cho phép các lập trình viên viết các chức năng backend của ứng dụng của mình bằng các ngôn ngữ như JavaScript hoặc TypeScript.</a:t>
              </a:r>
              <a:endParaRPr lang="en-US" sz="1600">
                <a:solidFill>
                  <a:srgbClr val="3B3939"/>
                </a:solidFill>
                <a:latin typeface="Times New Roman" panose="02020603050405020304"/>
              </a:endParaRPr>
            </a:p>
          </p:txBody>
        </p:sp>
      </p:gr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519112" y="1061769"/>
            <a:ext cx="5867473" cy="3158226"/>
          </a:xfrm>
          <a:custGeom>
            <a:avLst/>
            <a:gdLst/>
            <a:ahLst/>
            <a:cxnLst/>
            <a:rect l="l" t="t" r="r" b="b"/>
            <a:pathLst>
              <a:path w="5867473" h="3158226">
                <a:moveTo>
                  <a:pt x="0" y="0"/>
                </a:moveTo>
                <a:lnTo>
                  <a:pt x="5867473" y="0"/>
                </a:lnTo>
                <a:lnTo>
                  <a:pt x="5867473" y="3158226"/>
                </a:lnTo>
                <a:lnTo>
                  <a:pt x="0" y="3158226"/>
                </a:lnTo>
                <a:lnTo>
                  <a:pt x="0" y="0"/>
                </a:lnTo>
                <a:close/>
              </a:path>
            </a:pathLst>
          </a:custGeom>
          <a:blipFill>
            <a:blip r:embed="rId2"/>
            <a:stretch>
              <a:fillRect/>
            </a:stretch>
          </a:blipFill>
        </p:spPr>
      </p:sp>
      <p:sp>
        <p:nvSpPr>
          <p:cNvPr id="5" name="TextBox 5"/>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91434"/>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2: </a:t>
              </a:r>
              <a:r>
                <a:rPr lang="en-US" sz="1600">
                  <a:solidFill>
                    <a:srgbClr val="3B3939"/>
                  </a:solidFill>
                  <a:latin typeface="Times New Roman" panose="02020603050405020304"/>
                </a:rPr>
                <a:t>Đặt tên cho dự án của bạn và nhấn nút </a:t>
              </a:r>
              <a:r>
                <a:rPr lang="en-US" sz="1600">
                  <a:solidFill>
                    <a:srgbClr val="3B3939"/>
                  </a:solidFill>
                  <a:latin typeface="Times New Roman Bold" panose="02020603050405020304"/>
                </a:rPr>
                <a:t>Continue</a:t>
              </a:r>
              <a:endParaRPr lang="en-US" sz="1600">
                <a:solidFill>
                  <a:srgbClr val="3B3939"/>
                </a:solidFill>
                <a:latin typeface="Times New Roman Bold" panose="02020603050405020304"/>
              </a:endParaRPr>
            </a:p>
          </p:txBody>
        </p:sp>
      </p:grpSp>
      <p:sp>
        <p:nvSpPr>
          <p:cNvPr id="18" name="Freeform 18"/>
          <p:cNvSpPr/>
          <p:nvPr/>
        </p:nvSpPr>
        <p:spPr>
          <a:xfrm>
            <a:off x="1046353" y="1448109"/>
            <a:ext cx="5176341" cy="3119763"/>
          </a:xfrm>
          <a:custGeom>
            <a:avLst/>
            <a:gdLst/>
            <a:ahLst/>
            <a:cxnLst/>
            <a:rect l="l" t="t" r="r" b="b"/>
            <a:pathLst>
              <a:path w="5176341" h="3119763">
                <a:moveTo>
                  <a:pt x="0" y="0"/>
                </a:moveTo>
                <a:lnTo>
                  <a:pt x="5176341" y="0"/>
                </a:lnTo>
                <a:lnTo>
                  <a:pt x="5176341" y="3119764"/>
                </a:lnTo>
                <a:lnTo>
                  <a:pt x="0" y="3119764"/>
                </a:lnTo>
                <a:lnTo>
                  <a:pt x="0" y="0"/>
                </a:lnTo>
                <a:close/>
              </a:path>
            </a:pathLst>
          </a:custGeom>
          <a:blipFill>
            <a:blip r:embed="rId2"/>
            <a:stretch>
              <a:fillRect b="-3838"/>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235584"/>
            <a:chOff x="0" y="0"/>
            <a:chExt cx="732359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3807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3: </a:t>
              </a:r>
              <a:r>
                <a:rPr lang="en-US" sz="1600">
                  <a:solidFill>
                    <a:srgbClr val="3B3939"/>
                  </a:solidFill>
                  <a:latin typeface="Times New Roman" panose="02020603050405020304"/>
                </a:rPr>
                <a:t>Nhấn nút </a:t>
              </a:r>
              <a:r>
                <a:rPr lang="en-US" sz="1600">
                  <a:solidFill>
                    <a:srgbClr val="3B3939"/>
                  </a:solidFill>
                  <a:latin typeface="Times New Roman Bold" panose="02020603050405020304"/>
                </a:rPr>
                <a:t>Continue</a:t>
              </a:r>
              <a:endParaRPr lang="en-US" sz="1600">
                <a:solidFill>
                  <a:srgbClr val="3B3939"/>
                </a:solidFill>
                <a:latin typeface="Times New Roman Bold" panose="02020603050405020304"/>
              </a:endParaRPr>
            </a:p>
          </p:txBody>
        </p:sp>
      </p:grpSp>
      <p:sp>
        <p:nvSpPr>
          <p:cNvPr id="18" name="Freeform 18"/>
          <p:cNvSpPr/>
          <p:nvPr/>
        </p:nvSpPr>
        <p:spPr>
          <a:xfrm>
            <a:off x="723867" y="1342699"/>
            <a:ext cx="5457890" cy="3329313"/>
          </a:xfrm>
          <a:custGeom>
            <a:avLst/>
            <a:gdLst/>
            <a:ahLst/>
            <a:cxnLst/>
            <a:rect l="l" t="t" r="r" b="b"/>
            <a:pathLst>
              <a:path w="5457890" h="3329313">
                <a:moveTo>
                  <a:pt x="0" y="0"/>
                </a:moveTo>
                <a:lnTo>
                  <a:pt x="5457891" y="0"/>
                </a:lnTo>
                <a:lnTo>
                  <a:pt x="5457891" y="3329313"/>
                </a:lnTo>
                <a:lnTo>
                  <a:pt x="0" y="3329313"/>
                </a:lnTo>
                <a:lnTo>
                  <a:pt x="0" y="0"/>
                </a:lnTo>
                <a:close/>
              </a:path>
            </a:pathLst>
          </a:custGeom>
          <a:blipFill>
            <a:blip r:embed="rId2"/>
            <a:stretch>
              <a:fillRect/>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93892" y="935665"/>
            <a:ext cx="5492693" cy="511809"/>
            <a:chOff x="0" y="0"/>
            <a:chExt cx="7323591" cy="6824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6936490" cy="749088"/>
            </a:xfrm>
            <a:prstGeom prst="rect">
              <a:avLst/>
            </a:prstGeom>
          </p:spPr>
          <p:txBody>
            <a:bodyPr lIns="0" tIns="0" rIns="0" bIns="0" rtlCol="0" anchor="t">
              <a:spAutoFit/>
            </a:bodyPr>
            <a:lstStyle/>
            <a:p>
              <a:pPr>
                <a:lnSpc>
                  <a:spcPts val="2240"/>
                </a:lnSpc>
                <a:spcBef>
                  <a:spcPct val="0"/>
                </a:spcBef>
              </a:pPr>
              <a:r>
                <a:rPr lang="en-US" sz="1600">
                  <a:solidFill>
                    <a:srgbClr val="3B3939"/>
                  </a:solidFill>
                  <a:latin typeface="Times New Roman Bold" panose="02020603050405020304"/>
                </a:rPr>
                <a:t>Bước 4: </a:t>
              </a:r>
              <a:r>
                <a:rPr lang="en-US" sz="1600">
                  <a:solidFill>
                    <a:srgbClr val="3B3939"/>
                  </a:solidFill>
                  <a:latin typeface="Times New Roman" panose="02020603050405020304"/>
                </a:rPr>
                <a:t>Chọn bất kỳ tài khoản nào bạn muốn và</a:t>
              </a:r>
              <a:r>
                <a:rPr lang="en-US" sz="1600">
                  <a:solidFill>
                    <a:srgbClr val="3B3939"/>
                  </a:solidFill>
                  <a:latin typeface="Times New Roman Bold" panose="02020603050405020304"/>
                </a:rPr>
                <a:t> </a:t>
              </a:r>
              <a:r>
                <a:rPr lang="en-US" sz="1600">
                  <a:solidFill>
                    <a:srgbClr val="3B3939"/>
                  </a:solidFill>
                  <a:latin typeface="Times New Roman" panose="02020603050405020304"/>
                </a:rPr>
                <a:t>nhấn nút </a:t>
              </a:r>
              <a:r>
                <a:rPr lang="en-US" sz="1600">
                  <a:solidFill>
                    <a:srgbClr val="3B3939"/>
                  </a:solidFill>
                  <a:latin typeface="Times New Roman Bold" panose="02020603050405020304"/>
                </a:rPr>
                <a:t> Create project</a:t>
              </a:r>
              <a:endParaRPr lang="en-US" sz="1600">
                <a:solidFill>
                  <a:srgbClr val="3B3939"/>
                </a:solidFill>
                <a:latin typeface="Times New Roman Bold" panose="02020603050405020304"/>
              </a:endParaRPr>
            </a:p>
          </p:txBody>
        </p:sp>
      </p:grpSp>
      <p:sp>
        <p:nvSpPr>
          <p:cNvPr id="18" name="Freeform 18"/>
          <p:cNvSpPr/>
          <p:nvPr/>
        </p:nvSpPr>
        <p:spPr>
          <a:xfrm>
            <a:off x="725865" y="1552249"/>
            <a:ext cx="5453894" cy="3117810"/>
          </a:xfrm>
          <a:custGeom>
            <a:avLst/>
            <a:gdLst/>
            <a:ahLst/>
            <a:cxnLst/>
            <a:rect l="l" t="t" r="r" b="b"/>
            <a:pathLst>
              <a:path w="5453894" h="3117810">
                <a:moveTo>
                  <a:pt x="0" y="0"/>
                </a:moveTo>
                <a:lnTo>
                  <a:pt x="5453895" y="0"/>
                </a:lnTo>
                <a:lnTo>
                  <a:pt x="5453895" y="3117810"/>
                </a:lnTo>
                <a:lnTo>
                  <a:pt x="0" y="3117810"/>
                </a:lnTo>
                <a:lnTo>
                  <a:pt x="0" y="0"/>
                </a:lnTo>
                <a:close/>
              </a:path>
            </a:pathLst>
          </a:custGeom>
          <a:blipFill>
            <a:blip r:embed="rId2"/>
            <a:stretch>
              <a:fillRect/>
            </a:stretch>
          </a:blipFill>
        </p:spPr>
      </p:sp>
      <p:sp>
        <p:nvSpPr>
          <p:cNvPr id="19" name="TextBox 19"/>
          <p:cNvSpPr txBox="1"/>
          <p:nvPr/>
        </p:nvSpPr>
        <p:spPr>
          <a:xfrm>
            <a:off x="4517275" y="254724"/>
            <a:ext cx="1869238"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 firebase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9634</Words>
  <Application>WPS Presentation</Application>
  <PresentationFormat>On-screen Show (4:3)</PresentationFormat>
  <Paragraphs>378</Paragraphs>
  <Slides>40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40</vt:i4>
      </vt:variant>
    </vt:vector>
  </HeadingPairs>
  <TitlesOfParts>
    <vt:vector size="58" baseType="lpstr">
      <vt:lpstr>Arial</vt:lpstr>
      <vt:lpstr>SimSun</vt:lpstr>
      <vt:lpstr>Wingdings</vt:lpstr>
      <vt:lpstr>Times New Roman Bold</vt:lpstr>
      <vt:lpstr>Times New Roman</vt:lpstr>
      <vt:lpstr>Canva Sans</vt:lpstr>
      <vt:lpstr>Microsoft YaHei</vt:lpstr>
      <vt:lpstr>汉仪旗黑</vt:lpstr>
      <vt:lpstr>Calibri</vt:lpstr>
      <vt:lpstr>Helvetica Neue</vt:lpstr>
      <vt:lpstr>宋体-简</vt:lpstr>
      <vt:lpstr>Arial Unicode MS</vt:lpstr>
      <vt:lpstr>Times New Roman Regular</vt:lpstr>
      <vt:lpstr>Times New Roman</vt:lpstr>
      <vt:lpstr>Times New Roman Bold</vt:lpstr>
      <vt:lpstr>.AppleSystemUIFont Regular</vt:lpstr>
      <vt:lpstr>苹方-简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7: Giới thiệu về firebase, cài đặt thư viện</dc:title>
  <dc:creator/>
  <cp:lastModifiedBy>Nguyễn Ngọc Chấn (FPL HC</cp:lastModifiedBy>
  <cp:revision>119</cp:revision>
  <dcterms:created xsi:type="dcterms:W3CDTF">2024-06-01T10:06:53Z</dcterms:created>
  <dcterms:modified xsi:type="dcterms:W3CDTF">2024-06-01T10:06:53Z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