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71" r:id="rId14"/>
    <p:sldId id="272" r:id="rId15"/>
    <p:sldId id="273" r:id="rId16"/>
    <p:sldId id="269" r:id="rId17"/>
    <p:sldId id="270"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github.com/zoontek/react-native-permissions" TargetMode="Externa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sp>
        <p:nvSpPr>
          <p:cNvPr id="13" name="AutoShape 13"/>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4" name="TextBox 14"/>
          <p:cNvSpPr txBox="1"/>
          <p:nvPr/>
        </p:nvSpPr>
        <p:spPr>
          <a:xfrm>
            <a:off x="3459174" y="2920133"/>
            <a:ext cx="311586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2</a:t>
            </a:r>
            <a:endParaRPr lang="en-US" sz="1800">
              <a:solidFill>
                <a:srgbClr val="F16622"/>
              </a:solidFill>
              <a:latin typeface="Times New Roman Bold" panose="02020603050405020304"/>
            </a:endParaRPr>
          </a:p>
        </p:txBody>
      </p:sp>
      <p:sp>
        <p:nvSpPr>
          <p:cNvPr id="15" name="TextBox 15"/>
          <p:cNvSpPr txBox="1"/>
          <p:nvPr/>
        </p:nvSpPr>
        <p:spPr>
          <a:xfrm>
            <a:off x="3174760" y="3761979"/>
            <a:ext cx="3721340" cy="50228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BÀI 8: GIỚI THIỆU VỀ FCM TRONG FIREBASE VÀ TUỲ CHỈNH NOTIFICATION </a:t>
            </a:r>
            <a:endParaRPr lang="en-US" sz="1400">
              <a:solidFill>
                <a:srgbClr val="F16622"/>
              </a:solidFill>
              <a:latin typeface="Times New Roman" panose="02020603050405020304"/>
            </a:endParaRPr>
          </a:p>
        </p:txBody>
      </p:sp>
      <p:sp>
        <p:nvSpPr>
          <p:cNvPr id="16" name="TextBox 16"/>
          <p:cNvSpPr txBox="1"/>
          <p:nvPr/>
        </p:nvSpPr>
        <p:spPr>
          <a:xfrm>
            <a:off x="3174760" y="4366577"/>
            <a:ext cx="3592494"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1: GIỚI THIỆU VỀ FCM TRONG FIREBASE</a:t>
            </a:r>
            <a:endParaRPr lang="en-US" sz="1400">
              <a:solidFill>
                <a:srgbClr val="F16622"/>
              </a:solidFill>
              <a:latin typeface="Times New Roman" panose="02020603050405020304"/>
            </a:endParaRPr>
          </a:p>
        </p:txBody>
      </p:sp>
      <p:sp>
        <p:nvSpPr>
          <p:cNvPr id="17" name="TextBox 17"/>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grpSp>
        <p:nvGrpSpPr>
          <p:cNvPr id="18" name="Group 18"/>
          <p:cNvGrpSpPr/>
          <p:nvPr/>
        </p:nvGrpSpPr>
        <p:grpSpPr>
          <a:xfrm rot="0">
            <a:off x="637365" y="1766022"/>
            <a:ext cx="1813240" cy="181324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21" name="Freeform 21"/>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983"/>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Đặt khóa thích hợp với các cặp key-value trị tùy chỉnh của bạn để gửi data payload đến ứng dụng khách.</a:t>
              </a:r>
              <a:endParaRPr lang="en-US" sz="1600">
                <a:solidFill>
                  <a:srgbClr val="3B3939"/>
                </a:solidFill>
                <a:latin typeface="Times New Roman" panose="02020603050405020304"/>
              </a:endParaRPr>
            </a:p>
          </p:txBody>
        </p:sp>
      </p:grpSp>
      <p:sp>
        <p:nvSpPr>
          <p:cNvPr id="21" name="TextBox 21"/>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Data messages type</a:t>
            </a:r>
            <a:endParaRPr lang="en-US" sz="1800">
              <a:solidFill>
                <a:srgbClr val="F16622"/>
              </a:solidFill>
              <a:latin typeface="Times New Roman Bold" panose="02020603050405020304"/>
            </a:endParaRPr>
          </a:p>
        </p:txBody>
      </p:sp>
      <p:sp>
        <p:nvSpPr>
          <p:cNvPr id="22" name="TextBox 22"/>
          <p:cNvSpPr txBox="1"/>
          <p:nvPr/>
        </p:nvSpPr>
        <p:spPr>
          <a:xfrm>
            <a:off x="842995" y="1571093"/>
            <a:ext cx="5543518" cy="11309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Ví dụ: đây là thông báo có định dạng JSON trong cùng một ứng dụng IM như trên, trong đó thông tin được đóng gói trong key dữ liệu chung và ứng dụng khách dự kiến sẽ diễn giải nội dung:</a:t>
            </a:r>
            <a:endParaRPr lang="en-US" sz="1600">
              <a:solidFill>
                <a:srgbClr val="3B3939"/>
              </a:solidFill>
              <a:latin typeface="Times New Roman" panose="02020603050405020304"/>
            </a:endParaRPr>
          </a:p>
        </p:txBody>
      </p:sp>
      <p:sp>
        <p:nvSpPr>
          <p:cNvPr id="23" name="Freeform 23"/>
          <p:cNvSpPr/>
          <p:nvPr/>
        </p:nvSpPr>
        <p:spPr>
          <a:xfrm>
            <a:off x="1545493" y="2883003"/>
            <a:ext cx="3814639" cy="1753993"/>
          </a:xfrm>
          <a:custGeom>
            <a:avLst/>
            <a:gdLst/>
            <a:ahLst/>
            <a:cxnLst/>
            <a:rect l="l" t="t" r="r" b="b"/>
            <a:pathLst>
              <a:path w="3814639" h="1753993">
                <a:moveTo>
                  <a:pt x="0" y="0"/>
                </a:moveTo>
                <a:lnTo>
                  <a:pt x="3814639" y="0"/>
                </a:lnTo>
                <a:lnTo>
                  <a:pt x="3814639" y="1753994"/>
                </a:lnTo>
                <a:lnTo>
                  <a:pt x="0" y="1753994"/>
                </a:lnTo>
                <a:lnTo>
                  <a:pt x="0" y="0"/>
                </a:lnTo>
                <a:close/>
              </a:path>
            </a:pathLst>
          </a:custGeom>
          <a:blipFill>
            <a:blip r:embed="rId2"/>
            <a:stretch>
              <a:fillRect t="-57655" b="-59827"/>
            </a:stretch>
          </a:blipFill>
        </p:spPr>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200"/>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a:t>
              </a:r>
              <a:r>
                <a:rPr lang="en-US" sz="1600">
                  <a:solidFill>
                    <a:srgbClr val="3B3939"/>
                  </a:solidFill>
                  <a:latin typeface="Times New Roman Bold" panose="02020603050405020304"/>
                </a:rPr>
                <a:t>@react-native-firebase/messaging, </a:t>
              </a:r>
              <a:r>
                <a:rPr lang="en-US" sz="1600">
                  <a:solidFill>
                    <a:srgbClr val="3B3939"/>
                  </a:solidFill>
                  <a:latin typeface="Times New Roman" panose="02020603050405020304"/>
                </a:rPr>
                <a:t>đảm bảo rằng bạn đã cài đặt thư viện </a:t>
              </a:r>
              <a:r>
                <a:rPr lang="en-US" sz="1600">
                  <a:solidFill>
                    <a:srgbClr val="3B3939"/>
                  </a:solidFill>
                  <a:latin typeface="Times New Roman Bold" panose="02020603050405020304"/>
                </a:rPr>
                <a:t>@react-native-firebase/app </a:t>
              </a:r>
              <a:r>
                <a:rPr lang="en-US" sz="1600">
                  <a:solidFill>
                    <a:srgbClr val="3B3939"/>
                  </a:solidFill>
                  <a:latin typeface="Times New Roman" panose="02020603050405020304"/>
                </a:rPr>
                <a:t>và setup firebase trước đó rồi </a:t>
              </a:r>
              <a:endParaRPr lang="en-US" sz="1600">
                <a:solidFill>
                  <a:srgbClr val="3B3939"/>
                </a:solidFill>
                <a:latin typeface="Times New Roman" panose="02020603050405020304"/>
              </a:endParaRPr>
            </a:p>
          </p:txBody>
        </p:sp>
      </p:grpSp>
      <p:grpSp>
        <p:nvGrpSpPr>
          <p:cNvPr id="21" name="Group 21"/>
          <p:cNvGrpSpPr/>
          <p:nvPr/>
        </p:nvGrpSpPr>
        <p:grpSpPr>
          <a:xfrm rot="0">
            <a:off x="1244276" y="2046403"/>
            <a:ext cx="4417073" cy="549160"/>
            <a:chOff x="0" y="0"/>
            <a:chExt cx="2305343" cy="286615"/>
          </a:xfrm>
        </p:grpSpPr>
        <p:sp>
          <p:nvSpPr>
            <p:cNvPr id="22" name="Freeform 22"/>
            <p:cNvSpPr/>
            <p:nvPr/>
          </p:nvSpPr>
          <p:spPr>
            <a:xfrm>
              <a:off x="0" y="0"/>
              <a:ext cx="2305343" cy="286615"/>
            </a:xfrm>
            <a:custGeom>
              <a:avLst/>
              <a:gdLst/>
              <a:ahLst/>
              <a:cxnLst/>
              <a:rect l="l" t="t" r="r" b="b"/>
              <a:pathLst>
                <a:path w="2305343" h="286615">
                  <a:moveTo>
                    <a:pt x="0" y="0"/>
                  </a:moveTo>
                  <a:lnTo>
                    <a:pt x="2305343" y="0"/>
                  </a:lnTo>
                  <a:lnTo>
                    <a:pt x="2305343" y="286615"/>
                  </a:lnTo>
                  <a:lnTo>
                    <a:pt x="0" y="286615"/>
                  </a:lnTo>
                  <a:close/>
                </a:path>
              </a:pathLst>
            </a:custGeom>
            <a:solidFill>
              <a:srgbClr val="F16622"/>
            </a:solidFill>
          </p:spPr>
        </p:sp>
        <p:sp>
          <p:nvSpPr>
            <p:cNvPr id="23" name="TextBox 23"/>
            <p:cNvSpPr txBox="1"/>
            <p:nvPr/>
          </p:nvSpPr>
          <p:spPr>
            <a:xfrm>
              <a:off x="0" y="-28575"/>
              <a:ext cx="2305343" cy="315190"/>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Regular" panose="02020603050405020304" charset="0"/>
                  <a:cs typeface="Times New Roman Regular" panose="02020603050405020304" charset="0"/>
                </a:rPr>
                <a:t>yarn add @react-native-firebase/messaging</a:t>
              </a:r>
              <a:endParaRPr lang="en-US" sz="1600">
                <a:solidFill>
                  <a:srgbClr val="FFFFFF"/>
                </a:solidFill>
                <a:latin typeface="Times New Roman Regular" panose="02020603050405020304" charset="0"/>
                <a:cs typeface="Times New Roman Regular" panose="02020603050405020304" charset="0"/>
              </a:endParaRPr>
            </a:p>
          </p:txBody>
        </p:sp>
      </p:grpSp>
      <p:sp>
        <p:nvSpPr>
          <p:cNvPr id="24" name="TextBox 24"/>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thư viện</a:t>
            </a:r>
            <a:endParaRPr lang="en-US" sz="1800">
              <a:solidFill>
                <a:srgbClr val="F16622"/>
              </a:solidFill>
              <a:latin typeface="Times New Roman Bold" panose="02020603050405020304"/>
            </a:endParaRPr>
          </a:p>
        </p:txBody>
      </p:sp>
      <p:sp>
        <p:nvSpPr>
          <p:cNvPr id="25" name="TextBox 2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21" name="Group 21"/>
          <p:cNvGrpSpPr/>
          <p:nvPr/>
        </p:nvGrpSpPr>
        <p:grpSpPr>
          <a:xfrm rot="0">
            <a:off x="519112" y="964859"/>
            <a:ext cx="5806031" cy="574040"/>
            <a:chOff x="0" y="-66675"/>
            <a:chExt cx="7741375" cy="765386"/>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permission để xin quyền gửi notification trên ứng dụng</a:t>
              </a:r>
              <a:endParaRPr lang="en-US" sz="1600">
                <a:solidFill>
                  <a:srgbClr val="3B3939"/>
                </a:solidFill>
                <a:latin typeface="Times New Roman" panose="02020603050405020304"/>
              </a:endParaRPr>
            </a:p>
          </p:txBody>
        </p:sp>
      </p:grpSp>
      <p:sp>
        <p:nvSpPr>
          <p:cNvPr id="38" name="Freeform 38"/>
          <p:cNvSpPr/>
          <p:nvPr/>
        </p:nvSpPr>
        <p:spPr>
          <a:xfrm>
            <a:off x="2252663" y="1756171"/>
            <a:ext cx="2400299" cy="2005886"/>
          </a:xfrm>
          <a:custGeom>
            <a:avLst/>
            <a:gdLst/>
            <a:ahLst/>
            <a:cxnLst/>
            <a:rect l="l" t="t" r="r" b="b"/>
            <a:pathLst>
              <a:path w="2400299" h="2005886">
                <a:moveTo>
                  <a:pt x="0" y="0"/>
                </a:moveTo>
                <a:lnTo>
                  <a:pt x="2400299" y="0"/>
                </a:lnTo>
                <a:lnTo>
                  <a:pt x="2400299" y="2005886"/>
                </a:lnTo>
                <a:lnTo>
                  <a:pt x="0" y="2005886"/>
                </a:lnTo>
                <a:lnTo>
                  <a:pt x="0" y="0"/>
                </a:lnTo>
                <a:close/>
              </a:path>
            </a:pathLst>
          </a:custGeom>
          <a:blipFill>
            <a:blip r:embed="rId2"/>
            <a:stretch>
              <a:fillRect t="-4603"/>
            </a:stretch>
          </a:blipFill>
        </p:spPr>
      </p:sp>
      <p:sp>
        <p:nvSpPr>
          <p:cNvPr id="39" name="TextBox 39"/>
          <p:cNvSpPr txBox="1"/>
          <p:nvPr/>
        </p:nvSpPr>
        <p:spPr>
          <a:xfrm>
            <a:off x="3998895" y="254724"/>
            <a:ext cx="2387617"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Cài đặt thư viện</a:t>
            </a:r>
            <a:endParaRPr lang="en-US" sz="1800">
              <a:solidFill>
                <a:srgbClr val="F16622"/>
              </a:solidFill>
              <a:latin typeface="Times New Roman Bold" panose="02020603050405020304"/>
            </a:endParaR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91093"/>
            <a:ext cx="5806031" cy="861695"/>
            <a:chOff x="0" y="-66675"/>
            <a:chExt cx="7741375" cy="114892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Lưu ý, ở Android 13 giới thiệu permission mới để hiển thị thông báo. Điều này ảnh hưởng đến tất cả các ứng dụng chạy trên Android 13 trở lên sử dụng thông báo FCM.</a:t>
              </a:r>
              <a:endParaRPr lang="en-US" sz="1600">
                <a:solidFill>
                  <a:srgbClr val="3B3939"/>
                </a:solidFill>
                <a:latin typeface="Times New Roman" panose="02020603050405020304"/>
              </a:endParaRPr>
            </a:p>
          </p:txBody>
        </p:sp>
      </p:grpSp>
      <p:grpSp>
        <p:nvGrpSpPr>
          <p:cNvPr id="21" name="Group 21"/>
          <p:cNvGrpSpPr/>
          <p:nvPr/>
        </p:nvGrpSpPr>
        <p:grpSpPr>
          <a:xfrm rot="0">
            <a:off x="519040" y="956786"/>
            <a:ext cx="204649" cy="189191"/>
            <a:chOff x="0" y="27307"/>
            <a:chExt cx="272866" cy="252255"/>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grpSp>
      <p:grpSp>
        <p:nvGrpSpPr>
          <p:cNvPr id="38" name="Group 38"/>
          <p:cNvGrpSpPr/>
          <p:nvPr/>
        </p:nvGrpSpPr>
        <p:grpSpPr>
          <a:xfrm rot="0">
            <a:off x="519040" y="1873279"/>
            <a:ext cx="5806032" cy="235585"/>
            <a:chOff x="0" y="0"/>
            <a:chExt cx="7741376" cy="314113"/>
          </a:xfrm>
        </p:grpSpPr>
        <p:grpSp>
          <p:nvGrpSpPr>
            <p:cNvPr id="39" name="Group 39"/>
            <p:cNvGrpSpPr/>
            <p:nvPr/>
          </p:nvGrpSpPr>
          <p:grpSpPr>
            <a:xfrm rot="0">
              <a:off x="10709" y="39546"/>
              <a:ext cx="262157" cy="240016"/>
              <a:chOff x="0" y="0"/>
              <a:chExt cx="852667" cy="780652"/>
            </a:xfrm>
          </p:grpSpPr>
          <p:sp>
            <p:nvSpPr>
              <p:cNvPr id="40" name="Freeform 40"/>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1" name="TextBox 41"/>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2" name="Group 42"/>
            <p:cNvGrpSpPr/>
            <p:nvPr/>
          </p:nvGrpSpPr>
          <p:grpSpPr>
            <a:xfrm rot="0">
              <a:off x="0" y="27307"/>
              <a:ext cx="242027" cy="242027"/>
              <a:chOff x="0" y="0"/>
              <a:chExt cx="812800" cy="812800"/>
            </a:xfrm>
          </p:grpSpPr>
          <p:sp>
            <p:nvSpPr>
              <p:cNvPr id="43" name="Freeform 4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4" name="TextBox 44"/>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5" name="Group 45"/>
            <p:cNvGrpSpPr/>
            <p:nvPr/>
          </p:nvGrpSpPr>
          <p:grpSpPr>
            <a:xfrm rot="0">
              <a:off x="11842" y="41833"/>
              <a:ext cx="218342" cy="212976"/>
              <a:chOff x="0" y="0"/>
              <a:chExt cx="733260" cy="715238"/>
            </a:xfrm>
          </p:grpSpPr>
          <p:sp>
            <p:nvSpPr>
              <p:cNvPr id="46" name="Freeform 46"/>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7" name="TextBox 47"/>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8" name="Group 48"/>
            <p:cNvGrpSpPr/>
            <p:nvPr/>
          </p:nvGrpSpPr>
          <p:grpSpPr>
            <a:xfrm rot="1261002">
              <a:off x="237344" y="32551"/>
              <a:ext cx="32993" cy="20225"/>
              <a:chOff x="0" y="0"/>
              <a:chExt cx="110802" cy="67923"/>
            </a:xfrm>
          </p:grpSpPr>
          <p:sp>
            <p:nvSpPr>
              <p:cNvPr id="49" name="Freeform 49"/>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0" name="TextBox 50"/>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1" name="Group 51"/>
            <p:cNvGrpSpPr/>
            <p:nvPr/>
          </p:nvGrpSpPr>
          <p:grpSpPr>
            <a:xfrm rot="2537428">
              <a:off x="4866" y="256957"/>
              <a:ext cx="14897" cy="20225"/>
              <a:chOff x="0" y="0"/>
              <a:chExt cx="50030" cy="67923"/>
            </a:xfrm>
          </p:grpSpPr>
          <p:sp>
            <p:nvSpPr>
              <p:cNvPr id="52" name="Freeform 52"/>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3" name="TextBox 53"/>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4" name="TextBox 54"/>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Bạn cần thêm permission mới này vào </a:t>
              </a:r>
              <a:r>
                <a:rPr lang="en-US" sz="1600">
                  <a:solidFill>
                    <a:srgbClr val="3B3939"/>
                  </a:solidFill>
                  <a:latin typeface="Times New Roman Bold" panose="02020603050405020304"/>
                </a:rPr>
                <a:t>AndroidManifest.xml</a:t>
              </a:r>
              <a:endParaRPr lang="en-US" sz="1600">
                <a:solidFill>
                  <a:srgbClr val="3B3939"/>
                </a:solidFill>
                <a:latin typeface="Times New Roman Bold" panose="02020603050405020304"/>
              </a:endParaRPr>
            </a:p>
          </p:txBody>
        </p:sp>
      </p:grpSp>
      <p:grpSp>
        <p:nvGrpSpPr>
          <p:cNvPr id="55" name="Group 55"/>
          <p:cNvGrpSpPr/>
          <p:nvPr/>
        </p:nvGrpSpPr>
        <p:grpSpPr>
          <a:xfrm rot="0">
            <a:off x="549833" y="2317850"/>
            <a:ext cx="5805959" cy="546101"/>
            <a:chOff x="0" y="-1326"/>
            <a:chExt cx="3030225" cy="285019"/>
          </a:xfrm>
        </p:grpSpPr>
        <p:sp>
          <p:nvSpPr>
            <p:cNvPr id="56" name="Freeform 56"/>
            <p:cNvSpPr/>
            <p:nvPr/>
          </p:nvSpPr>
          <p:spPr>
            <a:xfrm>
              <a:off x="0" y="0"/>
              <a:ext cx="3030225" cy="278764"/>
            </a:xfrm>
            <a:custGeom>
              <a:avLst/>
              <a:gdLst/>
              <a:ahLst/>
              <a:cxnLst/>
              <a:rect l="l" t="t" r="r" b="b"/>
              <a:pathLst>
                <a:path w="3030225" h="278764">
                  <a:moveTo>
                    <a:pt x="0" y="0"/>
                  </a:moveTo>
                  <a:lnTo>
                    <a:pt x="3030225" y="0"/>
                  </a:lnTo>
                  <a:lnTo>
                    <a:pt x="3030225" y="278764"/>
                  </a:lnTo>
                  <a:lnTo>
                    <a:pt x="0" y="278764"/>
                  </a:lnTo>
                  <a:close/>
                </a:path>
              </a:pathLst>
            </a:custGeom>
            <a:solidFill>
              <a:srgbClr val="F16622"/>
            </a:solidFill>
          </p:spPr>
        </p:sp>
        <p:sp>
          <p:nvSpPr>
            <p:cNvPr id="57" name="TextBox 57"/>
            <p:cNvSpPr txBox="1"/>
            <p:nvPr/>
          </p:nvSpPr>
          <p:spPr>
            <a:xfrm>
              <a:off x="0" y="-1326"/>
              <a:ext cx="3030145" cy="285019"/>
            </a:xfrm>
            <a:prstGeom prst="rect">
              <a:avLst/>
            </a:prstGeom>
          </p:spPr>
          <p:txBody>
            <a:bodyPr lIns="50800" tIns="50800" rIns="50800" bIns="50800" rtlCol="0" anchor="ctr"/>
            <a:lstStyle/>
            <a:p>
              <a:pPr algn="ctr">
                <a:lnSpc>
                  <a:spcPts val="1540"/>
                </a:lnSpc>
              </a:pPr>
              <a:r>
                <a:rPr lang="en-US" sz="1200">
                  <a:solidFill>
                    <a:srgbClr val="FFFFFF"/>
                  </a:solidFill>
                  <a:latin typeface="Times New Roman" panose="02020603050405020304"/>
                </a:rPr>
                <a:t>&lt;uses-permission android:name="android.permission.POST_NOTIFICATIONS"/&gt;</a:t>
              </a:r>
              <a:endParaRPr lang="en-US" sz="1200">
                <a:solidFill>
                  <a:srgbClr val="FFFFFF"/>
                </a:solidFill>
                <a:latin typeface="Times New Roman" panose="02020603050405020304"/>
              </a:endParaRPr>
            </a:p>
          </p:txBody>
        </p:sp>
      </p:grpSp>
      <p:sp>
        <p:nvSpPr>
          <p:cNvPr id="58" name="TextBox 58"/>
          <p:cNvSpPr txBox="1"/>
          <p:nvPr/>
        </p:nvSpPr>
        <p:spPr>
          <a:xfrm>
            <a:off x="3998895" y="254724"/>
            <a:ext cx="2387617"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Cài đặt thư viện</a:t>
            </a:r>
            <a:endParaRPr lang="en-US" sz="1800">
              <a:solidFill>
                <a:srgbClr val="F16622"/>
              </a:solidFill>
              <a:latin typeface="Times New Roman Bold" panose="02020603050405020304"/>
            </a:endParaRPr>
          </a:p>
        </p:txBody>
      </p:sp>
      <p:sp>
        <p:nvSpPr>
          <p:cNvPr id="59" name="TextBox 5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61579"/>
            <a:ext cx="204650" cy="189191"/>
            <a:chOff x="0" y="0"/>
            <a:chExt cx="272867" cy="252255"/>
          </a:xfrm>
        </p:grpSpPr>
        <p:grpSp>
          <p:nvGrpSpPr>
            <p:cNvPr id="5" name="Group 5"/>
            <p:cNvGrpSpPr/>
            <p:nvPr/>
          </p:nvGrpSpPr>
          <p:grpSpPr>
            <a:xfrm rot="0">
              <a:off x="10709" y="12239"/>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0"/>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14525"/>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5244"/>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29650"/>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grpSp>
      <p:grpSp>
        <p:nvGrpSpPr>
          <p:cNvPr id="20" name="Group 20"/>
          <p:cNvGrpSpPr/>
          <p:nvPr/>
        </p:nvGrpSpPr>
        <p:grpSpPr>
          <a:xfrm rot="0">
            <a:off x="519040" y="936306"/>
            <a:ext cx="5806032" cy="788035"/>
            <a:chOff x="0" y="0"/>
            <a:chExt cx="7741376" cy="1050713"/>
          </a:xfrm>
        </p:grpSpPr>
        <p:grpSp>
          <p:nvGrpSpPr>
            <p:cNvPr id="21" name="Group 21"/>
            <p:cNvGrpSpPr/>
            <p:nvPr/>
          </p:nvGrpSpPr>
          <p:grpSpPr>
            <a:xfrm rot="0">
              <a:off x="10709" y="39546"/>
              <a:ext cx="262157" cy="240016"/>
              <a:chOff x="0" y="0"/>
              <a:chExt cx="852667" cy="780652"/>
            </a:xfrm>
          </p:grpSpPr>
          <p:sp>
            <p:nvSpPr>
              <p:cNvPr id="22" name="Freeform 22"/>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3" name="TextBox 23"/>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4" name="Group 24"/>
            <p:cNvGrpSpPr/>
            <p:nvPr/>
          </p:nvGrpSpPr>
          <p:grpSpPr>
            <a:xfrm rot="0">
              <a:off x="0" y="27307"/>
              <a:ext cx="242027" cy="242027"/>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7" name="Group 27"/>
            <p:cNvGrpSpPr/>
            <p:nvPr/>
          </p:nvGrpSpPr>
          <p:grpSpPr>
            <a:xfrm rot="0">
              <a:off x="11842" y="41833"/>
              <a:ext cx="218342" cy="212976"/>
              <a:chOff x="0" y="0"/>
              <a:chExt cx="733260" cy="715238"/>
            </a:xfrm>
          </p:grpSpPr>
          <p:sp>
            <p:nvSpPr>
              <p:cNvPr id="28" name="Freeform 28"/>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29" name="TextBox 29"/>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0" name="Group 30"/>
            <p:cNvGrpSpPr/>
            <p:nvPr/>
          </p:nvGrpSpPr>
          <p:grpSpPr>
            <a:xfrm rot="1261002">
              <a:off x="237344" y="32551"/>
              <a:ext cx="32993" cy="20225"/>
              <a:chOff x="0" y="0"/>
              <a:chExt cx="110802" cy="67923"/>
            </a:xfrm>
          </p:grpSpPr>
          <p:sp>
            <p:nvSpPr>
              <p:cNvPr id="31" name="Freeform 31"/>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2" name="TextBox 32"/>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3" name="Group 33"/>
            <p:cNvGrpSpPr/>
            <p:nvPr/>
          </p:nvGrpSpPr>
          <p:grpSpPr>
            <a:xfrm rot="2537428">
              <a:off x="4866" y="256957"/>
              <a:ext cx="14897" cy="20225"/>
              <a:chOff x="0" y="0"/>
              <a:chExt cx="50030" cy="67923"/>
            </a:xfrm>
          </p:grpSpPr>
          <p:sp>
            <p:nvSpPr>
              <p:cNvPr id="34" name="Freeform 34"/>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5" name="TextBox 35"/>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6" name="TextBox 36"/>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hiện popup yêu cầu permission thông báo ứng dụng như hình trên bạn cần cài đặt thêm thư viện </a:t>
              </a:r>
              <a:r>
                <a:rPr lang="en-US" sz="1600">
                  <a:solidFill>
                    <a:srgbClr val="3B3939"/>
                  </a:solidFill>
                  <a:latin typeface="Times New Roman Bold" panose="02020603050405020304"/>
                </a:rPr>
                <a:t>react-native-permissions</a:t>
              </a:r>
              <a:endParaRPr lang="en-US" sz="1600">
                <a:solidFill>
                  <a:srgbClr val="3B3939"/>
                </a:solidFill>
                <a:latin typeface="Times New Roman Bold" panose="02020603050405020304"/>
                <a:hlinkClick r:id="rId2" tooltip="https://github.com/zoontek/react-native-permissions"/>
              </a:endParaRPr>
            </a:p>
          </p:txBody>
        </p:sp>
      </p:grpSp>
      <p:grpSp>
        <p:nvGrpSpPr>
          <p:cNvPr id="37" name="Group 37"/>
          <p:cNvGrpSpPr/>
          <p:nvPr/>
        </p:nvGrpSpPr>
        <p:grpSpPr>
          <a:xfrm rot="0">
            <a:off x="1645141" y="1724016"/>
            <a:ext cx="3615343" cy="575310"/>
            <a:chOff x="0" y="-5634"/>
            <a:chExt cx="1886907" cy="300264"/>
          </a:xfrm>
        </p:grpSpPr>
        <p:sp>
          <p:nvSpPr>
            <p:cNvPr id="38" name="Freeform 38"/>
            <p:cNvSpPr/>
            <p:nvPr/>
          </p:nvSpPr>
          <p:spPr>
            <a:xfrm>
              <a:off x="0" y="0"/>
              <a:ext cx="1886907" cy="294602"/>
            </a:xfrm>
            <a:custGeom>
              <a:avLst/>
              <a:gdLst/>
              <a:ahLst/>
              <a:cxnLst/>
              <a:rect l="l" t="t" r="r" b="b"/>
              <a:pathLst>
                <a:path w="1886907" h="294602">
                  <a:moveTo>
                    <a:pt x="0" y="0"/>
                  </a:moveTo>
                  <a:lnTo>
                    <a:pt x="1886907" y="0"/>
                  </a:lnTo>
                  <a:lnTo>
                    <a:pt x="1886907" y="294602"/>
                  </a:lnTo>
                  <a:lnTo>
                    <a:pt x="0" y="294602"/>
                  </a:lnTo>
                  <a:close/>
                </a:path>
              </a:pathLst>
            </a:custGeom>
            <a:solidFill>
              <a:srgbClr val="F16622"/>
            </a:solidFill>
          </p:spPr>
        </p:sp>
        <p:sp>
          <p:nvSpPr>
            <p:cNvPr id="39" name="TextBox 39"/>
            <p:cNvSpPr txBox="1"/>
            <p:nvPr/>
          </p:nvSpPr>
          <p:spPr>
            <a:xfrm>
              <a:off x="0" y="-5634"/>
              <a:ext cx="1886757" cy="300264"/>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panose="02020603050405020304"/>
                </a:rPr>
                <a:t>npm i react-native-permissions</a:t>
              </a:r>
              <a:endParaRPr lang="en-US" sz="1600">
                <a:solidFill>
                  <a:srgbClr val="FFFFFF"/>
                </a:solidFill>
                <a:latin typeface="Times New Roman" panose="02020603050405020304"/>
                <a:hlinkClick r:id="rId2" tooltip="https://github.com/zoontek/react-native-permissions"/>
              </a:endParaRPr>
            </a:p>
          </p:txBody>
        </p:sp>
      </p:grpSp>
      <p:sp>
        <p:nvSpPr>
          <p:cNvPr id="40" name="TextBox 40"/>
          <p:cNvSpPr txBox="1"/>
          <p:nvPr/>
        </p:nvSpPr>
        <p:spPr>
          <a:xfrm>
            <a:off x="3998895" y="254724"/>
            <a:ext cx="2387617"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Cài đặt thư viện</a:t>
            </a:r>
            <a:endParaRPr lang="en-US" sz="1800">
              <a:solidFill>
                <a:srgbClr val="F16622"/>
              </a:solidFill>
              <a:latin typeface="Times New Roman Bold" panose="02020603050405020304"/>
            </a:endParaRPr>
          </a:p>
        </p:txBody>
      </p:sp>
      <p:sp>
        <p:nvSpPr>
          <p:cNvPr id="41" name="TextBox 4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sp>
        <p:nvSpPr>
          <p:cNvPr id="2" name="TextBox 2"/>
          <p:cNvSpPr txBox="1"/>
          <p:nvPr/>
        </p:nvSpPr>
        <p:spPr>
          <a:xfrm>
            <a:off x="6439644" y="4698634"/>
            <a:ext cx="127025" cy="184150"/>
          </a:xfrm>
          <a:prstGeom prst="rect">
            <a:avLst/>
          </a:prstGeom>
        </p:spPr>
        <p:txBody>
          <a:bodyPr lIns="0" tIns="0" rIns="0" bIns="0" rtlCol="0" anchor="t">
            <a:spAutoFit/>
          </a:bodyPr>
          <a:lstStyle/>
          <a:p>
            <a:pPr marL="0" lvl="0" indent="0" algn="ct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grpSp>
        <p:nvGrpSpPr>
          <p:cNvPr id="3" name="Group 3"/>
          <p:cNvGrpSpPr/>
          <p:nvPr/>
        </p:nvGrpSpPr>
        <p:grpSpPr>
          <a:xfrm rot="0">
            <a:off x="2298358" y="2069433"/>
            <a:ext cx="5503157" cy="4938226"/>
            <a:chOff x="0" y="0"/>
            <a:chExt cx="7337542" cy="6584302"/>
          </a:xfrm>
        </p:grpSpPr>
        <p:grpSp>
          <p:nvGrpSpPr>
            <p:cNvPr id="4" name="Group 4"/>
            <p:cNvGrpSpPr/>
            <p:nvPr/>
          </p:nvGrpSpPr>
          <p:grpSpPr>
            <a:xfrm rot="5400000">
              <a:off x="2364341" y="208900"/>
              <a:ext cx="5182102" cy="4764301"/>
              <a:chOff x="0" y="0"/>
              <a:chExt cx="2028468" cy="1864925"/>
            </a:xfrm>
          </p:grpSpPr>
          <p:sp>
            <p:nvSpPr>
              <p:cNvPr id="5" name="Freeform 5"/>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6" name="TextBox 6"/>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7" name="Group 7"/>
            <p:cNvGrpSpPr/>
            <p:nvPr/>
          </p:nvGrpSpPr>
          <p:grpSpPr>
            <a:xfrm rot="5400000">
              <a:off x="1567031" y="-194667"/>
              <a:ext cx="1687116" cy="2076450"/>
              <a:chOff x="0" y="0"/>
              <a:chExt cx="660400" cy="812800"/>
            </a:xfrm>
          </p:grpSpPr>
          <p:sp>
            <p:nvSpPr>
              <p:cNvPr id="8" name="Freeform 8"/>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9" name="TextBox 9"/>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6426889">
              <a:off x="448125" y="1024803"/>
              <a:ext cx="5182102" cy="4764301"/>
              <a:chOff x="0" y="0"/>
              <a:chExt cx="2028468" cy="1864925"/>
            </a:xfrm>
          </p:grpSpPr>
          <p:sp>
            <p:nvSpPr>
              <p:cNvPr id="11" name="Freeform 11"/>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2" name="TextBox 12"/>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3" name="Freeform 13"/>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sp>
        <p:nvSpPr>
          <p:cNvPr id="14" name="AutoShape 14"/>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5" name="Freeform 15"/>
          <p:cNvSpPr/>
          <p:nvPr/>
        </p:nvSpPr>
        <p:spPr>
          <a:xfrm>
            <a:off x="648561" y="1800562"/>
            <a:ext cx="1798192" cy="1744247"/>
          </a:xfrm>
          <a:custGeom>
            <a:avLst/>
            <a:gdLst/>
            <a:ahLst/>
            <a:cxnLst/>
            <a:rect l="l" t="t" r="r" b="b"/>
            <a:pathLst>
              <a:path w="1798192" h="1744247">
                <a:moveTo>
                  <a:pt x="0" y="0"/>
                </a:moveTo>
                <a:lnTo>
                  <a:pt x="1798193" y="0"/>
                </a:lnTo>
                <a:lnTo>
                  <a:pt x="1798193" y="1744247"/>
                </a:lnTo>
                <a:lnTo>
                  <a:pt x="0" y="1744247"/>
                </a:lnTo>
                <a:lnTo>
                  <a:pt x="0" y="0"/>
                </a:lnTo>
                <a:close/>
              </a:path>
            </a:pathLst>
          </a:custGeom>
          <a:blipFill>
            <a:blip r:embed="rId2"/>
            <a:stretch>
              <a:fillRect/>
            </a:stretch>
          </a:blipFill>
        </p:spPr>
      </p:sp>
      <p:sp>
        <p:nvSpPr>
          <p:cNvPr id="16" name="TextBox 16"/>
          <p:cNvSpPr txBox="1"/>
          <p:nvPr/>
        </p:nvSpPr>
        <p:spPr>
          <a:xfrm>
            <a:off x="3459174" y="2920133"/>
            <a:ext cx="311586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2</a:t>
            </a:r>
            <a:endParaRPr lang="en-US" sz="1800">
              <a:solidFill>
                <a:srgbClr val="F16622"/>
              </a:solidFill>
              <a:latin typeface="Times New Roman Bold" panose="02020603050405020304"/>
            </a:endParaRPr>
          </a:p>
        </p:txBody>
      </p:sp>
      <p:sp>
        <p:nvSpPr>
          <p:cNvPr id="17" name="TextBox 17"/>
          <p:cNvSpPr txBox="1"/>
          <p:nvPr/>
        </p:nvSpPr>
        <p:spPr>
          <a:xfrm>
            <a:off x="3184285" y="4141807"/>
            <a:ext cx="3592494" cy="76454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GỬI NOTIFICATION, TUỲ CHỈNH NOTIFICATION CHO ỨNG DỤNG</a:t>
            </a:r>
            <a:endParaRPr lang="en-US" sz="1400">
              <a:solidFill>
                <a:srgbClr val="F16622"/>
              </a:solidFill>
              <a:latin typeface="Times New Roman" panose="02020603050405020304"/>
            </a:endParaRPr>
          </a:p>
        </p:txBody>
      </p:sp>
      <p:sp>
        <p:nvSpPr>
          <p:cNvPr id="18" name="TextBox 18"/>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19" name="TextBox 19"/>
          <p:cNvSpPr txBox="1"/>
          <p:nvPr/>
        </p:nvSpPr>
        <p:spPr>
          <a:xfrm>
            <a:off x="3184285" y="3544809"/>
            <a:ext cx="3721340" cy="502285"/>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8: GIỚI THIỆU VỀ FCM VÀ TUỲ CHỈNH NOTIFICATION </a:t>
            </a:r>
            <a:endParaRPr lang="en-US" sz="1400">
              <a:solidFill>
                <a:srgbClr val="F16622"/>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5" name="Group 5"/>
          <p:cNvGrpSpPr/>
          <p:nvPr/>
        </p:nvGrpSpPr>
        <p:grpSpPr>
          <a:xfrm rot="0">
            <a:off x="519040" y="890740"/>
            <a:ext cx="5806031" cy="574040"/>
            <a:chOff x="0" y="-66675"/>
            <a:chExt cx="7741375" cy="765386"/>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Gửi notification đến ứng dụng ở trạng thái foreground và background</a:t>
              </a:r>
              <a:endParaRPr lang="en-US" sz="1600">
                <a:solidFill>
                  <a:srgbClr val="3B3939"/>
                </a:solidFill>
                <a:latin typeface="Times New Roman" panose="02020603050405020304"/>
              </a:endParaRPr>
            </a:p>
          </p:txBody>
        </p:sp>
      </p:grpSp>
      <p:grpSp>
        <p:nvGrpSpPr>
          <p:cNvPr id="22" name="Group 22"/>
          <p:cNvGrpSpPr/>
          <p:nvPr/>
        </p:nvGrpSpPr>
        <p:grpSpPr>
          <a:xfrm rot="0">
            <a:off x="519040" y="1600511"/>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Tuỳ chỉnh notification hiển thị trên ứng dụng</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6" name="TextBox 6"/>
          <p:cNvSpPr txBox="1"/>
          <p:nvPr/>
        </p:nvSpPr>
        <p:spPr>
          <a:xfrm>
            <a:off x="3998895" y="254724"/>
            <a:ext cx="2387617"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useFCM hook</a:t>
            </a:r>
            <a:endParaRPr lang="en-US" sz="1800">
              <a:solidFill>
                <a:srgbClr val="F16622"/>
              </a:solidFill>
              <a:latin typeface="Times New Roman Bold" panose="02020603050405020304"/>
            </a:endParaRPr>
          </a:p>
        </p:txBody>
      </p:sp>
      <p:grpSp>
        <p:nvGrpSpPr>
          <p:cNvPr id="7" name="Group 7"/>
          <p:cNvGrpSpPr/>
          <p:nvPr/>
        </p:nvGrpSpPr>
        <p:grpSpPr>
          <a:xfrm rot="0">
            <a:off x="519040" y="936306"/>
            <a:ext cx="5806032" cy="511810"/>
            <a:chOff x="0" y="0"/>
            <a:chExt cx="7741376" cy="682413"/>
          </a:xfrm>
        </p:grpSpPr>
        <p:grpSp>
          <p:nvGrpSpPr>
            <p:cNvPr id="8" name="Group 8"/>
            <p:cNvGrpSpPr/>
            <p:nvPr/>
          </p:nvGrpSpPr>
          <p:grpSpPr>
            <a:xfrm rot="0">
              <a:off x="10709" y="39546"/>
              <a:ext cx="262157" cy="240016"/>
              <a:chOff x="0" y="0"/>
              <a:chExt cx="852667" cy="780652"/>
            </a:xfrm>
          </p:grpSpPr>
          <p:sp>
            <p:nvSpPr>
              <p:cNvPr id="9" name="Freeform 9"/>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10" name="TextBox 10"/>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0" y="27307"/>
              <a:ext cx="242027" cy="242027"/>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0">
              <a:off x="11842" y="41833"/>
              <a:ext cx="218342" cy="212976"/>
              <a:chOff x="0" y="0"/>
              <a:chExt cx="733260" cy="715238"/>
            </a:xfrm>
          </p:grpSpPr>
          <p:sp>
            <p:nvSpPr>
              <p:cNvPr id="15" name="Freeform 15"/>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6" name="TextBox 16"/>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1261002">
              <a:off x="237344" y="32551"/>
              <a:ext cx="32993" cy="20225"/>
              <a:chOff x="0" y="0"/>
              <a:chExt cx="110802" cy="67923"/>
            </a:xfrm>
          </p:grpSpPr>
          <p:sp>
            <p:nvSpPr>
              <p:cNvPr id="18" name="Freeform 18"/>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9" name="TextBox 19"/>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20" name="Group 20"/>
            <p:cNvGrpSpPr/>
            <p:nvPr/>
          </p:nvGrpSpPr>
          <p:grpSpPr>
            <a:xfrm rot="2537428">
              <a:off x="4866" y="256957"/>
              <a:ext cx="14897" cy="20225"/>
              <a:chOff x="0" y="0"/>
              <a:chExt cx="50030" cy="67923"/>
            </a:xfrm>
          </p:grpSpPr>
          <p:sp>
            <p:nvSpPr>
              <p:cNvPr id="21" name="Freeform 21"/>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2" name="TextBox 22"/>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3" name="TextBox 23"/>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Viết hàm </a:t>
              </a:r>
              <a:r>
                <a:rPr lang="en-US" sz="1600">
                  <a:solidFill>
                    <a:srgbClr val="3B3939"/>
                  </a:solidFill>
                  <a:latin typeface="Times New Roman Bold" panose="02020603050405020304"/>
                </a:rPr>
                <a:t>requestUserPermission </a:t>
              </a:r>
              <a:r>
                <a:rPr lang="en-US" sz="1600">
                  <a:solidFill>
                    <a:srgbClr val="3B3939"/>
                  </a:solidFill>
                  <a:latin typeface="Times New Roman" panose="02020603050405020304"/>
                </a:rPr>
                <a:t>để hiển thị popup yêu cầu người dùng cho phép thông báo</a:t>
              </a:r>
              <a:endParaRPr lang="en-US" sz="1600">
                <a:solidFill>
                  <a:srgbClr val="3B3939"/>
                </a:solidFill>
                <a:latin typeface="Times New Roman" panose="02020603050405020304"/>
              </a:endParaRPr>
            </a:p>
          </p:txBody>
        </p:sp>
      </p:grpSp>
      <p:sp>
        <p:nvSpPr>
          <p:cNvPr id="24" name="TextBox 24"/>
          <p:cNvSpPr txBox="1"/>
          <p:nvPr/>
        </p:nvSpPr>
        <p:spPr>
          <a:xfrm>
            <a:off x="3346371" y="-137774"/>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40</a:t>
            </a:r>
            <a:endParaRPr lang="en-US" sz="1000">
              <a:solidFill>
                <a:srgbClr val="000000"/>
              </a:solidFill>
              <a:latin typeface="Times New Roman" panose="02020603050405020304"/>
            </a:endParaRPr>
          </a:p>
        </p:txBody>
      </p:sp>
      <p:sp>
        <p:nvSpPr>
          <p:cNvPr id="25" name="TextBox 2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grpSp>
        <p:nvGrpSpPr>
          <p:cNvPr id="41" name="Group 21"/>
          <p:cNvGrpSpPr/>
          <p:nvPr/>
        </p:nvGrpSpPr>
        <p:grpSpPr>
          <a:xfrm rot="0">
            <a:off x="847090" y="2209800"/>
            <a:ext cx="5245100" cy="1959610"/>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  const requestUserPermission = async () =&gt;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try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requestNotifications(['alert', 'sound']).then(({status, settings}) =&gt;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 … Làm gì đó ở đây</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 catch (error) { console.log('requestUserPermission', error)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p:txBody>
        </p:sp>
      </p:grpSp>
      <p:grpSp>
        <p:nvGrpSpPr>
          <p:cNvPr id="27" name="Group 21"/>
          <p:cNvGrpSpPr/>
          <p:nvPr/>
        </p:nvGrpSpPr>
        <p:grpSpPr>
          <a:xfrm rot="0">
            <a:off x="847090" y="1600200"/>
            <a:ext cx="5245100" cy="384810"/>
            <a:chOff x="0" y="-1790"/>
            <a:chExt cx="2253628" cy="216006"/>
          </a:xfrm>
        </p:grpSpPr>
        <p:sp>
          <p:nvSpPr>
            <p:cNvPr id="28"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29"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import PushNotification from 'react-native-push-notification';</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6306"/>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requestUserPermission </a:t>
              </a:r>
              <a:r>
                <a:rPr lang="en-US" sz="1600">
                  <a:solidFill>
                    <a:srgbClr val="3B3939"/>
                  </a:solidFill>
                  <a:latin typeface="Times New Roman" panose="02020603050405020304"/>
                </a:rPr>
                <a:t>trong hook </a:t>
              </a:r>
              <a:r>
                <a:rPr lang="en-US" sz="1600">
                  <a:solidFill>
                    <a:srgbClr val="3B3939"/>
                  </a:solidFill>
                  <a:latin typeface="Times New Roman Bold" panose="02020603050405020304"/>
                </a:rPr>
                <a:t>useFCM </a:t>
              </a:r>
              <a:r>
                <a:rPr lang="en-US" sz="1600">
                  <a:solidFill>
                    <a:srgbClr val="3B3939"/>
                  </a:solidFill>
                  <a:latin typeface="Times New Roman" panose="02020603050405020304"/>
                </a:rPr>
                <a:t>tại </a:t>
              </a:r>
              <a:r>
                <a:rPr lang="en-US" sz="1600">
                  <a:solidFill>
                    <a:srgbClr val="3B3939"/>
                  </a:solidFill>
                  <a:latin typeface="Times New Roman Bold" panose="02020603050405020304"/>
                </a:rPr>
                <a:t>App.tsx, </a:t>
              </a:r>
              <a:r>
                <a:rPr lang="en-US" sz="1600">
                  <a:solidFill>
                    <a:srgbClr val="3B3939"/>
                  </a:solidFill>
                  <a:latin typeface="Times New Roman" panose="02020603050405020304"/>
                </a:rPr>
                <a:t>mỗi khi người dụng được mở lên sẽ gọi hàm này</a:t>
              </a:r>
              <a:endParaRPr lang="en-US" sz="1600">
                <a:solidFill>
                  <a:srgbClr val="3B3939"/>
                </a:solidFill>
                <a:latin typeface="Times New Roman" panose="02020603050405020304"/>
              </a:endParaRPr>
            </a:p>
          </p:txBody>
        </p:sp>
      </p:grpSp>
      <p:sp>
        <p:nvSpPr>
          <p:cNvPr id="22" name="TextBox 22"/>
          <p:cNvSpPr txBox="1"/>
          <p:nvPr/>
        </p:nvSpPr>
        <p:spPr>
          <a:xfrm>
            <a:off x="3998895" y="254724"/>
            <a:ext cx="2387617"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useFCM hook</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grpSp>
        <p:nvGrpSpPr>
          <p:cNvPr id="41" name="Group 21"/>
          <p:cNvGrpSpPr/>
          <p:nvPr/>
        </p:nvGrpSpPr>
        <p:grpSpPr>
          <a:xfrm rot="0">
            <a:off x="1494790" y="1752600"/>
            <a:ext cx="3906520" cy="1959610"/>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function App()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const {requestUserPermission} = useFCM();</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useEffect(() =&gt;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requestUserPermission();</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6306"/>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nhận message từ Firebase sử dụng hàm  </a:t>
              </a:r>
              <a:r>
                <a:rPr lang="en-US" sz="1600">
                  <a:solidFill>
                    <a:srgbClr val="3B3939"/>
                  </a:solidFill>
                  <a:latin typeface="Times New Roman Bold" panose="02020603050405020304"/>
                </a:rPr>
                <a:t>messaging().onMessage()</a:t>
              </a:r>
              <a:endParaRPr lang="en-US" sz="1600">
                <a:solidFill>
                  <a:srgbClr val="3B3939"/>
                </a:solidFill>
                <a:latin typeface="Times New Roman Bold" panose="02020603050405020304"/>
              </a:endParaRPr>
            </a:p>
          </p:txBody>
        </p:sp>
      </p:grpSp>
      <p:sp>
        <p:nvSpPr>
          <p:cNvPr id="22" name="TextBox 22"/>
          <p:cNvSpPr txBox="1"/>
          <p:nvPr/>
        </p:nvSpPr>
        <p:spPr>
          <a:xfrm>
            <a:off x="3998895" y="254724"/>
            <a:ext cx="2387617"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useFCM hook</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grpSp>
        <p:nvGrpSpPr>
          <p:cNvPr id="41" name="Group 21"/>
          <p:cNvGrpSpPr/>
          <p:nvPr/>
        </p:nvGrpSpPr>
        <p:grpSpPr>
          <a:xfrm rot="0">
            <a:off x="933450" y="1676400"/>
            <a:ext cx="4899025" cy="494030"/>
            <a:chOff x="0" y="-1790"/>
            <a:chExt cx="2253628" cy="216006"/>
          </a:xfrm>
        </p:grpSpPr>
        <p:sp>
          <p:nvSpPr>
            <p:cNvPr id="42"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43"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import messaging from '@react-native-firebase/messaging';</a:t>
              </a:r>
              <a:endParaRPr lang="en-US" sz="1400">
                <a:solidFill>
                  <a:srgbClr val="FFFFFF"/>
                </a:solidFill>
                <a:latin typeface="Times New Roman Regular" panose="02020603050405020304" charset="0"/>
                <a:cs typeface="Times New Roman Regular" panose="02020603050405020304" charset="0"/>
              </a:endParaRPr>
            </a:p>
          </p:txBody>
        </p:sp>
      </p:grpSp>
      <p:grpSp>
        <p:nvGrpSpPr>
          <p:cNvPr id="24" name="Group 21"/>
          <p:cNvGrpSpPr/>
          <p:nvPr/>
        </p:nvGrpSpPr>
        <p:grpSpPr>
          <a:xfrm rot="0">
            <a:off x="781050" y="2438400"/>
            <a:ext cx="5520055" cy="2059940"/>
            <a:chOff x="0" y="-1790"/>
            <a:chExt cx="2253628" cy="216006"/>
          </a:xfrm>
        </p:grpSpPr>
        <p:sp>
          <p:nvSpPr>
            <p:cNvPr id="25" name="Freeform 22"/>
            <p:cNvSpPr/>
            <p:nvPr/>
          </p:nvSpPr>
          <p:spPr>
            <a:xfrm>
              <a:off x="0" y="0"/>
              <a:ext cx="2253628" cy="214216"/>
            </a:xfrm>
            <a:custGeom>
              <a:avLst/>
              <a:gdLst/>
              <a:ahLst/>
              <a:cxnLst/>
              <a:rect l="l" t="t" r="r" b="b"/>
              <a:pathLst>
                <a:path w="2253628" h="248903">
                  <a:moveTo>
                    <a:pt x="0" y="0"/>
                  </a:moveTo>
                  <a:lnTo>
                    <a:pt x="2253628" y="0"/>
                  </a:lnTo>
                  <a:lnTo>
                    <a:pt x="2253628" y="248903"/>
                  </a:lnTo>
                  <a:lnTo>
                    <a:pt x="0" y="248903"/>
                  </a:lnTo>
                  <a:close/>
                </a:path>
              </a:pathLst>
            </a:custGeom>
            <a:solidFill>
              <a:srgbClr val="F16622"/>
            </a:solidFill>
          </p:spPr>
        </p:sp>
        <p:sp>
          <p:nvSpPr>
            <p:cNvPr id="26" name="TextBox 23"/>
            <p:cNvSpPr txBox="1"/>
            <p:nvPr/>
          </p:nvSpPr>
          <p:spPr>
            <a:xfrm>
              <a:off x="0" y="-1790"/>
              <a:ext cx="2235074" cy="214202"/>
            </a:xfrm>
            <a:prstGeom prst="rect">
              <a:avLst/>
            </a:prstGeom>
          </p:spPr>
          <p:txBody>
            <a:bodyPr lIns="50800" tIns="50800" rIns="50800" bIns="50800" rtlCol="0" anchor="ctr"/>
            <a:p>
              <a:pPr algn="l">
                <a:lnSpc>
                  <a:spcPts val="1960"/>
                </a:lnSpc>
              </a:pPr>
              <a:r>
                <a:rPr lang="en-US" sz="1400">
                  <a:solidFill>
                    <a:srgbClr val="FFFFFF"/>
                  </a:solidFill>
                  <a:latin typeface="Times New Roman Regular" panose="02020603050405020304" charset="0"/>
                  <a:cs typeface="Times New Roman Regular" panose="02020603050405020304" charset="0"/>
                </a:rPr>
                <a:t>  useEffect(() =&gt;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const unsubscribe = messaging().onMessage(async remoteMessage =&gt;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console.log('onMessage ', remoteMessage);</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return () =&gt; { unsubscribe() };</a:t>
              </a:r>
              <a:endParaRPr lang="en-US" sz="1400">
                <a:solidFill>
                  <a:srgbClr val="FFFFFF"/>
                </a:solidFill>
                <a:latin typeface="Times New Roman Regular" panose="02020603050405020304" charset="0"/>
                <a:cs typeface="Times New Roman Regular" panose="02020603050405020304" charset="0"/>
              </a:endParaRPr>
            </a:p>
            <a:p>
              <a:pPr algn="l">
                <a:lnSpc>
                  <a:spcPts val="1960"/>
                </a:lnSpc>
              </a:pPr>
              <a:r>
                <a:rPr lang="en-US" sz="1400">
                  <a:solidFill>
                    <a:srgbClr val="FFFFFF"/>
                  </a:solidFill>
                  <a:latin typeface="Times New Roman Regular" panose="02020603050405020304" charset="0"/>
                  <a:cs typeface="Times New Roman Regular" panose="02020603050405020304" charset="0"/>
                </a:rPr>
                <a:t>  }, []);</a:t>
              </a:r>
              <a:endParaRPr lang="en-US" sz="1400">
                <a:solidFill>
                  <a:srgbClr val="FFFFFF"/>
                </a:solidFill>
                <a:latin typeface="Times New Roman Regular" panose="02020603050405020304" charset="0"/>
                <a:cs typeface="Times New Roman Regular" panose="0202060305040502030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936511"/>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FCM</a:t>
              </a:r>
              <a:endParaRPr lang="en-US" sz="1600">
                <a:solidFill>
                  <a:srgbClr val="3B3939"/>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343546"/>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9419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Sau nó trở lại Firebase console, đã tạo từ slide 7. Vào mục </a:t>
              </a:r>
              <a:r>
                <a:rPr lang="en-US" sz="1600">
                  <a:solidFill>
                    <a:srgbClr val="3B3939"/>
                  </a:solidFill>
                  <a:latin typeface="Times New Roman Bold" panose="02020603050405020304"/>
                </a:rPr>
                <a:t>Message </a:t>
              </a:r>
              <a:r>
                <a:rPr lang="en-US" sz="1600">
                  <a:solidFill>
                    <a:srgbClr val="3B3939"/>
                  </a:solidFill>
                  <a:latin typeface="Times New Roman" panose="02020603050405020304"/>
                </a:rPr>
                <a:t>chọn </a:t>
              </a:r>
              <a:r>
                <a:rPr lang="en-US" sz="1600">
                  <a:solidFill>
                    <a:srgbClr val="3B3939"/>
                  </a:solidFill>
                  <a:latin typeface="Times New Roman Bold" panose="02020603050405020304"/>
                </a:rPr>
                <a:t>Create your first campaign</a:t>
              </a:r>
              <a:endParaRPr lang="en-US" sz="1600">
                <a:solidFill>
                  <a:srgbClr val="3B3939"/>
                </a:solidFill>
                <a:latin typeface="Times New Roman Bold" panose="02020603050405020304"/>
              </a:endParaRPr>
            </a:p>
          </p:txBody>
        </p:sp>
      </p:grpSp>
      <p:sp>
        <p:nvSpPr>
          <p:cNvPr id="21" name="Freeform 21"/>
          <p:cNvSpPr/>
          <p:nvPr/>
        </p:nvSpPr>
        <p:spPr>
          <a:xfrm>
            <a:off x="980549" y="1690118"/>
            <a:ext cx="4883014" cy="2981894"/>
          </a:xfrm>
          <a:custGeom>
            <a:avLst/>
            <a:gdLst/>
            <a:ahLst/>
            <a:cxnLst/>
            <a:rect l="l" t="t" r="r" b="b"/>
            <a:pathLst>
              <a:path w="4883014" h="2981894">
                <a:moveTo>
                  <a:pt x="0" y="0"/>
                </a:moveTo>
                <a:lnTo>
                  <a:pt x="4883014" y="0"/>
                </a:lnTo>
                <a:lnTo>
                  <a:pt x="4883014" y="2981894"/>
                </a:lnTo>
                <a:lnTo>
                  <a:pt x="0" y="2981894"/>
                </a:lnTo>
                <a:lnTo>
                  <a:pt x="0" y="0"/>
                </a:lnTo>
                <a:close/>
              </a:path>
            </a:pathLst>
          </a:custGeom>
          <a:blipFill>
            <a:blip r:embed="rId2"/>
            <a:stretch>
              <a:fillRect/>
            </a:stretch>
          </a:blipFill>
        </p:spPr>
      </p:sp>
      <p:sp>
        <p:nvSpPr>
          <p:cNvPr id="22" name="TextBox 22"/>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200"/>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Popup hiện ra, chọn </a:t>
              </a:r>
              <a:r>
                <a:rPr lang="en-US" sz="1600">
                  <a:solidFill>
                    <a:srgbClr val="3B3939"/>
                  </a:solidFill>
                  <a:latin typeface="Times New Roman Bold" panose="02020603050405020304"/>
                </a:rPr>
                <a:t>Firebase Notification messages. </a:t>
              </a:r>
              <a:r>
                <a:rPr lang="en-US" sz="1600">
                  <a:solidFill>
                    <a:srgbClr val="3B3939"/>
                  </a:solidFill>
                  <a:latin typeface="Times New Roman" panose="02020603050405020304"/>
                </a:rPr>
                <a:t>Sau đó nhấn </a:t>
              </a:r>
              <a:r>
                <a:rPr lang="en-US" sz="1600">
                  <a:solidFill>
                    <a:srgbClr val="3B3939"/>
                  </a:solidFill>
                  <a:latin typeface="Times New Roman Bold" panose="02020603050405020304"/>
                </a:rPr>
                <a:t>Create</a:t>
              </a:r>
              <a:endParaRPr lang="en-US" sz="1600">
                <a:solidFill>
                  <a:srgbClr val="3B3939"/>
                </a:solidFill>
                <a:latin typeface="Times New Roman Bold" panose="02020603050405020304"/>
              </a:endParaRPr>
            </a:p>
          </p:txBody>
        </p:sp>
      </p:grpSp>
      <p:sp>
        <p:nvSpPr>
          <p:cNvPr id="21" name="Freeform 21"/>
          <p:cNvSpPr/>
          <p:nvPr/>
        </p:nvSpPr>
        <p:spPr>
          <a:xfrm>
            <a:off x="1885853" y="1668049"/>
            <a:ext cx="3133919" cy="3003964"/>
          </a:xfrm>
          <a:custGeom>
            <a:avLst/>
            <a:gdLst/>
            <a:ahLst/>
            <a:cxnLst/>
            <a:rect l="l" t="t" r="r" b="b"/>
            <a:pathLst>
              <a:path w="3133919" h="3003964">
                <a:moveTo>
                  <a:pt x="0" y="0"/>
                </a:moveTo>
                <a:lnTo>
                  <a:pt x="3133919" y="0"/>
                </a:lnTo>
                <a:lnTo>
                  <a:pt x="3133919" y="3003963"/>
                </a:lnTo>
                <a:lnTo>
                  <a:pt x="0" y="3003963"/>
                </a:lnTo>
                <a:lnTo>
                  <a:pt x="0" y="0"/>
                </a:lnTo>
                <a:close/>
              </a:path>
            </a:pathLst>
          </a:custGeom>
          <a:blipFill>
            <a:blip r:embed="rId2"/>
            <a:stretch>
              <a:fillRect/>
            </a:stretch>
          </a:blipFill>
        </p:spPr>
      </p:sp>
      <p:sp>
        <p:nvSpPr>
          <p:cNvPr id="22" name="TextBox 22"/>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200"/>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Nhập nội dung </a:t>
              </a:r>
              <a:r>
                <a:rPr lang="en-US" sz="1600">
                  <a:solidFill>
                    <a:srgbClr val="3B3939"/>
                  </a:solidFill>
                  <a:latin typeface="Times New Roman Bold" panose="02020603050405020304"/>
                </a:rPr>
                <a:t>Notification messages type </a:t>
              </a:r>
              <a:r>
                <a:rPr lang="en-US" sz="1600">
                  <a:solidFill>
                    <a:srgbClr val="3B3939"/>
                  </a:solidFill>
                  <a:latin typeface="Times New Roman" panose="02020603050405020304"/>
                </a:rPr>
                <a:t>theo ví dụ ở đây:</a:t>
              </a:r>
              <a:endParaRPr lang="en-US" sz="1600">
                <a:solidFill>
                  <a:srgbClr val="3B3939"/>
                </a:solidFill>
                <a:latin typeface="Times New Roman" panose="02020603050405020304"/>
              </a:endParaRPr>
            </a:p>
          </p:txBody>
        </p:sp>
      </p:grpSp>
      <p:sp>
        <p:nvSpPr>
          <p:cNvPr id="21" name="Freeform 21"/>
          <p:cNvSpPr/>
          <p:nvPr/>
        </p:nvSpPr>
        <p:spPr>
          <a:xfrm>
            <a:off x="519112" y="1558029"/>
            <a:ext cx="5867400" cy="3113983"/>
          </a:xfrm>
          <a:custGeom>
            <a:avLst/>
            <a:gdLst/>
            <a:ahLst/>
            <a:cxnLst/>
            <a:rect l="l" t="t" r="r" b="b"/>
            <a:pathLst>
              <a:path w="5867400" h="3113983">
                <a:moveTo>
                  <a:pt x="0" y="0"/>
                </a:moveTo>
                <a:lnTo>
                  <a:pt x="5867400" y="0"/>
                </a:lnTo>
                <a:lnTo>
                  <a:pt x="5867400" y="3113983"/>
                </a:lnTo>
                <a:lnTo>
                  <a:pt x="0" y="3113983"/>
                </a:lnTo>
                <a:lnTo>
                  <a:pt x="0" y="0"/>
                </a:lnTo>
                <a:close/>
              </a:path>
            </a:pathLst>
          </a:custGeom>
          <a:blipFill>
            <a:blip r:embed="rId2"/>
            <a:stretch>
              <a:fillRect/>
            </a:stretch>
          </a:blipFill>
        </p:spPr>
      </p:sp>
      <p:sp>
        <p:nvSpPr>
          <p:cNvPr id="22" name="TextBox 22"/>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4200"/>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Chọn app bạn muốn gửi thông báo tới, ở bản demo này tôi chọn </a:t>
              </a:r>
              <a:r>
                <a:rPr lang="en-US" sz="1600">
                  <a:solidFill>
                    <a:srgbClr val="3B3939"/>
                  </a:solidFill>
                  <a:latin typeface="Times New Roman Bold" panose="02020603050405020304"/>
                </a:rPr>
                <a:t>com.danentang2. </a:t>
              </a:r>
              <a:r>
                <a:rPr lang="en-US" sz="1600">
                  <a:solidFill>
                    <a:srgbClr val="3B3939"/>
                  </a:solidFill>
                  <a:latin typeface="Times New Roman" panose="02020603050405020304"/>
                </a:rPr>
                <a:t>Sau đó nhấn </a:t>
              </a:r>
              <a:r>
                <a:rPr lang="en-US" sz="1600">
                  <a:solidFill>
                    <a:srgbClr val="3B3939"/>
                  </a:solidFill>
                  <a:latin typeface="Times New Roman Bold" panose="02020603050405020304"/>
                </a:rPr>
                <a:t>Next</a:t>
              </a:r>
              <a:endParaRPr lang="en-US" sz="1600">
                <a:solidFill>
                  <a:srgbClr val="3B3939"/>
                </a:solidFill>
                <a:latin typeface="Times New Roman Bold" panose="02020603050405020304"/>
              </a:endParaRPr>
            </a:p>
          </p:txBody>
        </p:sp>
      </p:grpSp>
      <p:sp>
        <p:nvSpPr>
          <p:cNvPr id="21" name="Freeform 21"/>
          <p:cNvSpPr/>
          <p:nvPr/>
        </p:nvSpPr>
        <p:spPr>
          <a:xfrm>
            <a:off x="837739" y="1636985"/>
            <a:ext cx="5230147" cy="2697789"/>
          </a:xfrm>
          <a:custGeom>
            <a:avLst/>
            <a:gdLst/>
            <a:ahLst/>
            <a:cxnLst/>
            <a:rect l="l" t="t" r="r" b="b"/>
            <a:pathLst>
              <a:path w="5230147" h="2697789">
                <a:moveTo>
                  <a:pt x="0" y="0"/>
                </a:moveTo>
                <a:lnTo>
                  <a:pt x="5230147" y="0"/>
                </a:lnTo>
                <a:lnTo>
                  <a:pt x="5230147" y="2697788"/>
                </a:lnTo>
                <a:lnTo>
                  <a:pt x="0" y="2697788"/>
                </a:lnTo>
                <a:lnTo>
                  <a:pt x="0" y="0"/>
                </a:lnTo>
                <a:close/>
              </a:path>
            </a:pathLst>
          </a:custGeom>
          <a:blipFill>
            <a:blip r:embed="rId2"/>
            <a:stretch>
              <a:fillRect/>
            </a:stretch>
          </a:blipFill>
        </p:spPr>
      </p:sp>
      <p:sp>
        <p:nvSpPr>
          <p:cNvPr id="22" name="TextBox 22"/>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2573"/>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Nhấn nút </a:t>
              </a:r>
              <a:r>
                <a:rPr lang="en-US" sz="1600">
                  <a:solidFill>
                    <a:srgbClr val="3B3939"/>
                  </a:solidFill>
                  <a:latin typeface="Times New Roman Bold" panose="02020603050405020304"/>
                </a:rPr>
                <a:t>Review, </a:t>
              </a:r>
              <a:r>
                <a:rPr lang="en-US" sz="1600">
                  <a:solidFill>
                    <a:srgbClr val="3B3939"/>
                  </a:solidFill>
                  <a:latin typeface="Times New Roman" panose="02020603050405020304"/>
                </a:rPr>
                <a:t>sau đó có một Popup hiện lên để xác nhận gửi notification. Bạn nhấn nút </a:t>
              </a:r>
              <a:r>
                <a:rPr lang="en-US" sz="1600">
                  <a:solidFill>
                    <a:srgbClr val="3B3939"/>
                  </a:solidFill>
                  <a:latin typeface="Times New Roman Bold" panose="02020603050405020304"/>
                </a:rPr>
                <a:t>Publish </a:t>
              </a:r>
              <a:r>
                <a:rPr lang="en-US" sz="1600">
                  <a:solidFill>
                    <a:srgbClr val="3B3939"/>
                  </a:solidFill>
                  <a:latin typeface="Times New Roman" panose="02020603050405020304"/>
                </a:rPr>
                <a:t>trên popup đó</a:t>
              </a:r>
              <a:endParaRPr lang="en-US" sz="1600">
                <a:solidFill>
                  <a:srgbClr val="3B3939"/>
                </a:solidFill>
                <a:latin typeface="Times New Roman" panose="02020603050405020304"/>
              </a:endParaRPr>
            </a:p>
          </p:txBody>
        </p:sp>
      </p:grpSp>
      <p:sp>
        <p:nvSpPr>
          <p:cNvPr id="21" name="Freeform 21"/>
          <p:cNvSpPr/>
          <p:nvPr/>
        </p:nvSpPr>
        <p:spPr>
          <a:xfrm>
            <a:off x="859399" y="1956426"/>
            <a:ext cx="5186826" cy="2715587"/>
          </a:xfrm>
          <a:custGeom>
            <a:avLst/>
            <a:gdLst/>
            <a:ahLst/>
            <a:cxnLst/>
            <a:rect l="l" t="t" r="r" b="b"/>
            <a:pathLst>
              <a:path w="5186826" h="2715587">
                <a:moveTo>
                  <a:pt x="0" y="0"/>
                </a:moveTo>
                <a:lnTo>
                  <a:pt x="5186827" y="0"/>
                </a:lnTo>
                <a:lnTo>
                  <a:pt x="5186827" y="2715586"/>
                </a:lnTo>
                <a:lnTo>
                  <a:pt x="0" y="2715586"/>
                </a:lnTo>
                <a:lnTo>
                  <a:pt x="0" y="0"/>
                </a:lnTo>
                <a:close/>
              </a:path>
            </a:pathLst>
          </a:custGeom>
          <a:blipFill>
            <a:blip r:embed="rId2"/>
            <a:stretch>
              <a:fillRect/>
            </a:stretch>
          </a:blipFill>
        </p:spPr>
      </p:sp>
      <p:sp>
        <p:nvSpPr>
          <p:cNvPr id="22" name="TextBox 22"/>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Gửi notification</a:t>
            </a:r>
            <a:endParaRPr lang="en-US" sz="1800">
              <a:solidFill>
                <a:srgbClr val="F16622"/>
              </a:solidFill>
              <a:latin typeface="Times New Roman Bold" panose="02020603050405020304"/>
            </a:endParaRPr>
          </a:p>
        </p:txBody>
      </p:sp>
      <p:grpSp>
        <p:nvGrpSpPr>
          <p:cNvPr id="5" name="Group 5"/>
          <p:cNvGrpSpPr/>
          <p:nvPr/>
        </p:nvGrpSpPr>
        <p:grpSpPr>
          <a:xfrm rot="0">
            <a:off x="893184" y="990761"/>
            <a:ext cx="5492693" cy="511809"/>
            <a:chOff x="0" y="0"/>
            <a:chExt cx="7323591" cy="6824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36490"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3B3939"/>
                  </a:solidFill>
                  <a:latin typeface="Times New Roman" panose="02020603050405020304"/>
                </a:rPr>
                <a:t>Lưu ý: thời gian gửi notification này có thể bị delay lên đến 15 phút.</a:t>
              </a:r>
              <a:endParaRPr lang="en-US" sz="1600">
                <a:solidFill>
                  <a:srgbClr val="3B3939"/>
                </a:solidFill>
                <a:latin typeface="Times New Roman" panose="02020603050405020304"/>
              </a:endParaRPr>
            </a:p>
          </p:txBody>
        </p:sp>
      </p:grpSp>
      <p:sp>
        <p:nvSpPr>
          <p:cNvPr id="19" name="Freeform 19"/>
          <p:cNvSpPr/>
          <p:nvPr/>
        </p:nvSpPr>
        <p:spPr>
          <a:xfrm>
            <a:off x="647253" y="2417332"/>
            <a:ext cx="5611119" cy="722399"/>
          </a:xfrm>
          <a:custGeom>
            <a:avLst/>
            <a:gdLst/>
            <a:ahLst/>
            <a:cxnLst/>
            <a:rect l="l" t="t" r="r" b="b"/>
            <a:pathLst>
              <a:path w="5611119" h="722399">
                <a:moveTo>
                  <a:pt x="0" y="0"/>
                </a:moveTo>
                <a:lnTo>
                  <a:pt x="5611119" y="0"/>
                </a:lnTo>
                <a:lnTo>
                  <a:pt x="5611119" y="722399"/>
                </a:lnTo>
                <a:lnTo>
                  <a:pt x="0" y="722399"/>
                </a:lnTo>
                <a:lnTo>
                  <a:pt x="0" y="0"/>
                </a:lnTo>
                <a:close/>
              </a:path>
            </a:pathLst>
          </a:custGeom>
          <a:blipFill>
            <a:blip r:embed="rId2"/>
            <a:stretch>
              <a:fillRect l="-1713" t="-351097" r="-2855" b="-361122"/>
            </a:stretch>
          </a:blipFill>
        </p:spPr>
      </p:sp>
      <p:grpSp>
        <p:nvGrpSpPr>
          <p:cNvPr id="20" name="Group 20"/>
          <p:cNvGrpSpPr/>
          <p:nvPr/>
        </p:nvGrpSpPr>
        <p:grpSpPr>
          <a:xfrm rot="0">
            <a:off x="519040" y="1724547"/>
            <a:ext cx="5806032" cy="511810"/>
            <a:chOff x="0" y="0"/>
            <a:chExt cx="7741376" cy="682413"/>
          </a:xfrm>
        </p:grpSpPr>
        <p:grpSp>
          <p:nvGrpSpPr>
            <p:cNvPr id="21" name="Group 21"/>
            <p:cNvGrpSpPr/>
            <p:nvPr/>
          </p:nvGrpSpPr>
          <p:grpSpPr>
            <a:xfrm rot="0">
              <a:off x="10709" y="39546"/>
              <a:ext cx="262157" cy="240016"/>
              <a:chOff x="0" y="0"/>
              <a:chExt cx="852667" cy="780652"/>
            </a:xfrm>
          </p:grpSpPr>
          <p:sp>
            <p:nvSpPr>
              <p:cNvPr id="22" name="Freeform 22"/>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3" name="TextBox 23"/>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4" name="Group 24"/>
            <p:cNvGrpSpPr/>
            <p:nvPr/>
          </p:nvGrpSpPr>
          <p:grpSpPr>
            <a:xfrm rot="0">
              <a:off x="0" y="27307"/>
              <a:ext cx="242027" cy="242027"/>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7" name="Group 27"/>
            <p:cNvGrpSpPr/>
            <p:nvPr/>
          </p:nvGrpSpPr>
          <p:grpSpPr>
            <a:xfrm rot="0">
              <a:off x="11842" y="41833"/>
              <a:ext cx="218342" cy="212976"/>
              <a:chOff x="0" y="0"/>
              <a:chExt cx="733260" cy="715238"/>
            </a:xfrm>
          </p:grpSpPr>
          <p:sp>
            <p:nvSpPr>
              <p:cNvPr id="28" name="Freeform 28"/>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29" name="TextBox 29"/>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0" name="Group 30"/>
            <p:cNvGrpSpPr/>
            <p:nvPr/>
          </p:nvGrpSpPr>
          <p:grpSpPr>
            <a:xfrm rot="1261002">
              <a:off x="237344" y="32551"/>
              <a:ext cx="32993" cy="20225"/>
              <a:chOff x="0" y="0"/>
              <a:chExt cx="110802" cy="67923"/>
            </a:xfrm>
          </p:grpSpPr>
          <p:sp>
            <p:nvSpPr>
              <p:cNvPr id="31" name="Freeform 31"/>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2" name="TextBox 32"/>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3" name="Group 33"/>
            <p:cNvGrpSpPr/>
            <p:nvPr/>
          </p:nvGrpSpPr>
          <p:grpSpPr>
            <a:xfrm rot="2537428">
              <a:off x="4866" y="256957"/>
              <a:ext cx="14897" cy="20225"/>
              <a:chOff x="0" y="0"/>
              <a:chExt cx="50030" cy="67923"/>
            </a:xfrm>
          </p:grpSpPr>
          <p:sp>
            <p:nvSpPr>
              <p:cNvPr id="34" name="Freeform 34"/>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5" name="TextBox 35"/>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6" name="TextBox 36"/>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Đây là response hàm </a:t>
              </a:r>
              <a:r>
                <a:rPr lang="en-US" sz="1600">
                  <a:solidFill>
                    <a:srgbClr val="3B3939"/>
                  </a:solidFill>
                  <a:latin typeface="Times New Roman Bold" panose="02020603050405020304"/>
                </a:rPr>
                <a:t>onMessage </a:t>
              </a:r>
              <a:r>
                <a:rPr lang="en-US" sz="1600">
                  <a:solidFill>
                    <a:srgbClr val="3B3939"/>
                  </a:solidFill>
                  <a:latin typeface="Times New Roman" panose="02020603050405020304"/>
                </a:rPr>
                <a:t>nhận được notification từ firebase console</a:t>
              </a:r>
              <a:endParaRPr lang="en-US" sz="1600">
                <a:solidFill>
                  <a:srgbClr val="3B3939"/>
                </a:solidFill>
                <a:latin typeface="Times New Roman" panose="02020603050405020304"/>
              </a:endParaRPr>
            </a:p>
          </p:txBody>
        </p:sp>
      </p:grpSp>
      <p:sp>
        <p:nvSpPr>
          <p:cNvPr id="37" name="TextBox 3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457290" y="2271116"/>
            <a:ext cx="3991045" cy="1452523"/>
          </a:xfrm>
          <a:custGeom>
            <a:avLst/>
            <a:gdLst/>
            <a:ahLst/>
            <a:cxnLst/>
            <a:rect l="l" t="t" r="r" b="b"/>
            <a:pathLst>
              <a:path w="3991045" h="1452523">
                <a:moveTo>
                  <a:pt x="0" y="0"/>
                </a:moveTo>
                <a:lnTo>
                  <a:pt x="3991045" y="0"/>
                </a:lnTo>
                <a:lnTo>
                  <a:pt x="3991045" y="1452523"/>
                </a:lnTo>
                <a:lnTo>
                  <a:pt x="0" y="1452523"/>
                </a:lnTo>
                <a:lnTo>
                  <a:pt x="0" y="0"/>
                </a:lnTo>
                <a:close/>
              </a:path>
            </a:pathLst>
          </a:custGeom>
          <a:blipFill>
            <a:blip r:embed="rId2"/>
            <a:stretch>
              <a:fillRect/>
            </a:stretch>
          </a:blipFill>
        </p:spPr>
      </p:sp>
      <p:sp>
        <p:nvSpPr>
          <p:cNvPr id="5" name="TextBox 5"/>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grpSp>
        <p:nvGrpSpPr>
          <p:cNvPr id="6" name="Group 6"/>
          <p:cNvGrpSpPr/>
          <p:nvPr/>
        </p:nvGrpSpPr>
        <p:grpSpPr>
          <a:xfrm rot="0">
            <a:off x="519112" y="930631"/>
            <a:ext cx="5806032" cy="1064260"/>
            <a:chOff x="0" y="0"/>
            <a:chExt cx="7741376" cy="1419013"/>
          </a:xfrm>
        </p:grpSpPr>
        <p:grpSp>
          <p:nvGrpSpPr>
            <p:cNvPr id="7" name="Group 7"/>
            <p:cNvGrpSpPr/>
            <p:nvPr/>
          </p:nvGrpSpPr>
          <p:grpSpPr>
            <a:xfrm rot="0">
              <a:off x="10709" y="39546"/>
              <a:ext cx="262157" cy="240016"/>
              <a:chOff x="0" y="0"/>
              <a:chExt cx="852667" cy="780652"/>
            </a:xfrm>
          </p:grpSpPr>
          <p:sp>
            <p:nvSpPr>
              <p:cNvPr id="8" name="Freeform 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 name="TextBox 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0">
              <a:off x="0" y="27307"/>
              <a:ext cx="242027" cy="24202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0">
              <a:off x="11842" y="41833"/>
              <a:ext cx="218342" cy="212976"/>
              <a:chOff x="0" y="0"/>
              <a:chExt cx="733260" cy="715238"/>
            </a:xfrm>
          </p:grpSpPr>
          <p:sp>
            <p:nvSpPr>
              <p:cNvPr id="14" name="Freeform 1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5" name="TextBox 1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1261002">
              <a:off x="237344" y="32551"/>
              <a:ext cx="32993" cy="20225"/>
              <a:chOff x="0" y="0"/>
              <a:chExt cx="110802" cy="67923"/>
            </a:xfrm>
          </p:grpSpPr>
          <p:sp>
            <p:nvSpPr>
              <p:cNvPr id="17" name="Freeform 1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8" name="TextBox 1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9" name="Group 19"/>
            <p:cNvGrpSpPr/>
            <p:nvPr/>
          </p:nvGrpSpPr>
          <p:grpSpPr>
            <a:xfrm rot="2537428">
              <a:off x="4866" y="256957"/>
              <a:ext cx="14897" cy="20225"/>
              <a:chOff x="0" y="0"/>
              <a:chExt cx="50030" cy="67923"/>
            </a:xfrm>
          </p:grpSpPr>
          <p:sp>
            <p:nvSpPr>
              <p:cNvPr id="20" name="Freeform 2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1" name="TextBox 2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2" name="TextBox 22"/>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Tiếp theo, bây giờ chúng ta sẽ muốn thông báo hiển thị nhận được từ FCM lên ứng dụng giống như hình dưới đây, bạn cần cài đặt thêm thư viện </a:t>
              </a:r>
              <a:r>
                <a:rPr lang="en-US" sz="1600">
                  <a:solidFill>
                    <a:srgbClr val="3B3939"/>
                  </a:solidFill>
                  <a:latin typeface="Times New Roman Bold" panose="02020603050405020304"/>
                </a:rPr>
                <a:t>react-native-push-notification</a:t>
              </a:r>
              <a:endParaRPr lang="en-US" sz="1600">
                <a:solidFill>
                  <a:srgbClr val="3B3939"/>
                </a:solidFill>
                <a:latin typeface="Times New Roman Bold" panose="02020603050405020304"/>
              </a:endParaRPr>
            </a:p>
            <a:p>
              <a:pPr>
                <a:lnSpc>
                  <a:spcPts val="2240"/>
                </a:lnSpc>
              </a:p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3261"/>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a:t>
              </a:r>
              <a:endParaRPr lang="en-US" sz="1600">
                <a:solidFill>
                  <a:srgbClr val="3B3939"/>
                </a:solidFill>
                <a:latin typeface="Times New Roman" panose="02020603050405020304"/>
              </a:endParaRPr>
            </a:p>
          </p:txBody>
        </p:sp>
      </p:grpSp>
      <p:grpSp>
        <p:nvGrpSpPr>
          <p:cNvPr id="21" name="Group 21"/>
          <p:cNvGrpSpPr/>
          <p:nvPr/>
        </p:nvGrpSpPr>
        <p:grpSpPr>
          <a:xfrm rot="0">
            <a:off x="1106267" y="1445071"/>
            <a:ext cx="4693285" cy="532766"/>
            <a:chOff x="0" y="0"/>
            <a:chExt cx="2449502" cy="278059"/>
          </a:xfrm>
        </p:grpSpPr>
        <p:sp>
          <p:nvSpPr>
            <p:cNvPr id="22" name="Freeform 22"/>
            <p:cNvSpPr/>
            <p:nvPr/>
          </p:nvSpPr>
          <p:spPr>
            <a:xfrm>
              <a:off x="0" y="0"/>
              <a:ext cx="2449401" cy="277912"/>
            </a:xfrm>
            <a:custGeom>
              <a:avLst/>
              <a:gdLst/>
              <a:ahLst/>
              <a:cxnLst/>
              <a:rect l="l" t="t" r="r" b="b"/>
              <a:pathLst>
                <a:path w="2449401" h="277912">
                  <a:moveTo>
                    <a:pt x="0" y="0"/>
                  </a:moveTo>
                  <a:lnTo>
                    <a:pt x="2449401" y="0"/>
                  </a:lnTo>
                  <a:lnTo>
                    <a:pt x="2449401" y="277912"/>
                  </a:lnTo>
                  <a:lnTo>
                    <a:pt x="0" y="277912"/>
                  </a:lnTo>
                  <a:close/>
                </a:path>
              </a:pathLst>
            </a:custGeom>
            <a:solidFill>
              <a:srgbClr val="F16622"/>
            </a:solidFill>
          </p:spPr>
        </p:sp>
        <p:sp>
          <p:nvSpPr>
            <p:cNvPr id="23" name="TextBox 23"/>
            <p:cNvSpPr txBox="1"/>
            <p:nvPr/>
          </p:nvSpPr>
          <p:spPr>
            <a:xfrm>
              <a:off x="0" y="4640"/>
              <a:ext cx="2449502" cy="273419"/>
            </a:xfrm>
            <a:prstGeom prst="rect">
              <a:avLst/>
            </a:prstGeom>
          </p:spPr>
          <p:txBody>
            <a:bodyPr lIns="50800" tIns="50800" rIns="50800" bIns="50800" rtlCol="0" anchor="ctr"/>
            <a:lstStyle/>
            <a:p>
              <a:pPr algn="ctr">
                <a:lnSpc>
                  <a:spcPts val="1960"/>
                </a:lnSpc>
              </a:pPr>
              <a:r>
                <a:rPr lang="en-US" sz="1600">
                  <a:solidFill>
                    <a:srgbClr val="FFFFFF"/>
                  </a:solidFill>
                  <a:latin typeface="Times New Roman" panose="02020603050405020304"/>
                </a:rPr>
                <a:t>npm install --save react-native-push-notification</a:t>
              </a:r>
              <a:endParaRPr lang="en-US" sz="1600">
                <a:solidFill>
                  <a:srgbClr val="FFFFFF"/>
                </a:solidFill>
                <a:latin typeface="Times New Roman" panose="02020603050405020304"/>
              </a:endParaRPr>
            </a:p>
          </p:txBody>
        </p:sp>
      </p:grpSp>
      <p:sp>
        <p:nvSpPr>
          <p:cNvPr id="24" name="TextBox 24"/>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sp>
        <p:nvSpPr>
          <p:cNvPr id="25" name="TextBox 2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49472"/>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push notification hoạt động, bạn cần tạo </a:t>
              </a:r>
              <a:r>
                <a:rPr lang="en-US" sz="1600">
                  <a:solidFill>
                    <a:srgbClr val="3B3939"/>
                  </a:solidFill>
                  <a:latin typeface="Times New Roman Bold" panose="02020603050405020304"/>
                </a:rPr>
                <a:t>createChannel </a:t>
              </a:r>
              <a:r>
                <a:rPr lang="en-US" sz="1600">
                  <a:solidFill>
                    <a:srgbClr val="3B3939"/>
                  </a:solidFill>
                  <a:latin typeface="Times New Roman" panose="02020603050405020304"/>
                </a:rPr>
                <a:t>trên Android</a:t>
              </a:r>
              <a:endParaRPr lang="en-US" sz="1600">
                <a:solidFill>
                  <a:srgbClr val="3B3939"/>
                </a:solidFill>
                <a:latin typeface="Times New Roman" panose="02020603050405020304"/>
              </a:endParaRPr>
            </a:p>
          </p:txBody>
        </p:sp>
      </p:grpSp>
      <p:sp>
        <p:nvSpPr>
          <p:cNvPr id="22" name="TextBox 22"/>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grpSp>
        <p:nvGrpSpPr>
          <p:cNvPr id="24" name="Group 21"/>
          <p:cNvGrpSpPr/>
          <p:nvPr/>
        </p:nvGrpSpPr>
        <p:grpSpPr>
          <a:xfrm rot="0">
            <a:off x="1106170" y="1630045"/>
            <a:ext cx="4693285" cy="2776855"/>
            <a:chOff x="0" y="0"/>
            <a:chExt cx="2449502" cy="278059"/>
          </a:xfrm>
        </p:grpSpPr>
        <p:sp>
          <p:nvSpPr>
            <p:cNvPr id="25" name="Freeform 22"/>
            <p:cNvSpPr/>
            <p:nvPr/>
          </p:nvSpPr>
          <p:spPr>
            <a:xfrm>
              <a:off x="0" y="0"/>
              <a:ext cx="2449401" cy="277912"/>
            </a:xfrm>
            <a:custGeom>
              <a:avLst/>
              <a:gdLst/>
              <a:ahLst/>
              <a:cxnLst/>
              <a:rect l="l" t="t" r="r" b="b"/>
              <a:pathLst>
                <a:path w="2449401" h="277912">
                  <a:moveTo>
                    <a:pt x="0" y="0"/>
                  </a:moveTo>
                  <a:lnTo>
                    <a:pt x="2449401" y="0"/>
                  </a:lnTo>
                  <a:lnTo>
                    <a:pt x="2449401" y="277912"/>
                  </a:lnTo>
                  <a:lnTo>
                    <a:pt x="0" y="277912"/>
                  </a:lnTo>
                  <a:close/>
                </a:path>
              </a:pathLst>
            </a:custGeom>
            <a:solidFill>
              <a:srgbClr val="F16622"/>
            </a:solidFill>
          </p:spPr>
        </p:sp>
        <p:sp>
          <p:nvSpPr>
            <p:cNvPr id="26" name="TextBox 23"/>
            <p:cNvSpPr txBox="1"/>
            <p:nvPr/>
          </p:nvSpPr>
          <p:spPr>
            <a:xfrm>
              <a:off x="0" y="4640"/>
              <a:ext cx="2449502" cy="273419"/>
            </a:xfrm>
            <a:prstGeom prst="rect">
              <a:avLst/>
            </a:prstGeom>
          </p:spPr>
          <p:txBody>
            <a:bodyPr lIns="50800" tIns="50800" rIns="50800" bIns="50800" rtlCol="0" anchor="ctr"/>
            <a:p>
              <a:pPr algn="l">
                <a:lnSpc>
                  <a:spcPts val="1960"/>
                </a:lnSpc>
              </a:pPr>
              <a:r>
                <a:rPr lang="en-US" sz="1600">
                  <a:solidFill>
                    <a:srgbClr val="FFFFFF"/>
                  </a:solidFill>
                  <a:latin typeface="Times New Roman" panose="02020603050405020304"/>
                </a:rPr>
                <a:t>PushNotification?.createChannel(</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channelId: 'notification-channel-id',</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channelName: 'notification-channel',</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soundName: 'default',</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created =&gt;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console.log('notification-channel-id: ', created);</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a:t>
              </a:r>
              <a:endParaRPr lang="en-US" sz="1600">
                <a:solidFill>
                  <a:srgbClr val="FFFFFF"/>
                </a:solidFill>
                <a:latin typeface="Times New Roman" panose="020206030504050203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grpSp>
        <p:nvGrpSpPr>
          <p:cNvPr id="6" name="Group 6"/>
          <p:cNvGrpSpPr/>
          <p:nvPr/>
        </p:nvGrpSpPr>
        <p:grpSpPr>
          <a:xfrm rot="0">
            <a:off x="519112" y="949472"/>
            <a:ext cx="5806032" cy="788035"/>
            <a:chOff x="0" y="0"/>
            <a:chExt cx="7741376" cy="1050713"/>
          </a:xfrm>
        </p:grpSpPr>
        <p:grpSp>
          <p:nvGrpSpPr>
            <p:cNvPr id="7" name="Group 7"/>
            <p:cNvGrpSpPr/>
            <p:nvPr/>
          </p:nvGrpSpPr>
          <p:grpSpPr>
            <a:xfrm rot="0">
              <a:off x="10709" y="39546"/>
              <a:ext cx="262157" cy="240016"/>
              <a:chOff x="0" y="0"/>
              <a:chExt cx="852667" cy="780652"/>
            </a:xfrm>
          </p:grpSpPr>
          <p:sp>
            <p:nvSpPr>
              <p:cNvPr id="8" name="Freeform 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 name="TextBox 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0">
              <a:off x="0" y="27307"/>
              <a:ext cx="242027" cy="24202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0">
              <a:off x="11842" y="41833"/>
              <a:ext cx="218342" cy="212976"/>
              <a:chOff x="0" y="0"/>
              <a:chExt cx="733260" cy="715238"/>
            </a:xfrm>
          </p:grpSpPr>
          <p:sp>
            <p:nvSpPr>
              <p:cNvPr id="14" name="Freeform 1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5" name="TextBox 1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1261002">
              <a:off x="237344" y="32551"/>
              <a:ext cx="32993" cy="20225"/>
              <a:chOff x="0" y="0"/>
              <a:chExt cx="110802" cy="67923"/>
            </a:xfrm>
          </p:grpSpPr>
          <p:sp>
            <p:nvSpPr>
              <p:cNvPr id="17" name="Freeform 1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8" name="TextBox 1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9" name="Group 19"/>
            <p:cNvGrpSpPr/>
            <p:nvPr/>
          </p:nvGrpSpPr>
          <p:grpSpPr>
            <a:xfrm rot="2537428">
              <a:off x="4866" y="256957"/>
              <a:ext cx="14897" cy="20225"/>
              <a:chOff x="0" y="0"/>
              <a:chExt cx="50030" cy="67923"/>
            </a:xfrm>
          </p:grpSpPr>
          <p:sp>
            <p:nvSpPr>
              <p:cNvPr id="20" name="Freeform 2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1" name="TextBox 2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2" name="TextBox 22"/>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Tiếp theo bạn sử dụng hàm </a:t>
              </a:r>
              <a:r>
                <a:rPr lang="en-US" sz="1600">
                  <a:solidFill>
                    <a:srgbClr val="3B3939"/>
                  </a:solidFill>
                  <a:latin typeface="Times New Roman Bold" panose="02020603050405020304"/>
                </a:rPr>
                <a:t>configure </a:t>
              </a:r>
              <a:r>
                <a:rPr lang="en-US" sz="1600">
                  <a:solidFill>
                    <a:srgbClr val="3B3939"/>
                  </a:solidFill>
                  <a:latin typeface="Times New Roman" panose="02020603050405020304"/>
                </a:rPr>
                <a:t>để bắt sự kiện từ prop </a:t>
              </a:r>
              <a:r>
                <a:rPr lang="en-US" sz="1600">
                  <a:solidFill>
                    <a:srgbClr val="3B3939"/>
                  </a:solidFill>
                  <a:latin typeface="Times New Roman Bold" panose="02020603050405020304"/>
                </a:rPr>
                <a:t>onNotification</a:t>
              </a:r>
              <a:r>
                <a:rPr lang="en-US" sz="1600">
                  <a:solidFill>
                    <a:srgbClr val="3B3939"/>
                  </a:solidFill>
                  <a:latin typeface="Times New Roman" panose="02020603050405020304"/>
                </a:rPr>
                <a:t> người dùng nhấn lên notification trên thanh thông báo.</a:t>
              </a:r>
              <a:endParaRPr lang="en-US" sz="1600">
                <a:solidFill>
                  <a:srgbClr val="3B3939"/>
                </a:solidFill>
                <a:latin typeface="Times New Roman" panose="02020603050405020304"/>
              </a:endParaR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grpSp>
        <p:nvGrpSpPr>
          <p:cNvPr id="24" name="Group 21"/>
          <p:cNvGrpSpPr/>
          <p:nvPr/>
        </p:nvGrpSpPr>
        <p:grpSpPr>
          <a:xfrm rot="0">
            <a:off x="1101090" y="1858645"/>
            <a:ext cx="4693285" cy="2776855"/>
            <a:chOff x="0" y="0"/>
            <a:chExt cx="2449502" cy="278059"/>
          </a:xfrm>
        </p:grpSpPr>
        <p:sp>
          <p:nvSpPr>
            <p:cNvPr id="25" name="Freeform 22"/>
            <p:cNvSpPr/>
            <p:nvPr/>
          </p:nvSpPr>
          <p:spPr>
            <a:xfrm>
              <a:off x="0" y="0"/>
              <a:ext cx="2449401" cy="277912"/>
            </a:xfrm>
            <a:custGeom>
              <a:avLst/>
              <a:gdLst/>
              <a:ahLst/>
              <a:cxnLst/>
              <a:rect l="l" t="t" r="r" b="b"/>
              <a:pathLst>
                <a:path w="2449401" h="277912">
                  <a:moveTo>
                    <a:pt x="0" y="0"/>
                  </a:moveTo>
                  <a:lnTo>
                    <a:pt x="2449401" y="0"/>
                  </a:lnTo>
                  <a:lnTo>
                    <a:pt x="2449401" y="277912"/>
                  </a:lnTo>
                  <a:lnTo>
                    <a:pt x="0" y="277912"/>
                  </a:lnTo>
                  <a:close/>
                </a:path>
              </a:pathLst>
            </a:custGeom>
            <a:solidFill>
              <a:srgbClr val="F16622"/>
            </a:solidFill>
          </p:spPr>
        </p:sp>
        <p:sp>
          <p:nvSpPr>
            <p:cNvPr id="26" name="TextBox 23"/>
            <p:cNvSpPr txBox="1"/>
            <p:nvPr/>
          </p:nvSpPr>
          <p:spPr>
            <a:xfrm>
              <a:off x="0" y="4640"/>
              <a:ext cx="2449502" cy="273419"/>
            </a:xfrm>
            <a:prstGeom prst="rect">
              <a:avLst/>
            </a:prstGeom>
          </p:spPr>
          <p:txBody>
            <a:bodyPr lIns="50800" tIns="50800" rIns="50800" bIns="50800" rtlCol="0" anchor="ctr"/>
            <a:p>
              <a:pPr algn="l">
                <a:lnSpc>
                  <a:spcPts val="1960"/>
                </a:lnSpc>
              </a:pPr>
              <a:r>
                <a:rPr lang="en-US" sz="1600">
                  <a:solidFill>
                    <a:srgbClr val="FFFFFF"/>
                  </a:solidFill>
                  <a:latin typeface="Times New Roman" panose="02020603050405020304"/>
                </a:rPr>
                <a:t>PushNotification.configure({</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onNotification(notification)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console.log('On click notificatoin ', notification);</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permissions: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alert: true,</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badge: true,</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sound: true,</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  },</a:t>
              </a:r>
              <a:endParaRPr lang="en-US" sz="1600">
                <a:solidFill>
                  <a:srgbClr val="FFFFFF"/>
                </a:solidFill>
                <a:latin typeface="Times New Roman" panose="02020603050405020304"/>
              </a:endParaRPr>
            </a:p>
            <a:p>
              <a:pPr algn="l">
                <a:lnSpc>
                  <a:spcPts val="1960"/>
                </a:lnSpc>
              </a:pPr>
              <a:r>
                <a:rPr lang="en-US" sz="1600">
                  <a:solidFill>
                    <a:srgbClr val="FFFFFF"/>
                  </a:solidFill>
                  <a:latin typeface="Times New Roman" panose="02020603050405020304"/>
                </a:rPr>
                <a:t>});</a:t>
              </a:r>
              <a:endParaRPr lang="en-US" sz="1600">
                <a:solidFill>
                  <a:srgbClr val="FFFFFF"/>
                </a:solidFill>
                <a:latin typeface="Times New Roman" panose="020206030504050203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4289"/>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Firebase Cloud Messaging</a:t>
              </a:r>
              <a:endParaRPr lang="en-US" sz="1600">
                <a:solidFill>
                  <a:srgbClr val="3B3939"/>
                </a:solidFill>
                <a:latin typeface="Times New Roman Bold" panose="02020603050405020304"/>
              </a:endParaRPr>
            </a:p>
          </p:txBody>
        </p:sp>
      </p:grpSp>
      <p:sp>
        <p:nvSpPr>
          <p:cNvPr id="21" name="TextBox 21"/>
          <p:cNvSpPr txBox="1"/>
          <p:nvPr/>
        </p:nvSpPr>
        <p:spPr>
          <a:xfrm>
            <a:off x="4972050" y="245110"/>
            <a:ext cx="1383030" cy="322580"/>
          </a:xfrm>
          <a:prstGeom prst="rect">
            <a:avLst/>
          </a:prstGeom>
        </p:spPr>
        <p:txBody>
          <a:bodyPr wrap="square" lIns="0" tIns="0" rIns="0" bIns="0" rtlCol="0" anchor="t">
            <a:spAutoFit/>
          </a:bodyPr>
          <a:lstStyle/>
          <a:p>
            <a:pPr algn="r">
              <a:lnSpc>
                <a:spcPts val="2520"/>
              </a:lnSpc>
            </a:pPr>
            <a:r>
              <a:rPr lang="en-US" sz="1800">
                <a:solidFill>
                  <a:srgbClr val="F16622"/>
                </a:solidFill>
                <a:latin typeface="Times New Roman Bold" panose="02020603050405020304"/>
              </a:rPr>
              <a:t> Giới thiệu</a:t>
            </a:r>
            <a:endParaRPr lang="en-US" sz="1800">
              <a:solidFill>
                <a:srgbClr val="F16622"/>
              </a:solidFill>
              <a:latin typeface="Times New Roman Bold" panose="02020603050405020304"/>
            </a:endParaRPr>
          </a:p>
        </p:txBody>
      </p:sp>
      <p:sp>
        <p:nvSpPr>
          <p:cNvPr id="22" name="TextBox 22"/>
          <p:cNvSpPr txBox="1"/>
          <p:nvPr/>
        </p:nvSpPr>
        <p:spPr>
          <a:xfrm>
            <a:off x="823341" y="1235599"/>
            <a:ext cx="5501730"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Firebase Cloud Messaging (FCM)</a:t>
            </a:r>
            <a:r>
              <a:rPr lang="en-US" sz="1600">
                <a:solidFill>
                  <a:srgbClr val="3B3939"/>
                </a:solidFill>
                <a:latin typeface="Times New Roman" panose="02020603050405020304"/>
              </a:rPr>
              <a:t> là một giải pháp nhắn tin đa nền tảng cho phép bạn gửi tin nhắn miễn phí một cách đáng tin cậy.</a:t>
            </a:r>
            <a:endParaRPr lang="en-US" sz="1600">
              <a:solidFill>
                <a:srgbClr val="3B3939"/>
              </a:solidFill>
              <a:latin typeface="Times New Roman" panose="02020603050405020304"/>
            </a:endParaRPr>
          </a:p>
        </p:txBody>
      </p:sp>
      <p:sp>
        <p:nvSpPr>
          <p:cNvPr id="23" name="TextBox 23"/>
          <p:cNvSpPr txBox="1"/>
          <p:nvPr/>
        </p:nvSpPr>
        <p:spPr>
          <a:xfrm>
            <a:off x="823341" y="1981089"/>
            <a:ext cx="5501730" cy="114871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FCM, bạn có thể thông báo cho ứng dụng khách rằng email mới hoặc dữ liệu khác có sẵn để đồng bộ hóa. Đối với các trường hợp sử dụng như nhắn tin tức thời, một tin nhắn có thể chuyển tải trọng lên đến 4000 byte sang ứng dụng khách.</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49472"/>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Trở lại hàm </a:t>
              </a:r>
              <a:r>
                <a:rPr lang="en-US" sz="1600">
                  <a:solidFill>
                    <a:srgbClr val="3B3939"/>
                  </a:solidFill>
                  <a:latin typeface="Times New Roman Bold" panose="02020603050405020304"/>
                </a:rPr>
                <a:t>onMessage </a:t>
              </a:r>
              <a:r>
                <a:rPr lang="en-US" sz="1600">
                  <a:solidFill>
                    <a:srgbClr val="3B3939"/>
                  </a:solidFill>
                  <a:latin typeface="Times New Roman" panose="02020603050405020304"/>
                </a:rPr>
                <a:t>khi nhận được thông báo, bạn gọi hàm </a:t>
              </a:r>
              <a:r>
                <a:rPr lang="en-US" sz="1600">
                  <a:solidFill>
                    <a:srgbClr val="3B3939"/>
                  </a:solidFill>
                  <a:latin typeface="Times New Roman Bold" panose="02020603050405020304"/>
                </a:rPr>
                <a:t>localNotification </a:t>
              </a:r>
              <a:r>
                <a:rPr lang="en-US" sz="1600">
                  <a:solidFill>
                    <a:srgbClr val="3B3939"/>
                  </a:solidFill>
                  <a:latin typeface="Times New Roman" panose="02020603050405020304"/>
                </a:rPr>
                <a:t>để push thông dựa trên dữ liệu thông báo nhận được hiện lên cho người dùng thấy</a:t>
              </a:r>
              <a:endParaRPr lang="en-US" sz="1600">
                <a:solidFill>
                  <a:srgbClr val="3B3939"/>
                </a:solidFill>
                <a:latin typeface="Times New Roman" panose="02020603050405020304"/>
              </a:endParaRPr>
            </a:p>
          </p:txBody>
        </p:sp>
      </p:grpSp>
      <p:sp>
        <p:nvSpPr>
          <p:cNvPr id="22" name="TextBox 22"/>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grpSp>
        <p:nvGrpSpPr>
          <p:cNvPr id="24" name="Group 21"/>
          <p:cNvGrpSpPr/>
          <p:nvPr/>
        </p:nvGrpSpPr>
        <p:grpSpPr>
          <a:xfrm rot="0">
            <a:off x="695325" y="1939925"/>
            <a:ext cx="5542915" cy="2583815"/>
            <a:chOff x="0" y="0"/>
            <a:chExt cx="2449502" cy="278059"/>
          </a:xfrm>
        </p:grpSpPr>
        <p:sp>
          <p:nvSpPr>
            <p:cNvPr id="25" name="Freeform 22"/>
            <p:cNvSpPr/>
            <p:nvPr/>
          </p:nvSpPr>
          <p:spPr>
            <a:xfrm>
              <a:off x="0" y="0"/>
              <a:ext cx="2449401" cy="277912"/>
            </a:xfrm>
            <a:custGeom>
              <a:avLst/>
              <a:gdLst/>
              <a:ahLst/>
              <a:cxnLst/>
              <a:rect l="l" t="t" r="r" b="b"/>
              <a:pathLst>
                <a:path w="2449401" h="277912">
                  <a:moveTo>
                    <a:pt x="0" y="0"/>
                  </a:moveTo>
                  <a:lnTo>
                    <a:pt x="2449401" y="0"/>
                  </a:lnTo>
                  <a:lnTo>
                    <a:pt x="2449401" y="277912"/>
                  </a:lnTo>
                  <a:lnTo>
                    <a:pt x="0" y="277912"/>
                  </a:lnTo>
                  <a:close/>
                </a:path>
              </a:pathLst>
            </a:custGeom>
            <a:solidFill>
              <a:srgbClr val="F16622"/>
            </a:solidFill>
          </p:spPr>
        </p:sp>
        <p:sp>
          <p:nvSpPr>
            <p:cNvPr id="26" name="TextBox 23"/>
            <p:cNvSpPr txBox="1"/>
            <p:nvPr/>
          </p:nvSpPr>
          <p:spPr>
            <a:xfrm>
              <a:off x="0" y="4640"/>
              <a:ext cx="2449502" cy="273419"/>
            </a:xfrm>
            <a:prstGeom prst="rect">
              <a:avLst/>
            </a:prstGeom>
          </p:spPr>
          <p:txBody>
            <a:bodyPr lIns="50800" tIns="50800" rIns="50800" bIns="50800" rtlCol="0" anchor="ctr"/>
            <a:p>
              <a:pPr algn="l">
                <a:lnSpc>
                  <a:spcPts val="1960"/>
                </a:lnSpc>
              </a:pPr>
              <a:r>
                <a:rPr lang="en-US" sz="1400">
                  <a:solidFill>
                    <a:srgbClr val="FFFFFF"/>
                  </a:solidFill>
                  <a:latin typeface="Times New Roman" panose="02020603050405020304"/>
                </a:rPr>
                <a:t>    const unsubscribe = messaging().onMessage(async remoteMessage =&gt; {</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console.log('onMessage ', remoteMessage);</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PushNotification.localNotification({</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channelId: 'notification-channel-id',</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title: remoteMessage.notification?.title || '',</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bigText: remoteMessage.notification?.body || '', //content for Android</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message: remoteMessage.notification?.body || '', //content for Ios</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...remoteMessage,</a:t>
              </a:r>
              <a:endParaRPr lang="en-US" sz="1400">
                <a:solidFill>
                  <a:srgbClr val="FFFFFF"/>
                </a:solidFill>
                <a:latin typeface="Times New Roman" panose="02020603050405020304"/>
              </a:endParaRPr>
            </a:p>
            <a:p>
              <a:pPr algn="l">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3261"/>
            <a:ext cx="5806032" cy="1064260"/>
            <a:chOff x="0" y="0"/>
            <a:chExt cx="7741376" cy="14190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Ngoài ra, bạn có thể làm thêm các nội dung khác lên thông báo như thay đổi âm thanh thông báo, thay đổi icon, thêm nội dung,... để tìm hiểu thêm chi tiết, các bạn truy cập trang </a:t>
              </a:r>
              <a:r>
                <a:rPr lang="en-US" sz="1600">
                  <a:solidFill>
                    <a:srgbClr val="F16622"/>
                  </a:solidFill>
                  <a:latin typeface="Times New Roman" panose="02020603050405020304"/>
                </a:rPr>
                <a:t>https://www.npmjs.com/package/react-native-push-notification</a:t>
              </a:r>
              <a:endParaRPr lang="en-US" sz="1600">
                <a:solidFill>
                  <a:srgbClr val="F16622"/>
                </a:solidFill>
                <a:latin typeface="Times New Roman" panose="02020603050405020304"/>
              </a:endParaRPr>
            </a:p>
          </p:txBody>
        </p:sp>
      </p:grpSp>
      <p:sp>
        <p:nvSpPr>
          <p:cNvPr id="21" name="TextBox 21"/>
          <p:cNvSpPr txBox="1"/>
          <p:nvPr/>
        </p:nvSpPr>
        <p:spPr>
          <a:xfrm>
            <a:off x="3642708" y="308610"/>
            <a:ext cx="274380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Tuỳ chỉnh notification</a:t>
            </a:r>
            <a:endParaRPr lang="en-US" sz="1800">
              <a:solidFill>
                <a:srgbClr val="F16622"/>
              </a:solidFill>
              <a:latin typeface="Times New Roman Bold" panose="02020603050405020304"/>
            </a:endParaRPr>
          </a:p>
        </p:txBody>
      </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85" y="936511"/>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về FCM</a:t>
              </a:r>
              <a:endParaRPr lang="en-US" sz="1600">
                <a:solidFill>
                  <a:srgbClr val="3B3939"/>
                </a:solidFill>
                <a:latin typeface="Times New Roman" panose="02020603050405020304"/>
              </a:endParaRPr>
            </a:p>
          </p:txBody>
        </p:sp>
      </p:grpSp>
      <p:grpSp>
        <p:nvGrpSpPr>
          <p:cNvPr id="22" name="Group 22"/>
          <p:cNvGrpSpPr/>
          <p:nvPr/>
        </p:nvGrpSpPr>
        <p:grpSpPr>
          <a:xfrm rot="0">
            <a:off x="519040" y="1343546"/>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a:t>
              </a:r>
              <a:endParaRPr lang="en-US" sz="1600">
                <a:solidFill>
                  <a:srgbClr val="3B3939"/>
                </a:solidFill>
                <a:latin typeface="Times New Roman" panose="02020603050405020304"/>
              </a:endParaRPr>
            </a:p>
          </p:txBody>
        </p:sp>
      </p:grpSp>
      <p:grpSp>
        <p:nvGrpSpPr>
          <p:cNvPr id="39" name="Group 39"/>
          <p:cNvGrpSpPr/>
          <p:nvPr/>
        </p:nvGrpSpPr>
        <p:grpSpPr>
          <a:xfrm rot="0">
            <a:off x="519040" y="1750581"/>
            <a:ext cx="5806032" cy="511810"/>
            <a:chOff x="0" y="0"/>
            <a:chExt cx="7741376" cy="6824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Ở bài này, các bạn sẽ học được cách gửi notification đến ứng dụng ở chế độ foreground và background</a:t>
              </a:r>
              <a:endParaRPr lang="en-US" sz="1600">
                <a:solidFill>
                  <a:srgbClr val="3B3939"/>
                </a:solidFill>
                <a:latin typeface="Times New Roman" panose="02020603050405020304"/>
              </a:endParaRPr>
            </a:p>
          </p:txBody>
        </p:sp>
      </p:grpSp>
      <p:grpSp>
        <p:nvGrpSpPr>
          <p:cNvPr id="56" name="Group 56"/>
          <p:cNvGrpSpPr/>
          <p:nvPr/>
        </p:nvGrpSpPr>
        <p:grpSpPr>
          <a:xfrm rot="0">
            <a:off x="519040" y="2433841"/>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Tuỳ chỉnh notification hiển thị trên ứng dụng</a:t>
              </a:r>
              <a:endParaRPr lang="en-US" sz="1600">
                <a:solidFill>
                  <a:srgbClr val="3B3939"/>
                </a:solidFill>
                <a:latin typeface="Times New Roman" panose="02020603050405020304"/>
              </a:endParaRPr>
            </a:p>
          </p:txBody>
        </p:sp>
      </p:grpSp>
      <p:sp>
        <p:nvSpPr>
          <p:cNvPr id="73" name="TextBox 7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475865" y="2433320"/>
            <a:ext cx="2445385"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
        <p:nvSpPr>
          <p:cNvPr id="5"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4197847" y="254724"/>
            <a:ext cx="218866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FCM Architectural</a:t>
            </a:r>
            <a:endParaRPr lang="en-US" sz="1800">
              <a:solidFill>
                <a:srgbClr val="F16622"/>
              </a:solidFill>
              <a:latin typeface="Times New Roman Bold" panose="02020603050405020304"/>
            </a:endParaRPr>
          </a:p>
        </p:txBody>
      </p:sp>
      <p:grpSp>
        <p:nvGrpSpPr>
          <p:cNvPr id="5" name="Group 5"/>
          <p:cNvGrpSpPr/>
          <p:nvPr/>
        </p:nvGrpSpPr>
        <p:grpSpPr>
          <a:xfrm rot="0">
            <a:off x="519040" y="937718"/>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Tổng quan kiến ​​trúc FCM</a:t>
              </a:r>
              <a:endParaRPr lang="en-US" sz="1600">
                <a:solidFill>
                  <a:srgbClr val="3B3939"/>
                </a:solidFill>
                <a:latin typeface="Times New Roman" panose="02020603050405020304"/>
              </a:endParaRPr>
            </a:p>
          </p:txBody>
        </p:sp>
      </p:grpSp>
      <p:sp>
        <p:nvSpPr>
          <p:cNvPr id="22" name="TextBox 22"/>
          <p:cNvSpPr txBox="1"/>
          <p:nvPr/>
        </p:nvSpPr>
        <p:spPr>
          <a:xfrm>
            <a:off x="884782" y="1278078"/>
            <a:ext cx="5501730" cy="57848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FCM dựa trên tập hợp các thành phần sau đây để xây dựng, vận chuyển và nhận thông điệp:</a:t>
            </a:r>
            <a:endParaRPr lang="en-US" sz="1600">
              <a:solidFill>
                <a:srgbClr val="3B3939"/>
              </a:solidFill>
              <a:latin typeface="Times New Roman" panose="02020603050405020304"/>
            </a:endParaRPr>
          </a:p>
        </p:txBody>
      </p:sp>
      <p:sp>
        <p:nvSpPr>
          <p:cNvPr id="23" name="TextBox 23"/>
          <p:cNvSpPr txBox="1"/>
          <p:nvPr/>
        </p:nvSpPr>
        <p:spPr>
          <a:xfrm>
            <a:off x="884782" y="1961339"/>
            <a:ext cx="5501730" cy="22358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1. Công cụ để soạn hoặc xây dựng yêu cầu tin nhắn. Trình soạn thảo thông báo cung cấp tùy chọn dựa trên GUI để tạo yêu cầu thông báo. Để tự động hóa hoàn toàn và hỗ trợ cho tất cả các loại tin nhắn, bạn phải tạo yêu cầu tin nhắn trong môi trường máy chủ đáng tin cậy hỗ trợ SDK quản trị Firebase hoặc giao thức máy chủ FCM. Môi trường này có thể là </a:t>
            </a:r>
            <a:r>
              <a:rPr lang="en-US" sz="1600">
                <a:solidFill>
                  <a:srgbClr val="3B3939"/>
                </a:solidFill>
                <a:latin typeface="Times New Roman Bold" panose="02020603050405020304"/>
              </a:rPr>
              <a:t>Cloud Functions</a:t>
            </a:r>
            <a:r>
              <a:rPr lang="en-US" sz="1600">
                <a:solidFill>
                  <a:srgbClr val="3B3939"/>
                </a:solidFill>
                <a:latin typeface="Times New Roman" panose="02020603050405020304"/>
              </a:rPr>
              <a:t> cho Firebase, </a:t>
            </a:r>
            <a:r>
              <a:rPr lang="en-US" sz="1600">
                <a:solidFill>
                  <a:srgbClr val="3B3939"/>
                </a:solidFill>
                <a:latin typeface="Times New Roman Bold" panose="02020603050405020304"/>
              </a:rPr>
              <a:t>App Engine</a:t>
            </a:r>
            <a:r>
              <a:rPr lang="en-US" sz="1600">
                <a:solidFill>
                  <a:srgbClr val="3B3939"/>
                </a:solidFill>
                <a:latin typeface="Times New Roman" panose="02020603050405020304"/>
              </a:rPr>
              <a:t> hoặc máy chủ ứng dụng của riêng bạn.</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912061" y="1166390"/>
            <a:ext cx="5081503" cy="2858346"/>
          </a:xfrm>
          <a:custGeom>
            <a:avLst/>
            <a:gdLst/>
            <a:ahLst/>
            <a:cxnLst/>
            <a:rect l="l" t="t" r="r" b="b"/>
            <a:pathLst>
              <a:path w="5081503" h="2858346">
                <a:moveTo>
                  <a:pt x="0" y="0"/>
                </a:moveTo>
                <a:lnTo>
                  <a:pt x="5081503" y="0"/>
                </a:lnTo>
                <a:lnTo>
                  <a:pt x="5081503" y="2858345"/>
                </a:lnTo>
                <a:lnTo>
                  <a:pt x="0" y="2858345"/>
                </a:lnTo>
                <a:lnTo>
                  <a:pt x="0" y="0"/>
                </a:lnTo>
                <a:close/>
              </a:path>
            </a:pathLst>
          </a:custGeom>
          <a:blipFill>
            <a:blip r:embed="rId2"/>
            <a:stretch>
              <a:fillRect/>
            </a:stretch>
          </a:blipFill>
        </p:spPr>
      </p:sp>
      <p:sp>
        <p:nvSpPr>
          <p:cNvPr id="5" name="TextBox 5"/>
          <p:cNvSpPr txBox="1"/>
          <p:nvPr/>
        </p:nvSpPr>
        <p:spPr>
          <a:xfrm>
            <a:off x="4197847" y="254724"/>
            <a:ext cx="218866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FCM Architectural</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4197847" y="254724"/>
            <a:ext cx="218866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FCM Architectural</a:t>
            </a:r>
            <a:endParaRPr lang="en-US" sz="1800">
              <a:solidFill>
                <a:srgbClr val="F16622"/>
              </a:solidFill>
              <a:latin typeface="Times New Roman Bold" panose="02020603050405020304"/>
            </a:endParaRPr>
          </a:p>
        </p:txBody>
      </p:sp>
      <p:sp>
        <p:nvSpPr>
          <p:cNvPr id="5" name="TextBox 5"/>
          <p:cNvSpPr txBox="1"/>
          <p:nvPr/>
        </p:nvSpPr>
        <p:spPr>
          <a:xfrm>
            <a:off x="884782" y="869499"/>
            <a:ext cx="5501730"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2. FCM backend, (trong số các chức năng khác) chấp nhận các yêu cầu tin nhắn, thực hiện phân xuất tin nhắn thông qua các chủ đề và tạo siêu dữ liệu tin nhắn như ID tin nhắn.</a:t>
            </a:r>
            <a:endParaRPr lang="en-US" sz="1600">
              <a:solidFill>
                <a:srgbClr val="3B3939"/>
              </a:solidFill>
              <a:latin typeface="Times New Roman" panose="02020603050405020304"/>
            </a:endParaRPr>
          </a:p>
        </p:txBody>
      </p:sp>
      <p:sp>
        <p:nvSpPr>
          <p:cNvPr id="6" name="TextBox 6"/>
          <p:cNvSpPr txBox="1"/>
          <p:nvPr/>
        </p:nvSpPr>
        <p:spPr>
          <a:xfrm>
            <a:off x="884782" y="1828985"/>
            <a:ext cx="5501730" cy="11309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3. Lớp truyền tải cấp nền tảng, định tuyến tin nhắn đến thiết bị được nhắm mục tiêu, xử lý việc gửi tin nhắn và áp dụng cấu hình dành riêng cho nền tảng khi thích hợp. Lớp vận chuyển này bao gồm:</a:t>
            </a:r>
            <a:endParaRPr lang="en-US" sz="1600">
              <a:solidFill>
                <a:srgbClr val="3B3939"/>
              </a:solidFill>
              <a:latin typeface="Times New Roman" panose="02020603050405020304"/>
            </a:endParaRPr>
          </a:p>
        </p:txBody>
      </p:sp>
      <p:sp>
        <p:nvSpPr>
          <p:cNvPr id="7" name="TextBox 7"/>
          <p:cNvSpPr txBox="1"/>
          <p:nvPr/>
        </p:nvSpPr>
        <p:spPr>
          <a:xfrm>
            <a:off x="884782" y="3064695"/>
            <a:ext cx="5501730" cy="1130935"/>
          </a:xfrm>
          <a:prstGeom prst="rect">
            <a:avLst/>
          </a:prstGeom>
        </p:spPr>
        <p:txBody>
          <a:bodyPr lIns="0" tIns="0" rIns="0" bIns="0" rtlCol="0" anchor="t">
            <a:spAutoFit/>
          </a:bodyPr>
          <a:lstStyle/>
          <a:p>
            <a:pPr marL="345440" lvl="1" indent="-172720">
              <a:lnSpc>
                <a:spcPts val="2240"/>
              </a:lnSpc>
              <a:buFont typeface="Arial" panose="020B0604020202020204"/>
              <a:buChar char="•"/>
            </a:pPr>
            <a:r>
              <a:rPr lang="en-US" sz="1600">
                <a:solidFill>
                  <a:srgbClr val="3B3939"/>
                </a:solidFill>
                <a:latin typeface="Times New Roman" panose="02020603050405020304"/>
              </a:rPr>
              <a:t>Lớp truyền tải Android (ATL) dành cho thiết bị Android có dịch vụ của Google Play.</a:t>
            </a:r>
            <a:endParaRPr lang="en-US" sz="1600">
              <a:solidFill>
                <a:srgbClr val="3B3939"/>
              </a:solidFill>
              <a:latin typeface="Times New Roman" panose="02020603050405020304"/>
            </a:endParaRPr>
          </a:p>
          <a:p>
            <a:pPr marL="345440" lvl="1" indent="-172720">
              <a:lnSpc>
                <a:spcPts val="2240"/>
              </a:lnSpc>
              <a:buFont typeface="Arial" panose="020B0604020202020204"/>
              <a:buChar char="•"/>
            </a:pPr>
            <a:r>
              <a:rPr lang="en-US" sz="1600">
                <a:solidFill>
                  <a:srgbClr val="3B3939"/>
                </a:solidFill>
                <a:latin typeface="Times New Roman" panose="02020603050405020304"/>
              </a:rPr>
              <a:t>Dịch vụ Thông báo đẩy của Apple (APN) cho các thiết bị Apple</a:t>
            </a:r>
            <a:endParaRPr lang="en-US" sz="1600">
              <a:solidFill>
                <a:srgbClr val="3B3939"/>
              </a:solidFill>
              <a:latin typeface="Times New Roman" panose="02020603050405020304"/>
            </a:endParaRPr>
          </a:p>
        </p:txBody>
      </p:sp>
      <p:sp>
        <p:nvSpPr>
          <p:cNvPr id="8" name="TextBox 8"/>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4197847" y="254724"/>
            <a:ext cx="218866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FCM Architectural</a:t>
            </a:r>
            <a:endParaRPr lang="en-US" sz="1800">
              <a:solidFill>
                <a:srgbClr val="F16622"/>
              </a:solidFill>
              <a:latin typeface="Times New Roman Bold" panose="02020603050405020304"/>
            </a:endParaRPr>
          </a:p>
        </p:txBody>
      </p:sp>
      <p:sp>
        <p:nvSpPr>
          <p:cNvPr id="5" name="TextBox 5"/>
          <p:cNvSpPr txBox="1"/>
          <p:nvPr/>
        </p:nvSpPr>
        <p:spPr>
          <a:xfrm>
            <a:off x="884782" y="990412"/>
            <a:ext cx="5501730" cy="302260"/>
          </a:xfrm>
          <a:prstGeom prst="rect">
            <a:avLst/>
          </a:prstGeom>
        </p:spPr>
        <p:txBody>
          <a:bodyPr lIns="0" tIns="0" rIns="0" bIns="0" rtlCol="0" anchor="t">
            <a:spAutoFit/>
          </a:bodyPr>
          <a:lstStyle/>
          <a:p>
            <a:pPr marL="345440" lvl="1" indent="-172720">
              <a:lnSpc>
                <a:spcPts val="2240"/>
              </a:lnSpc>
              <a:buFont typeface="Arial" panose="020B0604020202020204"/>
              <a:buChar char="•"/>
            </a:pPr>
            <a:r>
              <a:rPr lang="en-US" sz="1600">
                <a:solidFill>
                  <a:srgbClr val="3B3939"/>
                </a:solidFill>
                <a:latin typeface="Times New Roman" panose="02020603050405020304"/>
              </a:rPr>
              <a:t>Giao thức push web cho các ứng dụng web</a:t>
            </a:r>
            <a:endParaRPr lang="en-US" sz="1600">
              <a:solidFill>
                <a:srgbClr val="3B3939"/>
              </a:solidFill>
              <a:latin typeface="Times New Roman" panose="02020603050405020304"/>
            </a:endParaRPr>
          </a:p>
        </p:txBody>
      </p:sp>
      <p:sp>
        <p:nvSpPr>
          <p:cNvPr id="6" name="TextBox 6"/>
          <p:cNvSpPr txBox="1"/>
          <p:nvPr/>
        </p:nvSpPr>
        <p:spPr>
          <a:xfrm>
            <a:off x="884782" y="1414592"/>
            <a:ext cx="5501730" cy="11309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4. </a:t>
            </a:r>
            <a:r>
              <a:rPr lang="en-US" sz="1600">
                <a:solidFill>
                  <a:srgbClr val="3B3939"/>
                </a:solidFill>
                <a:latin typeface="Times New Roman Bold" panose="02020603050405020304"/>
              </a:rPr>
              <a:t>FCM SDK</a:t>
            </a:r>
            <a:r>
              <a:rPr lang="en-US" sz="1600">
                <a:solidFill>
                  <a:srgbClr val="3B3939"/>
                </a:solidFill>
                <a:latin typeface="Times New Roman" panose="02020603050405020304"/>
              </a:rPr>
              <a:t> trên thiết bị của người dùng, nơi thông báo được hiển thị hoặc tin nhắn được xử lý theo trạng thái foreground/background của ứng dụng và bất kỳ logic ứng dụng có liên quan nào.</a:t>
            </a:r>
            <a:endParaRPr lang="en-US" sz="1600">
              <a:solidFill>
                <a:srgbClr val="3B3939"/>
              </a:solidFill>
              <a:latin typeface="Times New Roman" panose="02020603050405020304"/>
            </a:endParaRPr>
          </a:p>
        </p:txBody>
      </p:sp>
      <p:grpSp>
        <p:nvGrpSpPr>
          <p:cNvPr id="7" name="Group 7"/>
          <p:cNvGrpSpPr/>
          <p:nvPr/>
        </p:nvGrpSpPr>
        <p:grpSpPr>
          <a:xfrm rot="0">
            <a:off x="519112" y="2412047"/>
            <a:ext cx="5806032" cy="235585"/>
            <a:chOff x="0" y="0"/>
            <a:chExt cx="7741376" cy="314113"/>
          </a:xfrm>
        </p:grpSpPr>
        <p:grpSp>
          <p:nvGrpSpPr>
            <p:cNvPr id="8" name="Group 8"/>
            <p:cNvGrpSpPr/>
            <p:nvPr/>
          </p:nvGrpSpPr>
          <p:grpSpPr>
            <a:xfrm rot="0">
              <a:off x="10709" y="39546"/>
              <a:ext cx="262157" cy="240016"/>
              <a:chOff x="0" y="0"/>
              <a:chExt cx="852667" cy="780652"/>
            </a:xfrm>
          </p:grpSpPr>
          <p:sp>
            <p:nvSpPr>
              <p:cNvPr id="9" name="Freeform 9"/>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10" name="TextBox 10"/>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0" y="27307"/>
              <a:ext cx="242027" cy="242027"/>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0">
              <a:off x="11842" y="41833"/>
              <a:ext cx="218342" cy="212976"/>
              <a:chOff x="0" y="0"/>
              <a:chExt cx="733260" cy="715238"/>
            </a:xfrm>
          </p:grpSpPr>
          <p:sp>
            <p:nvSpPr>
              <p:cNvPr id="15" name="Freeform 15"/>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6" name="TextBox 16"/>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1261002">
              <a:off x="237344" y="32551"/>
              <a:ext cx="32993" cy="20225"/>
              <a:chOff x="0" y="0"/>
              <a:chExt cx="110802" cy="67923"/>
            </a:xfrm>
          </p:grpSpPr>
          <p:sp>
            <p:nvSpPr>
              <p:cNvPr id="18" name="Freeform 18"/>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9" name="TextBox 19"/>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20" name="Group 20"/>
            <p:cNvGrpSpPr/>
            <p:nvPr/>
          </p:nvGrpSpPr>
          <p:grpSpPr>
            <a:xfrm rot="2537428">
              <a:off x="4866" y="256957"/>
              <a:ext cx="14897" cy="20225"/>
              <a:chOff x="0" y="0"/>
              <a:chExt cx="50030" cy="67923"/>
            </a:xfrm>
          </p:grpSpPr>
          <p:sp>
            <p:nvSpPr>
              <p:cNvPr id="21" name="Freeform 21"/>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2" name="TextBox 22"/>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3" name="TextBox 23"/>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Lifecycle flow</a:t>
              </a:r>
              <a:endParaRPr lang="en-US" sz="1600">
                <a:solidFill>
                  <a:srgbClr val="3B3939"/>
                </a:solidFill>
                <a:latin typeface="Times New Roman" panose="02020603050405020304"/>
              </a:endParaRPr>
            </a:p>
          </p:txBody>
        </p:sp>
      </p:grpSp>
      <p:sp>
        <p:nvSpPr>
          <p:cNvPr id="24" name="TextBox 24"/>
          <p:cNvSpPr txBox="1"/>
          <p:nvPr/>
        </p:nvSpPr>
        <p:spPr>
          <a:xfrm>
            <a:off x="823414" y="2742883"/>
            <a:ext cx="5501730" cy="854710"/>
          </a:xfrm>
          <a:prstGeom prst="rect">
            <a:avLst/>
          </a:prstGeom>
        </p:spPr>
        <p:txBody>
          <a:bodyPr lIns="0" tIns="0" rIns="0" bIns="0" rtlCol="0" anchor="t">
            <a:spAutoFit/>
          </a:bodyPr>
          <a:lstStyle/>
          <a:p>
            <a:pPr marL="345440" lvl="1" indent="-172720">
              <a:lnSpc>
                <a:spcPts val="2240"/>
              </a:lnSpc>
              <a:buFont typeface="Arial" panose="020B0604020202020204"/>
              <a:buChar char="•"/>
            </a:pPr>
            <a:r>
              <a:rPr lang="en-US" sz="1600">
                <a:solidFill>
                  <a:srgbClr val="3B3939"/>
                </a:solidFill>
                <a:latin typeface="Times New Roman Bold" panose="02020603050405020304"/>
              </a:rPr>
              <a:t>Đăng ký thiết bị để nhận tin nhắn từ FCM</a:t>
            </a:r>
            <a:r>
              <a:rPr lang="en-US" sz="1600">
                <a:solidFill>
                  <a:srgbClr val="3B3939"/>
                </a:solidFill>
                <a:latin typeface="Times New Roman" panose="02020603050405020304"/>
              </a:rPr>
              <a:t>. Một phiên bản của ứng dụng khách đăng ký nhận tin nhắn, nhận token thông báo đăng ký xác định duy nhất phiên bản ứng dụng.</a:t>
            </a:r>
            <a:endParaRPr lang="en-US" sz="1600">
              <a:solidFill>
                <a:srgbClr val="3B3939"/>
              </a:solidFill>
              <a:latin typeface="Times New Roman"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4197847" y="254724"/>
            <a:ext cx="218866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FCM Architectural</a:t>
            </a:r>
            <a:endParaRPr lang="en-US" sz="1800">
              <a:solidFill>
                <a:srgbClr val="F16622"/>
              </a:solidFill>
              <a:latin typeface="Times New Roman Bold" panose="02020603050405020304"/>
            </a:endParaRPr>
          </a:p>
        </p:txBody>
      </p:sp>
      <p:sp>
        <p:nvSpPr>
          <p:cNvPr id="5" name="TextBox 5"/>
          <p:cNvSpPr txBox="1"/>
          <p:nvPr/>
        </p:nvSpPr>
        <p:spPr>
          <a:xfrm>
            <a:off x="884782" y="862323"/>
            <a:ext cx="5501730" cy="287020"/>
          </a:xfrm>
          <a:prstGeom prst="rect">
            <a:avLst/>
          </a:prstGeom>
        </p:spPr>
        <p:txBody>
          <a:bodyPr lIns="0" tIns="0" rIns="0" bIns="0" rtlCol="0" anchor="t">
            <a:spAutoFit/>
          </a:bodyPr>
          <a:lstStyle/>
          <a:p>
            <a:pPr marL="345440" lvl="1" indent="-172720">
              <a:lnSpc>
                <a:spcPts val="2240"/>
              </a:lnSpc>
              <a:buFont typeface="Arial" panose="020B0604020202020204"/>
              <a:buChar char="•"/>
            </a:pPr>
            <a:r>
              <a:rPr lang="en-US" sz="1600">
                <a:solidFill>
                  <a:srgbClr val="3B3939"/>
                </a:solidFill>
                <a:latin typeface="Times New Roman Bold" panose="02020603050405020304"/>
              </a:rPr>
              <a:t>Gửi và nhận tin nhắn</a:t>
            </a:r>
            <a:endParaRPr lang="en-US" sz="1600">
              <a:solidFill>
                <a:srgbClr val="3B3939"/>
              </a:solidFill>
              <a:latin typeface="Times New Roman Bold" panose="02020603050405020304"/>
            </a:endParaRPr>
          </a:p>
        </p:txBody>
      </p:sp>
      <p:sp>
        <p:nvSpPr>
          <p:cNvPr id="6" name="TextBox 6"/>
          <p:cNvSpPr txBox="1"/>
          <p:nvPr/>
        </p:nvSpPr>
        <p:spPr>
          <a:xfrm>
            <a:off x="1239130" y="1250308"/>
            <a:ext cx="5147383" cy="2967990"/>
          </a:xfrm>
          <a:prstGeom prst="rect">
            <a:avLst/>
          </a:prstGeom>
        </p:spPr>
        <p:txBody>
          <a:bodyPr lIns="0" tIns="0" rIns="0" bIns="0" rtlCol="0" anchor="t">
            <a:spAutoFit/>
          </a:bodyPr>
          <a:lstStyle/>
          <a:p>
            <a:pPr marL="345440" lvl="1" indent="-172720">
              <a:lnSpc>
                <a:spcPts val="2400"/>
              </a:lnSpc>
              <a:buFont typeface="Arial" panose="020B0604020202020204"/>
              <a:buChar char="•"/>
            </a:pPr>
            <a:r>
              <a:rPr lang="en-US" sz="1600">
                <a:solidFill>
                  <a:srgbClr val="3B3939"/>
                </a:solidFill>
                <a:latin typeface="Times New Roman" panose="02020603050405020304"/>
              </a:rPr>
              <a:t>Tin nhắn được soạn, trong Notifications composer hoặc môi trường đáng tin cậy và yêu cầu tin nhắn được gửi đến FCM backend.</a:t>
            </a:r>
            <a:endParaRPr lang="en-US" sz="1600">
              <a:solidFill>
                <a:srgbClr val="3B3939"/>
              </a:solidFill>
              <a:latin typeface="Times New Roman" panose="02020603050405020304"/>
            </a:endParaRPr>
          </a:p>
          <a:p>
            <a:pPr marL="345440" lvl="1" indent="-172720">
              <a:lnSpc>
                <a:spcPts val="2400"/>
              </a:lnSpc>
              <a:buFont typeface="Arial" panose="020B0604020202020204"/>
              <a:buChar char="•"/>
            </a:pPr>
            <a:r>
              <a:rPr lang="en-US" sz="1600">
                <a:solidFill>
                  <a:srgbClr val="3B3939"/>
                </a:solidFill>
                <a:latin typeface="Times New Roman" panose="02020603050405020304"/>
              </a:rPr>
              <a:t>FCM backend nhận yêu cầu tin nhắn, tạo ID tin nhắn và siêu dữ liệu khác và gửi nó đến lớp truyền tải cụ thể của nền tảng.</a:t>
            </a:r>
            <a:endParaRPr lang="en-US" sz="1600">
              <a:solidFill>
                <a:srgbClr val="3B3939"/>
              </a:solidFill>
              <a:latin typeface="Times New Roman" panose="02020603050405020304"/>
            </a:endParaRPr>
          </a:p>
          <a:p>
            <a:pPr marL="345440" lvl="1" indent="-172720">
              <a:lnSpc>
                <a:spcPts val="2400"/>
              </a:lnSpc>
              <a:buFont typeface="Arial" panose="020B0604020202020204"/>
              <a:buChar char="•"/>
            </a:pPr>
            <a:r>
              <a:rPr lang="en-US" sz="1600">
                <a:solidFill>
                  <a:srgbClr val="3B3939"/>
                </a:solidFill>
                <a:latin typeface="Times New Roman" panose="02020603050405020304"/>
              </a:rPr>
              <a:t>Khi thiết bị trực tuyến, tin nhắn được gửi qua lớp truyền tải dành riêng cho nền tảng đến thiết bị.</a:t>
            </a:r>
            <a:endParaRPr lang="en-US" sz="1600">
              <a:solidFill>
                <a:srgbClr val="3B3939"/>
              </a:solidFill>
              <a:latin typeface="Times New Roman" panose="02020603050405020304"/>
            </a:endParaRPr>
          </a:p>
          <a:p>
            <a:pPr marL="345440" lvl="1" indent="-172720">
              <a:lnSpc>
                <a:spcPts val="2400"/>
              </a:lnSpc>
              <a:buFont typeface="Arial" panose="020B0604020202020204"/>
              <a:buChar char="•"/>
            </a:pPr>
            <a:r>
              <a:rPr lang="en-US" sz="1600">
                <a:solidFill>
                  <a:srgbClr val="3B3939"/>
                </a:solidFill>
                <a:latin typeface="Times New Roman" panose="02020603050405020304"/>
              </a:rPr>
              <a:t>Trên thiết bị, ứng dụng khách sẽ nhận được tin nhắn hoặc thông báo.</a:t>
            </a:r>
            <a:endParaRPr lang="en-US" sz="1600">
              <a:solidFill>
                <a:srgbClr val="3B3939"/>
              </a:solidFill>
              <a:latin typeface="Times New Roman" panose="02020603050405020304"/>
            </a:endParaRPr>
          </a:p>
        </p:txBody>
      </p:sp>
      <p:sp>
        <p:nvSpPr>
          <p:cNvPr id="7" name="TextBox 7"/>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3125041" y="254724"/>
            <a:ext cx="3261471"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Notification messages type</a:t>
            </a:r>
            <a:endParaRPr lang="en-US" sz="1800">
              <a:solidFill>
                <a:srgbClr val="F16622"/>
              </a:solidFill>
              <a:latin typeface="Times New Roman Bold" panose="02020603050405020304"/>
            </a:endParaRPr>
          </a:p>
        </p:txBody>
      </p:sp>
      <p:grpSp>
        <p:nvGrpSpPr>
          <p:cNvPr id="5" name="Group 5"/>
          <p:cNvGrpSpPr/>
          <p:nvPr/>
        </p:nvGrpSpPr>
        <p:grpSpPr>
          <a:xfrm rot="0">
            <a:off x="519112" y="933815"/>
            <a:ext cx="5806032" cy="511810"/>
            <a:chOff x="0" y="0"/>
            <a:chExt cx="7741376" cy="6824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Khi một </a:t>
              </a:r>
              <a:r>
                <a:rPr lang="en-US" sz="1600">
                  <a:solidFill>
                    <a:srgbClr val="3B3939"/>
                  </a:solidFill>
                  <a:latin typeface="Times New Roman Bold" panose="02020603050405020304"/>
                </a:rPr>
                <a:t>notification messages </a:t>
              </a:r>
              <a:r>
                <a:rPr lang="en-US" sz="1600">
                  <a:solidFill>
                    <a:srgbClr val="3B3939"/>
                  </a:solidFill>
                  <a:latin typeface="Times New Roman" panose="02020603050405020304"/>
                </a:rPr>
                <a:t>được gửi đi, user sẽ nhận được một object data như dưới đây:</a:t>
              </a:r>
              <a:endParaRPr lang="en-US" sz="1600">
                <a:solidFill>
                  <a:srgbClr val="3B3939"/>
                </a:solidFill>
                <a:latin typeface="Times New Roman" panose="02020603050405020304"/>
              </a:endParaRPr>
            </a:p>
          </p:txBody>
        </p:sp>
      </p:grpSp>
      <p:sp>
        <p:nvSpPr>
          <p:cNvPr id="22" name="Freeform 22"/>
          <p:cNvSpPr/>
          <p:nvPr/>
        </p:nvSpPr>
        <p:spPr>
          <a:xfrm>
            <a:off x="1438368" y="1698359"/>
            <a:ext cx="4028888" cy="1794408"/>
          </a:xfrm>
          <a:custGeom>
            <a:avLst/>
            <a:gdLst/>
            <a:ahLst/>
            <a:cxnLst/>
            <a:rect l="l" t="t" r="r" b="b"/>
            <a:pathLst>
              <a:path w="4028888" h="1794408">
                <a:moveTo>
                  <a:pt x="0" y="0"/>
                </a:moveTo>
                <a:lnTo>
                  <a:pt x="4028889" y="0"/>
                </a:lnTo>
                <a:lnTo>
                  <a:pt x="4028889" y="1794407"/>
                </a:lnTo>
                <a:lnTo>
                  <a:pt x="0" y="1794407"/>
                </a:lnTo>
                <a:lnTo>
                  <a:pt x="0" y="0"/>
                </a:lnTo>
                <a:close/>
              </a:path>
            </a:pathLst>
          </a:custGeom>
          <a:blipFill>
            <a:blip r:embed="rId2"/>
            <a:stretch>
              <a:fillRect t="-59388" b="-65135"/>
            </a:stretch>
          </a:blipFill>
        </p:spPr>
      </p:sp>
      <p:sp>
        <p:nvSpPr>
          <p:cNvPr id="23" name="TextBox 23"/>
          <p:cNvSpPr txBox="1"/>
          <p:nvPr/>
        </p:nvSpPr>
        <p:spPr>
          <a:xfrm>
            <a:off x="920547" y="3683266"/>
            <a:ext cx="5465966" cy="86169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Notification messages được gửi đến mục thông báo khi ứng dụng ở chế độ background. Đối với các ứng dụng ở foreground, tin nhắn được xử lý bằng callback function.</a:t>
            </a:r>
            <a:endParaRPr lang="en-US" sz="1600">
              <a:solidFill>
                <a:srgbClr val="3B3939"/>
              </a:solidFill>
              <a:latin typeface="Times New Roman"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7873</Words>
  <Application>WPS Presentation</Application>
  <PresentationFormat>On-screen Show (4:3)</PresentationFormat>
  <Paragraphs>310</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SimSun</vt:lpstr>
      <vt:lpstr>Wingdings</vt:lpstr>
      <vt:lpstr>Times New Roman Bold</vt:lpstr>
      <vt:lpstr>Times New Roman</vt:lpstr>
      <vt:lpstr>Arial</vt:lpstr>
      <vt:lpstr>Canva Sans</vt:lpstr>
      <vt:lpstr>Microsoft YaHei</vt:lpstr>
      <vt:lpstr>汉仪旗黑</vt:lpstr>
      <vt:lpstr>Calibri</vt:lpstr>
      <vt:lpstr>Helvetica Neue</vt:lpstr>
      <vt:lpstr>宋体-简</vt:lpstr>
      <vt:lpstr>Arial Unicode MS</vt:lpstr>
      <vt:lpstr>Times New Roman Regular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8: Giới thiệu về FCM trong Firebase và tuỳ chỉnh notification trong ứng dụng React Native</dc:title>
  <dc:creator/>
  <cp:lastModifiedBy>Nguyễn Ngọc Chấn (FPL HC</cp:lastModifiedBy>
  <cp:revision>95</cp:revision>
  <dcterms:created xsi:type="dcterms:W3CDTF">2024-06-01T12:59:15Z</dcterms:created>
  <dcterms:modified xsi:type="dcterms:W3CDTF">2024-06-01T12:59:15Z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