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4" r:id="rId5"/>
    <p:sldId id="265"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71" autoAdjust="0"/>
  </p:normalViewPr>
  <p:slideViewPr>
    <p:cSldViewPr>
      <p:cViewPr>
        <p:scale>
          <a:sx n="100" d="100"/>
          <a:sy n="100" d="100"/>
        </p:scale>
        <p:origin x="564" y="-4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 Activity  và Vòng đời của một Activity</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31</a:t>
            </a:r>
          </a:p>
        </p:txBody>
      </p:sp>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Hiểu được vòng đời của Activity: OnStart, OnRestart, OnResume, OnPause, OnStop, OnDestroy</a:t>
            </a:r>
          </a:p>
          <a:p>
            <a:pPr lvl="0" algn="just">
              <a:buClr>
                <a:srgbClr val="3DC5C5"/>
              </a:buClr>
              <a:defRPr/>
            </a:pPr>
            <a:r>
              <a:rPr lang="vi-VN" kern="0">
                <a:solidFill>
                  <a:srgbClr val="002060"/>
                </a:solidFill>
                <a:latin typeface="Cambria" panose="02040503050406030204" pitchFamily="18" charset="0"/>
              </a:rPr>
              <a:t>Phân biệt </a:t>
            </a:r>
            <a:r>
              <a:rPr lang="vi-VN" kern="0">
                <a:solidFill>
                  <a:srgbClr val="FF0000"/>
                </a:solidFill>
                <a:latin typeface="Cambria" panose="02040503050406030204" pitchFamily="18" charset="0"/>
              </a:rPr>
              <a:t>Visible lifetime </a:t>
            </a:r>
            <a:r>
              <a:rPr lang="vi-VN" kern="0">
                <a:solidFill>
                  <a:srgbClr val="002060"/>
                </a:solidFill>
                <a:latin typeface="Cambria" panose="02040503050406030204" pitchFamily="18" charset="0"/>
              </a:rPr>
              <a:t>và </a:t>
            </a:r>
            <a:r>
              <a:rPr lang="vi-VN" kern="0">
                <a:solidFill>
                  <a:srgbClr val="FF0000"/>
                </a:solidFill>
                <a:latin typeface="Cambria" panose="02040503050406030204" pitchFamily="18" charset="0"/>
              </a:rPr>
              <a:t>foreground Lifetime</a:t>
            </a:r>
          </a:p>
          <a:p>
            <a:pPr lvl="0" algn="just">
              <a:buClr>
                <a:srgbClr val="3DC5C5"/>
              </a:buClr>
              <a:defRPr/>
            </a:pPr>
            <a:r>
              <a:rPr lang="vi-VN" kern="0">
                <a:solidFill>
                  <a:srgbClr val="002060"/>
                </a:solidFill>
                <a:latin typeface="Cambria" panose="02040503050406030204" pitchFamily="18" charset="0"/>
              </a:rPr>
              <a:t>Xử lý được 2 trường hợp: </a:t>
            </a:r>
            <a:r>
              <a:rPr lang="vi-VN" kern="0">
                <a:solidFill>
                  <a:srgbClr val="FF0000"/>
                </a:solidFill>
                <a:latin typeface="Cambria" panose="02040503050406030204" pitchFamily="18" charset="0"/>
              </a:rPr>
              <a:t>Che khuất một phần màn hình</a:t>
            </a:r>
            <a:r>
              <a:rPr lang="vi-VN" kern="0">
                <a:solidFill>
                  <a:srgbClr val="002060"/>
                </a:solidFill>
                <a:latin typeface="Cambria" panose="02040503050406030204" pitchFamily="18" charset="0"/>
              </a:rPr>
              <a:t>, </a:t>
            </a:r>
            <a:r>
              <a:rPr lang="vi-VN" kern="0">
                <a:solidFill>
                  <a:srgbClr val="0070C0"/>
                </a:solidFill>
                <a:latin typeface="Cambria" panose="02040503050406030204" pitchFamily="18" charset="0"/>
              </a:rPr>
              <a:t>che khuất toàn bộ màn hình</a:t>
            </a:r>
          </a:p>
          <a:p>
            <a:pPr lvl="0" algn="just">
              <a:buClr>
                <a:srgbClr val="3DC5C5"/>
              </a:buClr>
              <a:defRPr/>
            </a:pPr>
            <a:r>
              <a:rPr lang="vi-VN" kern="0">
                <a:solidFill>
                  <a:srgbClr val="002060"/>
                </a:solidFill>
                <a:latin typeface="Cambria" panose="02040503050406030204" pitchFamily="18" charset="0"/>
              </a:rPr>
              <a:t>Nắm được sự kiện nào lưu trữ thao tác sử dụng, Sự kiện nào phục hồi thao tác sử dụng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_Life_cycle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8462"/>
            <a:ext cx="3524250" cy="49149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7200" y="381000"/>
            <a:ext cx="4572000" cy="1477328"/>
          </a:xfrm>
          <a:prstGeom prst="rect">
            <a:avLst/>
          </a:prstGeom>
        </p:spPr>
        <p:txBody>
          <a:bodyPr>
            <a:spAutoFit/>
          </a:bodyPr>
          <a:lstStyle/>
          <a:p>
            <a:r>
              <a:rPr lang="vi-VN">
                <a:solidFill>
                  <a:srgbClr val="333333"/>
                </a:solidFill>
                <a:latin typeface="Times New Roman" panose="02020603050405020304" pitchFamily="18" charset="0"/>
              </a:rPr>
              <a:t>Với mỗi Activity thường vòng đời có 3 trạng thái sau:</a:t>
            </a:r>
          </a:p>
          <a:p>
            <a:r>
              <a:rPr lang="vi-VN">
                <a:solidFill>
                  <a:srgbClr val="333333"/>
                </a:solidFill>
                <a:latin typeface="Times New Roman" panose="02020603050405020304" pitchFamily="18" charset="0"/>
              </a:rPr>
              <a:t>1- </a:t>
            </a:r>
            <a:r>
              <a:rPr lang="vi-VN" b="1">
                <a:solidFill>
                  <a:srgbClr val="000000"/>
                </a:solidFill>
                <a:latin typeface="Times New Roman" panose="02020603050405020304" pitchFamily="18" charset="0"/>
              </a:rPr>
              <a:t>Running</a:t>
            </a:r>
            <a:r>
              <a:rPr lang="vi-VN">
                <a:solidFill>
                  <a:srgbClr val="333333"/>
                </a:solidFill>
                <a:latin typeface="Times New Roman" panose="02020603050405020304" pitchFamily="18" charset="0"/>
              </a:rPr>
              <a:t> (đang kích hoạt)</a:t>
            </a:r>
          </a:p>
          <a:p>
            <a:r>
              <a:rPr lang="vi-VN">
                <a:solidFill>
                  <a:srgbClr val="333333"/>
                </a:solidFill>
                <a:latin typeface="Times New Roman" panose="02020603050405020304" pitchFamily="18" charset="0"/>
              </a:rPr>
              <a:t>2- </a:t>
            </a:r>
            <a:r>
              <a:rPr lang="vi-VN" b="1">
                <a:solidFill>
                  <a:srgbClr val="333333"/>
                </a:solidFill>
                <a:latin typeface="Times New Roman" panose="02020603050405020304" pitchFamily="18" charset="0"/>
              </a:rPr>
              <a:t>Paused</a:t>
            </a:r>
            <a:r>
              <a:rPr lang="vi-VN">
                <a:solidFill>
                  <a:srgbClr val="333333"/>
                </a:solidFill>
                <a:latin typeface="Times New Roman" panose="02020603050405020304" pitchFamily="18" charset="0"/>
              </a:rPr>
              <a:t> (tạm dừng)</a:t>
            </a:r>
          </a:p>
          <a:p>
            <a:r>
              <a:rPr lang="vi-VN">
                <a:solidFill>
                  <a:srgbClr val="333333"/>
                </a:solidFill>
                <a:latin typeface="Times New Roman" panose="02020603050405020304" pitchFamily="18" charset="0"/>
              </a:rPr>
              <a:t>3- </a:t>
            </a:r>
            <a:r>
              <a:rPr lang="vi-VN" b="1">
                <a:solidFill>
                  <a:srgbClr val="333333"/>
                </a:solidFill>
                <a:latin typeface="Times New Roman" panose="02020603050405020304" pitchFamily="18" charset="0"/>
              </a:rPr>
              <a:t>Stopped</a:t>
            </a:r>
            <a:r>
              <a:rPr lang="vi-VN">
                <a:solidFill>
                  <a:srgbClr val="333333"/>
                </a:solidFill>
                <a:latin typeface="Times New Roman" panose="02020603050405020304" pitchFamily="18" charset="0"/>
              </a:rPr>
              <a:t> (dừng – không phải </a:t>
            </a:r>
            <a:r>
              <a:rPr lang="vi-VN">
                <a:solidFill>
                  <a:srgbClr val="FF0000"/>
                </a:solidFill>
                <a:latin typeface="Times New Roman" panose="02020603050405020304" pitchFamily="18" charset="0"/>
              </a:rPr>
              <a:t>Destroyed</a:t>
            </a:r>
            <a:r>
              <a:rPr lang="vi-VN">
                <a:solidFill>
                  <a:srgbClr val="333333"/>
                </a:solidFill>
                <a:latin typeface="Times New Roman" panose="02020603050405020304" pitchFamily="18" charset="0"/>
              </a:rPr>
              <a:t>)</a:t>
            </a:r>
            <a:endParaRPr lang="vi-VN" b="0" i="0">
              <a:solidFill>
                <a:srgbClr val="333333"/>
              </a:solidFill>
              <a:effectLst/>
              <a:latin typeface="Times New Roman" panose="02020603050405020304" pitchFamily="18" charset="0"/>
            </a:endParaRPr>
          </a:p>
        </p:txBody>
      </p:sp>
      <p:sp>
        <p:nvSpPr>
          <p:cNvPr id="4" name="Rectangle 3"/>
          <p:cNvSpPr/>
          <p:nvPr/>
        </p:nvSpPr>
        <p:spPr>
          <a:xfrm>
            <a:off x="4272887" y="2286000"/>
            <a:ext cx="4572000" cy="4247317"/>
          </a:xfrm>
          <a:prstGeom prst="rect">
            <a:avLst/>
          </a:prstGeom>
        </p:spPr>
        <p:txBody>
          <a:bodyPr>
            <a:spAutoFit/>
          </a:bodyPr>
          <a:lstStyle/>
          <a:p>
            <a:r>
              <a:rPr lang="vi-VN">
                <a:solidFill>
                  <a:srgbClr val="333333"/>
                </a:solidFill>
                <a:latin typeface="Times New Roman" panose="02020603050405020304" pitchFamily="18" charset="0"/>
              </a:rPr>
              <a:t>1- </a:t>
            </a:r>
            <a:r>
              <a:rPr lang="vi-VN" b="1">
                <a:solidFill>
                  <a:srgbClr val="333333"/>
                </a:solidFill>
                <a:latin typeface="Times New Roman" panose="02020603050405020304" pitchFamily="18" charset="0"/>
              </a:rPr>
              <a:t>Running</a:t>
            </a:r>
            <a:r>
              <a:rPr lang="vi-VN">
                <a:solidFill>
                  <a:srgbClr val="333333"/>
                </a:solidFill>
                <a:latin typeface="Times New Roman" panose="02020603050405020304" pitchFamily="18" charset="0"/>
              </a:rPr>
              <a:t> (đang kích hoạt): Khi màn hình là Foreground ( Activity nằm trên cùng ứng dụng và cho phép người sử dụng tương tác)</a:t>
            </a:r>
          </a:p>
          <a:p>
            <a:r>
              <a:rPr lang="vi-VN">
                <a:solidFill>
                  <a:srgbClr val="333333"/>
                </a:solidFill>
                <a:latin typeface="Times New Roman" panose="02020603050405020304" pitchFamily="18" charset="0"/>
              </a:rPr>
              <a:t>2- </a:t>
            </a:r>
            <a:r>
              <a:rPr lang="vi-VN" b="1">
                <a:solidFill>
                  <a:srgbClr val="333333"/>
                </a:solidFill>
                <a:latin typeface="Times New Roman" panose="02020603050405020304" pitchFamily="18" charset="0"/>
              </a:rPr>
              <a:t>Paused</a:t>
            </a:r>
            <a:r>
              <a:rPr lang="vi-VN">
                <a:solidFill>
                  <a:srgbClr val="333333"/>
                </a:solidFill>
                <a:latin typeface="Times New Roman" panose="02020603050405020304" pitchFamily="18" charset="0"/>
              </a:rPr>
              <a:t> (tạm dừng) : Activity bị mất focus nhưng mà vẫn nhìn thấy được Activity này (Ví dụ bạn mở một Activity mới lên dưới dạng Dialog). Trường hợp này nó vẫn có khả năng bị hệ thống tự động “XỬ” trong tình huống bộ nhớ quá ít.</a:t>
            </a:r>
          </a:p>
          <a:p>
            <a:r>
              <a:rPr lang="vi-VN">
                <a:solidFill>
                  <a:srgbClr val="333333"/>
                </a:solidFill>
                <a:latin typeface="Times New Roman" panose="02020603050405020304" pitchFamily="18" charset="0"/>
              </a:rPr>
              <a:t>3- </a:t>
            </a:r>
            <a:r>
              <a:rPr lang="vi-VN" b="1">
                <a:solidFill>
                  <a:srgbClr val="333333"/>
                </a:solidFill>
                <a:latin typeface="Times New Roman" panose="02020603050405020304" pitchFamily="18" charset="0"/>
              </a:rPr>
              <a:t>Stopped</a:t>
            </a:r>
            <a:r>
              <a:rPr lang="vi-VN">
                <a:solidFill>
                  <a:srgbClr val="333333"/>
                </a:solidFill>
                <a:latin typeface="Times New Roman" panose="02020603050405020304" pitchFamily="18" charset="0"/>
              </a:rPr>
              <a:t> (dừng – không phải Destroyed): Activity mất focus và không nhìn thấy được (ví dụ bạn mở một Activity mới lên mà Full màn hình chẳng hạn). Trong trường hợp này nó có thể bị hệ thống “Xử” trong bất kỳ tình huống nào.</a:t>
            </a:r>
            <a:endParaRPr lang="vi-VN" b="0" i="0">
              <a:solidFill>
                <a:srgbClr val="333333"/>
              </a:solidFill>
              <a:effectLst/>
              <a:latin typeface="Times New Roman" panose="02020603050405020304" pitchFamily="18" charset="0"/>
            </a:endParaRPr>
          </a:p>
        </p:txBody>
      </p:sp>
      <p:sp>
        <p:nvSpPr>
          <p:cNvPr id="6" name="Rectangle 5"/>
          <p:cNvSpPr/>
          <p:nvPr/>
        </p:nvSpPr>
        <p:spPr>
          <a:xfrm>
            <a:off x="355242" y="5486400"/>
            <a:ext cx="3771363" cy="923330"/>
          </a:xfrm>
          <a:prstGeom prst="rect">
            <a:avLst/>
          </a:prstGeom>
        </p:spPr>
        <p:txBody>
          <a:bodyPr wrap="square">
            <a:spAutoFit/>
          </a:bodyPr>
          <a:lstStyle/>
          <a:p>
            <a:r>
              <a:rPr lang="vi-VN">
                <a:solidFill>
                  <a:srgbClr val="333333"/>
                </a:solidFill>
                <a:latin typeface="Times New Roman" panose="02020603050405020304" pitchFamily="18" charset="0"/>
              </a:rPr>
              <a:t>Như vậy cả </a:t>
            </a:r>
            <a:r>
              <a:rPr lang="vi-VN" b="1">
                <a:solidFill>
                  <a:srgbClr val="FF0000"/>
                </a:solidFill>
                <a:latin typeface="Times New Roman" panose="02020603050405020304" pitchFamily="18" charset="0"/>
              </a:rPr>
              <a:t>Paused</a:t>
            </a:r>
            <a:r>
              <a:rPr lang="vi-VN">
                <a:solidFill>
                  <a:srgbClr val="333333"/>
                </a:solidFill>
                <a:latin typeface="Times New Roman" panose="02020603050405020304" pitchFamily="18" charset="0"/>
              </a:rPr>
              <a:t> hay </a:t>
            </a:r>
            <a:r>
              <a:rPr lang="vi-VN" b="1">
                <a:solidFill>
                  <a:srgbClr val="FF0000"/>
                </a:solidFill>
                <a:latin typeface="Times New Roman" panose="02020603050405020304" pitchFamily="18" charset="0"/>
              </a:rPr>
              <a:t>Stopped</a:t>
            </a:r>
            <a:r>
              <a:rPr lang="vi-VN">
                <a:solidFill>
                  <a:srgbClr val="FF0000"/>
                </a:solidFill>
                <a:latin typeface="Times New Roman" panose="02020603050405020304" pitchFamily="18" charset="0"/>
              </a:rPr>
              <a:t> </a:t>
            </a:r>
            <a:r>
              <a:rPr lang="vi-VN">
                <a:solidFill>
                  <a:srgbClr val="333333"/>
                </a:solidFill>
                <a:latin typeface="Times New Roman" panose="02020603050405020304" pitchFamily="18" charset="0"/>
              </a:rPr>
              <a:t>đều có khả năng bị </a:t>
            </a:r>
            <a:r>
              <a:rPr lang="vi-VN" b="1">
                <a:solidFill>
                  <a:srgbClr val="FF0000"/>
                </a:solidFill>
                <a:latin typeface="Times New Roman" panose="02020603050405020304" pitchFamily="18" charset="0"/>
              </a:rPr>
              <a:t>Destroyed</a:t>
            </a:r>
            <a:r>
              <a:rPr lang="vi-VN">
                <a:solidFill>
                  <a:srgbClr val="333333"/>
                </a:solidFill>
                <a:latin typeface="Times New Roman" panose="02020603050405020304" pitchFamily="18" charset="0"/>
              </a:rPr>
              <a:t> (hủy) khi bộ nhớ cần cho việc khác ưu tiên hơn.</a:t>
            </a:r>
            <a:endParaRPr lang="en-US"/>
          </a:p>
        </p:txBody>
      </p:sp>
    </p:spTree>
    <p:extLst>
      <p:ext uri="{BB962C8B-B14F-4D97-AF65-F5344CB8AC3E}">
        <p14:creationId xmlns:p14="http://schemas.microsoft.com/office/powerpoint/2010/main" val="414405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1935" y="710425"/>
            <a:ext cx="4572000" cy="923330"/>
          </a:xfrm>
          <a:prstGeom prst="rect">
            <a:avLst/>
          </a:prstGeom>
        </p:spPr>
        <p:txBody>
          <a:bodyPr>
            <a:spAutoFit/>
          </a:bodyPr>
          <a:lstStyle/>
          <a:p>
            <a:r>
              <a:rPr lang="en-US">
                <a:solidFill>
                  <a:srgbClr val="333333"/>
                </a:solidFill>
                <a:latin typeface="Times New Roman" panose="02020603050405020304" pitchFamily="18" charset="0"/>
              </a:rPr>
              <a:t>– Trong vòng đời của ứng dụng Android bạn cần phần biệt 2 loại sau:</a:t>
            </a:r>
          </a:p>
          <a:p>
            <a:r>
              <a:rPr lang="en-US">
                <a:solidFill>
                  <a:srgbClr val="333333"/>
                </a:solidFill>
                <a:latin typeface="Times New Roman" panose="02020603050405020304" pitchFamily="18" charset="0"/>
              </a:rPr>
              <a:t>– </a:t>
            </a:r>
            <a:r>
              <a:rPr lang="en-US" b="1">
                <a:solidFill>
                  <a:srgbClr val="FF0000"/>
                </a:solidFill>
                <a:latin typeface="Times New Roman" panose="02020603050405020304" pitchFamily="18" charset="0"/>
              </a:rPr>
              <a:t>Visible Lifetime</a:t>
            </a:r>
            <a:r>
              <a:rPr lang="en-US">
                <a:solidFill>
                  <a:srgbClr val="333333"/>
                </a:solidFill>
                <a:latin typeface="Times New Roman" panose="02020603050405020304" pitchFamily="18" charset="0"/>
              </a:rPr>
              <a:t> và </a:t>
            </a:r>
            <a:r>
              <a:rPr lang="en-US" b="1">
                <a:solidFill>
                  <a:srgbClr val="FF0000"/>
                </a:solidFill>
                <a:latin typeface="Times New Roman" panose="02020603050405020304" pitchFamily="18" charset="0"/>
              </a:rPr>
              <a:t>Foreground Lifetime</a:t>
            </a:r>
            <a:endParaRPr lang="en-US" b="0" i="0">
              <a:solidFill>
                <a:srgbClr val="333333"/>
              </a:solidFill>
              <a:effectLst/>
              <a:latin typeface="Times New Roman" panose="02020603050405020304" pitchFamily="18" charset="0"/>
            </a:endParaRPr>
          </a:p>
        </p:txBody>
      </p:sp>
      <p:pic>
        <p:nvPicPr>
          <p:cNvPr id="2050" name="Picture 2" descr="5_Life_cycl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33755"/>
            <a:ext cx="5201635" cy="3817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8853" y="2037984"/>
            <a:ext cx="4572000" cy="3416320"/>
          </a:xfrm>
          <a:prstGeom prst="rect">
            <a:avLst/>
          </a:prstGeom>
        </p:spPr>
        <p:txBody>
          <a:bodyPr>
            <a:spAutoFit/>
          </a:bodyPr>
          <a:lstStyle/>
          <a:p>
            <a:r>
              <a:rPr lang="vi-VN">
                <a:solidFill>
                  <a:srgbClr val="FF0000"/>
                </a:solidFill>
                <a:latin typeface="Times New Roman" panose="02020603050405020304" pitchFamily="18" charset="0"/>
              </a:rPr>
              <a:t>– </a:t>
            </a:r>
            <a:r>
              <a:rPr lang="vi-VN" b="1">
                <a:solidFill>
                  <a:srgbClr val="FF0000"/>
                </a:solidFill>
                <a:latin typeface="Times New Roman" panose="02020603050405020304" pitchFamily="18" charset="0"/>
              </a:rPr>
              <a:t>Visible Lifetime:</a:t>
            </a:r>
            <a:endParaRPr lang="vi-VN">
              <a:solidFill>
                <a:srgbClr val="333333"/>
              </a:solidFill>
              <a:latin typeface="Times New Roman" panose="02020603050405020304" pitchFamily="18" charset="0"/>
            </a:endParaRPr>
          </a:p>
          <a:p>
            <a:r>
              <a:rPr lang="vi-VN">
                <a:solidFill>
                  <a:srgbClr val="333333"/>
                </a:solidFill>
                <a:latin typeface="Times New Roman" panose="02020603050405020304" pitchFamily="18" charset="0"/>
              </a:rPr>
              <a:t>+ sảy ra từ sau khi gọi onStart –&gt; cho tới lúc gọi onStop : trong trường hợp này TA vẫn có thể thấy màn hình Activity (có thể tương tác khi nó là foreground, không tương tác được khi nó không phải foreground như đã giải thích ở trên)</a:t>
            </a:r>
          </a:p>
          <a:p>
            <a:r>
              <a:rPr lang="vi-VN" b="1">
                <a:solidFill>
                  <a:srgbClr val="FF0000"/>
                </a:solidFill>
                <a:latin typeface="Times New Roman" panose="02020603050405020304" pitchFamily="18" charset="0"/>
              </a:rPr>
              <a:t>– Foreground Lifetime:</a:t>
            </a:r>
            <a:endParaRPr lang="vi-VN">
              <a:solidFill>
                <a:srgbClr val="333333"/>
              </a:solidFill>
              <a:latin typeface="Times New Roman" panose="02020603050405020304" pitchFamily="18" charset="0"/>
            </a:endParaRPr>
          </a:p>
          <a:p>
            <a:r>
              <a:rPr lang="vi-VN">
                <a:solidFill>
                  <a:srgbClr val="333333"/>
                </a:solidFill>
                <a:latin typeface="Times New Roman" panose="02020603050405020304" pitchFamily="18" charset="0"/>
              </a:rPr>
              <a:t>+ Sảy ra từ khi gọi </a:t>
            </a:r>
            <a:r>
              <a:rPr lang="vi-VN">
                <a:solidFill>
                  <a:srgbClr val="FF0000"/>
                </a:solidFill>
                <a:latin typeface="Times New Roman" panose="02020603050405020304" pitchFamily="18" charset="0"/>
              </a:rPr>
              <a:t>onResume –&gt; cho tới lúc gọi onPause : </a:t>
            </a:r>
            <a:r>
              <a:rPr lang="vi-VN">
                <a:solidFill>
                  <a:srgbClr val="333333"/>
                </a:solidFill>
                <a:latin typeface="Times New Roman" panose="02020603050405020304" pitchFamily="18" charset="0"/>
              </a:rPr>
              <a:t>trong suốt thời gian này Activity luôn nằm ở trên cùng và Ta có thể tương tác được với nó</a:t>
            </a:r>
            <a:endParaRPr lang="vi-VN"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345244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6679585" cy="3416320"/>
          </a:xfrm>
          <a:prstGeom prst="rect">
            <a:avLst/>
          </a:prstGeom>
          <a:noFill/>
        </p:spPr>
        <p:txBody>
          <a:bodyPr wrap="none" rtlCol="0">
            <a:spAutoFit/>
          </a:bodyPr>
          <a:lstStyle/>
          <a:p>
            <a:r>
              <a:rPr lang="en-US"/>
              <a:t>Khởi động lên: onstart</a:t>
            </a:r>
            <a:r>
              <a:rPr lang="en-US">
                <a:sym typeface="Wingdings" panose="05000000000000000000" pitchFamily="2" charset="2"/>
              </a:rPr>
              <a:t> onresume:: bắt đầu vào foreground lifetime</a:t>
            </a:r>
          </a:p>
          <a:p>
            <a:endParaRPr lang="en-US">
              <a:sym typeface="Wingdings" panose="05000000000000000000" pitchFamily="2" charset="2"/>
            </a:endParaRPr>
          </a:p>
          <a:p>
            <a:endParaRPr lang="en-US">
              <a:sym typeface="Wingdings" panose="05000000000000000000" pitchFamily="2" charset="2"/>
            </a:endParaRPr>
          </a:p>
          <a:p>
            <a:r>
              <a:rPr lang="en-US" u="sng">
                <a:sym typeface="Wingdings" panose="05000000000000000000" pitchFamily="2" charset="2"/>
              </a:rPr>
              <a:t>Trường hợp 1: </a:t>
            </a:r>
            <a:r>
              <a:rPr lang="en-US">
                <a:sym typeface="Wingdings" panose="05000000000000000000" pitchFamily="2" charset="2"/>
              </a:rPr>
              <a:t>Nếu bị che khuất toàn bộ:	</a:t>
            </a:r>
          </a:p>
          <a:p>
            <a:r>
              <a:rPr lang="en-US">
                <a:sym typeface="Wingdings" panose="05000000000000000000" pitchFamily="2" charset="2"/>
              </a:rPr>
              <a:t>    </a:t>
            </a:r>
            <a:r>
              <a:rPr lang="en-US">
                <a:solidFill>
                  <a:srgbClr val="FF0000"/>
                </a:solidFill>
                <a:sym typeface="Wingdings" panose="05000000000000000000" pitchFamily="2" charset="2"/>
              </a:rPr>
              <a:t>onPause</a:t>
            </a:r>
            <a:r>
              <a:rPr lang="en-US">
                <a:sym typeface="Wingdings" panose="05000000000000000000" pitchFamily="2" charset="2"/>
              </a:rPr>
              <a:t> onStop</a:t>
            </a:r>
          </a:p>
          <a:p>
            <a:r>
              <a:rPr lang="en-US">
                <a:sym typeface="Wingdings" panose="05000000000000000000" pitchFamily="2" charset="2"/>
              </a:rPr>
              <a:t>Sau khi bị che khuất toàn bộ và lại phục lại màn hình cũ:</a:t>
            </a:r>
          </a:p>
          <a:p>
            <a:r>
              <a:rPr lang="en-US">
                <a:sym typeface="Wingdings" panose="05000000000000000000" pitchFamily="2" charset="2"/>
              </a:rPr>
              <a:t>	 onRestart onstart</a:t>
            </a:r>
            <a:r>
              <a:rPr lang="en-US">
                <a:solidFill>
                  <a:srgbClr val="002060"/>
                </a:solidFill>
                <a:sym typeface="Wingdings" panose="05000000000000000000" pitchFamily="2" charset="2"/>
              </a:rPr>
              <a:t>onResume</a:t>
            </a:r>
          </a:p>
          <a:p>
            <a:r>
              <a:rPr lang="en-US" u="sng">
                <a:sym typeface="Wingdings" panose="05000000000000000000" pitchFamily="2" charset="2"/>
              </a:rPr>
              <a:t>Trường hợp 2:</a:t>
            </a:r>
            <a:r>
              <a:rPr lang="en-US">
                <a:sym typeface="Wingdings" panose="05000000000000000000" pitchFamily="2" charset="2"/>
              </a:rPr>
              <a:t> Nếu bị che khuất 1 phần</a:t>
            </a:r>
          </a:p>
          <a:p>
            <a:r>
              <a:rPr lang="en-US">
                <a:sym typeface="Wingdings" panose="05000000000000000000" pitchFamily="2" charset="2"/>
              </a:rPr>
              <a:t></a:t>
            </a:r>
            <a:r>
              <a:rPr lang="en-US">
                <a:solidFill>
                  <a:srgbClr val="FF0000"/>
                </a:solidFill>
                <a:sym typeface="Wingdings" panose="05000000000000000000" pitchFamily="2" charset="2"/>
              </a:rPr>
              <a:t>onPause</a:t>
            </a:r>
          </a:p>
          <a:p>
            <a:r>
              <a:rPr lang="en-US">
                <a:sym typeface="Wingdings" panose="05000000000000000000" pitchFamily="2" charset="2"/>
              </a:rPr>
              <a:t>Sau khi bị che khuất 1 phần và lại phục lại màn hình cũ:</a:t>
            </a:r>
          </a:p>
          <a:p>
            <a:r>
              <a:rPr lang="en-US">
                <a:sym typeface="Wingdings" panose="05000000000000000000" pitchFamily="2" charset="2"/>
              </a:rPr>
              <a:t></a:t>
            </a:r>
            <a:r>
              <a:rPr lang="en-US">
                <a:solidFill>
                  <a:srgbClr val="002060"/>
                </a:solidFill>
                <a:sym typeface="Wingdings" panose="05000000000000000000" pitchFamily="2" charset="2"/>
              </a:rPr>
              <a:t>onResume</a:t>
            </a:r>
          </a:p>
          <a:p>
            <a:endParaRPr lang="en-US">
              <a:solidFill>
                <a:srgbClr val="002060"/>
              </a:solidFill>
            </a:endParaRPr>
          </a:p>
        </p:txBody>
      </p:sp>
      <p:sp>
        <p:nvSpPr>
          <p:cNvPr id="3" name="Rectangular Callout 2"/>
          <p:cNvSpPr/>
          <p:nvPr/>
        </p:nvSpPr>
        <p:spPr>
          <a:xfrm>
            <a:off x="6477000" y="1143000"/>
            <a:ext cx="1752600" cy="990600"/>
          </a:xfrm>
          <a:prstGeom prst="wedgeRectCallout">
            <a:avLst>
              <a:gd name="adj1" fmla="val -307789"/>
              <a:gd name="adj2" fmla="val 38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Lưu trạng thái thì lưu trong sự kiện này</a:t>
            </a:r>
            <a:endParaRPr lang="en-US"/>
          </a:p>
        </p:txBody>
      </p:sp>
      <p:sp>
        <p:nvSpPr>
          <p:cNvPr id="4" name="Rectangular Callout 3"/>
          <p:cNvSpPr/>
          <p:nvPr/>
        </p:nvSpPr>
        <p:spPr>
          <a:xfrm>
            <a:off x="5791200" y="3568720"/>
            <a:ext cx="1752600" cy="990600"/>
          </a:xfrm>
          <a:prstGeom prst="wedgeRectCallout">
            <a:avLst>
              <a:gd name="adj1" fmla="val -286593"/>
              <a:gd name="adj2" fmla="val -84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Lưu trạng thái thì lưu trong sự kiện này</a:t>
            </a:r>
            <a:endParaRPr lang="en-US"/>
          </a:p>
        </p:txBody>
      </p:sp>
      <p:sp>
        <p:nvSpPr>
          <p:cNvPr id="5" name="Rectangular Callout 4"/>
          <p:cNvSpPr/>
          <p:nvPr/>
        </p:nvSpPr>
        <p:spPr>
          <a:xfrm>
            <a:off x="6248400" y="2286000"/>
            <a:ext cx="1752600" cy="1143000"/>
          </a:xfrm>
          <a:prstGeom prst="wedgeRectCallout">
            <a:avLst>
              <a:gd name="adj1" fmla="val -123006"/>
              <a:gd name="adj2" fmla="val -177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Phục hồi trạng thái thì phục hồi trong sự kiện này</a:t>
            </a:r>
            <a:endParaRPr lang="en-US"/>
          </a:p>
        </p:txBody>
      </p:sp>
      <p:sp>
        <p:nvSpPr>
          <p:cNvPr id="6" name="Rectangular Callout 5"/>
          <p:cNvSpPr/>
          <p:nvPr/>
        </p:nvSpPr>
        <p:spPr>
          <a:xfrm>
            <a:off x="1828800" y="4191000"/>
            <a:ext cx="1752600" cy="1143000"/>
          </a:xfrm>
          <a:prstGeom prst="wedgeRectCallout">
            <a:avLst>
              <a:gd name="adj1" fmla="val -84963"/>
              <a:gd name="adj2" fmla="val -827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Phục hồi trạng thái thì phục hồi trong sự kiện này</a:t>
            </a:r>
            <a:endParaRPr lang="en-US"/>
          </a:p>
        </p:txBody>
      </p:sp>
    </p:spTree>
    <p:extLst>
      <p:ext uri="{BB962C8B-B14F-4D97-AF65-F5344CB8AC3E}">
        <p14:creationId xmlns:p14="http://schemas.microsoft.com/office/powerpoint/2010/main" val="195269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181</Words>
  <Application>Microsoft Office PowerPoint</Application>
  <PresentationFormat>On-screen Show (4:3)</PresentationFormat>
  <Paragraphs>38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209</cp:revision>
  <dcterms:created xsi:type="dcterms:W3CDTF">2011-04-06T04:04:31Z</dcterms:created>
  <dcterms:modified xsi:type="dcterms:W3CDTF">2016-02-29T07:55:58Z</dcterms:modified>
</cp:coreProperties>
</file>