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5" r:id="rId3"/>
    <p:sldId id="263" r:id="rId4"/>
    <p:sldId id="264" r:id="rId5"/>
    <p:sldId id="266" r:id="rId6"/>
    <p:sldId id="267" r:id="rId7"/>
    <p:sldId id="268" r:id="rId8"/>
    <p:sldId id="269" r:id="rId9"/>
    <p:sldId id="270" r:id="rId10"/>
    <p:sldId id="271" r:id="rId11"/>
    <p:sldId id="272" r:id="rId12"/>
    <p:sldId id="275" r:id="rId13"/>
    <p:sldId id="273" r:id="rId14"/>
    <p:sldId id="274" r:id="rId15"/>
    <p:sldId id="278" r:id="rId16"/>
    <p:sldId id="276" r:id="rId17"/>
    <p:sldId id="277"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71" autoAdjust="0"/>
  </p:normalViewPr>
  <p:slideViewPr>
    <p:cSldViewPr>
      <p:cViewPr varScale="1">
        <p:scale>
          <a:sx n="70" d="100"/>
          <a:sy n="70" d="100"/>
        </p:scale>
        <p:origin x="1434"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3/4/2016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DF62C2-72EA-4953-A1D6-568F980002B8}"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lnSpc>
                <a:spcPct val="180000"/>
              </a:lnSpc>
            </a:pPr>
            <a:r>
              <a:rPr lang="en-US" sz="1100" b="1" baseline="0">
                <a:solidFill>
                  <a:srgbClr val="0070C0"/>
                </a:solidFill>
                <a:latin typeface="Times New Roman" pitchFamily="18" charset="0"/>
                <a:cs typeface="Times New Roman" pitchFamily="18" charset="0"/>
              </a:rPr>
              <a:t>Ths. Trần Duy Thanh – </a:t>
            </a:r>
            <a:r>
              <a:rPr lang="en-US" sz="1100" b="1" baseline="0">
                <a:solidFill>
                  <a:srgbClr val="0070C0"/>
                </a:solidFill>
                <a:latin typeface="Times New Roman" pitchFamily="18" charset="0"/>
                <a:cs typeface="Times New Roman" pitchFamily="18" charset="0"/>
                <a:hlinkClick r:id="rId2"/>
              </a:rPr>
              <a:t>duythanhcse@gmail.com</a:t>
            </a:r>
            <a:r>
              <a:rPr lang="en-US" sz="1100" b="1" baseline="0">
                <a:solidFill>
                  <a:srgbClr val="0070C0"/>
                </a:solidFill>
                <a:latin typeface="Times New Roman" pitchFamily="18" charset="0"/>
                <a:cs typeface="Times New Roman" pitchFamily="18" charset="0"/>
              </a:rPr>
              <a:t> – 0987773061 – http://duythanhcse.wordpress.com</a:t>
            </a: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9009"/>
            <a:ext cx="9144000" cy="37664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a:solidFill>
                  <a:schemeClr val="tx2"/>
                </a:solidFill>
                <a:latin typeface="Cambria" panose="02040503050406030204" pitchFamily="18" charset="0"/>
              </a:rPr>
              <a:t>Lập</a:t>
            </a:r>
            <a:r>
              <a:rPr lang="en-US" sz="1200" b="1" baseline="0">
                <a:solidFill>
                  <a:schemeClr val="tx2"/>
                </a:solidFill>
                <a:latin typeface="Cambria" panose="02040503050406030204" pitchFamily="18" charset="0"/>
              </a:rPr>
              <a:t> trình Android</a:t>
            </a:r>
            <a:endParaRPr lang="en-US" sz="1200" b="1" baseline="0">
              <a:solidFill>
                <a:srgbClr val="0070C0"/>
              </a:solidFill>
              <a:latin typeface="Cambria" panose="02040503050406030204" pitchFamily="18" charset="0"/>
              <a:cs typeface="Times New Roman" pitchFamily="18" charset="0"/>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5400"/>
            <a:ext cx="1111201" cy="342233"/>
          </a:xfrm>
          <a:prstGeom prst="rect">
            <a:avLst/>
          </a:prstGeom>
        </p:spPr>
      </p:pic>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DF62C2-72EA-4953-A1D6-568F980002B8}"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DF62C2-72EA-4953-A1D6-568F980002B8}" type="datetimeFigureOut">
              <a:rPr lang="en-US" smtClean="0"/>
              <a:t>3/4/2016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F62C2-72EA-4953-A1D6-568F980002B8}" type="datetimeFigureOut">
              <a:rPr lang="en-US" smtClean="0"/>
              <a:t>3/4/2016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3/4/2016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3/4/2016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uythanhcse.wordpress.com/2015/11/11/bai-70-xay-dung-web-service-dung-api-restful-servicephan-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uythanhcse.wordpress.com/2015/11/11/bai-71-xay-dung-web-service-dung-api-restful-servicephan-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914400" y="2895600"/>
            <a:ext cx="76962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Giới thiệu các </a:t>
            </a:r>
            <a:r>
              <a:rPr lang="vi-VN" kern="0">
                <a:solidFill>
                  <a:srgbClr val="FF0000"/>
                </a:solidFill>
                <a:latin typeface="Cambria" panose="02040503050406030204" pitchFamily="18" charset="0"/>
              </a:rPr>
              <a:t>dịch vụ Web </a:t>
            </a:r>
            <a:r>
              <a:rPr lang="vi-VN" kern="0">
                <a:solidFill>
                  <a:srgbClr val="002060"/>
                </a:solidFill>
                <a:latin typeface="Cambria" panose="02040503050406030204" pitchFamily="18" charset="0"/>
              </a:rPr>
              <a:t>thường gặp</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 name="TextBox 1"/>
          <p:cNvSpPr txBox="1"/>
          <p:nvPr/>
        </p:nvSpPr>
        <p:spPr>
          <a:xfrm>
            <a:off x="3886200" y="1752600"/>
            <a:ext cx="1228221" cy="523220"/>
          </a:xfrm>
          <a:prstGeom prst="rect">
            <a:avLst/>
          </a:prstGeom>
          <a:noFill/>
        </p:spPr>
        <p:txBody>
          <a:bodyPr wrap="none" rtlCol="0">
            <a:spAutoFit/>
          </a:bodyPr>
          <a:lstStyle/>
          <a:p>
            <a:r>
              <a:rPr lang="en-US" sz="2800" b="1">
                <a:latin typeface="Cambria" panose="02040503050406030204" pitchFamily="18" charset="0"/>
              </a:rPr>
              <a:t>Bài 58</a:t>
            </a:r>
          </a:p>
        </p:txBody>
      </p:sp>
    </p:spTree>
    <p:extLst>
      <p:ext uri="{BB962C8B-B14F-4D97-AF65-F5344CB8AC3E}">
        <p14:creationId xmlns:p14="http://schemas.microsoft.com/office/powerpoint/2010/main" val="138145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52425" y="1341438"/>
            <a:ext cx="8229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gn="l" rtl="0" eaLnBrk="0" fontAlgn="base" hangingPunct="0">
              <a:spcBef>
                <a:spcPct val="0"/>
              </a:spcBef>
              <a:spcAft>
                <a:spcPct val="0"/>
              </a:spcAft>
              <a:defRPr sz="2800" b="1">
                <a:solidFill>
                  <a:srgbClr val="0000FF"/>
                </a:solidFill>
                <a:latin typeface="+mj-lt"/>
                <a:ea typeface="+mj-ea"/>
                <a:cs typeface="+mj-cs"/>
              </a:defRPr>
            </a:lvl1pPr>
            <a:lvl2pPr algn="l" rtl="0" eaLnBrk="0" fontAlgn="base" hangingPunct="0">
              <a:spcBef>
                <a:spcPct val="0"/>
              </a:spcBef>
              <a:spcAft>
                <a:spcPct val="0"/>
              </a:spcAft>
              <a:defRPr sz="2800" b="1">
                <a:solidFill>
                  <a:srgbClr val="0000FF"/>
                </a:solidFill>
                <a:latin typeface="Arial" charset="0"/>
              </a:defRPr>
            </a:lvl2pPr>
            <a:lvl3pPr algn="l" rtl="0" eaLnBrk="0" fontAlgn="base" hangingPunct="0">
              <a:spcBef>
                <a:spcPct val="0"/>
              </a:spcBef>
              <a:spcAft>
                <a:spcPct val="0"/>
              </a:spcAft>
              <a:defRPr sz="2800" b="1">
                <a:solidFill>
                  <a:srgbClr val="0000FF"/>
                </a:solidFill>
                <a:latin typeface="Arial" charset="0"/>
              </a:defRPr>
            </a:lvl3pPr>
            <a:lvl4pPr algn="l" rtl="0" eaLnBrk="0" fontAlgn="base" hangingPunct="0">
              <a:spcBef>
                <a:spcPct val="0"/>
              </a:spcBef>
              <a:spcAft>
                <a:spcPct val="0"/>
              </a:spcAft>
              <a:defRPr sz="2800" b="1">
                <a:solidFill>
                  <a:srgbClr val="0000FF"/>
                </a:solidFill>
                <a:latin typeface="Arial" charset="0"/>
              </a:defRPr>
            </a:lvl4pPr>
            <a:lvl5pPr algn="l" rtl="0" eaLnBrk="0" fontAlgn="base" hangingPunct="0">
              <a:spcBef>
                <a:spcPct val="0"/>
              </a:spcBef>
              <a:spcAft>
                <a:spcPct val="0"/>
              </a:spcAft>
              <a:defRPr sz="2800" b="1">
                <a:solidFill>
                  <a:srgbClr val="0000FF"/>
                </a:solidFill>
                <a:latin typeface="Arial" charset="0"/>
              </a:defRPr>
            </a:lvl5pPr>
            <a:lvl6pPr marL="457200" algn="l" rtl="0" fontAlgn="base">
              <a:spcBef>
                <a:spcPct val="0"/>
              </a:spcBef>
              <a:spcAft>
                <a:spcPct val="0"/>
              </a:spcAft>
              <a:defRPr sz="2800" b="1">
                <a:solidFill>
                  <a:srgbClr val="0000FF"/>
                </a:solidFill>
                <a:latin typeface="Arial" charset="0"/>
              </a:defRPr>
            </a:lvl6pPr>
            <a:lvl7pPr marL="914400" algn="l" rtl="0" fontAlgn="base">
              <a:spcBef>
                <a:spcPct val="0"/>
              </a:spcBef>
              <a:spcAft>
                <a:spcPct val="0"/>
              </a:spcAft>
              <a:defRPr sz="2800" b="1">
                <a:solidFill>
                  <a:srgbClr val="0000FF"/>
                </a:solidFill>
                <a:latin typeface="Arial" charset="0"/>
              </a:defRPr>
            </a:lvl7pPr>
            <a:lvl8pPr marL="1371600" algn="l" rtl="0" fontAlgn="base">
              <a:spcBef>
                <a:spcPct val="0"/>
              </a:spcBef>
              <a:spcAft>
                <a:spcPct val="0"/>
              </a:spcAft>
              <a:defRPr sz="2800" b="1">
                <a:solidFill>
                  <a:srgbClr val="0000FF"/>
                </a:solidFill>
                <a:latin typeface="Arial" charset="0"/>
              </a:defRPr>
            </a:lvl8pPr>
            <a:lvl9pPr marL="1828800" algn="l" rtl="0" fontAlgn="base">
              <a:spcBef>
                <a:spcPct val="0"/>
              </a:spcBef>
              <a:spcAft>
                <a:spcPct val="0"/>
              </a:spcAft>
              <a:defRPr sz="2800" b="1">
                <a:solidFill>
                  <a:srgbClr val="0000FF"/>
                </a:solidFill>
                <a:latin typeface="Arial" charset="0"/>
              </a:defRPr>
            </a:lvl9pPr>
          </a:lstStyle>
          <a:p>
            <a:pPr>
              <a:defRPr/>
            </a:pPr>
            <a:r>
              <a:rPr lang="en-US" sz="2000" kern="0">
                <a:solidFill>
                  <a:srgbClr val="00B050"/>
                </a:solidFill>
                <a:latin typeface="Tahoma" panose="020B0604030504040204" pitchFamily="34" charset="0"/>
                <a:ea typeface="Tahoma" panose="020B0604030504040204" pitchFamily="34" charset="0"/>
                <a:cs typeface="Tahoma" panose="020B0604030504040204" pitchFamily="34" charset="0"/>
              </a:rPr>
              <a:t>Đặc trưng của SOAP</a:t>
            </a:r>
          </a:p>
        </p:txBody>
      </p:sp>
      <p:sp>
        <p:nvSpPr>
          <p:cNvPr id="3" name="Rectangle 1"/>
          <p:cNvSpPr>
            <a:spLocks noChangeArrowheads="1"/>
          </p:cNvSpPr>
          <p:nvPr/>
        </p:nvSpPr>
        <p:spPr bwMode="auto">
          <a:xfrm>
            <a:off x="684213" y="1881188"/>
            <a:ext cx="77057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pPr eaLnBrk="0" fontAlgn="base" hangingPunct="0">
              <a:lnSpc>
                <a:spcPct val="150000"/>
              </a:lnSpc>
              <a:spcBef>
                <a:spcPct val="0"/>
              </a:spcBef>
              <a:spcAft>
                <a:spcPct val="0"/>
              </a:spcAft>
              <a:buFont typeface="Times New Roman" panose="02020603050405020304" pitchFamily="18" charset="0"/>
              <a:buChar char="-"/>
            </a:pPr>
            <a:r>
              <a:rPr lang="en-US" b="0">
                <a:latin typeface="Tahoma" panose="020B0604030504040204" pitchFamily="34" charset="0"/>
                <a:cs typeface="Tahoma" panose="020B0604030504040204" pitchFamily="34" charset="0"/>
              </a:rPr>
              <a:t>SOAP được thiết kế đơn giản và dễ mở rộng.</a:t>
            </a:r>
            <a:endParaRPr lang="en-US" sz="2400" b="0">
              <a:latin typeface="Tahoma" panose="020B0604030504040204" pitchFamily="34" charset="0"/>
              <a:cs typeface="Tahoma" panose="020B0604030504040204" pitchFamily="34" charset="0"/>
            </a:endParaRPr>
          </a:p>
          <a:p>
            <a:pPr eaLnBrk="0" fontAlgn="base" hangingPunct="0">
              <a:lnSpc>
                <a:spcPct val="150000"/>
              </a:lnSpc>
              <a:spcBef>
                <a:spcPct val="0"/>
              </a:spcBef>
              <a:spcAft>
                <a:spcPct val="0"/>
              </a:spcAft>
              <a:buFont typeface="Times New Roman" panose="02020603050405020304" pitchFamily="18" charset="0"/>
              <a:buChar char="-"/>
            </a:pPr>
            <a:r>
              <a:rPr lang="en-US" b="0">
                <a:latin typeface="Tahoma" panose="020B0604030504040204" pitchFamily="34" charset="0"/>
                <a:cs typeface="Tahoma" panose="020B0604030504040204" pitchFamily="34" charset="0"/>
              </a:rPr>
              <a:t>Tất cả các message SOAP đều được </a:t>
            </a:r>
            <a:r>
              <a:rPr lang="en-US" b="0">
                <a:solidFill>
                  <a:srgbClr val="FF0000"/>
                </a:solidFill>
                <a:latin typeface="Tahoma" panose="020B0604030504040204" pitchFamily="34" charset="0"/>
                <a:cs typeface="Tahoma" panose="020B0604030504040204" pitchFamily="34" charset="0"/>
              </a:rPr>
              <a:t>mã hóa sử dụng XML.</a:t>
            </a:r>
            <a:endParaRPr lang="en-US" sz="2400" b="0">
              <a:solidFill>
                <a:srgbClr val="FF0000"/>
              </a:solidFill>
              <a:latin typeface="Tahoma" panose="020B0604030504040204" pitchFamily="34" charset="0"/>
              <a:cs typeface="Tahoma" panose="020B0604030504040204" pitchFamily="34" charset="0"/>
            </a:endParaRPr>
          </a:p>
          <a:p>
            <a:pPr eaLnBrk="0" fontAlgn="base" hangingPunct="0">
              <a:lnSpc>
                <a:spcPct val="150000"/>
              </a:lnSpc>
              <a:spcBef>
                <a:spcPct val="0"/>
              </a:spcBef>
              <a:spcAft>
                <a:spcPct val="0"/>
              </a:spcAft>
              <a:buFont typeface="Times New Roman" panose="02020603050405020304" pitchFamily="18" charset="0"/>
              <a:buChar char="-"/>
            </a:pPr>
            <a:r>
              <a:rPr lang="en-US" b="0">
                <a:latin typeface="Tahoma" panose="020B0604030504040204" pitchFamily="34" charset="0"/>
                <a:cs typeface="Tahoma" panose="020B0604030504040204" pitchFamily="34" charset="0"/>
              </a:rPr>
              <a:t>SOAP sử dùng giao thức truyền dữ liệu riêng.</a:t>
            </a:r>
            <a:endParaRPr lang="en-US" sz="2400" b="0">
              <a:latin typeface="Tahoma" panose="020B0604030504040204" pitchFamily="34" charset="0"/>
              <a:cs typeface="Tahoma" panose="020B0604030504040204" pitchFamily="34" charset="0"/>
            </a:endParaRPr>
          </a:p>
          <a:p>
            <a:pPr algn="just" eaLnBrk="0" fontAlgn="base" hangingPunct="0">
              <a:lnSpc>
                <a:spcPct val="150000"/>
              </a:lnSpc>
              <a:spcBef>
                <a:spcPct val="0"/>
              </a:spcBef>
              <a:spcAft>
                <a:spcPct val="0"/>
              </a:spcAft>
              <a:buFont typeface="Times New Roman" panose="02020603050405020304" pitchFamily="18" charset="0"/>
              <a:buChar char="-"/>
            </a:pPr>
            <a:r>
              <a:rPr lang="en-US" b="0">
                <a:latin typeface="Tahoma" panose="020B0604030504040204" pitchFamily="34" charset="0"/>
                <a:cs typeface="Tahoma" panose="020B0604030504040204" pitchFamily="34" charset="0"/>
              </a:rPr>
              <a:t>Không có garbage collection phân tán, và cũng không có cơ chế tham chiếu. Vì thế SOAP client không giữ bất kỳ một tham chiếu đầy đủ nào về các đối tượng ở xa (</a:t>
            </a:r>
            <a:r>
              <a:rPr lang="en-US" b="0">
                <a:solidFill>
                  <a:srgbClr val="FF0000"/>
                </a:solidFill>
                <a:latin typeface="Tahoma" panose="020B0604030504040204" pitchFamily="34" charset="0"/>
                <a:cs typeface="Tahoma" panose="020B0604030504040204" pitchFamily="34" charset="0"/>
              </a:rPr>
              <a:t>sateless environment</a:t>
            </a:r>
            <a:r>
              <a:rPr lang="en-US" b="0">
                <a:latin typeface="Tahoma" panose="020B0604030504040204" pitchFamily="34" charset="0"/>
                <a:cs typeface="Tahoma" panose="020B0604030504040204" pitchFamily="34" charset="0"/>
              </a:rPr>
              <a:t>).</a:t>
            </a:r>
            <a:endParaRPr lang="en-US" sz="2400" b="0">
              <a:latin typeface="Tahoma" panose="020B0604030504040204" pitchFamily="34" charset="0"/>
              <a:cs typeface="Tahoma" panose="020B0604030504040204" pitchFamily="34" charset="0"/>
            </a:endParaRPr>
          </a:p>
          <a:p>
            <a:pPr algn="just" eaLnBrk="0" fontAlgn="base" hangingPunct="0">
              <a:lnSpc>
                <a:spcPct val="150000"/>
              </a:lnSpc>
              <a:spcBef>
                <a:spcPct val="0"/>
              </a:spcBef>
              <a:spcAft>
                <a:spcPct val="0"/>
              </a:spcAft>
              <a:buFont typeface="Times New Roman" panose="02020603050405020304" pitchFamily="18" charset="0"/>
              <a:buChar char="-"/>
            </a:pPr>
            <a:r>
              <a:rPr lang="en-US" b="0">
                <a:latin typeface="Tahoma" panose="020B0604030504040204" pitchFamily="34" charset="0"/>
                <a:cs typeface="Tahoma" panose="020B0604030504040204" pitchFamily="34" charset="0"/>
              </a:rPr>
              <a:t>SOAP không bị ràng buộc bởi bất kỳ ngôn ngữ lập trình nào hoặc công nghệ nào.</a:t>
            </a:r>
            <a:endParaRPr lang="en-US" sz="2400" b="0">
              <a:latin typeface="Tahoma" panose="020B0604030504040204" pitchFamily="34" charset="0"/>
              <a:cs typeface="Tahoma" panose="020B0604030504040204" pitchFamily="34" charset="0"/>
            </a:endParaRPr>
          </a:p>
        </p:txBody>
      </p:sp>
      <p:sp>
        <p:nvSpPr>
          <p:cNvPr id="4" name="Title 1"/>
          <p:cNvSpPr txBox="1">
            <a:spLocks/>
          </p:cNvSpPr>
          <p:nvPr/>
        </p:nvSpPr>
        <p:spPr bwMode="auto">
          <a:xfrm>
            <a:off x="228600" y="609600"/>
            <a:ext cx="82296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gn="l" rtl="0" eaLnBrk="0" fontAlgn="base" hangingPunct="0">
              <a:spcBef>
                <a:spcPct val="0"/>
              </a:spcBef>
              <a:spcAft>
                <a:spcPct val="0"/>
              </a:spcAft>
              <a:defRPr sz="2800" b="1">
                <a:solidFill>
                  <a:srgbClr val="0000FF"/>
                </a:solidFill>
                <a:latin typeface="+mj-lt"/>
                <a:ea typeface="+mj-ea"/>
                <a:cs typeface="+mj-cs"/>
              </a:defRPr>
            </a:lvl1pPr>
            <a:lvl2pPr algn="l" rtl="0" eaLnBrk="0" fontAlgn="base" hangingPunct="0">
              <a:spcBef>
                <a:spcPct val="0"/>
              </a:spcBef>
              <a:spcAft>
                <a:spcPct val="0"/>
              </a:spcAft>
              <a:defRPr sz="2800" b="1">
                <a:solidFill>
                  <a:srgbClr val="0000FF"/>
                </a:solidFill>
                <a:latin typeface="Arial" charset="0"/>
              </a:defRPr>
            </a:lvl2pPr>
            <a:lvl3pPr algn="l" rtl="0" eaLnBrk="0" fontAlgn="base" hangingPunct="0">
              <a:spcBef>
                <a:spcPct val="0"/>
              </a:spcBef>
              <a:spcAft>
                <a:spcPct val="0"/>
              </a:spcAft>
              <a:defRPr sz="2800" b="1">
                <a:solidFill>
                  <a:srgbClr val="0000FF"/>
                </a:solidFill>
                <a:latin typeface="Arial" charset="0"/>
              </a:defRPr>
            </a:lvl3pPr>
            <a:lvl4pPr algn="l" rtl="0" eaLnBrk="0" fontAlgn="base" hangingPunct="0">
              <a:spcBef>
                <a:spcPct val="0"/>
              </a:spcBef>
              <a:spcAft>
                <a:spcPct val="0"/>
              </a:spcAft>
              <a:defRPr sz="2800" b="1">
                <a:solidFill>
                  <a:srgbClr val="0000FF"/>
                </a:solidFill>
                <a:latin typeface="Arial" charset="0"/>
              </a:defRPr>
            </a:lvl4pPr>
            <a:lvl5pPr algn="l" rtl="0" eaLnBrk="0" fontAlgn="base" hangingPunct="0">
              <a:spcBef>
                <a:spcPct val="0"/>
              </a:spcBef>
              <a:spcAft>
                <a:spcPct val="0"/>
              </a:spcAft>
              <a:defRPr sz="2800" b="1">
                <a:solidFill>
                  <a:srgbClr val="0000FF"/>
                </a:solidFill>
                <a:latin typeface="Arial" charset="0"/>
              </a:defRPr>
            </a:lvl5pPr>
            <a:lvl6pPr marL="457200" algn="l" rtl="0" fontAlgn="base">
              <a:spcBef>
                <a:spcPct val="0"/>
              </a:spcBef>
              <a:spcAft>
                <a:spcPct val="0"/>
              </a:spcAft>
              <a:defRPr sz="2800" b="1">
                <a:solidFill>
                  <a:srgbClr val="0000FF"/>
                </a:solidFill>
                <a:latin typeface="Arial" charset="0"/>
              </a:defRPr>
            </a:lvl6pPr>
            <a:lvl7pPr marL="914400" algn="l" rtl="0" fontAlgn="base">
              <a:spcBef>
                <a:spcPct val="0"/>
              </a:spcBef>
              <a:spcAft>
                <a:spcPct val="0"/>
              </a:spcAft>
              <a:defRPr sz="2800" b="1">
                <a:solidFill>
                  <a:srgbClr val="0000FF"/>
                </a:solidFill>
                <a:latin typeface="Arial" charset="0"/>
              </a:defRPr>
            </a:lvl7pPr>
            <a:lvl8pPr marL="1371600" algn="l" rtl="0" fontAlgn="base">
              <a:spcBef>
                <a:spcPct val="0"/>
              </a:spcBef>
              <a:spcAft>
                <a:spcPct val="0"/>
              </a:spcAft>
              <a:defRPr sz="2800" b="1">
                <a:solidFill>
                  <a:srgbClr val="0000FF"/>
                </a:solidFill>
                <a:latin typeface="Arial" charset="0"/>
              </a:defRPr>
            </a:lvl8pPr>
            <a:lvl9pPr marL="1828800" algn="l" rtl="0" fontAlgn="base">
              <a:spcBef>
                <a:spcPct val="0"/>
              </a:spcBef>
              <a:spcAft>
                <a:spcPct val="0"/>
              </a:spcAft>
              <a:defRPr sz="2800" b="1">
                <a:solidFill>
                  <a:srgbClr val="0000FF"/>
                </a:solidFill>
                <a:latin typeface="Arial" charset="0"/>
              </a:defRPr>
            </a:lvl9pPr>
          </a:lstStyle>
          <a:p>
            <a:pPr>
              <a:defRPr/>
            </a:pPr>
            <a:r>
              <a:rPr lang="en-US" sz="2000" kern="0">
                <a:solidFill>
                  <a:srgbClr val="00B050"/>
                </a:solidFill>
                <a:latin typeface="Tahoma" panose="020B0604030504040204" pitchFamily="34" charset="0"/>
                <a:ea typeface="Tahoma" panose="020B0604030504040204" pitchFamily="34" charset="0"/>
                <a:cs typeface="Tahoma" panose="020B0604030504040204" pitchFamily="34" charset="0"/>
              </a:rPr>
              <a:t>SOAP ?</a:t>
            </a:r>
          </a:p>
        </p:txBody>
      </p:sp>
    </p:spTree>
    <p:extLst>
      <p:ext uri="{BB962C8B-B14F-4D97-AF65-F5344CB8AC3E}">
        <p14:creationId xmlns:p14="http://schemas.microsoft.com/office/powerpoint/2010/main" val="430564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504825" y="1306513"/>
            <a:ext cx="82296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nSpc>
                <a:spcPct val="125000"/>
              </a:lnSpc>
              <a:spcBef>
                <a:spcPct val="125000"/>
              </a:spcBef>
              <a:buClr>
                <a:schemeClr val="tx2"/>
              </a:buClr>
              <a:buSzPct val="90000"/>
              <a:buFont typeface="Wingdings" panose="05000000000000000000" pitchFamily="2" charset="2"/>
              <a:buChar char="q"/>
              <a:defRPr sz="3200" b="1">
                <a:solidFill>
                  <a:srgbClr val="333399"/>
                </a:solidFill>
                <a:latin typeface="Arial" panose="020B0604020202020204" pitchFamily="34" charset="0"/>
              </a:defRPr>
            </a:lvl1pPr>
            <a:lvl2pPr marL="692150" indent="-234950">
              <a:lnSpc>
                <a:spcPct val="125000"/>
              </a:lnSpc>
              <a:spcBef>
                <a:spcPct val="25000"/>
              </a:spcBef>
              <a:buClr>
                <a:srgbClr val="333399"/>
              </a:buClr>
              <a:buFont typeface="Times New Roman" panose="02020603050405020304" pitchFamily="18" charset="0"/>
              <a:buChar char="●"/>
              <a:defRPr sz="2800">
                <a:solidFill>
                  <a:srgbClr val="333399"/>
                </a:solidFill>
                <a:latin typeface="Arial" panose="020B0604020202020204" pitchFamily="34" charset="0"/>
              </a:defRPr>
            </a:lvl2pPr>
            <a:lvl3pPr marL="987425" indent="-180975">
              <a:lnSpc>
                <a:spcPct val="125000"/>
              </a:lnSpc>
              <a:spcBef>
                <a:spcPct val="25000"/>
              </a:spcBef>
              <a:buClr>
                <a:schemeClr val="accent2"/>
              </a:buClr>
              <a:buFont typeface="Wingdings" panose="05000000000000000000" pitchFamily="2" charset="2"/>
              <a:buChar char="§"/>
              <a:defRPr sz="2400">
                <a:solidFill>
                  <a:srgbClr val="3366FF"/>
                </a:solidFill>
                <a:latin typeface="Arial" panose="020B0604020202020204" pitchFamily="34" charset="0"/>
              </a:defRPr>
            </a:lvl3pPr>
            <a:lvl4pPr marL="1281113" indent="-1793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2032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2032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2032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2032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2032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lnSpc>
                <a:spcPct val="100000"/>
              </a:lnSpc>
              <a:spcBef>
                <a:spcPct val="0"/>
              </a:spcBef>
              <a:spcAft>
                <a:spcPct val="0"/>
              </a:spcAft>
              <a:buClrTx/>
              <a:buSzTx/>
              <a:buFontTx/>
              <a:buNone/>
            </a:pPr>
            <a:r>
              <a:rPr lang="en-US" sz="2000">
                <a:solidFill>
                  <a:srgbClr val="00B050"/>
                </a:solidFill>
                <a:latin typeface="Tahoma" panose="020B0604030504040204" pitchFamily="34" charset="0"/>
                <a:cs typeface="Tahoma" panose="020B0604030504040204" pitchFamily="34" charset="0"/>
              </a:rPr>
              <a:t>Cấu </a:t>
            </a:r>
            <a:r>
              <a:rPr lang="vi-VN" sz="2000">
                <a:solidFill>
                  <a:srgbClr val="00B050"/>
                </a:solidFill>
                <a:latin typeface="Tahoma" panose="020B0604030504040204" pitchFamily="34" charset="0"/>
                <a:cs typeface="Tahoma" panose="020B0604030504040204" pitchFamily="34" charset="0"/>
              </a:rPr>
              <a:t>trúc thông điệp SOAP</a:t>
            </a:r>
            <a:endParaRPr lang="en-US" sz="2000">
              <a:solidFill>
                <a:srgbClr val="00B050"/>
              </a:solidFill>
              <a:latin typeface="Tahoma" panose="020B0604030504040204" pitchFamily="34" charset="0"/>
              <a:cs typeface="Tahoma" panose="020B0604030504040204" pitchFamily="34" charset="0"/>
            </a:endParaRPr>
          </a:p>
        </p:txBody>
      </p:sp>
      <p:pic>
        <p:nvPicPr>
          <p:cNvPr id="3"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667000" y="1978405"/>
            <a:ext cx="521970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bwMode="auto">
          <a:xfrm>
            <a:off x="228600" y="609600"/>
            <a:ext cx="82296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gn="l" rtl="0" eaLnBrk="0" fontAlgn="base" hangingPunct="0">
              <a:spcBef>
                <a:spcPct val="0"/>
              </a:spcBef>
              <a:spcAft>
                <a:spcPct val="0"/>
              </a:spcAft>
              <a:defRPr sz="2800" b="1">
                <a:solidFill>
                  <a:srgbClr val="0000FF"/>
                </a:solidFill>
                <a:latin typeface="+mj-lt"/>
                <a:ea typeface="+mj-ea"/>
                <a:cs typeface="+mj-cs"/>
              </a:defRPr>
            </a:lvl1pPr>
            <a:lvl2pPr algn="l" rtl="0" eaLnBrk="0" fontAlgn="base" hangingPunct="0">
              <a:spcBef>
                <a:spcPct val="0"/>
              </a:spcBef>
              <a:spcAft>
                <a:spcPct val="0"/>
              </a:spcAft>
              <a:defRPr sz="2800" b="1">
                <a:solidFill>
                  <a:srgbClr val="0000FF"/>
                </a:solidFill>
                <a:latin typeface="Arial" charset="0"/>
              </a:defRPr>
            </a:lvl2pPr>
            <a:lvl3pPr algn="l" rtl="0" eaLnBrk="0" fontAlgn="base" hangingPunct="0">
              <a:spcBef>
                <a:spcPct val="0"/>
              </a:spcBef>
              <a:spcAft>
                <a:spcPct val="0"/>
              </a:spcAft>
              <a:defRPr sz="2800" b="1">
                <a:solidFill>
                  <a:srgbClr val="0000FF"/>
                </a:solidFill>
                <a:latin typeface="Arial" charset="0"/>
              </a:defRPr>
            </a:lvl3pPr>
            <a:lvl4pPr algn="l" rtl="0" eaLnBrk="0" fontAlgn="base" hangingPunct="0">
              <a:spcBef>
                <a:spcPct val="0"/>
              </a:spcBef>
              <a:spcAft>
                <a:spcPct val="0"/>
              </a:spcAft>
              <a:defRPr sz="2800" b="1">
                <a:solidFill>
                  <a:srgbClr val="0000FF"/>
                </a:solidFill>
                <a:latin typeface="Arial" charset="0"/>
              </a:defRPr>
            </a:lvl4pPr>
            <a:lvl5pPr algn="l" rtl="0" eaLnBrk="0" fontAlgn="base" hangingPunct="0">
              <a:spcBef>
                <a:spcPct val="0"/>
              </a:spcBef>
              <a:spcAft>
                <a:spcPct val="0"/>
              </a:spcAft>
              <a:defRPr sz="2800" b="1">
                <a:solidFill>
                  <a:srgbClr val="0000FF"/>
                </a:solidFill>
                <a:latin typeface="Arial" charset="0"/>
              </a:defRPr>
            </a:lvl5pPr>
            <a:lvl6pPr marL="457200" algn="l" rtl="0" fontAlgn="base">
              <a:spcBef>
                <a:spcPct val="0"/>
              </a:spcBef>
              <a:spcAft>
                <a:spcPct val="0"/>
              </a:spcAft>
              <a:defRPr sz="2800" b="1">
                <a:solidFill>
                  <a:srgbClr val="0000FF"/>
                </a:solidFill>
                <a:latin typeface="Arial" charset="0"/>
              </a:defRPr>
            </a:lvl6pPr>
            <a:lvl7pPr marL="914400" algn="l" rtl="0" fontAlgn="base">
              <a:spcBef>
                <a:spcPct val="0"/>
              </a:spcBef>
              <a:spcAft>
                <a:spcPct val="0"/>
              </a:spcAft>
              <a:defRPr sz="2800" b="1">
                <a:solidFill>
                  <a:srgbClr val="0000FF"/>
                </a:solidFill>
                <a:latin typeface="Arial" charset="0"/>
              </a:defRPr>
            </a:lvl7pPr>
            <a:lvl8pPr marL="1371600" algn="l" rtl="0" fontAlgn="base">
              <a:spcBef>
                <a:spcPct val="0"/>
              </a:spcBef>
              <a:spcAft>
                <a:spcPct val="0"/>
              </a:spcAft>
              <a:defRPr sz="2800" b="1">
                <a:solidFill>
                  <a:srgbClr val="0000FF"/>
                </a:solidFill>
                <a:latin typeface="Arial" charset="0"/>
              </a:defRPr>
            </a:lvl8pPr>
            <a:lvl9pPr marL="1828800" algn="l" rtl="0" fontAlgn="base">
              <a:spcBef>
                <a:spcPct val="0"/>
              </a:spcBef>
              <a:spcAft>
                <a:spcPct val="0"/>
              </a:spcAft>
              <a:defRPr sz="2800" b="1">
                <a:solidFill>
                  <a:srgbClr val="0000FF"/>
                </a:solidFill>
                <a:latin typeface="Arial" charset="0"/>
              </a:defRPr>
            </a:lvl9pPr>
          </a:lstStyle>
          <a:p>
            <a:pPr>
              <a:defRPr/>
            </a:pPr>
            <a:r>
              <a:rPr lang="en-US" sz="2000" kern="0">
                <a:solidFill>
                  <a:srgbClr val="00B050"/>
                </a:solidFill>
                <a:latin typeface="Tahoma" panose="020B0604030504040204" pitchFamily="34" charset="0"/>
                <a:ea typeface="Tahoma" panose="020B0604030504040204" pitchFamily="34" charset="0"/>
                <a:cs typeface="Tahoma" panose="020B0604030504040204" pitchFamily="34" charset="0"/>
              </a:rPr>
              <a:t>SOAP ?</a:t>
            </a:r>
          </a:p>
        </p:txBody>
      </p:sp>
    </p:spTree>
    <p:extLst>
      <p:ext uri="{BB962C8B-B14F-4D97-AF65-F5344CB8AC3E}">
        <p14:creationId xmlns:p14="http://schemas.microsoft.com/office/powerpoint/2010/main" val="358789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46063" y="611188"/>
            <a:ext cx="8156575"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350838" indent="-342900">
              <a:defRPr sz="2000" b="1">
                <a:solidFill>
                  <a:srgbClr val="333399"/>
                </a:solidFill>
                <a:latin typeface="Arial" panose="020B0604020202020204" pitchFamily="34" charset="0"/>
              </a:defRPr>
            </a:lvl5pPr>
            <a:lvl6pPr marL="808038" indent="-342900" eaLnBrk="0" fontAlgn="base" hangingPunct="0">
              <a:spcBef>
                <a:spcPct val="0"/>
              </a:spcBef>
              <a:spcAft>
                <a:spcPct val="0"/>
              </a:spcAft>
              <a:defRPr sz="2000" b="1">
                <a:solidFill>
                  <a:srgbClr val="333399"/>
                </a:solidFill>
                <a:latin typeface="Arial" panose="020B0604020202020204" pitchFamily="34" charset="0"/>
              </a:defRPr>
            </a:lvl6pPr>
            <a:lvl7pPr marL="1265238" indent="-342900" eaLnBrk="0" fontAlgn="base" hangingPunct="0">
              <a:spcBef>
                <a:spcPct val="0"/>
              </a:spcBef>
              <a:spcAft>
                <a:spcPct val="0"/>
              </a:spcAft>
              <a:defRPr sz="2000" b="1">
                <a:solidFill>
                  <a:srgbClr val="333399"/>
                </a:solidFill>
                <a:latin typeface="Arial" panose="020B0604020202020204" pitchFamily="34" charset="0"/>
              </a:defRPr>
            </a:lvl7pPr>
            <a:lvl8pPr marL="1722438" indent="-342900" eaLnBrk="0" fontAlgn="base" hangingPunct="0">
              <a:spcBef>
                <a:spcPct val="0"/>
              </a:spcBef>
              <a:spcAft>
                <a:spcPct val="0"/>
              </a:spcAft>
              <a:defRPr sz="2000" b="1">
                <a:solidFill>
                  <a:srgbClr val="333399"/>
                </a:solidFill>
                <a:latin typeface="Arial" panose="020B0604020202020204" pitchFamily="34" charset="0"/>
              </a:defRPr>
            </a:lvl8pPr>
            <a:lvl9pPr marL="2179638" indent="-342900" eaLnBrk="0" fontAlgn="base" hangingPunct="0">
              <a:spcBef>
                <a:spcPct val="0"/>
              </a:spcBef>
              <a:spcAft>
                <a:spcPct val="0"/>
              </a:spcAft>
              <a:defRPr sz="2000" b="1">
                <a:solidFill>
                  <a:srgbClr val="333399"/>
                </a:solidFill>
                <a:latin typeface="Arial" panose="020B0604020202020204" pitchFamily="34" charset="0"/>
              </a:defRPr>
            </a:lvl9pPr>
          </a:lstStyle>
          <a:p>
            <a:pPr lvl="4" algn="just" eaLnBrk="0" fontAlgn="base" hangingPunct="0">
              <a:lnSpc>
                <a:spcPct val="150000"/>
              </a:lnSpc>
              <a:spcBef>
                <a:spcPts val="300"/>
              </a:spcBef>
              <a:spcAft>
                <a:spcPts val="300"/>
              </a:spcAft>
              <a:buFont typeface="Wingdings" panose="05000000000000000000" pitchFamily="2" charset="2"/>
              <a:buChar char="q"/>
            </a:pPr>
            <a:r>
              <a:rPr lang="en-US">
                <a:solidFill>
                  <a:srgbClr val="C00000"/>
                </a:solidFill>
                <a:latin typeface="Tahoma" panose="020B0604030504040204" pitchFamily="34" charset="0"/>
                <a:cs typeface="Tahoma" panose="020B0604030504040204" pitchFamily="34" charset="0"/>
              </a:rPr>
              <a:t>WSDL</a:t>
            </a:r>
            <a:r>
              <a:rPr lang="en-US">
                <a:latin typeface="Tahoma" panose="020B0604030504040204" pitchFamily="34" charset="0"/>
                <a:cs typeface="Tahoma" panose="020B0604030504040204" pitchFamily="34" charset="0"/>
              </a:rPr>
              <a:t> – Web Service Description Language Universal Description, Discovery, and Integration (UDDI): </a:t>
            </a:r>
            <a:r>
              <a:rPr lang="vi-VN" b="0">
                <a:latin typeface="Tahoma" panose="020B0604030504040204" pitchFamily="34" charset="0"/>
                <a:cs typeface="Tahoma" panose="020B0604030504040204" pitchFamily="34" charset="0"/>
              </a:rPr>
              <a:t>định nghĩa một tài liệu XML mô tả giao diện của các dịch vụ web. </a:t>
            </a:r>
            <a:endParaRPr lang="en-US" b="0">
              <a:latin typeface="Tahoma" panose="020B0604030504040204" pitchFamily="34" charset="0"/>
              <a:cs typeface="Tahoma" panose="020B0604030504040204" pitchFamily="34" charset="0"/>
            </a:endParaRPr>
          </a:p>
          <a:p>
            <a:pPr lvl="4" algn="just" eaLnBrk="0" fontAlgn="base" hangingPunct="0">
              <a:lnSpc>
                <a:spcPct val="150000"/>
              </a:lnSpc>
              <a:spcBef>
                <a:spcPts val="300"/>
              </a:spcBef>
              <a:spcAft>
                <a:spcPts val="300"/>
              </a:spcAft>
              <a:buFont typeface="Wingdings" panose="05000000000000000000" pitchFamily="2" charset="2"/>
              <a:buChar char="q"/>
            </a:pPr>
            <a:endParaRPr lang="en-US">
              <a:latin typeface="Tahoma" panose="020B0604030504040204" pitchFamily="34" charset="0"/>
              <a:cs typeface="Tahoma" panose="020B0604030504040204" pitchFamily="34" charset="0"/>
            </a:endParaRPr>
          </a:p>
        </p:txBody>
      </p:sp>
      <p:pic>
        <p:nvPicPr>
          <p:cNvPr id="3" name="Picture 7" descr="cau%20truc%20wsdl%20-%20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09800"/>
            <a:ext cx="4970463"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013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28600" y="609600"/>
            <a:ext cx="82296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nSpc>
                <a:spcPct val="125000"/>
              </a:lnSpc>
              <a:spcBef>
                <a:spcPct val="125000"/>
              </a:spcBef>
              <a:buClr>
                <a:schemeClr val="tx2"/>
              </a:buClr>
              <a:buSzPct val="90000"/>
              <a:buFont typeface="Wingdings" panose="05000000000000000000" pitchFamily="2" charset="2"/>
              <a:buChar char="q"/>
              <a:defRPr sz="3200" b="1">
                <a:solidFill>
                  <a:srgbClr val="333399"/>
                </a:solidFill>
                <a:latin typeface="Arial" panose="020B0604020202020204" pitchFamily="34" charset="0"/>
              </a:defRPr>
            </a:lvl1pPr>
            <a:lvl2pPr marL="692150" indent="-234950">
              <a:lnSpc>
                <a:spcPct val="125000"/>
              </a:lnSpc>
              <a:spcBef>
                <a:spcPct val="25000"/>
              </a:spcBef>
              <a:buClr>
                <a:srgbClr val="333399"/>
              </a:buClr>
              <a:buFont typeface="Times New Roman" panose="02020603050405020304" pitchFamily="18" charset="0"/>
              <a:buChar char="●"/>
              <a:defRPr sz="2800">
                <a:solidFill>
                  <a:srgbClr val="333399"/>
                </a:solidFill>
                <a:latin typeface="Arial" panose="020B0604020202020204" pitchFamily="34" charset="0"/>
              </a:defRPr>
            </a:lvl2pPr>
            <a:lvl3pPr marL="987425" indent="-180975">
              <a:lnSpc>
                <a:spcPct val="125000"/>
              </a:lnSpc>
              <a:spcBef>
                <a:spcPct val="25000"/>
              </a:spcBef>
              <a:buClr>
                <a:schemeClr val="accent2"/>
              </a:buClr>
              <a:buFont typeface="Wingdings" panose="05000000000000000000" pitchFamily="2" charset="2"/>
              <a:buChar char="§"/>
              <a:defRPr sz="2400">
                <a:solidFill>
                  <a:srgbClr val="3366FF"/>
                </a:solidFill>
                <a:latin typeface="Arial" panose="020B0604020202020204" pitchFamily="34" charset="0"/>
              </a:defRPr>
            </a:lvl3pPr>
            <a:lvl4pPr marL="1281113" indent="-1793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2032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2032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2032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2032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2032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lnSpc>
                <a:spcPct val="100000"/>
              </a:lnSpc>
              <a:spcBef>
                <a:spcPct val="0"/>
              </a:spcBef>
              <a:spcAft>
                <a:spcPct val="0"/>
              </a:spcAft>
              <a:buClrTx/>
              <a:buSzTx/>
              <a:buFontTx/>
              <a:buNone/>
            </a:pPr>
            <a:r>
              <a:rPr lang="en-US" sz="2000">
                <a:solidFill>
                  <a:srgbClr val="00B050"/>
                </a:solidFill>
                <a:latin typeface="Tahoma" panose="020B0604030504040204" pitchFamily="34" charset="0"/>
                <a:cs typeface="Tahoma" panose="020B0604030504040204" pitchFamily="34" charset="0"/>
              </a:rPr>
              <a:t>Dịch vụ Web 2.0: dùng </a:t>
            </a:r>
            <a:r>
              <a:rPr lang="en-US" sz="2000">
                <a:solidFill>
                  <a:srgbClr val="FF0000"/>
                </a:solidFill>
                <a:latin typeface="Tahoma" panose="020B0604030504040204" pitchFamily="34" charset="0"/>
                <a:cs typeface="Tahoma" panose="020B0604030504040204" pitchFamily="34" charset="0"/>
              </a:rPr>
              <a:t>REST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9350" y="3205162"/>
            <a:ext cx="6970713"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50825" y="969962"/>
            <a:ext cx="8085138" cy="2400300"/>
          </a:xfrm>
          <a:prstGeom prst="rect">
            <a:avLst/>
          </a:prstGeom>
          <a:noFill/>
        </p:spPr>
        <p:txBody>
          <a:bodyPr>
            <a:spAutoFit/>
          </a:bodyPr>
          <a:lstStyle/>
          <a:p>
            <a:pPr eaLnBrk="0" fontAlgn="base" hangingPunct="0">
              <a:lnSpc>
                <a:spcPct val="150000"/>
              </a:lnSpc>
              <a:spcBef>
                <a:spcPct val="0"/>
              </a:spcBef>
              <a:spcAft>
                <a:spcPct val="0"/>
              </a:spcAft>
              <a:defRPr/>
            </a:pPr>
            <a:r>
              <a:rPr lang="en-US" sz="2000">
                <a:solidFill>
                  <a:srgbClr val="333399"/>
                </a:solidFill>
                <a:latin typeface="Tahoma" panose="020B0604030504040204" pitchFamily="34" charset="0"/>
                <a:ea typeface="Tahoma" panose="020B0604030504040204" pitchFamily="34" charset="0"/>
                <a:cs typeface="Tahoma" panose="020B0604030504040204" pitchFamily="34" charset="0"/>
              </a:rPr>
              <a:t>4 nguyên tắc thiết kế cơ bản:</a:t>
            </a:r>
          </a:p>
          <a:p>
            <a:pPr marL="914400" indent="-457200" eaLnBrk="0" fontAlgn="base" hangingPunct="0">
              <a:lnSpc>
                <a:spcPct val="150000"/>
              </a:lnSpc>
              <a:spcBef>
                <a:spcPct val="0"/>
              </a:spcBef>
              <a:spcAft>
                <a:spcPct val="0"/>
              </a:spcAft>
              <a:buSzPct val="200000"/>
              <a:buFont typeface="Arial" panose="020B0604020202020204" pitchFamily="34" charset="0"/>
              <a:buChar char="•"/>
              <a:defRPr/>
            </a:pPr>
            <a:r>
              <a:rPr lang="en-US" sz="2000">
                <a:solidFill>
                  <a:srgbClr val="333399"/>
                </a:solidFill>
                <a:latin typeface="Tahoma" panose="020B0604030504040204" pitchFamily="34" charset="0"/>
                <a:ea typeface="Tahoma" panose="020B0604030504040204" pitchFamily="34" charset="0"/>
                <a:cs typeface="Tahoma" panose="020B0604030504040204" pitchFamily="34" charset="0"/>
              </a:rPr>
              <a:t>Sử dụng phương thức HTTP rõ ràng.</a:t>
            </a:r>
          </a:p>
          <a:p>
            <a:pPr marL="914400" indent="-457200" eaLnBrk="0" fontAlgn="base" hangingPunct="0">
              <a:lnSpc>
                <a:spcPct val="150000"/>
              </a:lnSpc>
              <a:spcBef>
                <a:spcPct val="0"/>
              </a:spcBef>
              <a:spcAft>
                <a:spcPct val="0"/>
              </a:spcAft>
              <a:buSzPct val="200000"/>
              <a:buFont typeface="Arial" panose="020B0604020202020204" pitchFamily="34" charset="0"/>
              <a:buChar char="•"/>
              <a:defRPr/>
            </a:pPr>
            <a:r>
              <a:rPr lang="en-US" sz="2000">
                <a:solidFill>
                  <a:srgbClr val="333399"/>
                </a:solidFill>
                <a:latin typeface="Tahoma" panose="020B0604030504040204" pitchFamily="34" charset="0"/>
                <a:ea typeface="Tahoma" panose="020B0604030504040204" pitchFamily="34" charset="0"/>
                <a:cs typeface="Tahoma" panose="020B0604030504040204" pitchFamily="34" charset="0"/>
              </a:rPr>
              <a:t>Phi trạng thái.</a:t>
            </a:r>
          </a:p>
          <a:p>
            <a:pPr marL="914400" indent="-457200" eaLnBrk="0" fontAlgn="base" hangingPunct="0">
              <a:lnSpc>
                <a:spcPct val="150000"/>
              </a:lnSpc>
              <a:spcBef>
                <a:spcPct val="0"/>
              </a:spcBef>
              <a:spcAft>
                <a:spcPct val="0"/>
              </a:spcAft>
              <a:buSzPct val="200000"/>
              <a:buFont typeface="Arial" panose="020B0604020202020204" pitchFamily="34" charset="0"/>
              <a:buChar char="•"/>
              <a:defRPr/>
            </a:pPr>
            <a:r>
              <a:rPr lang="en-US" sz="2000">
                <a:solidFill>
                  <a:srgbClr val="333399"/>
                </a:solidFill>
                <a:latin typeface="Tahoma" panose="020B0604030504040204" pitchFamily="34" charset="0"/>
                <a:ea typeface="Tahoma" panose="020B0604030504040204" pitchFamily="34" charset="0"/>
                <a:cs typeface="Tahoma" panose="020B0604030504040204" pitchFamily="34" charset="0"/>
              </a:rPr>
              <a:t>Hiển thị cấu trúc thư mục URIs</a:t>
            </a:r>
          </a:p>
          <a:p>
            <a:pPr marL="914400" indent="-457200" eaLnBrk="0" fontAlgn="base" hangingPunct="0">
              <a:lnSpc>
                <a:spcPct val="150000"/>
              </a:lnSpc>
              <a:spcBef>
                <a:spcPct val="0"/>
              </a:spcBef>
              <a:spcAft>
                <a:spcPct val="0"/>
              </a:spcAft>
              <a:buSzPct val="200000"/>
              <a:buFont typeface="Arial" panose="020B0604020202020204" pitchFamily="34" charset="0"/>
              <a:buChar char="•"/>
              <a:defRPr/>
            </a:pPr>
            <a:r>
              <a:rPr lang="en-US" sz="2000">
                <a:solidFill>
                  <a:srgbClr val="333399"/>
                </a:solidFill>
                <a:latin typeface="Tahoma" panose="020B0604030504040204" pitchFamily="34" charset="0"/>
                <a:ea typeface="Tahoma" panose="020B0604030504040204" pitchFamily="34" charset="0"/>
                <a:cs typeface="Tahoma" panose="020B0604030504040204" pitchFamily="34" charset="0"/>
              </a:rPr>
              <a:t>Chuyển đổi </a:t>
            </a:r>
            <a:r>
              <a:rPr lang="en-US" sz="2000">
                <a:solidFill>
                  <a:srgbClr val="FF0000"/>
                </a:solidFill>
                <a:latin typeface="Tahoma" panose="020B0604030504040204" pitchFamily="34" charset="0"/>
                <a:ea typeface="Tahoma" panose="020B0604030504040204" pitchFamily="34" charset="0"/>
                <a:cs typeface="Tahoma" panose="020B0604030504040204" pitchFamily="34" charset="0"/>
              </a:rPr>
              <a:t>JSON</a:t>
            </a:r>
            <a:r>
              <a:rPr lang="en-US" sz="2000">
                <a:solidFill>
                  <a:srgbClr val="333399"/>
                </a:solidFill>
                <a:latin typeface="Tahoma" panose="020B0604030504040204" pitchFamily="34" charset="0"/>
                <a:ea typeface="Tahoma" panose="020B0604030504040204" pitchFamily="34" charset="0"/>
                <a:cs typeface="Tahoma" panose="020B0604030504040204" pitchFamily="34" charset="0"/>
              </a:rPr>
              <a:t>/ XML hoặc cả hai.</a:t>
            </a:r>
          </a:p>
        </p:txBody>
      </p:sp>
    </p:spTree>
    <p:extLst>
      <p:ext uri="{BB962C8B-B14F-4D97-AF65-F5344CB8AC3E}">
        <p14:creationId xmlns:p14="http://schemas.microsoft.com/office/powerpoint/2010/main" val="1175457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28600" y="609600"/>
            <a:ext cx="8229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nSpc>
                <a:spcPct val="125000"/>
              </a:lnSpc>
              <a:spcBef>
                <a:spcPct val="125000"/>
              </a:spcBef>
              <a:buClr>
                <a:schemeClr val="tx2"/>
              </a:buClr>
              <a:buSzPct val="90000"/>
              <a:buFont typeface="Wingdings" panose="05000000000000000000" pitchFamily="2" charset="2"/>
              <a:buChar char="q"/>
              <a:defRPr sz="3200" b="1">
                <a:solidFill>
                  <a:srgbClr val="333399"/>
                </a:solidFill>
                <a:latin typeface="Arial" panose="020B0604020202020204" pitchFamily="34" charset="0"/>
              </a:defRPr>
            </a:lvl1pPr>
            <a:lvl2pPr marL="692150" indent="-234950">
              <a:lnSpc>
                <a:spcPct val="125000"/>
              </a:lnSpc>
              <a:spcBef>
                <a:spcPct val="25000"/>
              </a:spcBef>
              <a:buClr>
                <a:srgbClr val="333399"/>
              </a:buClr>
              <a:buFont typeface="Times New Roman" panose="02020603050405020304" pitchFamily="18" charset="0"/>
              <a:buChar char="●"/>
              <a:defRPr sz="2800">
                <a:solidFill>
                  <a:srgbClr val="333399"/>
                </a:solidFill>
                <a:latin typeface="Arial" panose="020B0604020202020204" pitchFamily="34" charset="0"/>
              </a:defRPr>
            </a:lvl2pPr>
            <a:lvl3pPr marL="987425" indent="-180975">
              <a:lnSpc>
                <a:spcPct val="125000"/>
              </a:lnSpc>
              <a:spcBef>
                <a:spcPct val="25000"/>
              </a:spcBef>
              <a:buClr>
                <a:schemeClr val="accent2"/>
              </a:buClr>
              <a:buFont typeface="Wingdings" panose="05000000000000000000" pitchFamily="2" charset="2"/>
              <a:buChar char="§"/>
              <a:defRPr sz="2400">
                <a:solidFill>
                  <a:srgbClr val="3366FF"/>
                </a:solidFill>
                <a:latin typeface="Arial" panose="020B0604020202020204" pitchFamily="34" charset="0"/>
              </a:defRPr>
            </a:lvl3pPr>
            <a:lvl4pPr marL="1281113" indent="-1793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2032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2032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2032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2032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2032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lnSpc>
                <a:spcPct val="100000"/>
              </a:lnSpc>
              <a:spcBef>
                <a:spcPct val="0"/>
              </a:spcBef>
              <a:spcAft>
                <a:spcPct val="0"/>
              </a:spcAft>
              <a:buClrTx/>
              <a:buSzTx/>
              <a:buFontTx/>
              <a:buNone/>
            </a:pPr>
            <a:r>
              <a:rPr lang="en-US" sz="2000">
                <a:solidFill>
                  <a:srgbClr val="00B050"/>
                </a:solidFill>
                <a:latin typeface="Tahoma" panose="020B0604030504040204" pitchFamily="34" charset="0"/>
                <a:cs typeface="Tahoma" panose="020B0604030504040204" pitchFamily="34" charset="0"/>
              </a:rPr>
              <a:t>REST ?</a:t>
            </a:r>
          </a:p>
        </p:txBody>
      </p:sp>
      <p:sp>
        <p:nvSpPr>
          <p:cNvPr id="3" name="TextBox 3"/>
          <p:cNvSpPr txBox="1">
            <a:spLocks noChangeArrowheads="1"/>
          </p:cNvSpPr>
          <p:nvPr/>
        </p:nvSpPr>
        <p:spPr bwMode="auto">
          <a:xfrm>
            <a:off x="260350" y="896937"/>
            <a:ext cx="81978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pPr algn="just" eaLnBrk="0" fontAlgn="base" hangingPunct="0">
              <a:lnSpc>
                <a:spcPct val="150000"/>
              </a:lnSpc>
              <a:spcBef>
                <a:spcPct val="0"/>
              </a:spcBef>
              <a:spcAft>
                <a:spcPct val="0"/>
              </a:spcAft>
            </a:pPr>
            <a:r>
              <a:rPr lang="en-US" b="0">
                <a:latin typeface="Tahoma" panose="020B0604030504040204" pitchFamily="34" charset="0"/>
                <a:cs typeface="Tahoma" panose="020B0604030504040204" pitchFamily="34" charset="0"/>
              </a:rPr>
              <a:t>REST (Representational State Tranfer) </a:t>
            </a:r>
            <a:r>
              <a:rPr lang="vi-VN" b="0">
                <a:latin typeface="Tahoma" panose="020B0604030504040204" pitchFamily="34" charset="0"/>
                <a:cs typeface="Tahoma" panose="020B0604030504040204" pitchFamily="34" charset="0"/>
              </a:rPr>
              <a:t>là </a:t>
            </a:r>
            <a:r>
              <a:rPr lang="en-US" b="0">
                <a:latin typeface="Tahoma" panose="020B0604030504040204" pitchFamily="34" charset="0"/>
                <a:cs typeface="Tahoma" panose="020B0604030504040204" pitchFamily="34" charset="0"/>
              </a:rPr>
              <a:t>một kiến trúc phần </a:t>
            </a:r>
            <a:r>
              <a:rPr lang="vi-VN" b="0">
                <a:latin typeface="Tahoma" panose="020B0604030504040204" pitchFamily="34" charset="0"/>
                <a:cs typeface="Tahoma" panose="020B0604030504040204" pitchFamily="34" charset="0"/>
              </a:rPr>
              <a:t>mềm cho các hệ thống phân tán siêu truyền thông như WWW, được chọn sử dụng rộng rãi thay cho Web service dựa trên SOAP và WSDL.</a:t>
            </a:r>
          </a:p>
        </p:txBody>
      </p:sp>
      <p:sp>
        <p:nvSpPr>
          <p:cNvPr id="4" name="Title 1"/>
          <p:cNvSpPr txBox="1">
            <a:spLocks/>
          </p:cNvSpPr>
          <p:nvPr/>
        </p:nvSpPr>
        <p:spPr bwMode="auto">
          <a:xfrm>
            <a:off x="260350" y="2408237"/>
            <a:ext cx="82296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nSpc>
                <a:spcPct val="125000"/>
              </a:lnSpc>
              <a:spcBef>
                <a:spcPct val="125000"/>
              </a:spcBef>
              <a:buClr>
                <a:schemeClr val="tx2"/>
              </a:buClr>
              <a:buSzPct val="90000"/>
              <a:buFont typeface="Wingdings" panose="05000000000000000000" pitchFamily="2" charset="2"/>
              <a:buChar char="q"/>
              <a:defRPr sz="3200" b="1">
                <a:solidFill>
                  <a:srgbClr val="333399"/>
                </a:solidFill>
                <a:latin typeface="Arial" panose="020B0604020202020204" pitchFamily="34" charset="0"/>
              </a:defRPr>
            </a:lvl1pPr>
            <a:lvl2pPr marL="692150" indent="-234950">
              <a:lnSpc>
                <a:spcPct val="125000"/>
              </a:lnSpc>
              <a:spcBef>
                <a:spcPct val="25000"/>
              </a:spcBef>
              <a:buClr>
                <a:srgbClr val="333399"/>
              </a:buClr>
              <a:buFont typeface="Times New Roman" panose="02020603050405020304" pitchFamily="18" charset="0"/>
              <a:buChar char="●"/>
              <a:defRPr sz="2800">
                <a:solidFill>
                  <a:srgbClr val="333399"/>
                </a:solidFill>
                <a:latin typeface="Arial" panose="020B0604020202020204" pitchFamily="34" charset="0"/>
              </a:defRPr>
            </a:lvl2pPr>
            <a:lvl3pPr marL="987425" indent="-180975">
              <a:lnSpc>
                <a:spcPct val="125000"/>
              </a:lnSpc>
              <a:spcBef>
                <a:spcPct val="25000"/>
              </a:spcBef>
              <a:buClr>
                <a:schemeClr val="accent2"/>
              </a:buClr>
              <a:buFont typeface="Wingdings" panose="05000000000000000000" pitchFamily="2" charset="2"/>
              <a:buChar char="§"/>
              <a:defRPr sz="2400">
                <a:solidFill>
                  <a:srgbClr val="3366FF"/>
                </a:solidFill>
                <a:latin typeface="Arial" panose="020B0604020202020204" pitchFamily="34" charset="0"/>
              </a:defRPr>
            </a:lvl3pPr>
            <a:lvl4pPr marL="1281113" indent="-1793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2032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2032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2032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2032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2032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lnSpc>
                <a:spcPct val="100000"/>
              </a:lnSpc>
              <a:spcBef>
                <a:spcPct val="0"/>
              </a:spcBef>
              <a:spcAft>
                <a:spcPct val="0"/>
              </a:spcAft>
              <a:buClrTx/>
              <a:buSzTx/>
              <a:buFontTx/>
              <a:buNone/>
            </a:pPr>
            <a:r>
              <a:rPr lang="en-US" sz="2000">
                <a:solidFill>
                  <a:srgbClr val="00B050"/>
                </a:solidFill>
                <a:latin typeface="Tahoma" panose="020B0604030504040204" pitchFamily="34" charset="0"/>
                <a:cs typeface="Tahoma" panose="020B0604030504040204" pitchFamily="34" charset="0"/>
              </a:rPr>
              <a:t>Đặc trưng của REST</a:t>
            </a:r>
          </a:p>
        </p:txBody>
      </p:sp>
      <p:sp>
        <p:nvSpPr>
          <p:cNvPr id="5" name="Rectangle 4"/>
          <p:cNvSpPr>
            <a:spLocks noChangeArrowheads="1"/>
          </p:cNvSpPr>
          <p:nvPr/>
        </p:nvSpPr>
        <p:spPr bwMode="auto">
          <a:xfrm>
            <a:off x="776288" y="2841625"/>
            <a:ext cx="768191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b="1">
                <a:solidFill>
                  <a:srgbClr val="333399"/>
                </a:solidFill>
                <a:latin typeface="Arial" panose="020B0604020202020204" pitchFamily="34" charset="0"/>
              </a:defRPr>
            </a:lvl1pPr>
            <a:lvl2pPr marL="403225" indent="-34290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pPr lvl="1" algn="just" eaLnBrk="0" fontAlgn="base" hangingPunct="0">
              <a:lnSpc>
                <a:spcPct val="115000"/>
              </a:lnSpc>
              <a:spcBef>
                <a:spcPct val="0"/>
              </a:spcBef>
              <a:spcAft>
                <a:spcPct val="0"/>
              </a:spcAft>
              <a:buSzPct val="200000"/>
              <a:buFont typeface="Arial" panose="020B0604020202020204" pitchFamily="34" charset="0"/>
              <a:buChar char="•"/>
            </a:pPr>
            <a:r>
              <a:rPr lang="en-US" b="0">
                <a:latin typeface="Tahoma" panose="020B0604030504040204" pitchFamily="34" charset="0"/>
                <a:cs typeface="Tahoma" panose="020B0604030504040204" pitchFamily="34" charset="0"/>
              </a:rPr>
              <a:t>Là dạng client – server.</a:t>
            </a:r>
          </a:p>
          <a:p>
            <a:pPr lvl="1" algn="just" eaLnBrk="0" fontAlgn="base" hangingPunct="0">
              <a:lnSpc>
                <a:spcPct val="115000"/>
              </a:lnSpc>
              <a:spcBef>
                <a:spcPct val="0"/>
              </a:spcBef>
              <a:spcAft>
                <a:spcPct val="0"/>
              </a:spcAft>
              <a:buSzPct val="200000"/>
              <a:buFont typeface="Arial" panose="020B0604020202020204" pitchFamily="34" charset="0"/>
              <a:buChar char="•"/>
            </a:pPr>
            <a:r>
              <a:rPr lang="en-US" b="0">
                <a:latin typeface="Tahoma" panose="020B0604030504040204" pitchFamily="34" charset="0"/>
                <a:cs typeface="Tahoma" panose="020B0604030504040204" pitchFamily="34" charset="0"/>
              </a:rPr>
              <a:t>Phân tách giao diện của client ra khỏi dữ liệu.</a:t>
            </a:r>
          </a:p>
          <a:p>
            <a:pPr lvl="1" algn="just" eaLnBrk="0" fontAlgn="base" hangingPunct="0">
              <a:lnSpc>
                <a:spcPct val="115000"/>
              </a:lnSpc>
              <a:spcBef>
                <a:spcPct val="0"/>
              </a:spcBef>
              <a:spcAft>
                <a:spcPct val="0"/>
              </a:spcAft>
              <a:buSzPct val="200000"/>
              <a:buFont typeface="Arial" panose="020B0604020202020204" pitchFamily="34" charset="0"/>
              <a:buChar char="•"/>
            </a:pPr>
            <a:r>
              <a:rPr lang="en-US" b="0">
                <a:latin typeface="Tahoma" panose="020B0604030504040204" pitchFamily="34" charset="0"/>
                <a:cs typeface="Tahoma" panose="020B0604030504040204" pitchFamily="34" charset="0"/>
              </a:rPr>
              <a:t>Cho phép mỗi thành phần phát triển độc lập.</a:t>
            </a:r>
          </a:p>
          <a:p>
            <a:pPr lvl="1" algn="just" eaLnBrk="0" fontAlgn="base" hangingPunct="0">
              <a:lnSpc>
                <a:spcPct val="115000"/>
              </a:lnSpc>
              <a:spcBef>
                <a:spcPct val="0"/>
              </a:spcBef>
              <a:spcAft>
                <a:spcPct val="0"/>
              </a:spcAft>
              <a:buSzPct val="200000"/>
              <a:buFont typeface="Arial" panose="020B0604020202020204" pitchFamily="34" charset="0"/>
              <a:buChar char="•"/>
            </a:pPr>
            <a:r>
              <a:rPr lang="en-US" b="0">
                <a:latin typeface="Tahoma" panose="020B0604030504040204" pitchFamily="34" charset="0"/>
                <a:cs typeface="Tahoma" panose="020B0604030504040204" pitchFamily="34" charset="0"/>
              </a:rPr>
              <a:t>Hỗ trợ đa nền tảng.</a:t>
            </a:r>
          </a:p>
          <a:p>
            <a:pPr lvl="1" algn="just" eaLnBrk="0" fontAlgn="base" hangingPunct="0">
              <a:lnSpc>
                <a:spcPct val="115000"/>
              </a:lnSpc>
              <a:spcBef>
                <a:spcPct val="0"/>
              </a:spcBef>
              <a:spcAft>
                <a:spcPct val="0"/>
              </a:spcAft>
              <a:buSzPct val="200000"/>
              <a:buFont typeface="Arial" panose="020B0604020202020204" pitchFamily="34" charset="0"/>
              <a:buChar char="•"/>
            </a:pPr>
            <a:r>
              <a:rPr lang="en-US" b="0">
                <a:latin typeface="Tahoma" panose="020B0604030504040204" pitchFamily="34" charset="0"/>
                <a:cs typeface="Tahoma" panose="020B0604030504040204" pitchFamily="34" charset="0"/>
              </a:rPr>
              <a:t>Mỗi yêu cầu từ client phải có đủ thông tin cần thiết để server có thể hiểu được mà không cần phải lưu trữ thêm thông tin nào trước đó.</a:t>
            </a:r>
          </a:p>
          <a:p>
            <a:pPr lvl="1" algn="just" eaLnBrk="0" fontAlgn="base" hangingPunct="0">
              <a:lnSpc>
                <a:spcPct val="115000"/>
              </a:lnSpc>
              <a:spcBef>
                <a:spcPct val="0"/>
              </a:spcBef>
              <a:spcAft>
                <a:spcPct val="0"/>
              </a:spcAft>
              <a:buSzPct val="200000"/>
              <a:buFont typeface="Arial" panose="020B0604020202020204" pitchFamily="34" charset="0"/>
              <a:buChar char="•"/>
            </a:pPr>
            <a:r>
              <a:rPr lang="en-US" b="0">
                <a:latin typeface="Tahoma" panose="020B0604030504040204" pitchFamily="34" charset="0"/>
                <a:cs typeface="Tahoma" panose="020B0604030504040204" pitchFamily="34" charset="0"/>
              </a:rPr>
              <a:t>Tất cả tài nguyên được truy cập thông qua một interface thống nhất (HTTP </a:t>
            </a:r>
            <a:r>
              <a:rPr lang="en-US" b="0">
                <a:solidFill>
                  <a:srgbClr val="FF0000"/>
                </a:solidFill>
                <a:latin typeface="Tahoma" panose="020B0604030504040204" pitchFamily="34" charset="0"/>
                <a:cs typeface="Tahoma" panose="020B0604030504040204" pitchFamily="34" charset="0"/>
              </a:rPr>
              <a:t>GET</a:t>
            </a:r>
            <a:r>
              <a:rPr lang="en-US" b="0">
                <a:latin typeface="Tahoma" panose="020B0604030504040204" pitchFamily="34" charset="0"/>
                <a:cs typeface="Tahoma" panose="020B0604030504040204" pitchFamily="34" charset="0"/>
              </a:rPr>
              <a:t>, </a:t>
            </a:r>
            <a:r>
              <a:rPr lang="en-US" b="0">
                <a:solidFill>
                  <a:srgbClr val="FF0000"/>
                </a:solidFill>
                <a:latin typeface="Tahoma" panose="020B0604030504040204" pitchFamily="34" charset="0"/>
                <a:cs typeface="Tahoma" panose="020B0604030504040204" pitchFamily="34" charset="0"/>
              </a:rPr>
              <a:t>PUT</a:t>
            </a:r>
            <a:r>
              <a:rPr lang="en-US" b="0">
                <a:latin typeface="Tahoma" panose="020B0604030504040204" pitchFamily="34" charset="0"/>
                <a:cs typeface="Tahoma" panose="020B0604030504040204" pitchFamily="34" charset="0"/>
              </a:rPr>
              <a:t>, </a:t>
            </a:r>
            <a:r>
              <a:rPr lang="en-US" b="0">
                <a:solidFill>
                  <a:srgbClr val="FF0000"/>
                </a:solidFill>
                <a:latin typeface="Tahoma" panose="020B0604030504040204" pitchFamily="34" charset="0"/>
                <a:cs typeface="Tahoma" panose="020B0604030504040204" pitchFamily="34" charset="0"/>
              </a:rPr>
              <a:t>POST</a:t>
            </a:r>
            <a:r>
              <a:rPr lang="en-US" b="0">
                <a:latin typeface="Tahoma" panose="020B0604030504040204" pitchFamily="34" charset="0"/>
                <a:cs typeface="Tahoma" panose="020B0604030504040204" pitchFamily="34" charset="0"/>
              </a:rPr>
              <a:t>, </a:t>
            </a:r>
            <a:r>
              <a:rPr lang="en-US" b="0">
                <a:solidFill>
                  <a:srgbClr val="FF0000"/>
                </a:solidFill>
                <a:latin typeface="Tahoma" panose="020B0604030504040204" pitchFamily="34" charset="0"/>
                <a:cs typeface="Tahoma" panose="020B0604030504040204" pitchFamily="34" charset="0"/>
              </a:rPr>
              <a:t>DELETE</a:t>
            </a:r>
            <a:r>
              <a:rPr lang="en-US" b="0">
                <a:latin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364250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5434501" cy="400110"/>
          </a:xfrm>
          <a:prstGeom prst="rect">
            <a:avLst/>
          </a:prstGeom>
          <a:noFill/>
        </p:spPr>
        <p:txBody>
          <a:bodyPr wrap="none" rtlCol="0">
            <a:spAutoFit/>
          </a:bodyPr>
          <a:lstStyle/>
          <a:p>
            <a:pPr marL="285750" indent="-285750">
              <a:buFont typeface="Wingdings" panose="05000000000000000000" pitchFamily="2" charset="2"/>
              <a:buChar char="q"/>
            </a:pPr>
            <a:r>
              <a:rPr lang="en-US" altLang="en-US" sz="2000" b="1">
                <a:latin typeface="Tahoma" panose="020B0604030504040204" pitchFamily="34" charset="0"/>
                <a:cs typeface="Tahoma" panose="020B0604030504040204" pitchFamily="34" charset="0"/>
              </a:rPr>
              <a:t>Các thành phần chính của dịch vụ Web</a:t>
            </a:r>
            <a:endParaRPr lang="en-US" sz="2000" b="1"/>
          </a:p>
        </p:txBody>
      </p:sp>
      <p:sp>
        <p:nvSpPr>
          <p:cNvPr id="3" name="Rectangle 2"/>
          <p:cNvSpPr/>
          <p:nvPr/>
        </p:nvSpPr>
        <p:spPr>
          <a:xfrm>
            <a:off x="609600" y="914400"/>
            <a:ext cx="6913563" cy="5708650"/>
          </a:xfrm>
          <a:prstGeom prst="rect">
            <a:avLst/>
          </a:prstGeom>
        </p:spPr>
        <p:txBody>
          <a:bodyPr>
            <a:spAutoFit/>
          </a:bodyPr>
          <a:lstStyle/>
          <a:p>
            <a:pPr marL="342900" indent="-342900" algn="just" eaLnBrk="0" fontAlgn="base" hangingPunct="0">
              <a:lnSpc>
                <a:spcPct val="150000"/>
              </a:lnSpc>
              <a:spcBef>
                <a:spcPts val="300"/>
              </a:spcBef>
              <a:spcAft>
                <a:spcPts val="300"/>
              </a:spcAft>
              <a:buFont typeface="Wingdings" panose="05000000000000000000" pitchFamily="2" charset="2"/>
              <a:buChar char="q"/>
              <a:defRPr/>
            </a:pPr>
            <a:r>
              <a:rPr lang="en-US" sz="2000" b="1">
                <a:solidFill>
                  <a:srgbClr val="C00000"/>
                </a:solidFill>
                <a:latin typeface="Tahoma" panose="020B0604030504040204" pitchFamily="34" charset="0"/>
                <a:ea typeface="Tahoma" panose="020B0604030504040204" pitchFamily="34" charset="0"/>
                <a:cs typeface="Tahoma" panose="020B0604030504040204" pitchFamily="34" charset="0"/>
              </a:rPr>
              <a:t>XML</a:t>
            </a:r>
            <a:r>
              <a:rPr lang="en-US" sz="2000" b="1">
                <a:solidFill>
                  <a:srgbClr val="333399"/>
                </a:solidFill>
                <a:latin typeface="Tahoma" panose="020B0604030504040204" pitchFamily="34" charset="0"/>
                <a:ea typeface="Tahoma" panose="020B0604030504040204" pitchFamily="34" charset="0"/>
                <a:cs typeface="Tahoma" panose="020B0604030504040204" pitchFamily="34" charset="0"/>
              </a:rPr>
              <a:t> – eXtensible Markup Language/ </a:t>
            </a:r>
            <a:r>
              <a:rPr lang="en-US" sz="2000" b="1">
                <a:solidFill>
                  <a:srgbClr val="C00000"/>
                </a:solidFill>
                <a:latin typeface="Tahoma" panose="020B0604030504040204" pitchFamily="34" charset="0"/>
                <a:ea typeface="Tahoma" panose="020B0604030504040204" pitchFamily="34" charset="0"/>
                <a:cs typeface="Tahoma" panose="020B0604030504040204" pitchFamily="34" charset="0"/>
              </a:rPr>
              <a:t>JSON</a:t>
            </a:r>
            <a:r>
              <a:rPr lang="en-US" sz="2000" b="1">
                <a:solidFill>
                  <a:srgbClr val="333399"/>
                </a:solidFill>
                <a:latin typeface="Tahoma" panose="020B0604030504040204" pitchFamily="34" charset="0"/>
                <a:ea typeface="Tahoma" panose="020B0604030504040204" pitchFamily="34" charset="0"/>
                <a:cs typeface="Tahoma" panose="020B0604030504040204" pitchFamily="34" charset="0"/>
              </a:rPr>
              <a:t> (JavaScript Object Notation)</a:t>
            </a:r>
          </a:p>
          <a:p>
            <a:pPr marL="350838" lvl="4" indent="-342900" algn="just" eaLnBrk="0" fontAlgn="base" hangingPunct="0">
              <a:lnSpc>
                <a:spcPct val="150000"/>
              </a:lnSpc>
              <a:spcBef>
                <a:spcPts val="300"/>
              </a:spcBef>
              <a:spcAft>
                <a:spcPts val="300"/>
              </a:spcAft>
              <a:buFont typeface="Wingdings" panose="05000000000000000000" pitchFamily="2" charset="2"/>
              <a:buChar char="q"/>
              <a:defRPr/>
            </a:pPr>
            <a:r>
              <a:rPr lang="en-US" sz="2000" b="1">
                <a:solidFill>
                  <a:srgbClr val="C00000"/>
                </a:solidFill>
                <a:latin typeface="Tahoma" panose="020B0604030504040204" pitchFamily="34" charset="0"/>
                <a:ea typeface="Tahoma" panose="020B0604030504040204" pitchFamily="34" charset="0"/>
                <a:cs typeface="Tahoma" panose="020B0604030504040204" pitchFamily="34" charset="0"/>
              </a:rPr>
              <a:t>WSDL</a:t>
            </a:r>
            <a:r>
              <a:rPr lang="en-US" sz="2000" b="1">
                <a:solidFill>
                  <a:srgbClr val="333399"/>
                </a:solidFill>
                <a:latin typeface="Tahoma" panose="020B0604030504040204" pitchFamily="34" charset="0"/>
                <a:ea typeface="Tahoma" panose="020B0604030504040204" pitchFamily="34" charset="0"/>
                <a:cs typeface="Tahoma" panose="020B0604030504040204" pitchFamily="34" charset="0"/>
              </a:rPr>
              <a:t> – Web Service Description Language Universal Description, Discovery, and Integration (UDDI)</a:t>
            </a:r>
          </a:p>
          <a:p>
            <a:pPr marL="350838" lvl="4" indent="-342900" algn="just" eaLnBrk="0" fontAlgn="base" hangingPunct="0">
              <a:lnSpc>
                <a:spcPct val="150000"/>
              </a:lnSpc>
              <a:spcBef>
                <a:spcPts val="300"/>
              </a:spcBef>
              <a:spcAft>
                <a:spcPts val="300"/>
              </a:spcAft>
              <a:buFont typeface="Wingdings" panose="05000000000000000000" pitchFamily="2" charset="2"/>
              <a:buChar char="q"/>
              <a:defRPr/>
            </a:pPr>
            <a:r>
              <a:rPr lang="en-US" sz="2000" b="1">
                <a:solidFill>
                  <a:srgbClr val="C00000"/>
                </a:solidFill>
                <a:latin typeface="Tahoma" panose="020B0604030504040204" pitchFamily="34" charset="0"/>
                <a:ea typeface="Tahoma" panose="020B0604030504040204" pitchFamily="34" charset="0"/>
                <a:cs typeface="Tahoma" panose="020B0604030504040204" pitchFamily="34" charset="0"/>
              </a:rPr>
              <a:t>SOAP</a:t>
            </a:r>
            <a:r>
              <a:rPr lang="en-US" sz="2000" b="1">
                <a:solidFill>
                  <a:srgbClr val="333399"/>
                </a:solidFill>
                <a:latin typeface="Tahoma" panose="020B0604030504040204" pitchFamily="34" charset="0"/>
                <a:ea typeface="Tahoma" panose="020B0604030504040204" pitchFamily="34" charset="0"/>
                <a:cs typeface="Tahoma" panose="020B0604030504040204" pitchFamily="34" charset="0"/>
              </a:rPr>
              <a:t> – Simple Object Access Protocol</a:t>
            </a:r>
          </a:p>
          <a:p>
            <a:pPr marL="350838" lvl="4" indent="-342900" algn="just" eaLnBrk="0" fontAlgn="base" hangingPunct="0">
              <a:lnSpc>
                <a:spcPct val="150000"/>
              </a:lnSpc>
              <a:spcBef>
                <a:spcPts val="300"/>
              </a:spcBef>
              <a:spcAft>
                <a:spcPts val="300"/>
              </a:spcAft>
              <a:buFont typeface="Wingdings" panose="05000000000000000000" pitchFamily="2" charset="2"/>
              <a:buChar char="q"/>
              <a:defRPr/>
            </a:pPr>
            <a:r>
              <a:rPr lang="en-US" sz="2000" b="1">
                <a:solidFill>
                  <a:srgbClr val="FF0000"/>
                </a:solidFill>
                <a:latin typeface="Tahoma" panose="020B0604030504040204" pitchFamily="34" charset="0"/>
                <a:ea typeface="Tahoma" panose="020B0604030504040204" pitchFamily="34" charset="0"/>
                <a:cs typeface="Tahoma" panose="020B0604030504040204" pitchFamily="34" charset="0"/>
              </a:rPr>
              <a:t>RSS – Really Simple Syndication</a:t>
            </a:r>
          </a:p>
          <a:p>
            <a:pPr marL="350838" lvl="4" indent="-342900" algn="just" eaLnBrk="0" fontAlgn="base" hangingPunct="0">
              <a:lnSpc>
                <a:spcPct val="150000"/>
              </a:lnSpc>
              <a:spcBef>
                <a:spcPts val="300"/>
              </a:spcBef>
              <a:spcAft>
                <a:spcPts val="300"/>
              </a:spcAft>
              <a:buFont typeface="Wingdings" panose="05000000000000000000" pitchFamily="2" charset="2"/>
              <a:buChar char="q"/>
              <a:defRPr/>
            </a:pPr>
            <a:r>
              <a:rPr lang="en-US" sz="2000" b="1">
                <a:solidFill>
                  <a:srgbClr val="C00000"/>
                </a:solidFill>
                <a:latin typeface="Tahoma" panose="020B0604030504040204" pitchFamily="34" charset="0"/>
                <a:ea typeface="Tahoma" panose="020B0604030504040204" pitchFamily="34" charset="0"/>
                <a:cs typeface="Tahoma" panose="020B0604030504040204" pitchFamily="34" charset="0"/>
              </a:rPr>
              <a:t>RDF </a:t>
            </a:r>
            <a:r>
              <a:rPr lang="en-US" sz="2000" b="1">
                <a:solidFill>
                  <a:srgbClr val="333399"/>
                </a:solidFill>
                <a:latin typeface="Tahoma" panose="020B0604030504040204" pitchFamily="34" charset="0"/>
                <a:ea typeface="Tahoma" panose="020B0604030504040204" pitchFamily="34" charset="0"/>
                <a:cs typeface="Tahoma" panose="020B0604030504040204" pitchFamily="34" charset="0"/>
              </a:rPr>
              <a:t>– Resource Description Framework</a:t>
            </a:r>
          </a:p>
          <a:p>
            <a:pPr marL="350838" lvl="4" indent="-342900" algn="just" eaLnBrk="0" fontAlgn="base" hangingPunct="0">
              <a:lnSpc>
                <a:spcPct val="150000"/>
              </a:lnSpc>
              <a:spcBef>
                <a:spcPts val="300"/>
              </a:spcBef>
              <a:spcAft>
                <a:spcPts val="300"/>
              </a:spcAft>
              <a:buFont typeface="Wingdings" panose="05000000000000000000" pitchFamily="2" charset="2"/>
              <a:buChar char="q"/>
              <a:defRPr/>
            </a:pPr>
            <a:r>
              <a:rPr lang="en-US" sz="2000" b="1">
                <a:solidFill>
                  <a:srgbClr val="C00000"/>
                </a:solidFill>
                <a:latin typeface="Tahoma" panose="020B0604030504040204" pitchFamily="34" charset="0"/>
                <a:ea typeface="Tahoma" panose="020B0604030504040204" pitchFamily="34" charset="0"/>
                <a:cs typeface="Tahoma" panose="020B0604030504040204" pitchFamily="34" charset="0"/>
              </a:rPr>
              <a:t>RESTful</a:t>
            </a:r>
            <a:r>
              <a:rPr lang="en-US" sz="2000" b="1">
                <a:solidFill>
                  <a:srgbClr val="333399"/>
                </a:solidFill>
                <a:latin typeface="Tahoma" panose="020B0604030504040204" pitchFamily="34" charset="0"/>
                <a:ea typeface="Tahoma" panose="020B0604030504040204" pitchFamily="34" charset="0"/>
                <a:cs typeface="Tahoma" panose="020B0604030504040204" pitchFamily="34" charset="0"/>
              </a:rPr>
              <a:t> - Representational State Transfer</a:t>
            </a:r>
          </a:p>
          <a:p>
            <a:pPr marL="350838" lvl="4" indent="-342900" algn="just" eaLnBrk="0" fontAlgn="base" hangingPunct="0">
              <a:lnSpc>
                <a:spcPct val="150000"/>
              </a:lnSpc>
              <a:spcBef>
                <a:spcPts val="300"/>
              </a:spcBef>
              <a:spcAft>
                <a:spcPts val="300"/>
              </a:spcAft>
              <a:buFont typeface="Wingdings" panose="05000000000000000000" pitchFamily="2" charset="2"/>
              <a:buChar char="q"/>
              <a:defRPr/>
            </a:pPr>
            <a:r>
              <a:rPr lang="en-US" sz="2000" b="1">
                <a:solidFill>
                  <a:srgbClr val="C00000"/>
                </a:solidFill>
                <a:latin typeface="Tahoma" panose="020B0604030504040204" pitchFamily="34" charset="0"/>
                <a:ea typeface="Tahoma" panose="020B0604030504040204" pitchFamily="34" charset="0"/>
                <a:cs typeface="Tahoma" panose="020B0604030504040204" pitchFamily="34" charset="0"/>
              </a:rPr>
              <a:t>WADL</a:t>
            </a:r>
            <a:r>
              <a:rPr lang="en-US" sz="2000" b="1">
                <a:solidFill>
                  <a:srgbClr val="333399"/>
                </a:solidFill>
                <a:latin typeface="Arial" panose="020B0604020202020204" pitchFamily="34" charset="0"/>
              </a:rPr>
              <a:t> - Web Application Description Language</a:t>
            </a:r>
            <a:endParaRPr lang="en-US" sz="2000" b="1">
              <a:solidFill>
                <a:srgbClr val="333399"/>
              </a:solidFill>
              <a:latin typeface="Tahoma" panose="020B0604030504040204" pitchFamily="34" charset="0"/>
              <a:ea typeface="Tahoma" panose="020B0604030504040204" pitchFamily="34" charset="0"/>
              <a:cs typeface="Tahoma" panose="020B0604030504040204" pitchFamily="34" charset="0"/>
            </a:endParaRPr>
          </a:p>
          <a:p>
            <a:pPr algn="just" eaLnBrk="0" fontAlgn="base" hangingPunct="0">
              <a:lnSpc>
                <a:spcPct val="150000"/>
              </a:lnSpc>
              <a:spcBef>
                <a:spcPts val="300"/>
              </a:spcBef>
              <a:spcAft>
                <a:spcPts val="300"/>
              </a:spcAft>
              <a:defRPr/>
            </a:pPr>
            <a:endParaRPr lang="en-US" sz="2000" b="1">
              <a:solidFill>
                <a:srgbClr val="00B05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93837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458200" cy="3970318"/>
          </a:xfrm>
          <a:prstGeom prst="rect">
            <a:avLst/>
          </a:prstGeom>
        </p:spPr>
        <p:txBody>
          <a:bodyPr wrap="square">
            <a:spAutoFit/>
          </a:bodyPr>
          <a:lstStyle/>
          <a:p>
            <a:pPr marL="457200" lvl="0" indent="-457200">
              <a:buClr>
                <a:srgbClr val="3DC5C5"/>
              </a:buClr>
              <a:buFont typeface="Wingdings" panose="05000000000000000000" pitchFamily="2" charset="2"/>
              <a:buChar char="q"/>
              <a:defRPr/>
            </a:pPr>
            <a:r>
              <a:rPr lang="en-US" sz="2800" b="1" kern="0">
                <a:solidFill>
                  <a:srgbClr val="FF0000"/>
                </a:solidFill>
                <a:latin typeface="Cambria" panose="02040503050406030204" pitchFamily="18" charset="0"/>
              </a:rPr>
              <a:t>Các công cụ Test dịch vụ Web thường dùng</a:t>
            </a:r>
          </a:p>
          <a:p>
            <a:pPr marL="457200" lvl="0" indent="-457200">
              <a:buClr>
                <a:srgbClr val="3DC5C5"/>
              </a:buClr>
              <a:buFontTx/>
              <a:buChar char="-"/>
              <a:defRPr/>
            </a:pPr>
            <a:r>
              <a:rPr lang="en-US" sz="2800" kern="0">
                <a:solidFill>
                  <a:srgbClr val="FF0000"/>
                </a:solidFill>
                <a:latin typeface="Cambria" panose="02040503050406030204" pitchFamily="18" charset="0"/>
              </a:rPr>
              <a:t>WCF Client Test (.exe của Microsoft)</a:t>
            </a:r>
          </a:p>
          <a:p>
            <a:pPr marL="457200" lvl="0" indent="-457200">
              <a:buClr>
                <a:srgbClr val="3DC5C5"/>
              </a:buClr>
              <a:buFontTx/>
              <a:buChar char="-"/>
              <a:defRPr/>
            </a:pPr>
            <a:r>
              <a:rPr lang="en-US" sz="2800" kern="0">
                <a:solidFill>
                  <a:srgbClr val="FF0000"/>
                </a:solidFill>
                <a:latin typeface="Cambria" panose="02040503050406030204" pitchFamily="18" charset="0"/>
              </a:rPr>
              <a:t>Postman (add on chrome)</a:t>
            </a:r>
          </a:p>
          <a:p>
            <a:pPr marL="457200" lvl="0" indent="-457200">
              <a:buClr>
                <a:srgbClr val="3DC5C5"/>
              </a:buClr>
              <a:buFontTx/>
              <a:buChar char="-"/>
              <a:defRPr/>
            </a:pPr>
            <a:r>
              <a:rPr lang="en-US" sz="2800" kern="0">
                <a:solidFill>
                  <a:srgbClr val="FF0000"/>
                </a:solidFill>
                <a:latin typeface="Cambria" panose="02040503050406030204" pitchFamily="18" charset="0"/>
              </a:rPr>
              <a:t>HttpRequester (add on firefox)</a:t>
            </a:r>
          </a:p>
          <a:p>
            <a:pPr marL="457200" lvl="0" indent="-457200">
              <a:buClr>
                <a:srgbClr val="3DC5C5"/>
              </a:buClr>
              <a:buFontTx/>
              <a:buChar char="-"/>
              <a:defRPr/>
            </a:pPr>
            <a:endParaRPr lang="en-US" sz="2800" kern="0">
              <a:solidFill>
                <a:srgbClr val="FF0000"/>
              </a:solidFill>
              <a:latin typeface="Cambria" panose="02040503050406030204" pitchFamily="18" charset="0"/>
            </a:endParaRPr>
          </a:p>
          <a:p>
            <a:pPr lvl="0">
              <a:buClr>
                <a:srgbClr val="3DC5C5"/>
              </a:buClr>
              <a:defRPr/>
            </a:pPr>
            <a:r>
              <a:rPr lang="en-US" sz="2800" kern="0">
                <a:solidFill>
                  <a:srgbClr val="FF0000"/>
                </a:solidFill>
                <a:latin typeface="Cambria" panose="02040503050406030204" pitchFamily="18" charset="0"/>
                <a:hlinkClick r:id="rId2"/>
              </a:rPr>
              <a:t>https://duythanhcse.wordpress.com/2015/11/11/bai-70-xay-dung-web-service-dung-api-restful-servicephan-3/</a:t>
            </a:r>
            <a:r>
              <a:rPr lang="en-US" sz="2800" kern="0">
                <a:solidFill>
                  <a:srgbClr val="FF0000"/>
                </a:solidFill>
                <a:latin typeface="Cambria" panose="02040503050406030204" pitchFamily="18" charset="0"/>
              </a:rPr>
              <a:t> </a:t>
            </a:r>
          </a:p>
          <a:p>
            <a:pPr lvl="0">
              <a:buClr>
                <a:srgbClr val="3DC5C5"/>
              </a:buClr>
              <a:defRPr/>
            </a:pPr>
            <a:endParaRPr lang="en-US" sz="2800" kern="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97477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05800" cy="3970318"/>
          </a:xfrm>
          <a:prstGeom prst="rect">
            <a:avLst/>
          </a:prstGeom>
        </p:spPr>
        <p:txBody>
          <a:bodyPr wrap="square">
            <a:spAutoFit/>
          </a:bodyPr>
          <a:lstStyle/>
          <a:p>
            <a:pPr marL="457200" lvl="0" indent="-457200">
              <a:buClr>
                <a:srgbClr val="3DC5C5"/>
              </a:buClr>
              <a:buFont typeface="Wingdings" panose="05000000000000000000" pitchFamily="2" charset="2"/>
              <a:buChar char="q"/>
              <a:defRPr/>
            </a:pPr>
            <a:r>
              <a:rPr lang="en-US" sz="2800" b="1" kern="0">
                <a:solidFill>
                  <a:srgbClr val="FF0000"/>
                </a:solidFill>
                <a:latin typeface="Cambria" panose="02040503050406030204" pitchFamily="18" charset="0"/>
              </a:rPr>
              <a:t>Giới thiệu IIS Server</a:t>
            </a:r>
          </a:p>
          <a:p>
            <a:pPr marL="457200" lvl="0" indent="-457200">
              <a:buClr>
                <a:srgbClr val="3DC5C5"/>
              </a:buClr>
              <a:buFontTx/>
              <a:buChar char="-"/>
              <a:defRPr/>
            </a:pPr>
            <a:r>
              <a:rPr lang="en-US" sz="2800" kern="0">
                <a:solidFill>
                  <a:srgbClr val="FF0000"/>
                </a:solidFill>
                <a:latin typeface="Cambria" panose="02040503050406030204" pitchFamily="18" charset="0"/>
              </a:rPr>
              <a:t>Cách tạo Web Service đơn giản</a:t>
            </a:r>
          </a:p>
          <a:p>
            <a:pPr marL="457200" lvl="0" indent="-457200">
              <a:buClr>
                <a:srgbClr val="3DC5C5"/>
              </a:buClr>
              <a:buFontTx/>
              <a:buChar char="-"/>
              <a:defRPr/>
            </a:pPr>
            <a:r>
              <a:rPr lang="en-US" sz="2800" kern="0">
                <a:solidFill>
                  <a:srgbClr val="FF0000"/>
                </a:solidFill>
                <a:latin typeface="Cambria" panose="02040503050406030204" pitchFamily="18" charset="0"/>
              </a:rPr>
              <a:t>Cách cài đặt IIS Web Server</a:t>
            </a:r>
          </a:p>
          <a:p>
            <a:pPr marL="457200" lvl="0" indent="-457200">
              <a:buClr>
                <a:srgbClr val="3DC5C5"/>
              </a:buClr>
              <a:buFontTx/>
              <a:buChar char="-"/>
              <a:defRPr/>
            </a:pPr>
            <a:r>
              <a:rPr lang="en-US" sz="2800" kern="0">
                <a:solidFill>
                  <a:srgbClr val="FF0000"/>
                </a:solidFill>
                <a:latin typeface="Cambria" panose="02040503050406030204" pitchFamily="18" charset="0"/>
              </a:rPr>
              <a:t>Cách cấu hình Web Service lên IIS Web Server</a:t>
            </a:r>
          </a:p>
          <a:p>
            <a:pPr marL="457200" lvl="0" indent="-457200">
              <a:buClr>
                <a:srgbClr val="3DC5C5"/>
              </a:buClr>
              <a:buFontTx/>
              <a:buChar char="-"/>
              <a:defRPr/>
            </a:pPr>
            <a:endParaRPr lang="en-US" sz="2800" kern="0">
              <a:solidFill>
                <a:srgbClr val="FF0000"/>
              </a:solidFill>
              <a:latin typeface="Cambria" panose="02040503050406030204" pitchFamily="18" charset="0"/>
            </a:endParaRPr>
          </a:p>
          <a:p>
            <a:pPr lvl="0">
              <a:buClr>
                <a:srgbClr val="3DC5C5"/>
              </a:buClr>
              <a:defRPr/>
            </a:pPr>
            <a:r>
              <a:rPr lang="en-US" sz="2800" kern="0">
                <a:solidFill>
                  <a:srgbClr val="FF0000"/>
                </a:solidFill>
                <a:latin typeface="Cambria" panose="02040503050406030204" pitchFamily="18" charset="0"/>
                <a:hlinkClick r:id="rId2"/>
              </a:rPr>
              <a:t>https://duythanhcse.wordpress.com/2015/11/11/bai-71-xay-dung-web-service-dung-api-restful-servicephan-4/</a:t>
            </a:r>
            <a:r>
              <a:rPr lang="en-US" sz="2800" kern="0">
                <a:solidFill>
                  <a:srgbClr val="FF0000"/>
                </a:solidFill>
                <a:latin typeface="Cambria" panose="02040503050406030204" pitchFamily="18" charset="0"/>
              </a:rPr>
              <a:t> </a:t>
            </a:r>
          </a:p>
          <a:p>
            <a:pPr lvl="0">
              <a:buClr>
                <a:srgbClr val="3DC5C5"/>
              </a:buClr>
              <a:defRPr/>
            </a:pPr>
            <a:endParaRPr lang="en-US" sz="2800" kern="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1541799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144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onald_Duck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192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3733800" y="46736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b="1">
                <a:latin typeface="VNI-Heather" pitchFamily="2" charset="0"/>
                <a:cs typeface="Arial" charset="0"/>
              </a:rPr>
              <a:t>END</a:t>
            </a: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Scale>
                                      <p:cBhvr>
                                        <p:cTn id="1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
                                        </p:tgtEl>
                                        <p:attrNameLst>
                                          <p:attrName>ppt_x</p:attrName>
                                          <p:attrName>ppt_y</p:attrName>
                                        </p:attrNameLst>
                                      </p:cBhvr>
                                    </p:animMotion>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533400" y="7620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a:solidFill>
                  <a:srgbClr val="002060"/>
                </a:solidFill>
                <a:latin typeface="Cambria" panose="02040503050406030204" pitchFamily="18" charset="0"/>
              </a:rPr>
              <a:t>Mục đích của dịch vụ Web</a:t>
            </a:r>
          </a:p>
          <a:p>
            <a:pPr lvl="0" algn="just">
              <a:buClr>
                <a:srgbClr val="3DC5C5"/>
              </a:buClr>
              <a:defRPr/>
            </a:pPr>
            <a:r>
              <a:rPr lang="en-US" kern="0">
                <a:solidFill>
                  <a:srgbClr val="002060"/>
                </a:solidFill>
                <a:latin typeface="Cambria" panose="02040503050406030204" pitchFamily="18" charset="0"/>
              </a:rPr>
              <a:t>Đặc điểm của dịch vụ Web</a:t>
            </a:r>
            <a:endParaRPr kumimoji="0" lang="en-US" sz="3200" b="0" i="0" u="none" strike="noStrike" kern="0" cap="none" spc="0" normalizeH="0" noProof="0">
              <a:ln>
                <a:noFill/>
              </a:ln>
              <a:solidFill>
                <a:srgbClr val="002060"/>
              </a:solidFill>
              <a:effectLst/>
              <a:uLnTx/>
              <a:uFillTx/>
              <a:latin typeface="Cambria" panose="02040503050406030204" pitchFamily="18" charset="0"/>
            </a:endParaRPr>
          </a:p>
          <a:p>
            <a:pPr lvl="0" algn="just">
              <a:buClr>
                <a:srgbClr val="3DC5C5"/>
              </a:buClr>
              <a:defRPr/>
            </a:pPr>
            <a:r>
              <a:rPr lang="en-US" kern="0" baseline="0">
                <a:solidFill>
                  <a:srgbClr val="002060"/>
                </a:solidFill>
                <a:latin typeface="Cambria" panose="02040503050406030204" pitchFamily="18" charset="0"/>
              </a:rPr>
              <a:t>Kiến trúc và</a:t>
            </a:r>
            <a:r>
              <a:rPr lang="en-US" kern="0">
                <a:solidFill>
                  <a:srgbClr val="002060"/>
                </a:solidFill>
                <a:latin typeface="Cambria" panose="02040503050406030204" pitchFamily="18" charset="0"/>
              </a:rPr>
              <a:t> thành phần</a:t>
            </a:r>
            <a:r>
              <a:rPr lang="en-US" kern="0" baseline="0">
                <a:solidFill>
                  <a:srgbClr val="002060"/>
                </a:solidFill>
                <a:latin typeface="Cambria" panose="02040503050406030204" pitchFamily="18" charset="0"/>
              </a:rPr>
              <a:t> của</a:t>
            </a:r>
            <a:r>
              <a:rPr lang="en-US" kern="0">
                <a:solidFill>
                  <a:srgbClr val="002060"/>
                </a:solidFill>
                <a:latin typeface="Cambria" panose="02040503050406030204" pitchFamily="18" charset="0"/>
              </a:rPr>
              <a:t> dịch vụ Web</a:t>
            </a:r>
            <a:endParaRPr lang="en-US" kern="0" baseline="0">
              <a:solidFill>
                <a:srgbClr val="002060"/>
              </a:solidFill>
              <a:latin typeface="Cambria" panose="02040503050406030204" pitchFamily="18" charset="0"/>
            </a:endParaRPr>
          </a:p>
          <a:p>
            <a:pPr lvl="0" algn="just">
              <a:buClr>
                <a:srgbClr val="3DC5C5"/>
              </a:buClr>
              <a:defRPr/>
            </a:pPr>
            <a:r>
              <a:rPr lang="en-US" kern="0">
                <a:solidFill>
                  <a:srgbClr val="002060"/>
                </a:solidFill>
                <a:latin typeface="Cambria" panose="02040503050406030204" pitchFamily="18" charset="0"/>
              </a:rPr>
              <a:t>C</a:t>
            </a:r>
            <a:r>
              <a:rPr kumimoji="0" lang="en-US" sz="3200" b="0" i="0" u="none" strike="noStrike" kern="0" cap="none" spc="0" normalizeH="0" noProof="0">
                <a:ln>
                  <a:noFill/>
                </a:ln>
                <a:solidFill>
                  <a:srgbClr val="002060"/>
                </a:solidFill>
                <a:effectLst/>
                <a:uLnTx/>
                <a:uFillTx/>
                <a:latin typeface="Cambria" panose="02040503050406030204" pitchFamily="18" charset="0"/>
              </a:rPr>
              <a:t>ác công cụ test dịch vụ Web thường dùng</a:t>
            </a:r>
          </a:p>
          <a:p>
            <a:pPr lvl="0" algn="just">
              <a:buClr>
                <a:srgbClr val="3DC5C5"/>
              </a:buClr>
              <a:defRPr/>
            </a:pPr>
            <a:r>
              <a:rPr kumimoji="0" lang="en-US" sz="3200" b="0" i="0" u="none" strike="noStrike" kern="0" cap="none" spc="0" normalizeH="0" noProof="0">
                <a:ln>
                  <a:noFill/>
                </a:ln>
                <a:solidFill>
                  <a:srgbClr val="002060"/>
                </a:solidFill>
                <a:effectLst/>
                <a:uLnTx/>
                <a:uFillTx/>
                <a:latin typeface="Cambria" panose="02040503050406030204" pitchFamily="18" charset="0"/>
              </a:rPr>
              <a:t>Giới thiệu IIS Server</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30935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2667000"/>
            <a:ext cx="6953955" cy="523220"/>
          </a:xfrm>
          <a:prstGeom prst="rect">
            <a:avLst/>
          </a:prstGeom>
          <a:noFill/>
        </p:spPr>
        <p:txBody>
          <a:bodyPr wrap="none" rtlCol="0">
            <a:spAutoFit/>
          </a:bodyPr>
          <a:lstStyle/>
          <a:p>
            <a:r>
              <a:rPr lang="en-US" sz="2800" b="1">
                <a:solidFill>
                  <a:srgbClr val="FF0000"/>
                </a:solidFill>
                <a:latin typeface="Cambria" panose="02040503050406030204" pitchFamily="18" charset="0"/>
              </a:rPr>
              <a:t>Mục đích cuối cùng của dịch vụ Web là gì?</a:t>
            </a:r>
          </a:p>
        </p:txBody>
      </p:sp>
    </p:spTree>
    <p:extLst>
      <p:ext uri="{BB962C8B-B14F-4D97-AF65-F5344CB8AC3E}">
        <p14:creationId xmlns:p14="http://schemas.microsoft.com/office/powerpoint/2010/main" val="130097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32820"/>
            <a:ext cx="7893050"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57200" y="609600"/>
            <a:ext cx="1762021" cy="523220"/>
          </a:xfrm>
          <a:prstGeom prst="rect">
            <a:avLst/>
          </a:prstGeom>
          <a:noFill/>
        </p:spPr>
        <p:txBody>
          <a:bodyPr wrap="none" rtlCol="0">
            <a:spAutoFit/>
          </a:bodyPr>
          <a:lstStyle/>
          <a:p>
            <a:r>
              <a:rPr lang="en-US" sz="2800" b="1">
                <a:solidFill>
                  <a:srgbClr val="FF0000"/>
                </a:solidFill>
                <a:latin typeface="Cambria" panose="02040503050406030204" pitchFamily="18" charset="0"/>
              </a:rPr>
              <a:t>Mục đích:</a:t>
            </a:r>
          </a:p>
        </p:txBody>
      </p:sp>
    </p:spTree>
    <p:extLst>
      <p:ext uri="{BB962C8B-B14F-4D97-AF65-F5344CB8AC3E}">
        <p14:creationId xmlns:p14="http://schemas.microsoft.com/office/powerpoint/2010/main" val="414613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8280400" cy="5494337"/>
          </a:xfrm>
          <a:prstGeom prst="rect">
            <a:avLst/>
          </a:prstGeom>
        </p:spPr>
        <p:txBody>
          <a:bodyPr>
            <a:spAutoFit/>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pPr algn="just" eaLnBrk="0" fontAlgn="base" hangingPunct="0">
              <a:lnSpc>
                <a:spcPct val="150000"/>
              </a:lnSpc>
              <a:spcBef>
                <a:spcPts val="300"/>
              </a:spcBef>
              <a:spcAft>
                <a:spcPts val="300"/>
              </a:spcAft>
              <a:defRPr/>
            </a:pPr>
            <a:r>
              <a:rPr lang="en-US" sz="2400">
                <a:solidFill>
                  <a:srgbClr val="00B050"/>
                </a:solidFill>
                <a:latin typeface="Tahoma" panose="020B0604030504040204" pitchFamily="34" charset="0"/>
                <a:cs typeface="Tahoma" panose="020B0604030504040204" pitchFamily="34" charset="0"/>
              </a:rPr>
              <a:t>Ưu điểm</a:t>
            </a:r>
          </a:p>
          <a:p>
            <a:pPr marL="457200" indent="-457200" algn="just" eaLnBrk="0" fontAlgn="base" hangingPunct="0">
              <a:lnSpc>
                <a:spcPct val="150000"/>
              </a:lnSpc>
              <a:spcBef>
                <a:spcPts val="300"/>
              </a:spcBef>
              <a:spcAft>
                <a:spcPts val="300"/>
              </a:spcAft>
              <a:buSzPct val="150000"/>
              <a:buFont typeface="Arial" panose="020B0604020202020204" pitchFamily="34" charset="0"/>
              <a:buChar char="•"/>
              <a:defRPr/>
            </a:pPr>
            <a:r>
              <a:rPr lang="en-US" sz="1900" b="0">
                <a:latin typeface="Tahoma" panose="020B0604030504040204" pitchFamily="34" charset="0"/>
                <a:cs typeface="Tahoma" panose="020B0604030504040204" pitchFamily="34" charset="0"/>
              </a:rPr>
              <a:t>Cung cấp khả năng hoạt động rộng lớn với các ứng dụng phần mềm khác nhau chạy trên những </a:t>
            </a:r>
            <a:r>
              <a:rPr lang="en-US" sz="1900" b="0">
                <a:solidFill>
                  <a:srgbClr val="FF0000"/>
                </a:solidFill>
                <a:latin typeface="Tahoma" panose="020B0604030504040204" pitchFamily="34" charset="0"/>
                <a:cs typeface="Tahoma" panose="020B0604030504040204" pitchFamily="34" charset="0"/>
              </a:rPr>
              <a:t>nền tảng khác nhau</a:t>
            </a:r>
            <a:r>
              <a:rPr lang="en-US" sz="1900" b="0">
                <a:latin typeface="Tahoma" panose="020B0604030504040204" pitchFamily="34" charset="0"/>
                <a:cs typeface="Tahoma" panose="020B0604030504040204" pitchFamily="34" charset="0"/>
              </a:rPr>
              <a:t>.</a:t>
            </a:r>
          </a:p>
          <a:p>
            <a:pPr marL="457200" indent="-457200" algn="just" eaLnBrk="0" fontAlgn="base" hangingPunct="0">
              <a:lnSpc>
                <a:spcPct val="150000"/>
              </a:lnSpc>
              <a:spcBef>
                <a:spcPts val="300"/>
              </a:spcBef>
              <a:spcAft>
                <a:spcPts val="300"/>
              </a:spcAft>
              <a:buSzPct val="150000"/>
              <a:buFont typeface="Arial" panose="020B0604020202020204" pitchFamily="34" charset="0"/>
              <a:buChar char="•"/>
              <a:defRPr/>
            </a:pPr>
            <a:r>
              <a:rPr lang="en-US" sz="1900" b="0">
                <a:latin typeface="Tahoma" panose="020B0604030504040204" pitchFamily="34" charset="0"/>
                <a:cs typeface="Tahoma" panose="020B0604030504040204" pitchFamily="34" charset="0"/>
              </a:rPr>
              <a:t>Sử dụng các giao thức và chuẩn mở.</a:t>
            </a:r>
          </a:p>
          <a:p>
            <a:pPr marL="457200" indent="-457200" algn="just" eaLnBrk="0" fontAlgn="base" hangingPunct="0">
              <a:lnSpc>
                <a:spcPct val="150000"/>
              </a:lnSpc>
              <a:spcBef>
                <a:spcPts val="300"/>
              </a:spcBef>
              <a:spcAft>
                <a:spcPts val="300"/>
              </a:spcAft>
              <a:buSzPct val="150000"/>
              <a:buFont typeface="Arial" panose="020B0604020202020204" pitchFamily="34" charset="0"/>
              <a:buChar char="•"/>
              <a:defRPr/>
            </a:pPr>
            <a:r>
              <a:rPr lang="vi-VN" sz="1900" b="0">
                <a:latin typeface="Tahoma" panose="020B0604030504040204" pitchFamily="34" charset="0"/>
                <a:cs typeface="Tahoma" panose="020B0604030504040204" pitchFamily="34" charset="0"/>
              </a:rPr>
              <a:t>Nâng cao khả năng </a:t>
            </a:r>
            <a:r>
              <a:rPr lang="vi-VN" sz="1900" b="0">
                <a:solidFill>
                  <a:srgbClr val="FF0000"/>
                </a:solidFill>
                <a:latin typeface="Tahoma" panose="020B0604030504040204" pitchFamily="34" charset="0"/>
                <a:cs typeface="Tahoma" panose="020B0604030504040204" pitchFamily="34" charset="0"/>
              </a:rPr>
              <a:t>tái sử dụng.</a:t>
            </a:r>
            <a:endParaRPr lang="en-US" sz="1900" b="0">
              <a:solidFill>
                <a:srgbClr val="FF0000"/>
              </a:solidFill>
              <a:latin typeface="Tahoma" panose="020B0604030504040204" pitchFamily="34" charset="0"/>
              <a:cs typeface="Tahoma" panose="020B0604030504040204" pitchFamily="34" charset="0"/>
            </a:endParaRPr>
          </a:p>
          <a:p>
            <a:pPr marL="457200" indent="-457200" algn="just" eaLnBrk="0" fontAlgn="base" hangingPunct="0">
              <a:lnSpc>
                <a:spcPct val="150000"/>
              </a:lnSpc>
              <a:spcBef>
                <a:spcPts val="300"/>
              </a:spcBef>
              <a:spcAft>
                <a:spcPts val="300"/>
              </a:spcAft>
              <a:buSzPct val="150000"/>
              <a:buFont typeface="Arial" panose="020B0604020202020204" pitchFamily="34" charset="0"/>
              <a:buChar char="•"/>
              <a:defRPr/>
            </a:pPr>
            <a:r>
              <a:rPr lang="vi-VN" sz="1900" b="0">
                <a:latin typeface="Tahoma" panose="020B0604030504040204" pitchFamily="34" charset="0"/>
                <a:cs typeface="Tahoma" panose="020B0604030504040204" pitchFamily="34" charset="0"/>
              </a:rPr>
              <a:t>Thúc đẩy đầu tư các hệ thống phần mềm đã tồn tại</a:t>
            </a:r>
            <a:r>
              <a:rPr lang="en-US" sz="1900" b="0">
                <a:latin typeface="Tahoma" panose="020B0604030504040204" pitchFamily="34" charset="0"/>
                <a:cs typeface="Tahoma" panose="020B0604030504040204" pitchFamily="34" charset="0"/>
              </a:rPr>
              <a:t>.</a:t>
            </a:r>
          </a:p>
          <a:p>
            <a:pPr marL="457200" indent="-457200" algn="just" eaLnBrk="0" fontAlgn="base" hangingPunct="0">
              <a:lnSpc>
                <a:spcPct val="150000"/>
              </a:lnSpc>
              <a:spcBef>
                <a:spcPts val="300"/>
              </a:spcBef>
              <a:spcAft>
                <a:spcPts val="300"/>
              </a:spcAft>
              <a:buSzPct val="150000"/>
              <a:buFont typeface="Arial" panose="020B0604020202020204" pitchFamily="34" charset="0"/>
              <a:buChar char="•"/>
              <a:defRPr/>
            </a:pPr>
            <a:r>
              <a:rPr lang="vi-VN" sz="1900" b="0">
                <a:latin typeface="Tahoma" panose="020B0604030504040204" pitchFamily="34" charset="0"/>
                <a:cs typeface="Tahoma" panose="020B0604030504040204" pitchFamily="34" charset="0"/>
              </a:rPr>
              <a:t>Tạo mối quan hệ tương tác lẫn nhau và mềm dẻo giữa các thành phần trong hệ thống, dễ dàng cho việc phát triển các ứng dụng phân tán.</a:t>
            </a:r>
            <a:endParaRPr lang="en-US" sz="1900" b="0">
              <a:latin typeface="Tahoma" panose="020B0604030504040204" pitchFamily="34" charset="0"/>
              <a:cs typeface="Tahoma" panose="020B0604030504040204" pitchFamily="34" charset="0"/>
            </a:endParaRPr>
          </a:p>
          <a:p>
            <a:pPr marL="457200" indent="-457200" algn="just" eaLnBrk="0" fontAlgn="base" hangingPunct="0">
              <a:lnSpc>
                <a:spcPct val="150000"/>
              </a:lnSpc>
              <a:spcBef>
                <a:spcPts val="300"/>
              </a:spcBef>
              <a:spcAft>
                <a:spcPts val="300"/>
              </a:spcAft>
              <a:buSzPct val="150000"/>
              <a:buFont typeface="Arial" panose="020B0604020202020204" pitchFamily="34" charset="0"/>
              <a:buChar char="•"/>
              <a:defRPr/>
            </a:pPr>
            <a:r>
              <a:rPr lang="vi-VN" sz="1900" b="0">
                <a:latin typeface="Tahoma" panose="020B0604030504040204" pitchFamily="34" charset="0"/>
                <a:cs typeface="Tahoma" panose="020B0604030504040204" pitchFamily="34" charset="0"/>
              </a:rPr>
              <a:t>Thúc đẩy </a:t>
            </a:r>
            <a:r>
              <a:rPr lang="vi-VN" sz="1900" b="0">
                <a:solidFill>
                  <a:srgbClr val="FF0000"/>
                </a:solidFill>
                <a:latin typeface="Tahoma" panose="020B0604030504040204" pitchFamily="34" charset="0"/>
                <a:cs typeface="Tahoma" panose="020B0604030504040204" pitchFamily="34" charset="0"/>
              </a:rPr>
              <a:t>hệ thống tích hợp, </a:t>
            </a:r>
            <a:r>
              <a:rPr lang="vi-VN" sz="1900" b="0">
                <a:latin typeface="Tahoma" panose="020B0604030504040204" pitchFamily="34" charset="0"/>
                <a:cs typeface="Tahoma" panose="020B0604030504040204" pitchFamily="34" charset="0"/>
              </a:rPr>
              <a:t>giảm sự phức tạp của hệ thống, hạ giá thành hoạt động, phát triển hệ thống nhanh và tương tác hiệu quả với hệ thống của các doanh nghiệp khác.</a:t>
            </a:r>
            <a:endParaRPr lang="en-US" sz="1900" b="0">
              <a:latin typeface="Tahoma" panose="020B0604030504040204" pitchFamily="34" charset="0"/>
              <a:cs typeface="Tahoma" panose="020B0604030504040204" pitchFamily="34" charset="0"/>
            </a:endParaRPr>
          </a:p>
        </p:txBody>
      </p:sp>
      <p:sp>
        <p:nvSpPr>
          <p:cNvPr id="4" name="Rectangle 3"/>
          <p:cNvSpPr/>
          <p:nvPr/>
        </p:nvSpPr>
        <p:spPr>
          <a:xfrm>
            <a:off x="381000" y="448396"/>
            <a:ext cx="4467890" cy="523220"/>
          </a:xfrm>
          <a:prstGeom prst="rect">
            <a:avLst/>
          </a:prstGeom>
        </p:spPr>
        <p:txBody>
          <a:bodyPr wrap="none">
            <a:spAutoFit/>
          </a:bodyPr>
          <a:lstStyle/>
          <a:p>
            <a:r>
              <a:rPr lang="en-US" sz="2800" b="1" kern="0">
                <a:solidFill>
                  <a:srgbClr val="FF0000"/>
                </a:solidFill>
                <a:latin typeface="Cambria" panose="02040503050406030204" pitchFamily="18" charset="0"/>
              </a:rPr>
              <a:t>Đặc điểm của dịch vụ Web</a:t>
            </a:r>
            <a:endParaRPr lang="en-US" sz="2800" b="1">
              <a:solidFill>
                <a:srgbClr val="FF0000"/>
              </a:solidFill>
            </a:endParaRPr>
          </a:p>
        </p:txBody>
      </p:sp>
    </p:spTree>
    <p:extLst>
      <p:ext uri="{BB962C8B-B14F-4D97-AF65-F5344CB8AC3E}">
        <p14:creationId xmlns:p14="http://schemas.microsoft.com/office/powerpoint/2010/main" val="17016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313" y="1292225"/>
            <a:ext cx="7921625" cy="4800600"/>
          </a:xfrm>
          <a:prstGeom prst="rect">
            <a:avLst/>
          </a:prstGeom>
        </p:spPr>
        <p:txBody>
          <a:bodyPr>
            <a:spAutoFit/>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pPr algn="just" eaLnBrk="0" fontAlgn="base" hangingPunct="0">
              <a:lnSpc>
                <a:spcPct val="150000"/>
              </a:lnSpc>
              <a:spcBef>
                <a:spcPts val="300"/>
              </a:spcBef>
              <a:spcAft>
                <a:spcPts val="300"/>
              </a:spcAft>
              <a:defRPr/>
            </a:pPr>
            <a:r>
              <a:rPr lang="en-US" sz="2400">
                <a:solidFill>
                  <a:srgbClr val="00B050"/>
                </a:solidFill>
                <a:latin typeface="Tahoma" panose="020B0604030504040204" pitchFamily="34" charset="0"/>
                <a:cs typeface="Tahoma" panose="020B0604030504040204" pitchFamily="34" charset="0"/>
              </a:rPr>
              <a:t>Khuyết điểm</a:t>
            </a:r>
          </a:p>
          <a:p>
            <a:pPr marL="457200" indent="-457200" algn="just" eaLnBrk="0" fontAlgn="base" hangingPunct="0">
              <a:lnSpc>
                <a:spcPct val="150000"/>
              </a:lnSpc>
              <a:spcBef>
                <a:spcPts val="300"/>
              </a:spcBef>
              <a:spcAft>
                <a:spcPts val="300"/>
              </a:spcAft>
              <a:buSzPct val="150000"/>
              <a:buFont typeface="Arial" panose="020B0604020202020204" pitchFamily="34" charset="0"/>
              <a:buChar char="•"/>
              <a:defRPr/>
            </a:pPr>
            <a:r>
              <a:rPr lang="en-US" b="0">
                <a:latin typeface="Tahoma" panose="020B0604030504040204" pitchFamily="34" charset="0"/>
                <a:cs typeface="Tahoma" panose="020B0604030504040204" pitchFamily="34" charset="0"/>
              </a:rPr>
              <a:t>V</a:t>
            </a:r>
            <a:r>
              <a:rPr lang="vi-VN" b="0">
                <a:latin typeface="Tahoma" panose="020B0604030504040204" pitchFamily="34" charset="0"/>
                <a:cs typeface="Tahoma" panose="020B0604030504040204" pitchFamily="34" charset="0"/>
              </a:rPr>
              <a:t>ào </a:t>
            </a:r>
            <a:r>
              <a:rPr lang="en-US" b="0">
                <a:latin typeface="Tahoma" panose="020B0604030504040204" pitchFamily="34" charset="0"/>
                <a:cs typeface="Tahoma" panose="020B0604030504040204" pitchFamily="34" charset="0"/>
              </a:rPr>
              <a:t>những </a:t>
            </a:r>
            <a:r>
              <a:rPr lang="vi-VN" b="0">
                <a:latin typeface="Tahoma" panose="020B0604030504040204" pitchFamily="34" charset="0"/>
                <a:cs typeface="Tahoma" panose="020B0604030504040204" pitchFamily="34" charset="0"/>
              </a:rPr>
              <a:t>khoảng thời gian chết của Web service</a:t>
            </a:r>
            <a:r>
              <a:rPr lang="en-US" b="0">
                <a:latin typeface="Tahoma" panose="020B0604030504040204" pitchFamily="34" charset="0"/>
                <a:cs typeface="Tahoma" panose="020B0604030504040204" pitchFamily="34" charset="0"/>
              </a:rPr>
              <a:t> sẽ dẫn đến những thiệt hại lớn:</a:t>
            </a:r>
          </a:p>
          <a:p>
            <a:pPr marL="914400" indent="-457200" algn="just" eaLnBrk="0" fontAlgn="base" hangingPunct="0">
              <a:lnSpc>
                <a:spcPct val="150000"/>
              </a:lnSpc>
              <a:spcBef>
                <a:spcPts val="300"/>
              </a:spcBef>
              <a:spcAft>
                <a:spcPts val="300"/>
              </a:spcAft>
              <a:buSzPct val="150000"/>
              <a:buFont typeface="Wingdings" panose="05000000000000000000" pitchFamily="2" charset="2"/>
              <a:buChar char="Ø"/>
              <a:defRPr/>
            </a:pPr>
            <a:r>
              <a:rPr lang="en-US" b="0">
                <a:latin typeface="Tahoma" panose="020B0604030504040204" pitchFamily="34" charset="0"/>
                <a:cs typeface="Tahoma" panose="020B0604030504040204" pitchFamily="34" charset="0"/>
              </a:rPr>
              <a:t> G</a:t>
            </a:r>
            <a:r>
              <a:rPr lang="vi-VN" b="0">
                <a:latin typeface="Tahoma" panose="020B0604030504040204" pitchFamily="34" charset="0"/>
                <a:cs typeface="Tahoma" panose="020B0604030504040204" pitchFamily="34" charset="0"/>
              </a:rPr>
              <a:t>iao diện không thay đổi</a:t>
            </a:r>
            <a:endParaRPr lang="en-US" b="0">
              <a:latin typeface="Tahoma" panose="020B0604030504040204" pitchFamily="34" charset="0"/>
              <a:cs typeface="Tahoma" panose="020B0604030504040204" pitchFamily="34" charset="0"/>
            </a:endParaRPr>
          </a:p>
          <a:p>
            <a:pPr marL="914400" indent="-457200" algn="just" eaLnBrk="0" fontAlgn="base" hangingPunct="0">
              <a:lnSpc>
                <a:spcPct val="150000"/>
              </a:lnSpc>
              <a:spcBef>
                <a:spcPts val="300"/>
              </a:spcBef>
              <a:spcAft>
                <a:spcPts val="300"/>
              </a:spcAft>
              <a:buSzPct val="150000"/>
              <a:buFont typeface="Wingdings" panose="05000000000000000000" pitchFamily="2" charset="2"/>
              <a:buChar char="Ø"/>
              <a:defRPr/>
            </a:pPr>
            <a:r>
              <a:rPr lang="en-US" b="0">
                <a:latin typeface="Tahoma" panose="020B0604030504040204" pitchFamily="34" charset="0"/>
                <a:cs typeface="Tahoma" panose="020B0604030504040204" pitchFamily="34" charset="0"/>
              </a:rPr>
              <a:t>C</a:t>
            </a:r>
            <a:r>
              <a:rPr lang="vi-VN" b="0">
                <a:latin typeface="Tahoma" panose="020B0604030504040204" pitchFamily="34" charset="0"/>
                <a:cs typeface="Tahoma" panose="020B0604030504040204" pitchFamily="34" charset="0"/>
              </a:rPr>
              <a:t>ó thể lỗi nếu một máy khách không được nâng cấp</a:t>
            </a:r>
            <a:endParaRPr lang="en-US" b="0">
              <a:latin typeface="Tahoma" panose="020B0604030504040204" pitchFamily="34" charset="0"/>
              <a:cs typeface="Tahoma" panose="020B0604030504040204" pitchFamily="34" charset="0"/>
            </a:endParaRPr>
          </a:p>
          <a:p>
            <a:pPr marL="914400" indent="-457200" algn="just" eaLnBrk="0" fontAlgn="base" hangingPunct="0">
              <a:lnSpc>
                <a:spcPct val="150000"/>
              </a:lnSpc>
              <a:spcBef>
                <a:spcPts val="300"/>
              </a:spcBef>
              <a:spcAft>
                <a:spcPts val="300"/>
              </a:spcAft>
              <a:buSzPct val="150000"/>
              <a:buFont typeface="Wingdings" panose="05000000000000000000" pitchFamily="2" charset="2"/>
              <a:buChar char="Ø"/>
              <a:defRPr/>
            </a:pPr>
            <a:r>
              <a:rPr lang="en-US" b="0">
                <a:latin typeface="Tahoma" panose="020B0604030504040204" pitchFamily="34" charset="0"/>
                <a:cs typeface="Tahoma" panose="020B0604030504040204" pitchFamily="34" charset="0"/>
              </a:rPr>
              <a:t>T</a:t>
            </a:r>
            <a:r>
              <a:rPr lang="vi-VN" b="0">
                <a:latin typeface="Tahoma" panose="020B0604030504040204" pitchFamily="34" charset="0"/>
                <a:cs typeface="Tahoma" panose="020B0604030504040204" pitchFamily="34" charset="0"/>
              </a:rPr>
              <a:t>hiếu các giao thức cho việc vận hành</a:t>
            </a:r>
            <a:endParaRPr lang="en-US" b="0">
              <a:latin typeface="Tahoma" panose="020B0604030504040204" pitchFamily="34" charset="0"/>
              <a:cs typeface="Tahoma" panose="020B0604030504040204" pitchFamily="34" charset="0"/>
            </a:endParaRPr>
          </a:p>
          <a:p>
            <a:pPr marL="457200" indent="-457200" algn="just" eaLnBrk="0" fontAlgn="base" hangingPunct="0">
              <a:lnSpc>
                <a:spcPct val="150000"/>
              </a:lnSpc>
              <a:spcBef>
                <a:spcPts val="300"/>
              </a:spcBef>
              <a:spcAft>
                <a:spcPts val="300"/>
              </a:spcAft>
              <a:buSzPct val="150000"/>
              <a:buFont typeface="Arial" panose="020B0604020202020204" pitchFamily="34" charset="0"/>
              <a:buChar char="•"/>
              <a:defRPr/>
            </a:pPr>
            <a:r>
              <a:rPr lang="vi-VN" b="0">
                <a:latin typeface="Tahoma" panose="020B0604030504040204" pitchFamily="34" charset="0"/>
                <a:cs typeface="Tahoma" panose="020B0604030504040204" pitchFamily="34" charset="0"/>
              </a:rPr>
              <a:t>Có quá nhiều chuẩn cho Web </a:t>
            </a:r>
            <a:r>
              <a:rPr lang="en-US" b="0">
                <a:latin typeface="Tahoma" panose="020B0604030504040204" pitchFamily="34" charset="0"/>
                <a:cs typeface="Tahoma" panose="020B0604030504040204" pitchFamily="34" charset="0"/>
              </a:rPr>
              <a:t>S</a:t>
            </a:r>
            <a:r>
              <a:rPr lang="vi-VN" b="0">
                <a:latin typeface="Tahoma" panose="020B0604030504040204" pitchFamily="34" charset="0"/>
                <a:cs typeface="Tahoma" panose="020B0604030504040204" pitchFamily="34" charset="0"/>
              </a:rPr>
              <a:t>ervice khiến người dùng khó nắm bắt.</a:t>
            </a:r>
            <a:endParaRPr lang="en-US" b="0">
              <a:latin typeface="Tahoma" panose="020B0604030504040204" pitchFamily="34" charset="0"/>
              <a:cs typeface="Tahoma" panose="020B0604030504040204" pitchFamily="34" charset="0"/>
            </a:endParaRPr>
          </a:p>
          <a:p>
            <a:pPr marL="457200" indent="-457200" algn="just" eaLnBrk="0" fontAlgn="base" hangingPunct="0">
              <a:lnSpc>
                <a:spcPct val="150000"/>
              </a:lnSpc>
              <a:spcBef>
                <a:spcPts val="300"/>
              </a:spcBef>
              <a:spcAft>
                <a:spcPts val="300"/>
              </a:spcAft>
              <a:buSzPct val="150000"/>
              <a:buFont typeface="Arial" panose="020B0604020202020204" pitchFamily="34" charset="0"/>
              <a:buChar char="•"/>
              <a:defRPr/>
            </a:pPr>
            <a:r>
              <a:rPr lang="vi-VN" b="0">
                <a:latin typeface="Tahoma" panose="020B0604030504040204" pitchFamily="34" charset="0"/>
                <a:cs typeface="Tahoma" panose="020B0604030504040204" pitchFamily="34" charset="0"/>
              </a:rPr>
              <a:t>Phải quan tâm nhiều hơn đến vấn đề an toàn và </a:t>
            </a:r>
            <a:r>
              <a:rPr lang="vi-VN" b="0">
                <a:solidFill>
                  <a:srgbClr val="FF0000"/>
                </a:solidFill>
                <a:latin typeface="Tahoma" panose="020B0604030504040204" pitchFamily="34" charset="0"/>
                <a:cs typeface="Tahoma" panose="020B0604030504040204" pitchFamily="34" charset="0"/>
              </a:rPr>
              <a:t>bảo mật.</a:t>
            </a:r>
            <a:endParaRPr lang="en-US" b="0">
              <a:solidFill>
                <a:srgbClr val="FF0000"/>
              </a:solidFill>
              <a:latin typeface="Tahoma" panose="020B0604030504040204" pitchFamily="34" charset="0"/>
              <a:cs typeface="Tahoma" panose="020B0604030504040204" pitchFamily="34" charset="0"/>
            </a:endParaRPr>
          </a:p>
        </p:txBody>
      </p:sp>
      <p:sp>
        <p:nvSpPr>
          <p:cNvPr id="3" name="Rectangle 2"/>
          <p:cNvSpPr/>
          <p:nvPr/>
        </p:nvSpPr>
        <p:spPr>
          <a:xfrm>
            <a:off x="304800" y="533400"/>
            <a:ext cx="4467890" cy="523220"/>
          </a:xfrm>
          <a:prstGeom prst="rect">
            <a:avLst/>
          </a:prstGeom>
        </p:spPr>
        <p:txBody>
          <a:bodyPr wrap="none">
            <a:spAutoFit/>
          </a:bodyPr>
          <a:lstStyle/>
          <a:p>
            <a:r>
              <a:rPr lang="en-US" sz="2800" b="1" kern="0">
                <a:solidFill>
                  <a:srgbClr val="FF0000"/>
                </a:solidFill>
                <a:latin typeface="Cambria" panose="02040503050406030204" pitchFamily="18" charset="0"/>
              </a:rPr>
              <a:t>Đặc điểm của dịch vụ Web</a:t>
            </a:r>
            <a:endParaRPr lang="en-US" sz="2800" b="1">
              <a:solidFill>
                <a:srgbClr val="FF0000"/>
              </a:solidFill>
            </a:endParaRPr>
          </a:p>
        </p:txBody>
      </p:sp>
    </p:spTree>
    <p:extLst>
      <p:ext uri="{BB962C8B-B14F-4D97-AF65-F5344CB8AC3E}">
        <p14:creationId xmlns:p14="http://schemas.microsoft.com/office/powerpoint/2010/main" val="337684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4459875" cy="523220"/>
          </a:xfrm>
          <a:prstGeom prst="rect">
            <a:avLst/>
          </a:prstGeom>
        </p:spPr>
        <p:txBody>
          <a:bodyPr wrap="none">
            <a:spAutoFit/>
          </a:bodyPr>
          <a:lstStyle/>
          <a:p>
            <a:r>
              <a:rPr lang="en-US" sz="2800" b="1" kern="0">
                <a:solidFill>
                  <a:srgbClr val="FF0000"/>
                </a:solidFill>
                <a:latin typeface="Cambria" panose="02040503050406030204" pitchFamily="18" charset="0"/>
              </a:rPr>
              <a:t>Kiến trúc của dịch vụ Web</a:t>
            </a:r>
            <a:endParaRPr lang="en-US" sz="2800" b="1">
              <a:solidFill>
                <a:srgbClr val="FF0000"/>
              </a:solidFill>
            </a:endParaRPr>
          </a:p>
        </p:txBody>
      </p:sp>
      <p:sp>
        <p:nvSpPr>
          <p:cNvPr id="4" name="Rectangle 3"/>
          <p:cNvSpPr/>
          <p:nvPr/>
        </p:nvSpPr>
        <p:spPr>
          <a:xfrm>
            <a:off x="533400" y="1447800"/>
            <a:ext cx="7162800" cy="400110"/>
          </a:xfrm>
          <a:prstGeom prst="rect">
            <a:avLst/>
          </a:prstGeom>
        </p:spPr>
        <p:txBody>
          <a:bodyPr wrap="square">
            <a:spAutoFit/>
          </a:bodyPr>
          <a:lstStyle/>
          <a:p>
            <a:pPr lvl="0" eaLnBrk="0" fontAlgn="base" hangingPunct="0">
              <a:spcBef>
                <a:spcPct val="0"/>
              </a:spcBef>
              <a:spcAft>
                <a:spcPct val="0"/>
              </a:spcAft>
              <a:buFont typeface="Wingdings" panose="05000000000000000000" pitchFamily="2" charset="2"/>
              <a:buChar char="q"/>
            </a:pPr>
            <a:r>
              <a:rPr lang="en-US" sz="2000" b="1">
                <a:solidFill>
                  <a:srgbClr val="333399"/>
                </a:solidFill>
                <a:latin typeface="Tahoma" panose="020B0604030504040204" pitchFamily="34" charset="0"/>
                <a:cs typeface="Tahoma" panose="020B0604030504040204" pitchFamily="34" charset="0"/>
              </a:rPr>
              <a:t>Mô hình hoạt động của dịch vụ Web</a:t>
            </a:r>
          </a:p>
        </p:txBody>
      </p:sp>
      <p:pic>
        <p:nvPicPr>
          <p:cNvPr id="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8150" y="1453487"/>
            <a:ext cx="7893050"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4208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4459875" cy="523220"/>
          </a:xfrm>
          <a:prstGeom prst="rect">
            <a:avLst/>
          </a:prstGeom>
        </p:spPr>
        <p:txBody>
          <a:bodyPr wrap="none">
            <a:spAutoFit/>
          </a:bodyPr>
          <a:lstStyle/>
          <a:p>
            <a:r>
              <a:rPr lang="en-US" sz="2800" b="1" kern="0">
                <a:solidFill>
                  <a:srgbClr val="FF0000"/>
                </a:solidFill>
                <a:latin typeface="Cambria" panose="02040503050406030204" pitchFamily="18" charset="0"/>
              </a:rPr>
              <a:t>Kiến trúc của dịch vụ Web</a:t>
            </a:r>
            <a:endParaRPr lang="en-US" sz="2800" b="1">
              <a:solidFill>
                <a:srgbClr val="FF0000"/>
              </a:solidFill>
            </a:endParaRPr>
          </a:p>
        </p:txBody>
      </p:sp>
      <p:sp>
        <p:nvSpPr>
          <p:cNvPr id="6" name="TextBox 5"/>
          <p:cNvSpPr txBox="1"/>
          <p:nvPr/>
        </p:nvSpPr>
        <p:spPr>
          <a:xfrm>
            <a:off x="468313" y="1139825"/>
            <a:ext cx="8135937" cy="2539157"/>
          </a:xfrm>
          <a:prstGeom prst="rect">
            <a:avLst/>
          </a:prstGeom>
          <a:noFill/>
        </p:spPr>
        <p:txBody>
          <a:bodyPr>
            <a:spAutoFit/>
          </a:bodyPr>
          <a:lstStyle>
            <a:lvl1pPr marL="342900" indent="-342900">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pPr eaLnBrk="0" fontAlgn="base" hangingPunct="0">
              <a:lnSpc>
                <a:spcPct val="150000"/>
              </a:lnSpc>
              <a:spcBef>
                <a:spcPts val="300"/>
              </a:spcBef>
              <a:spcAft>
                <a:spcPts val="300"/>
              </a:spcAft>
              <a:buFont typeface="Wingdings" panose="05000000000000000000" pitchFamily="2" charset="2"/>
              <a:buChar char="q"/>
              <a:defRPr/>
            </a:pPr>
            <a:r>
              <a:rPr lang="en-US" sz="2400">
                <a:latin typeface="Tahoma" panose="020B0604030504040204" pitchFamily="34" charset="0"/>
                <a:cs typeface="Tahoma" panose="020B0604030504040204" pitchFamily="34" charset="0"/>
              </a:rPr>
              <a:t>Dịch vụ Web gồm có các chuẩn chính: </a:t>
            </a:r>
          </a:p>
          <a:p>
            <a:pPr marL="914400" indent="-457200" eaLnBrk="0" fontAlgn="base" hangingPunct="0">
              <a:lnSpc>
                <a:spcPct val="150000"/>
              </a:lnSpc>
              <a:spcBef>
                <a:spcPts val="300"/>
              </a:spcBef>
              <a:spcAft>
                <a:spcPts val="300"/>
              </a:spcAft>
              <a:buSzPct val="200000"/>
              <a:buFont typeface="Arial" panose="020B0604020202020204" pitchFamily="34" charset="0"/>
              <a:buChar char="•"/>
              <a:defRPr/>
            </a:pPr>
            <a:r>
              <a:rPr lang="en-US" sz="2400" b="0">
                <a:solidFill>
                  <a:srgbClr val="FF0000"/>
                </a:solidFill>
                <a:latin typeface="Tahoma" panose="020B0604030504040204" pitchFamily="34" charset="0"/>
                <a:cs typeface="Tahoma" panose="020B0604030504040204" pitchFamily="34" charset="0"/>
              </a:rPr>
              <a:t>SOAP (Simple Object Access Protocol) </a:t>
            </a:r>
          </a:p>
          <a:p>
            <a:pPr marL="914400" indent="-457200" eaLnBrk="0" fontAlgn="base" hangingPunct="0">
              <a:lnSpc>
                <a:spcPct val="150000"/>
              </a:lnSpc>
              <a:spcBef>
                <a:spcPts val="300"/>
              </a:spcBef>
              <a:spcAft>
                <a:spcPts val="300"/>
              </a:spcAft>
              <a:buSzPct val="200000"/>
              <a:buFont typeface="Arial" panose="020B0604020202020204" pitchFamily="34" charset="0"/>
              <a:buChar char="•"/>
              <a:defRPr/>
            </a:pPr>
            <a:r>
              <a:rPr lang="en-US" sz="2400" b="0">
                <a:latin typeface="Tahoma" panose="020B0604030504040204" pitchFamily="34" charset="0"/>
                <a:cs typeface="Tahoma" panose="020B0604030504040204" pitchFamily="34" charset="0"/>
              </a:rPr>
              <a:t>WSDL (Web Service Description Language)</a:t>
            </a:r>
          </a:p>
          <a:p>
            <a:pPr marL="914400" indent="-457200" eaLnBrk="0" fontAlgn="base" hangingPunct="0">
              <a:lnSpc>
                <a:spcPct val="150000"/>
              </a:lnSpc>
              <a:spcBef>
                <a:spcPts val="300"/>
              </a:spcBef>
              <a:spcAft>
                <a:spcPts val="300"/>
              </a:spcAft>
              <a:buSzPct val="200000"/>
              <a:buFont typeface="Arial" panose="020B0604020202020204" pitchFamily="34" charset="0"/>
              <a:buChar char="•"/>
              <a:defRPr/>
            </a:pPr>
            <a:r>
              <a:rPr lang="en-US" sz="2400" b="0">
                <a:solidFill>
                  <a:srgbClr val="C00000"/>
                </a:solidFill>
                <a:latin typeface="Tahoma" panose="020B0604030504040204" pitchFamily="34" charset="0"/>
                <a:cs typeface="Tahoma" panose="020B0604030504040204" pitchFamily="34" charset="0"/>
              </a:rPr>
              <a:t>REST (Representational State Tranfer)</a:t>
            </a:r>
            <a:endParaRPr lang="en-US" sz="2400" b="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93754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28600" y="609600"/>
            <a:ext cx="82296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gn="l" rtl="0" eaLnBrk="0" fontAlgn="base" hangingPunct="0">
              <a:spcBef>
                <a:spcPct val="0"/>
              </a:spcBef>
              <a:spcAft>
                <a:spcPct val="0"/>
              </a:spcAft>
              <a:defRPr sz="2800" b="1">
                <a:solidFill>
                  <a:srgbClr val="0000FF"/>
                </a:solidFill>
                <a:latin typeface="+mj-lt"/>
                <a:ea typeface="+mj-ea"/>
                <a:cs typeface="+mj-cs"/>
              </a:defRPr>
            </a:lvl1pPr>
            <a:lvl2pPr algn="l" rtl="0" eaLnBrk="0" fontAlgn="base" hangingPunct="0">
              <a:spcBef>
                <a:spcPct val="0"/>
              </a:spcBef>
              <a:spcAft>
                <a:spcPct val="0"/>
              </a:spcAft>
              <a:defRPr sz="2800" b="1">
                <a:solidFill>
                  <a:srgbClr val="0000FF"/>
                </a:solidFill>
                <a:latin typeface="Arial" charset="0"/>
              </a:defRPr>
            </a:lvl2pPr>
            <a:lvl3pPr algn="l" rtl="0" eaLnBrk="0" fontAlgn="base" hangingPunct="0">
              <a:spcBef>
                <a:spcPct val="0"/>
              </a:spcBef>
              <a:spcAft>
                <a:spcPct val="0"/>
              </a:spcAft>
              <a:defRPr sz="2800" b="1">
                <a:solidFill>
                  <a:srgbClr val="0000FF"/>
                </a:solidFill>
                <a:latin typeface="Arial" charset="0"/>
              </a:defRPr>
            </a:lvl3pPr>
            <a:lvl4pPr algn="l" rtl="0" eaLnBrk="0" fontAlgn="base" hangingPunct="0">
              <a:spcBef>
                <a:spcPct val="0"/>
              </a:spcBef>
              <a:spcAft>
                <a:spcPct val="0"/>
              </a:spcAft>
              <a:defRPr sz="2800" b="1">
                <a:solidFill>
                  <a:srgbClr val="0000FF"/>
                </a:solidFill>
                <a:latin typeface="Arial" charset="0"/>
              </a:defRPr>
            </a:lvl4pPr>
            <a:lvl5pPr algn="l" rtl="0" eaLnBrk="0" fontAlgn="base" hangingPunct="0">
              <a:spcBef>
                <a:spcPct val="0"/>
              </a:spcBef>
              <a:spcAft>
                <a:spcPct val="0"/>
              </a:spcAft>
              <a:defRPr sz="2800" b="1">
                <a:solidFill>
                  <a:srgbClr val="0000FF"/>
                </a:solidFill>
                <a:latin typeface="Arial" charset="0"/>
              </a:defRPr>
            </a:lvl5pPr>
            <a:lvl6pPr marL="457200" algn="l" rtl="0" fontAlgn="base">
              <a:spcBef>
                <a:spcPct val="0"/>
              </a:spcBef>
              <a:spcAft>
                <a:spcPct val="0"/>
              </a:spcAft>
              <a:defRPr sz="2800" b="1">
                <a:solidFill>
                  <a:srgbClr val="0000FF"/>
                </a:solidFill>
                <a:latin typeface="Arial" charset="0"/>
              </a:defRPr>
            </a:lvl6pPr>
            <a:lvl7pPr marL="914400" algn="l" rtl="0" fontAlgn="base">
              <a:spcBef>
                <a:spcPct val="0"/>
              </a:spcBef>
              <a:spcAft>
                <a:spcPct val="0"/>
              </a:spcAft>
              <a:defRPr sz="2800" b="1">
                <a:solidFill>
                  <a:srgbClr val="0000FF"/>
                </a:solidFill>
                <a:latin typeface="Arial" charset="0"/>
              </a:defRPr>
            </a:lvl7pPr>
            <a:lvl8pPr marL="1371600" algn="l" rtl="0" fontAlgn="base">
              <a:spcBef>
                <a:spcPct val="0"/>
              </a:spcBef>
              <a:spcAft>
                <a:spcPct val="0"/>
              </a:spcAft>
              <a:defRPr sz="2800" b="1">
                <a:solidFill>
                  <a:srgbClr val="0000FF"/>
                </a:solidFill>
                <a:latin typeface="Arial" charset="0"/>
              </a:defRPr>
            </a:lvl8pPr>
            <a:lvl9pPr marL="1828800" algn="l" rtl="0" fontAlgn="base">
              <a:spcBef>
                <a:spcPct val="0"/>
              </a:spcBef>
              <a:spcAft>
                <a:spcPct val="0"/>
              </a:spcAft>
              <a:defRPr sz="2800" b="1">
                <a:solidFill>
                  <a:srgbClr val="0000FF"/>
                </a:solidFill>
                <a:latin typeface="Arial" charset="0"/>
              </a:defRPr>
            </a:lvl9pPr>
          </a:lstStyle>
          <a:p>
            <a:pPr>
              <a:defRPr/>
            </a:pPr>
            <a:r>
              <a:rPr lang="en-US" sz="2000" kern="0">
                <a:solidFill>
                  <a:srgbClr val="00B050"/>
                </a:solidFill>
                <a:latin typeface="Tahoma" panose="020B0604030504040204" pitchFamily="34" charset="0"/>
                <a:ea typeface="Tahoma" panose="020B0604030504040204" pitchFamily="34" charset="0"/>
                <a:cs typeface="Tahoma" panose="020B0604030504040204" pitchFamily="34" charset="0"/>
              </a:rPr>
              <a:t>SOAP ?</a:t>
            </a:r>
          </a:p>
        </p:txBody>
      </p:sp>
      <p:sp>
        <p:nvSpPr>
          <p:cNvPr id="3" name="Rectangle 2"/>
          <p:cNvSpPr>
            <a:spLocks noChangeArrowheads="1"/>
          </p:cNvSpPr>
          <p:nvPr/>
        </p:nvSpPr>
        <p:spPr bwMode="auto">
          <a:xfrm>
            <a:off x="560388" y="1114425"/>
            <a:ext cx="7993062" cy="5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pPr algn="just" eaLnBrk="0" fontAlgn="base" hangingPunct="0">
              <a:lnSpc>
                <a:spcPct val="150000"/>
              </a:lnSpc>
              <a:spcBef>
                <a:spcPts val="300"/>
              </a:spcBef>
              <a:spcAft>
                <a:spcPts val="300"/>
              </a:spcAft>
              <a:buSzPct val="200000"/>
              <a:buFont typeface="Arial" panose="020B0604020202020204" pitchFamily="34" charset="0"/>
              <a:buChar char="•"/>
            </a:pPr>
            <a:r>
              <a:rPr lang="vi-VN" b="0">
                <a:latin typeface="Tahoma" panose="020B0604030504040204" pitchFamily="34" charset="0"/>
                <a:cs typeface="Tahoma" panose="020B0604030504040204" pitchFamily="34" charset="0"/>
              </a:rPr>
              <a:t>SOAP</a:t>
            </a:r>
            <a:r>
              <a:rPr lang="en-US" b="0">
                <a:latin typeface="Tahoma" panose="020B0604030504040204" pitchFamily="34" charset="0"/>
                <a:cs typeface="Tahoma" panose="020B0604030504040204" pitchFamily="34" charset="0"/>
              </a:rPr>
              <a:t> (Simple Object Access Protocol)</a:t>
            </a:r>
            <a:r>
              <a:rPr lang="vi-VN" b="0">
                <a:latin typeface="Tahoma" panose="020B0604030504040204" pitchFamily="34" charset="0"/>
                <a:cs typeface="Tahoma" panose="020B0604030504040204" pitchFamily="34" charset="0"/>
              </a:rPr>
              <a:t> là một giao thức giao tiếp có cấu trúc như </a:t>
            </a:r>
            <a:r>
              <a:rPr lang="vi-VN" sz="2400" b="0">
                <a:solidFill>
                  <a:srgbClr val="FF0000"/>
                </a:solidFill>
                <a:latin typeface="Tahoma" panose="020B0604030504040204" pitchFamily="34" charset="0"/>
                <a:cs typeface="Tahoma" panose="020B0604030504040204" pitchFamily="34" charset="0"/>
              </a:rPr>
              <a:t>XML</a:t>
            </a:r>
            <a:r>
              <a:rPr lang="vi-VN" b="0">
                <a:solidFill>
                  <a:srgbClr val="FF0000"/>
                </a:solidFill>
                <a:latin typeface="Tahoma" panose="020B0604030504040204" pitchFamily="34" charset="0"/>
                <a:cs typeface="Tahoma" panose="020B0604030504040204" pitchFamily="34" charset="0"/>
              </a:rPr>
              <a:t> </a:t>
            </a:r>
            <a:r>
              <a:rPr lang="vi-VN" b="0">
                <a:latin typeface="Tahoma" panose="020B0604030504040204" pitchFamily="34" charset="0"/>
                <a:cs typeface="Tahoma" panose="020B0604030504040204" pitchFamily="34" charset="0"/>
              </a:rPr>
              <a:t>và </a:t>
            </a:r>
            <a:r>
              <a:rPr lang="vi-VN" b="0">
                <a:solidFill>
                  <a:srgbClr val="FF0000"/>
                </a:solidFill>
                <a:latin typeface="Tahoma" panose="020B0604030504040204" pitchFamily="34" charset="0"/>
                <a:cs typeface="Tahoma" panose="020B0604030504040204" pitchFamily="34" charset="0"/>
              </a:rPr>
              <a:t>mã hóa thành định dạng chung </a:t>
            </a:r>
            <a:r>
              <a:rPr lang="vi-VN" b="0">
                <a:latin typeface="Tahoma" panose="020B0604030504040204" pitchFamily="34" charset="0"/>
                <a:cs typeface="Tahoma" panose="020B0604030504040204" pitchFamily="34" charset="0"/>
              </a:rPr>
              <a:t>cho các ứng dụng trao đổi với nhau.</a:t>
            </a:r>
            <a:endParaRPr lang="en-US" b="0">
              <a:latin typeface="Tahoma" panose="020B0604030504040204" pitchFamily="34" charset="0"/>
              <a:cs typeface="Tahoma" panose="020B0604030504040204" pitchFamily="34" charset="0"/>
            </a:endParaRPr>
          </a:p>
          <a:p>
            <a:pPr algn="just" eaLnBrk="0" fontAlgn="base" hangingPunct="0">
              <a:lnSpc>
                <a:spcPct val="150000"/>
              </a:lnSpc>
              <a:spcBef>
                <a:spcPts val="300"/>
              </a:spcBef>
              <a:spcAft>
                <a:spcPts val="300"/>
              </a:spcAft>
              <a:buSzPct val="200000"/>
              <a:buFont typeface="Arial" panose="020B0604020202020204" pitchFamily="34" charset="0"/>
              <a:buChar char="•"/>
            </a:pPr>
            <a:r>
              <a:rPr lang="vi-VN" b="0">
                <a:latin typeface="Tahoma" panose="020B0604030504040204" pitchFamily="34" charset="0"/>
                <a:cs typeface="Tahoma" panose="020B0604030504040204" pitchFamily="34" charset="0"/>
              </a:rPr>
              <a:t>Ý tưởng bắt đầu từ </a:t>
            </a:r>
            <a:r>
              <a:rPr lang="vi-VN" b="0">
                <a:solidFill>
                  <a:srgbClr val="FF0000"/>
                </a:solidFill>
                <a:latin typeface="Tahoma" panose="020B0604030504040204" pitchFamily="34" charset="0"/>
                <a:cs typeface="Tahoma" panose="020B0604030504040204" pitchFamily="34" charset="0"/>
              </a:rPr>
              <a:t>Microsoft </a:t>
            </a:r>
            <a:r>
              <a:rPr lang="vi-VN" b="0">
                <a:latin typeface="Tahoma" panose="020B0604030504040204" pitchFamily="34" charset="0"/>
                <a:cs typeface="Tahoma" panose="020B0604030504040204" pitchFamily="34" charset="0"/>
              </a:rPr>
              <a:t>và phần mềm Userland</a:t>
            </a:r>
            <a:r>
              <a:rPr lang="en-US" b="0">
                <a:latin typeface="Tahoma" panose="020B0604030504040204" pitchFamily="34" charset="0"/>
                <a:cs typeface="Tahoma" panose="020B0604030504040204" pitchFamily="34" charset="0"/>
              </a:rPr>
              <a:t>.</a:t>
            </a:r>
          </a:p>
          <a:p>
            <a:pPr algn="just" eaLnBrk="0" fontAlgn="base" hangingPunct="0">
              <a:lnSpc>
                <a:spcPct val="150000"/>
              </a:lnSpc>
              <a:spcBef>
                <a:spcPts val="300"/>
              </a:spcBef>
              <a:spcAft>
                <a:spcPts val="300"/>
              </a:spcAft>
              <a:buSzPct val="200000"/>
              <a:buFont typeface="Arial" panose="020B0604020202020204" pitchFamily="34" charset="0"/>
              <a:buChar char="•"/>
            </a:pPr>
            <a:r>
              <a:rPr lang="en-US" b="0">
                <a:latin typeface="Tahoma" panose="020B0604030504040204" pitchFamily="34" charset="0"/>
                <a:cs typeface="Tahoma" panose="020B0604030504040204" pitchFamily="34" charset="0"/>
              </a:rPr>
              <a:t>Một đặc tả việc sử dụng các tài liệu XML theo dạng các thông điệp.</a:t>
            </a:r>
          </a:p>
          <a:p>
            <a:pPr algn="just" eaLnBrk="0" fontAlgn="base" hangingPunct="0">
              <a:lnSpc>
                <a:spcPct val="150000"/>
              </a:lnSpc>
              <a:spcBef>
                <a:spcPts val="300"/>
              </a:spcBef>
              <a:spcAft>
                <a:spcPts val="300"/>
              </a:spcAft>
              <a:buSzPct val="200000"/>
              <a:buFont typeface="Arial" panose="020B0604020202020204" pitchFamily="34" charset="0"/>
              <a:buChar char="•"/>
            </a:pPr>
            <a:r>
              <a:rPr lang="en-US" b="0">
                <a:latin typeface="Tahoma" panose="020B0604030504040204" pitchFamily="34" charset="0"/>
                <a:cs typeface="Tahoma" panose="020B0604030504040204" pitchFamily="34" charset="0"/>
              </a:rPr>
              <a:t> </a:t>
            </a:r>
            <a:r>
              <a:rPr lang="vi-VN" b="0">
                <a:latin typeface="Tahoma" panose="020B0604030504040204" pitchFamily="34" charset="0"/>
                <a:cs typeface="Tahoma" panose="020B0604030504040204" pitchFamily="34" charset="0"/>
              </a:rPr>
              <a:t>Đặc tả về SOAP định nghĩa một mô hình trao đổi dữ liệu dựa trên 3 khái niệm cơ bản: Các thông điệp là các tài liệu XML, chúng được truyền đi từ bên gửi đến bên nhận, bên nhận có thể chuyển tiếp dữ liệu đến nơi khác.</a:t>
            </a:r>
            <a:endParaRPr lang="en-US" b="0">
              <a:latin typeface="Tahoma" panose="020B0604030504040204" pitchFamily="34" charset="0"/>
              <a:cs typeface="Tahoma" panose="020B0604030504040204" pitchFamily="34" charset="0"/>
            </a:endParaRPr>
          </a:p>
        </p:txBody>
      </p:sp>
      <p:sp>
        <p:nvSpPr>
          <p:cNvPr id="4" name="TextBox 3"/>
          <p:cNvSpPr txBox="1"/>
          <p:nvPr/>
        </p:nvSpPr>
        <p:spPr>
          <a:xfrm>
            <a:off x="3352800" y="609600"/>
            <a:ext cx="2836033" cy="369332"/>
          </a:xfrm>
          <a:prstGeom prst="rect">
            <a:avLst/>
          </a:prstGeom>
          <a:noFill/>
        </p:spPr>
        <p:txBody>
          <a:bodyPr wrap="none" rtlCol="0">
            <a:spAutoFit/>
          </a:bodyPr>
          <a:lstStyle/>
          <a:p>
            <a:r>
              <a:rPr lang="en-US"/>
              <a:t>KSOAP API , HttpConnection</a:t>
            </a:r>
            <a:endParaRPr lang="en-US"/>
          </a:p>
        </p:txBody>
      </p:sp>
    </p:spTree>
    <p:extLst>
      <p:ext uri="{BB962C8B-B14F-4D97-AF65-F5344CB8AC3E}">
        <p14:creationId xmlns:p14="http://schemas.microsoft.com/office/powerpoint/2010/main" val="203457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892</Words>
  <Application>Microsoft Office PowerPoint</Application>
  <PresentationFormat>On-screen Show (4:3)</PresentationFormat>
  <Paragraphs>85</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Cambria</vt:lpstr>
      <vt:lpstr>Segoe UI</vt:lpstr>
      <vt:lpstr>Tahoma</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Ngọc Tống</cp:lastModifiedBy>
  <cp:revision>268</cp:revision>
  <dcterms:created xsi:type="dcterms:W3CDTF">2011-04-06T04:04:31Z</dcterms:created>
  <dcterms:modified xsi:type="dcterms:W3CDTF">2016-03-04T05:10:16Z</dcterms:modified>
</cp:coreProperties>
</file>