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3" r:id="rId4"/>
    <p:sldId id="264" r:id="rId5"/>
    <p:sldId id="265" r:id="rId6"/>
    <p:sldId id="266" r:id="rId7"/>
    <p:sldId id="267" r:id="rId8"/>
    <p:sldId id="268" r:id="rId9"/>
    <p:sldId id="269" r:id="rId10"/>
    <p:sldId id="270"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p:scale>
          <a:sx n="75" d="100"/>
          <a:sy n="75" d="100"/>
        </p:scale>
        <p:origin x="128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3/4/2016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3/4/2016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uythanhcse.files.wordpress.com/2014/12/android_51_5.png"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uythanhcse.files.wordpress.com/2014/12/android_51_6.pn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pi.androidhive.info/contac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962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Tương tác dịch vụ Web dạng JSON nguyên thủy</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60</a:t>
            </a:r>
          </a:p>
        </p:txBody>
      </p:sp>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44958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protected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ArrayList&lt;Customer&gt; doInBackground(String... params)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ArrayList&lt;Customer&gt; dsCustomer=</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ArrayList&lt;&gt;();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try</a:t>
            </a:r>
            <a:b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JSONArray jsonArray=</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JSonFactory.readJSonArray(params[</a:t>
            </a:r>
            <a:r>
              <a:rPr kumimoji="0" 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(jsonArray!=</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//nếu có dữ liệu</a:t>
            </a:r>
            <a:b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//duyệt tất cả JsonObject bên trong</a:t>
            </a:r>
            <a:b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//JsonArray như sau:</a:t>
            </a:r>
            <a:b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t>
            </a:r>
            <a:r>
              <a:rPr kumimoji="0" 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;i&lt;jsonArray.length();i++)</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JSONObject jsonObject=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jsonArray.getJSONObject(i);</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Customer customer=</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Customer();</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(jsonObject==</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continue</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//nhảy qua kế tiếp</a:t>
            </a:r>
            <a:b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(jsonObject.has(</a:t>
            </a:r>
            <a:r>
              <a:rPr kumimoji="0" 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"Name"</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//có thuộc tính Name</a:t>
            </a:r>
            <a:b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customer.setName(jsonObject.getString(</a:t>
            </a:r>
            <a:r>
              <a:rPr kumimoji="0" 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"Name"</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(jsonObject.has(</a:t>
            </a:r>
            <a:r>
              <a:rPr kumimoji="0" 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"City"</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customer.setCity(jsonObject.getString(</a:t>
            </a:r>
            <a:r>
              <a:rPr kumimoji="0" 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"City"</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(jsonObject.has(</a:t>
            </a:r>
            <a:r>
              <a:rPr kumimoji="0" 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"Country"</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customer.setCountry(jsonObject.getString(</a:t>
            </a:r>
            <a:r>
              <a:rPr kumimoji="0" 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"Country"</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dsCustomer.add(customer);</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catch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(Exception ex)</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Log.e(</a:t>
            </a:r>
            <a:r>
              <a:rPr kumimoji="0" 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"LOI_BACKGROUND"</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,ex.toString());</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dsCustomer;</a:t>
            </a:r>
            <a:b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 name="TextBox 2"/>
          <p:cNvSpPr txBox="1"/>
          <p:nvPr/>
        </p:nvSpPr>
        <p:spPr>
          <a:xfrm>
            <a:off x="162636" y="457200"/>
            <a:ext cx="2597571" cy="369332"/>
          </a:xfrm>
          <a:prstGeom prst="rect">
            <a:avLst/>
          </a:prstGeom>
          <a:noFill/>
        </p:spPr>
        <p:txBody>
          <a:bodyPr wrap="none" rtlCol="0">
            <a:spAutoFit/>
          </a:bodyPr>
          <a:lstStyle/>
          <a:p>
            <a:r>
              <a:rPr lang="en-US" b="1"/>
              <a:t>Đọc dữ liệu từ JSOnArray</a:t>
            </a:r>
          </a:p>
        </p:txBody>
      </p:sp>
    </p:spTree>
    <p:extLst>
      <p:ext uri="{BB962C8B-B14F-4D97-AF65-F5344CB8AC3E}">
        <p14:creationId xmlns:p14="http://schemas.microsoft.com/office/powerpoint/2010/main" val="81235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a:solidFill>
                  <a:srgbClr val="002060"/>
                </a:solidFill>
                <a:latin typeface="Cambria" panose="02040503050406030204" pitchFamily="18" charset="0"/>
              </a:rPr>
              <a:t>JSON là gì?</a:t>
            </a:r>
          </a:p>
          <a:p>
            <a:pPr lvl="0" algn="just">
              <a:buClr>
                <a:srgbClr val="3DC5C5"/>
              </a:buClr>
              <a:defRPr/>
            </a:pPr>
            <a:r>
              <a:rPr lang="en-US" kern="0">
                <a:solidFill>
                  <a:srgbClr val="002060"/>
                </a:solidFill>
                <a:latin typeface="Cambria" panose="02040503050406030204" pitchFamily="18" charset="0"/>
              </a:rPr>
              <a:t>C</a:t>
            </a:r>
            <a:r>
              <a:rPr lang="vi-VN" kern="0">
                <a:solidFill>
                  <a:srgbClr val="002060"/>
                </a:solidFill>
                <a:latin typeface="Cambria" panose="02040503050406030204" pitchFamily="18" charset="0"/>
              </a:rPr>
              <a:t>ấu trúc lớp, đối tượng, thành phần của </a:t>
            </a:r>
            <a:r>
              <a:rPr lang="vi-VN" kern="0">
                <a:solidFill>
                  <a:srgbClr val="FF0000"/>
                </a:solidFill>
                <a:latin typeface="Cambria" panose="02040503050406030204" pitchFamily="18" charset="0"/>
              </a:rPr>
              <a:t>Json Objec</a:t>
            </a:r>
            <a:r>
              <a:rPr lang="vi-VN" kern="0">
                <a:solidFill>
                  <a:srgbClr val="002060"/>
                </a:solidFill>
                <a:latin typeface="Cambria" panose="02040503050406030204" pitchFamily="18" charset="0"/>
              </a:rPr>
              <a:t>t, </a:t>
            </a:r>
            <a:r>
              <a:rPr lang="vi-VN" kern="0">
                <a:solidFill>
                  <a:srgbClr val="FF0000"/>
                </a:solidFill>
                <a:latin typeface="Cambria" panose="02040503050406030204" pitchFamily="18" charset="0"/>
              </a:rPr>
              <a:t>Json Array</a:t>
            </a:r>
          </a:p>
          <a:p>
            <a:pPr lvl="0" algn="just">
              <a:buClr>
                <a:srgbClr val="3DC5C5"/>
              </a:buClr>
              <a:defRPr/>
            </a:pPr>
            <a:r>
              <a:rPr lang="en-US" kern="0">
                <a:solidFill>
                  <a:srgbClr val="002060"/>
                </a:solidFill>
                <a:latin typeface="Cambria" panose="02040503050406030204" pitchFamily="18" charset="0"/>
              </a:rPr>
              <a:t>C</a:t>
            </a:r>
            <a:r>
              <a:rPr lang="vi-VN" kern="0">
                <a:solidFill>
                  <a:srgbClr val="002060"/>
                </a:solidFill>
                <a:latin typeface="Cambria" panose="02040503050406030204" pitchFamily="18" charset="0"/>
              </a:rPr>
              <a:t>ách đọc dữ liệu dạng Json</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534400" cy="1754326"/>
          </a:xfrm>
          <a:prstGeom prst="rect">
            <a:avLst/>
          </a:prstGeom>
        </p:spPr>
        <p:txBody>
          <a:bodyPr wrap="square">
            <a:spAutoFit/>
          </a:bodyPr>
          <a:lstStyle/>
          <a:p>
            <a:r>
              <a:rPr lang="vi-VN" b="1" u="sng">
                <a:solidFill>
                  <a:srgbClr val="333333"/>
                </a:solidFill>
                <a:latin typeface="Times New Roman" panose="02020603050405020304" pitchFamily="18" charset="0"/>
              </a:rPr>
              <a:t>Khái niệm Định Dạng JSON:</a:t>
            </a:r>
            <a:endParaRPr lang="vi-VN">
              <a:solidFill>
                <a:srgbClr val="333333"/>
              </a:solidFill>
              <a:latin typeface="Times New Roman" panose="02020603050405020304" pitchFamily="18" charset="0"/>
            </a:endParaRPr>
          </a:p>
          <a:p>
            <a:r>
              <a:rPr lang="vi-VN">
                <a:solidFill>
                  <a:srgbClr val="333333"/>
                </a:solidFill>
                <a:latin typeface="Times New Roman" panose="02020603050405020304" pitchFamily="18" charset="0"/>
              </a:rPr>
              <a:t>JSON (JavaScript Object Notation) được định nghĩa dữ theo ngôn ngữ JavaScript, tiêu chuẩn ECMA-262 năm 1999, cấu trúc là  một định dạng  văn bản  đơn giản với các trường dữ liệu được lồng vào nhau. JSON được sử dụng để trao đổi dữ liệu giữa các thành phần của một hệ thống  tương thích với hầu hết các ngôn ngữ C, C++, C#, Java, JavaScript, Perl, Python…</a:t>
            </a:r>
            <a:endParaRPr lang="vi-VN" b="0" i="0">
              <a:solidFill>
                <a:srgbClr val="333333"/>
              </a:solidFill>
              <a:effectLst/>
              <a:latin typeface="Times New Roman" panose="02020603050405020304" pitchFamily="18" charset="0"/>
            </a:endParaRPr>
          </a:p>
        </p:txBody>
      </p:sp>
      <p:sp>
        <p:nvSpPr>
          <p:cNvPr id="3" name="Rectangle 2"/>
          <p:cNvSpPr/>
          <p:nvPr/>
        </p:nvSpPr>
        <p:spPr>
          <a:xfrm>
            <a:off x="381000" y="2362200"/>
            <a:ext cx="8229600" cy="1231106"/>
          </a:xfrm>
          <a:prstGeom prst="rect">
            <a:avLst/>
          </a:prstGeom>
        </p:spPr>
        <p:txBody>
          <a:bodyPr wrap="square">
            <a:spAutoFit/>
          </a:bodyPr>
          <a:lstStyle/>
          <a:p>
            <a:r>
              <a:rPr lang="vi-VN" sz="2000" b="1">
                <a:solidFill>
                  <a:srgbClr val="333333"/>
                </a:solidFill>
                <a:latin typeface="Times New Roman" panose="02020603050405020304" pitchFamily="18" charset="0"/>
              </a:rPr>
              <a:t>JSON được xây dựng dựa trên hai cấu trúc chính:</a:t>
            </a:r>
            <a:endParaRPr lang="vi-VN" b="1">
              <a:solidFill>
                <a:srgbClr val="333333"/>
              </a:solidFill>
              <a:latin typeface="Times New Roman" panose="02020603050405020304" pitchFamily="18" charset="0"/>
            </a:endParaRPr>
          </a:p>
          <a:p>
            <a:pPr>
              <a:buFont typeface="Arial" panose="020B0604020202020204" pitchFamily="34" charset="0"/>
              <a:buChar char="•"/>
            </a:pPr>
            <a:r>
              <a:rPr lang="vi-VN">
                <a:solidFill>
                  <a:srgbClr val="333333"/>
                </a:solidFill>
                <a:latin typeface="Times New Roman" panose="02020603050405020304" pitchFamily="18" charset="0"/>
              </a:rPr>
              <a:t>Tập hợp cặp giá trị name/value, trong nhiều ngôn ngữ khác nhau cặp giá trị này có thể là object, record, struct, dictionary,  hash table, keyed list…</a:t>
            </a:r>
          </a:p>
          <a:p>
            <a:pPr>
              <a:buFont typeface="Arial" panose="020B0604020202020204" pitchFamily="34" charset="0"/>
              <a:buChar char="•"/>
            </a:pPr>
            <a:r>
              <a:rPr lang="vi-VN">
                <a:solidFill>
                  <a:srgbClr val="333333"/>
                </a:solidFill>
                <a:latin typeface="Times New Roman" panose="02020603050405020304" pitchFamily="18" charset="0"/>
              </a:rPr>
              <a:t>Tập hợp danh sách các giá trị, có thể là array, vector, list hay sequence.</a:t>
            </a:r>
            <a:endParaRPr lang="vi-VN"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107994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8534400" cy="1477328"/>
          </a:xfrm>
          <a:prstGeom prst="rect">
            <a:avLst/>
          </a:prstGeom>
        </p:spPr>
        <p:txBody>
          <a:bodyPr wrap="square">
            <a:spAutoFit/>
          </a:bodyPr>
          <a:lstStyle/>
          <a:p>
            <a:r>
              <a:rPr lang="vi-VN">
                <a:solidFill>
                  <a:srgbClr val="333333"/>
                </a:solidFill>
                <a:latin typeface="Times New Roman" panose="02020603050405020304" pitchFamily="18" charset="0"/>
              </a:rPr>
              <a:t>Và tuỳ thuộc vào dữ liệu cần trao đổi, JSON có thể có nhiều dạng khác nhau, tuy nhiên có thể tống hợp ở những hai dạng chính sau:</a:t>
            </a:r>
          </a:p>
          <a:p>
            <a:pPr>
              <a:buFont typeface="Arial" panose="020B0604020202020204" pitchFamily="34" charset="0"/>
              <a:buChar char="•"/>
            </a:pPr>
            <a:r>
              <a:rPr lang="vi-VN" b="1">
                <a:solidFill>
                  <a:srgbClr val="FF0000"/>
                </a:solidFill>
                <a:latin typeface="Times New Roman" panose="02020603050405020304" pitchFamily="18" charset="0"/>
              </a:rPr>
              <a:t>Một đối tượng Object </a:t>
            </a:r>
            <a:r>
              <a:rPr lang="vi-VN">
                <a:solidFill>
                  <a:srgbClr val="333333"/>
                </a:solidFill>
                <a:latin typeface="Times New Roman" panose="02020603050405020304" pitchFamily="18" charset="0"/>
              </a:rPr>
              <a:t>chứa  các cặp giá trị string/value không cần thứ tự, được bao trong cặp “</a:t>
            </a:r>
            <a:r>
              <a:rPr lang="vi-VN">
                <a:solidFill>
                  <a:srgbClr val="FF0000"/>
                </a:solidFill>
                <a:latin typeface="Times New Roman" panose="02020603050405020304" pitchFamily="18" charset="0"/>
              </a:rPr>
              <a:t>{}</a:t>
            </a:r>
            <a:r>
              <a:rPr lang="vi-VN">
                <a:solidFill>
                  <a:srgbClr val="333333"/>
                </a:solidFill>
                <a:latin typeface="Times New Roman" panose="02020603050405020304" pitchFamily="18" charset="0"/>
              </a:rPr>
              <a:t>”, các giá trị bên trong được định dạng “string:value” và chia cách nhau bởi dấu “,”.  Value ở đây có thể là chuỗi, số, true- false, null…Có thể xem mô tả cùng ví dụ sau:</a:t>
            </a:r>
            <a:endParaRPr lang="vi-VN" b="0" i="0">
              <a:solidFill>
                <a:srgbClr val="333333"/>
              </a:solidFill>
              <a:effectLst/>
              <a:latin typeface="Times New Roman" panose="02020603050405020304" pitchFamily="18" charset="0"/>
            </a:endParaRPr>
          </a:p>
        </p:txBody>
      </p:sp>
      <p:sp>
        <p:nvSpPr>
          <p:cNvPr id="4" name="Rectangle 3"/>
          <p:cNvSpPr>
            <a:spLocks noChangeArrowheads="1"/>
          </p:cNvSpPr>
          <p:nvPr/>
        </p:nvSpPr>
        <p:spPr bwMode="auto">
          <a:xfrm>
            <a:off x="784225" y="2385180"/>
            <a:ext cx="9144000" cy="1354217"/>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4648D"/>
                </a:solidFill>
                <a:effectLst/>
                <a:latin typeface="Times New Roman" panose="02020603050405020304" pitchFamily="18" charset="0"/>
                <a:cs typeface="Times New Roman" panose="02020603050405020304" pitchFamily="18" charset="0"/>
                <a:hlinkClick r:id="rId2"/>
              </a:rPr>
              <a:t>  </a:t>
            </a:r>
            <a:r>
              <a:rPr kumimoji="0" lang="en-US" sz="8200" b="0" i="0" u="none" strike="noStrike" cap="none" normalizeH="0" baseline="0">
                <a:ln>
                  <a:noFill/>
                </a:ln>
                <a:solidFill>
                  <a:srgbClr val="04648D"/>
                </a:solidFill>
                <a:effectLst/>
                <a:latin typeface="Times New Roman" panose="02020603050405020304" pitchFamily="18" charset="0"/>
                <a:cs typeface="Times New Roman" panose="02020603050405020304" pitchFamily="18" charset="0"/>
              </a:rPr>
              <a:t> </a:t>
            </a:r>
            <a:r>
              <a:rPr kumimoji="0" lang="en-US" sz="1200" b="0" i="0" u="none" strike="noStrike" cap="none" normalizeH="0" baseline="0">
                <a:ln>
                  <a:noFill/>
                </a:ln>
                <a:solidFill>
                  <a:srgbClr val="04648D"/>
                </a:solidFill>
                <a:effectLst/>
                <a:latin typeface="Times New Roman" panose="02020603050405020304" pitchFamily="18" charset="0"/>
                <a:cs typeface="Times New Roman" panose="02020603050405020304" pitchFamily="18" charset="0"/>
              </a:rPr>
              <a:t>                                                                                                                                                          </a:t>
            </a:r>
          </a:p>
        </p:txBody>
      </p:sp>
      <p:pic>
        <p:nvPicPr>
          <p:cNvPr id="1028" name="Picture 4" descr="android_51_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787329"/>
            <a:ext cx="5905500" cy="13049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294831" y="3302757"/>
            <a:ext cx="7658669" cy="3648551"/>
          </a:xfrm>
          <a:prstGeom prst="rect">
            <a:avLst/>
          </a:prstGeom>
        </p:spPr>
      </p:pic>
    </p:spTree>
    <p:extLst>
      <p:ext uri="{BB962C8B-B14F-4D97-AF65-F5344CB8AC3E}">
        <p14:creationId xmlns:p14="http://schemas.microsoft.com/office/powerpoint/2010/main" val="253667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457200"/>
            <a:ext cx="8686800" cy="923330"/>
          </a:xfrm>
          <a:prstGeom prst="rect">
            <a:avLst/>
          </a:prstGeom>
        </p:spPr>
        <p:txBody>
          <a:bodyPr wrap="square">
            <a:spAutoFit/>
          </a:bodyPr>
          <a:lstStyle/>
          <a:p>
            <a:pPr>
              <a:buFont typeface="Arial" panose="020B0604020202020204" pitchFamily="34" charset="0"/>
              <a:buChar char="•"/>
            </a:pPr>
            <a:r>
              <a:rPr lang="vi-VN">
                <a:solidFill>
                  <a:srgbClr val="FF0000"/>
                </a:solidFill>
                <a:latin typeface="Times New Roman" panose="02020603050405020304" pitchFamily="18" charset="0"/>
              </a:rPr>
              <a:t>Một đối tượng mảng </a:t>
            </a:r>
            <a:r>
              <a:rPr lang="vi-VN">
                <a:solidFill>
                  <a:srgbClr val="333333"/>
                </a:solidFill>
                <a:latin typeface="Times New Roman" panose="02020603050405020304" pitchFamily="18" charset="0"/>
              </a:rPr>
              <a:t>có bao gồm nhều phần tử con có thứ tự. Các phần từ con được bao trong cặp “</a:t>
            </a:r>
            <a:r>
              <a:rPr lang="vi-VN">
                <a:solidFill>
                  <a:srgbClr val="FF0000"/>
                </a:solidFill>
                <a:latin typeface="Times New Roman" panose="02020603050405020304" pitchFamily="18" charset="0"/>
              </a:rPr>
              <a:t>[]</a:t>
            </a:r>
            <a:r>
              <a:rPr lang="vi-VN">
                <a:solidFill>
                  <a:srgbClr val="333333"/>
                </a:solidFill>
                <a:latin typeface="Times New Roman" panose="02020603050405020304" pitchFamily="18" charset="0"/>
              </a:rPr>
              <a:t>” và chia cách nhau bởi dấu “,”. Mỗi phần tử con có thể là một giá trị đơn lẻ như: số, chuỗi, true-false, null hoặc một object khác, thậm chí có thể là một mảng.</a:t>
            </a:r>
            <a:endParaRPr lang="vi-VN" b="0" i="0">
              <a:solidFill>
                <a:srgbClr val="333333"/>
              </a:solidFill>
              <a:effectLst/>
              <a:latin typeface="Times New Roman" panose="02020603050405020304" pitchFamily="18" charset="0"/>
            </a:endParaRPr>
          </a:p>
        </p:txBody>
      </p:sp>
      <p:sp>
        <p:nvSpPr>
          <p:cNvPr id="6" name="Rectangle 3"/>
          <p:cNvSpPr>
            <a:spLocks noChangeArrowheads="1"/>
          </p:cNvSpPr>
          <p:nvPr/>
        </p:nvSpPr>
        <p:spPr bwMode="auto">
          <a:xfrm>
            <a:off x="0" y="0"/>
            <a:ext cx="9144000" cy="0"/>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4648D"/>
                </a:solidFill>
                <a:effectLst/>
                <a:latin typeface="Times New Roman" panose="02020603050405020304" pitchFamily="18" charset="0"/>
                <a:cs typeface="Times New Roman" panose="02020603050405020304" pitchFamily="18" charset="0"/>
                <a:hlinkClick r:id="rId2"/>
              </a:rPr>
              <a:t>  </a:t>
            </a:r>
            <a:r>
              <a:rPr kumimoji="0" lang="en-US" sz="7900" b="0" i="0" u="none" strike="noStrike" cap="none" normalizeH="0" baseline="0">
                <a:ln>
                  <a:noFill/>
                </a:ln>
                <a:solidFill>
                  <a:srgbClr val="04648D"/>
                </a:solidFill>
                <a:effectLst/>
                <a:latin typeface="Times New Roman" panose="02020603050405020304" pitchFamily="18" charset="0"/>
                <a:cs typeface="Times New Roman" panose="02020603050405020304" pitchFamily="18" charset="0"/>
              </a:rPr>
              <a:t> </a:t>
            </a:r>
            <a:r>
              <a:rPr kumimoji="0" lang="en-US" sz="1200" b="0" i="0" u="none" strike="noStrike" cap="none" normalizeH="0" baseline="0">
                <a:ln>
                  <a:noFill/>
                </a:ln>
                <a:solidFill>
                  <a:srgbClr val="04648D"/>
                </a:solidFill>
                <a:effectLst/>
                <a:latin typeface="Times New Roman" panose="02020603050405020304" pitchFamily="18" charset="0"/>
                <a:cs typeface="Times New Roman" panose="02020603050405020304" pitchFamily="18" charset="0"/>
              </a:rPr>
              <a:t>                                                                                                                                                          </a:t>
            </a:r>
            <a:r>
              <a:rPr kumimoji="0" lang="en-US" sz="1200" b="1" i="0" u="sng"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Ví dụ:</a:t>
            </a:r>
            <a:r>
              <a:rPr kumimoji="0" lang="en-US" sz="800" b="0" i="0" u="none" strike="noStrike" cap="none" normalizeH="0" baseline="0">
                <a:ln>
                  <a:noFill/>
                </a:ln>
                <a:solidFill>
                  <a:schemeClr val="tx1"/>
                </a:solidFill>
                <a:effectLst/>
              </a:rPr>
              <a:t> </a:t>
            </a:r>
            <a:endParaRPr kumimoji="0" lang="en-US" sz="1200" b="0" i="0" u="none" strike="noStrike" cap="none" normalizeH="0" baseline="0">
              <a:ln>
                <a:noFill/>
              </a:ln>
              <a:solidFill>
                <a:srgbClr val="04648D"/>
              </a:solidFill>
              <a:effectLst/>
              <a:latin typeface="Times New Roman" panose="02020603050405020304" pitchFamily="18" charset="0"/>
              <a:cs typeface="Times New Roman" panose="02020603050405020304" pitchFamily="18" charset="0"/>
            </a:endParaRPr>
          </a:p>
        </p:txBody>
      </p:sp>
      <p:pic>
        <p:nvPicPr>
          <p:cNvPr id="2052" name="Picture 4" descr="android_51_6">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59055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143000" y="2857501"/>
            <a:ext cx="6581775" cy="3514725"/>
          </a:xfrm>
          <a:prstGeom prst="rect">
            <a:avLst/>
          </a:prstGeom>
        </p:spPr>
      </p:pic>
    </p:spTree>
    <p:extLst>
      <p:ext uri="{BB962C8B-B14F-4D97-AF65-F5344CB8AC3E}">
        <p14:creationId xmlns:p14="http://schemas.microsoft.com/office/powerpoint/2010/main" val="292945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458200" cy="2308324"/>
          </a:xfrm>
          <a:prstGeom prst="rect">
            <a:avLst/>
          </a:prstGeom>
        </p:spPr>
        <p:txBody>
          <a:bodyPr wrap="square">
            <a:spAutoFit/>
          </a:bodyPr>
          <a:lstStyle/>
          <a:p>
            <a:r>
              <a:rPr lang="vi-VN">
                <a:solidFill>
                  <a:srgbClr val="333333"/>
                </a:solidFill>
                <a:latin typeface="Times New Roman" panose="02020603050405020304" pitchFamily="18" charset="0"/>
              </a:rPr>
              <a:t>Việc đọc và ghi định dạng JSON được tích hợp sẵn trong Android SDK (nó nằm trong thư viện</a:t>
            </a:r>
            <a:r>
              <a:rPr lang="en-US">
                <a:solidFill>
                  <a:srgbClr val="333333"/>
                </a:solidFill>
                <a:latin typeface="Times New Roman" panose="02020603050405020304" pitchFamily="18" charset="0"/>
              </a:rPr>
              <a:t> </a:t>
            </a:r>
            <a:r>
              <a:rPr lang="vi-VN" b="1">
                <a:solidFill>
                  <a:srgbClr val="333333"/>
                </a:solidFill>
                <a:latin typeface="Times New Roman" panose="02020603050405020304" pitchFamily="18" charset="0"/>
              </a:rPr>
              <a:t>org.json</a:t>
            </a:r>
            <a:r>
              <a:rPr lang="vi-VN">
                <a:solidFill>
                  <a:srgbClr val="333333"/>
                </a:solidFill>
                <a:latin typeface="Times New Roman" panose="02020603050405020304" pitchFamily="18" charset="0"/>
              </a:rPr>
              <a:t>)</a:t>
            </a:r>
          </a:p>
          <a:p>
            <a:pPr>
              <a:buFont typeface="Arial" panose="020B0604020202020204" pitchFamily="34" charset="0"/>
              <a:buChar char="•"/>
            </a:pPr>
            <a:r>
              <a:rPr lang="vi-VN" b="1">
                <a:solidFill>
                  <a:srgbClr val="FF0000"/>
                </a:solidFill>
                <a:latin typeface="Times New Roman" panose="02020603050405020304" pitchFamily="18" charset="0"/>
              </a:rPr>
              <a:t>JSONObject</a:t>
            </a:r>
            <a:r>
              <a:rPr lang="vi-VN">
                <a:solidFill>
                  <a:srgbClr val="333333"/>
                </a:solidFill>
                <a:latin typeface="Times New Roman" panose="02020603050405020304" pitchFamily="18" charset="0"/>
              </a:rPr>
              <a:t>: đối tượng quản lý JSON ở </a:t>
            </a:r>
            <a:r>
              <a:rPr lang="vi-VN">
                <a:solidFill>
                  <a:srgbClr val="FF0000"/>
                </a:solidFill>
                <a:latin typeface="Times New Roman" panose="02020603050405020304" pitchFamily="18" charset="0"/>
              </a:rPr>
              <a:t>dạng một Object.</a:t>
            </a:r>
          </a:p>
          <a:p>
            <a:pPr>
              <a:buFont typeface="Arial" panose="020B0604020202020204" pitchFamily="34" charset="0"/>
              <a:buChar char="•"/>
            </a:pPr>
            <a:r>
              <a:rPr lang="vi-VN" b="1">
                <a:solidFill>
                  <a:srgbClr val="FF0000"/>
                </a:solidFill>
                <a:latin typeface="Times New Roman" panose="02020603050405020304" pitchFamily="18" charset="0"/>
              </a:rPr>
              <a:t>JSONArray</a:t>
            </a:r>
            <a:r>
              <a:rPr lang="vi-VN">
                <a:solidFill>
                  <a:srgbClr val="333333"/>
                </a:solidFill>
                <a:latin typeface="Times New Roman" panose="02020603050405020304" pitchFamily="18" charset="0"/>
              </a:rPr>
              <a:t>: đối  tượng quản lý JSON ở dạng tập hợn các Object hoặc</a:t>
            </a:r>
            <a:br>
              <a:rPr lang="vi-VN">
                <a:solidFill>
                  <a:srgbClr val="333333"/>
                </a:solidFill>
                <a:latin typeface="Times New Roman" panose="02020603050405020304" pitchFamily="18" charset="0"/>
              </a:rPr>
            </a:br>
            <a:r>
              <a:rPr lang="vi-VN">
                <a:solidFill>
                  <a:srgbClr val="333333"/>
                </a:solidFill>
                <a:latin typeface="Times New Roman" panose="02020603050405020304" pitchFamily="18" charset="0"/>
              </a:rPr>
              <a:t>Array.</a:t>
            </a:r>
          </a:p>
          <a:p>
            <a:pPr>
              <a:buFont typeface="Arial" panose="020B0604020202020204" pitchFamily="34" charset="0"/>
              <a:buChar char="•"/>
            </a:pPr>
            <a:r>
              <a:rPr lang="vi-VN" b="1">
                <a:solidFill>
                  <a:srgbClr val="333333"/>
                </a:solidFill>
                <a:latin typeface="Times New Roman" panose="02020603050405020304" pitchFamily="18" charset="0"/>
              </a:rPr>
              <a:t>JSONStringer</a:t>
            </a:r>
            <a:r>
              <a:rPr lang="vi-VN">
                <a:solidFill>
                  <a:srgbClr val="333333"/>
                </a:solidFill>
                <a:latin typeface="Times New Roman" panose="02020603050405020304" pitchFamily="18" charset="0"/>
              </a:rPr>
              <a:t>: đối tượng chuyển dữ liệu JSON thành dạng chuỗi.</a:t>
            </a:r>
          </a:p>
          <a:p>
            <a:pPr>
              <a:buFont typeface="Arial" panose="020B0604020202020204" pitchFamily="34" charset="0"/>
              <a:buChar char="•"/>
            </a:pPr>
            <a:r>
              <a:rPr lang="vi-VN" b="1">
                <a:solidFill>
                  <a:srgbClr val="333333"/>
                </a:solidFill>
                <a:latin typeface="Times New Roman" panose="02020603050405020304" pitchFamily="18" charset="0"/>
              </a:rPr>
              <a:t>JSONTokener</a:t>
            </a:r>
            <a:r>
              <a:rPr lang="vi-VN">
                <a:solidFill>
                  <a:srgbClr val="333333"/>
                </a:solidFill>
                <a:latin typeface="Times New Roman" panose="02020603050405020304" pitchFamily="18" charset="0"/>
              </a:rPr>
              <a:t>: chuyển đổi đối tượng JSON (chuẩn RFC-4627) mã hoá chuỗi một thành đối tượng tương ứng.</a:t>
            </a:r>
            <a:endParaRPr lang="vi-VN"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371870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09600"/>
            <a:ext cx="6400800" cy="646331"/>
          </a:xfrm>
          <a:prstGeom prst="rect">
            <a:avLst/>
          </a:prstGeom>
        </p:spPr>
        <p:txBody>
          <a:bodyPr wrap="square">
            <a:spAutoFit/>
          </a:bodyPr>
          <a:lstStyle/>
          <a:p>
            <a:r>
              <a:rPr lang="en-US"/>
              <a:t>Demo lấy danh sách contact mẫu:</a:t>
            </a:r>
          </a:p>
          <a:p>
            <a:r>
              <a:rPr lang="en-US">
                <a:hlinkClick r:id="rId2"/>
              </a:rPr>
              <a:t>http://www.w3schools.com/website/customers_mysql.php</a:t>
            </a:r>
          </a:p>
        </p:txBody>
      </p:sp>
      <p:sp>
        <p:nvSpPr>
          <p:cNvPr id="4" name="Rectangle 3"/>
          <p:cNvSpPr/>
          <p:nvPr/>
        </p:nvSpPr>
        <p:spPr>
          <a:xfrm>
            <a:off x="457200" y="2819400"/>
            <a:ext cx="7696200" cy="369332"/>
          </a:xfrm>
          <a:prstGeom prst="rect">
            <a:avLst/>
          </a:prstGeom>
        </p:spPr>
        <p:txBody>
          <a:bodyPr wrap="square">
            <a:spAutoFit/>
          </a:bodyPr>
          <a:lstStyle/>
          <a:p>
            <a:r>
              <a:rPr lang="en-US"/>
              <a:t>I:\Topica\codingthamkhao\SourceCode_CU\BaitapModule4s2356\HocJsonBai1</a:t>
            </a:r>
          </a:p>
        </p:txBody>
      </p:sp>
    </p:spTree>
    <p:extLst>
      <p:ext uri="{BB962C8B-B14F-4D97-AF65-F5344CB8AC3E}">
        <p14:creationId xmlns:p14="http://schemas.microsoft.com/office/powerpoint/2010/main" val="320960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2355004" cy="369332"/>
          </a:xfrm>
          <a:prstGeom prst="rect">
            <a:avLst/>
          </a:prstGeom>
          <a:noFill/>
        </p:spPr>
        <p:txBody>
          <a:bodyPr wrap="none" rtlCol="0">
            <a:spAutoFit/>
          </a:bodyPr>
          <a:lstStyle/>
          <a:p>
            <a:r>
              <a:rPr lang="en-US" b="1"/>
              <a:t>Nên tạo 1 JSonFactory </a:t>
            </a:r>
          </a:p>
        </p:txBody>
      </p:sp>
      <p:sp>
        <p:nvSpPr>
          <p:cNvPr id="4" name="Rectangle 2"/>
          <p:cNvSpPr>
            <a:spLocks noChangeArrowheads="1"/>
          </p:cNvSpPr>
          <p:nvPr/>
        </p:nvSpPr>
        <p:spPr bwMode="auto">
          <a:xfrm>
            <a:off x="457200" y="1019147"/>
            <a:ext cx="6736139"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class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JSonFactory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static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String readContentJSonFormat(Reader reader)</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data=</a:t>
            </a:r>
            <a:r>
              <a:rPr kumimoji="0" 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try</a:t>
            </a:r>
            <a:b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StringBuilder sb =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StringBuilder();</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cp;</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while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((cp = reader.read()) != -</a:t>
            </a:r>
            <a:r>
              <a:rPr kumimoji="0" 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sb.append((</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char</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cp);</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data=sb.toString();</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catch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(Exception ex)</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Log.e(</a:t>
            </a:r>
            <a:r>
              <a:rPr kumimoji="0" 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"Loi_JSON"</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,ex.toString());</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data;</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905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2355004" cy="369332"/>
          </a:xfrm>
          <a:prstGeom prst="rect">
            <a:avLst/>
          </a:prstGeom>
          <a:noFill/>
        </p:spPr>
        <p:txBody>
          <a:bodyPr wrap="none" rtlCol="0">
            <a:spAutoFit/>
          </a:bodyPr>
          <a:lstStyle/>
          <a:p>
            <a:r>
              <a:rPr lang="en-US" b="1"/>
              <a:t>Nên tạo 1 JSonFactory </a:t>
            </a:r>
          </a:p>
        </p:txBody>
      </p:sp>
      <p:sp>
        <p:nvSpPr>
          <p:cNvPr id="4" name="Rectangle 2"/>
          <p:cNvSpPr>
            <a:spLocks noChangeArrowheads="1"/>
          </p:cNvSpPr>
          <p:nvPr/>
        </p:nvSpPr>
        <p:spPr bwMode="auto">
          <a:xfrm>
            <a:off x="533400" y="978932"/>
            <a:ext cx="813235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static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JSONArray readJSonArray(String url)</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JSONArray array=</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null</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try</a:t>
            </a:r>
            <a:b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//mở luồng đọc dữ liệu từ url</a:t>
            </a:r>
            <a:b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InputStream is =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URL(url).openStream();</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//Khai báo đối tượng reader có thể đọc được nội dung</a:t>
            </a:r>
            <a:b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//chứa Unicode</a:t>
            </a:r>
            <a:b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BufferedReader rd =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BufferedReader</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InputStreamReader(is, Charset.forName(</a:t>
            </a:r>
            <a:r>
              <a:rPr kumimoji="0" 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"UTF-8"</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jsonFormat=readContentJSonFormat(rd);</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//ta đọc được nội dung có format là Json vào</a:t>
            </a:r>
            <a:b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//biến jsonFormat--&gt; ta cần đưa nó về JsonArray</a:t>
            </a:r>
            <a:b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//vì nó được bao bọc bởi cặp ngoặc []</a:t>
            </a:r>
            <a:b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array=</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JSONArray(jsonFormat);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catch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(Exception ex)</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Log.e(</a:t>
            </a:r>
            <a:r>
              <a:rPr kumimoji="0" 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"LOI_JSON"</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,ex.toString());</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array;</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151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298</Words>
  <Application>Microsoft Office PowerPoint</Application>
  <PresentationFormat>On-screen Show (4:3)</PresentationFormat>
  <Paragraphs>32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Ngọc Tống</cp:lastModifiedBy>
  <cp:revision>253</cp:revision>
  <dcterms:created xsi:type="dcterms:W3CDTF">2011-04-06T04:04:31Z</dcterms:created>
  <dcterms:modified xsi:type="dcterms:W3CDTF">2016-03-04T09:50:12Z</dcterms:modified>
</cp:coreProperties>
</file>