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63" r:id="rId4"/>
    <p:sldId id="264" r:id="rId5"/>
    <p:sldId id="265" r:id="rId6"/>
    <p:sldId id="266" r:id="rId7"/>
    <p:sldId id="267" r:id="rId8"/>
    <p:sldId id="268" r:id="rId9"/>
    <p:sldId id="269" r:id="rId10"/>
    <p:sldId id="270" r:id="rId11"/>
    <p:sldId id="272" r:id="rId12"/>
    <p:sldId id="271" r:id="rId13"/>
    <p:sldId id="273" r:id="rId14"/>
    <p:sldId id="274"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p:scale>
          <a:sx n="75" d="100"/>
          <a:sy n="75" d="100"/>
        </p:scale>
        <p:origin x="1284" y="-17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3/4/2016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a:solidFill>
                  <a:srgbClr val="0070C0"/>
                </a:solidFill>
                <a:latin typeface="Times New Roman" pitchFamily="18" charset="0"/>
                <a:cs typeface="Times New Roman" pitchFamily="18" charset="0"/>
              </a:rPr>
              <a:t>Ths. Trần Duy Thanh – </a:t>
            </a:r>
            <a:r>
              <a:rPr lang="en-US" sz="1100" b="1" baseline="0">
                <a:solidFill>
                  <a:srgbClr val="0070C0"/>
                </a:solidFill>
                <a:latin typeface="Times New Roman" pitchFamily="18" charset="0"/>
                <a:cs typeface="Times New Roman" pitchFamily="18" charset="0"/>
                <a:hlinkClick r:id="rId2"/>
              </a:rPr>
              <a:t>duythanhcse@gmail.com</a:t>
            </a:r>
            <a:r>
              <a:rPr lang="en-US" sz="1100" b="1" baseline="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latin typeface="Cambria" panose="02040503050406030204" pitchFamily="18" charset="0"/>
              </a:rPr>
              <a:t>Lập</a:t>
            </a:r>
            <a:r>
              <a:rPr lang="en-US" sz="1200" b="1" baseline="0">
                <a:solidFill>
                  <a:schemeClr val="tx2"/>
                </a:solidFill>
                <a:latin typeface="Cambria" panose="02040503050406030204" pitchFamily="18" charset="0"/>
              </a:rPr>
              <a:t> trình Android</a:t>
            </a:r>
            <a:endParaRPr lang="en-US" sz="1200" b="1" baseline="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3/4/2016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uythanhcse.wordpress.com/2015/09/13/bai-67-cai-dat-google-play-service-cho-may-ao-genymo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google.com/apis/conso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6962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Google Map phần 1</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a:latin typeface="Cambria" panose="02040503050406030204" pitchFamily="18" charset="0"/>
              </a:rPr>
              <a:t>Bài 63</a:t>
            </a:r>
          </a:p>
        </p:txBody>
      </p:sp>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p:cNvSpPr/>
          <p:nvPr/>
        </p:nvSpPr>
        <p:spPr>
          <a:xfrm>
            <a:off x="381000" y="457200"/>
            <a:ext cx="3648756"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Giới thiệu Google Map</a:t>
            </a:r>
          </a:p>
        </p:txBody>
      </p:sp>
      <p:sp>
        <p:nvSpPr>
          <p:cNvPr id="4" name="Rectangle 3"/>
          <p:cNvSpPr/>
          <p:nvPr/>
        </p:nvSpPr>
        <p:spPr>
          <a:xfrm>
            <a:off x="4724400" y="549533"/>
            <a:ext cx="3647152" cy="369332"/>
          </a:xfrm>
          <a:prstGeom prst="rect">
            <a:avLst/>
          </a:prstGeom>
        </p:spPr>
        <p:txBody>
          <a:bodyPr wrap="none">
            <a:spAutoFit/>
          </a:bodyPr>
          <a:lstStyle/>
          <a:p>
            <a:r>
              <a:rPr lang="en-US" b="1">
                <a:solidFill>
                  <a:srgbClr val="333333"/>
                </a:solidFill>
                <a:latin typeface="Times New Roman" panose="02020603050405020304" pitchFamily="18" charset="0"/>
              </a:rPr>
              <a:t>Thiết lập Đồ họa trên Google Map:</a:t>
            </a:r>
            <a:endParaRPr lang="en-US"/>
          </a:p>
        </p:txBody>
      </p:sp>
      <p:sp>
        <p:nvSpPr>
          <p:cNvPr id="5" name="Rectangle 4"/>
          <p:cNvSpPr/>
          <p:nvPr/>
        </p:nvSpPr>
        <p:spPr>
          <a:xfrm>
            <a:off x="386687" y="921140"/>
            <a:ext cx="8452513" cy="923330"/>
          </a:xfrm>
          <a:prstGeom prst="rect">
            <a:avLst/>
          </a:prstGeom>
        </p:spPr>
        <p:txBody>
          <a:bodyPr wrap="square">
            <a:spAutoFit/>
          </a:bodyPr>
          <a:lstStyle/>
          <a:p>
            <a:r>
              <a:rPr lang="vi-VN">
                <a:solidFill>
                  <a:srgbClr val="333333"/>
                </a:solidFill>
                <a:latin typeface="Times New Roman" panose="02020603050405020304" pitchFamily="18" charset="0"/>
              </a:rPr>
              <a:t>-</a:t>
            </a:r>
            <a:r>
              <a:rPr lang="vi-VN">
                <a:solidFill>
                  <a:srgbClr val="FF0000"/>
                </a:solidFill>
                <a:latin typeface="Times New Roman" panose="02020603050405020304" pitchFamily="18" charset="0"/>
              </a:rPr>
              <a:t>Lớp </a:t>
            </a:r>
            <a:r>
              <a:rPr lang="vi-VN" b="1">
                <a:solidFill>
                  <a:srgbClr val="FF0000"/>
                </a:solidFill>
                <a:latin typeface="Times New Roman" panose="02020603050405020304" pitchFamily="18" charset="0"/>
              </a:rPr>
              <a:t>Marker:</a:t>
            </a:r>
            <a:endParaRPr lang="vi-VN">
              <a:solidFill>
                <a:srgbClr val="FF0000"/>
              </a:solidFill>
              <a:latin typeface="Times New Roman" panose="02020603050405020304" pitchFamily="18" charset="0"/>
            </a:endParaRPr>
          </a:p>
          <a:p>
            <a:r>
              <a:rPr lang="vi-VN">
                <a:solidFill>
                  <a:srgbClr val="333333"/>
                </a:solidFill>
                <a:latin typeface="Times New Roman" panose="02020603050405020304" pitchFamily="18" charset="0"/>
              </a:rPr>
              <a:t>Lớp này được xây dựng sẵn cho việc sử dụng định vị tọa độ trên bản đồ, hiển thị  thông tin địa điểm và tương tác với người dùng</a:t>
            </a:r>
            <a:endParaRPr lang="vi-VN" b="0" i="0">
              <a:solidFill>
                <a:srgbClr val="333333"/>
              </a:solidFill>
              <a:effectLst/>
              <a:latin typeface="Times New Roman" panose="02020603050405020304" pitchFamily="18" charset="0"/>
            </a:endParaRPr>
          </a:p>
        </p:txBody>
      </p:sp>
      <p:sp>
        <p:nvSpPr>
          <p:cNvPr id="6" name="Rectangle 2"/>
          <p:cNvSpPr>
            <a:spLocks noChangeArrowheads="1"/>
          </p:cNvSpPr>
          <p:nvPr/>
        </p:nvSpPr>
        <p:spPr bwMode="auto">
          <a:xfrm>
            <a:off x="419100" y="1854706"/>
            <a:ext cx="86106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sz="2000" b="0" i="0" u="none" strike="noStrike" cap="none" normalizeH="0" baseline="0">
                <a:ln>
                  <a:noFill/>
                </a:ln>
                <a:solidFill>
                  <a:srgbClr val="000000"/>
                </a:solidFill>
                <a:effectLst/>
                <a:latin typeface="Consolas" panose="020B0609020204030204" pitchFamily="49" charset="0"/>
              </a:rPr>
              <a:t>LatLng topica = </a:t>
            </a:r>
            <a:r>
              <a:rPr kumimoji="0" lang="en-US" sz="2000" b="1" i="0" u="none" strike="noStrike" cap="none" normalizeH="0" baseline="0">
                <a:ln>
                  <a:noFill/>
                </a:ln>
                <a:solidFill>
                  <a:srgbClr val="006699"/>
                </a:solidFill>
                <a:effectLst/>
                <a:latin typeface="Consolas" panose="020B0609020204030204" pitchFamily="49" charset="0"/>
              </a:rPr>
              <a:t>new</a:t>
            </a:r>
            <a:r>
              <a:rPr kumimoji="0" lang="en-US" sz="3200" b="0" i="0" u="none" strike="noStrike" cap="none" normalizeH="0" baseline="0">
                <a:ln>
                  <a:noFill/>
                </a:ln>
                <a:solidFill>
                  <a:srgbClr val="01435F"/>
                </a:solidFill>
                <a:effectLst/>
                <a:latin typeface="Consolas" panose="020B0609020204030204" pitchFamily="49" charset="0"/>
              </a:rPr>
              <a:t> </a:t>
            </a:r>
            <a:r>
              <a:rPr kumimoji="0" lang="en-US" sz="2000" b="0" i="0" u="none" strike="noStrike" cap="none" normalizeH="0" baseline="0">
                <a:ln>
                  <a:noFill/>
                </a:ln>
                <a:solidFill>
                  <a:srgbClr val="000000"/>
                </a:solidFill>
                <a:effectLst/>
                <a:latin typeface="Consolas" panose="020B0609020204030204" pitchFamily="49" charset="0"/>
              </a:rPr>
              <a:t>LatLng(</a:t>
            </a:r>
            <a:r>
              <a:rPr lang="en-US" sz="2000"/>
              <a:t>10.770085, 106.670733</a:t>
            </a:r>
            <a:r>
              <a:rPr kumimoji="0" lang="en-US" sz="2000" b="0" i="0" u="none" strike="noStrike" cap="none" normalizeH="0" baseline="0">
                <a:ln>
                  <a:noFill/>
                </a:ln>
                <a:solidFill>
                  <a:srgbClr val="000000"/>
                </a:solidFill>
                <a:effectLst/>
                <a:latin typeface="Consolas" panose="020B0609020204030204" pitchFamily="49" charset="0"/>
              </a:rPr>
              <a:t>);</a:t>
            </a:r>
            <a:endParaRPr kumimoji="0" 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rPr>
              <a:t>MarkerOptions option=</a:t>
            </a:r>
            <a:r>
              <a:rPr kumimoji="0" lang="en-US" sz="2000" b="1" i="0" u="none" strike="noStrike" cap="none" normalizeH="0" baseline="0">
                <a:ln>
                  <a:noFill/>
                </a:ln>
                <a:solidFill>
                  <a:srgbClr val="006699"/>
                </a:solidFill>
                <a:effectLst/>
                <a:latin typeface="Consolas" panose="020B0609020204030204" pitchFamily="49" charset="0"/>
              </a:rPr>
              <a:t>new</a:t>
            </a:r>
            <a:r>
              <a:rPr kumimoji="0" lang="en-US" sz="3200" b="0" i="0" u="none" strike="noStrike" cap="none" normalizeH="0" baseline="0">
                <a:ln>
                  <a:noFill/>
                </a:ln>
                <a:solidFill>
                  <a:srgbClr val="01435F"/>
                </a:solidFill>
                <a:effectLst/>
                <a:latin typeface="Consolas" panose="020B0609020204030204" pitchFamily="49" charset="0"/>
              </a:rPr>
              <a:t> </a:t>
            </a:r>
            <a:r>
              <a:rPr kumimoji="0" lang="en-US" sz="2000" b="0" i="0" u="none" strike="noStrike" cap="none" normalizeH="0" baseline="0">
                <a:ln>
                  <a:noFill/>
                </a:ln>
                <a:solidFill>
                  <a:srgbClr val="000000"/>
                </a:solidFill>
                <a:effectLst/>
                <a:latin typeface="Consolas" panose="020B0609020204030204" pitchFamily="49" charset="0"/>
              </a:rPr>
              <a:t>MarkerOptions();</a:t>
            </a:r>
            <a:endParaRPr kumimoji="0" lang="en-US" sz="1600" b="0" i="0" u="none" strike="noStrike" cap="none" normalizeH="0" baseline="0">
              <a:ln>
                <a:noFill/>
              </a:ln>
              <a:solidFill>
                <a:schemeClr val="tx1"/>
              </a:solidFill>
              <a:effectLst/>
            </a:endParaRPr>
          </a:p>
          <a:p>
            <a:pPr lvl="0"/>
            <a:r>
              <a:rPr kumimoji="0" lang="en-US" sz="2000" b="0" i="0" u="none" strike="noStrike" cap="none" normalizeH="0" baseline="0">
                <a:ln>
                  <a:noFill/>
                </a:ln>
                <a:solidFill>
                  <a:srgbClr val="000000"/>
                </a:solidFill>
                <a:effectLst/>
                <a:latin typeface="Consolas" panose="020B0609020204030204" pitchFamily="49" charset="0"/>
              </a:rPr>
              <a:t>option.position(</a:t>
            </a:r>
            <a:r>
              <a:rPr lang="en-US" sz="2000">
                <a:solidFill>
                  <a:srgbClr val="FF0000"/>
                </a:solidFill>
                <a:latin typeface="Consolas" panose="020B0609020204030204" pitchFamily="49" charset="0"/>
              </a:rPr>
              <a:t>topica</a:t>
            </a:r>
            <a:r>
              <a:rPr kumimoji="0" lang="en-US" sz="2000" b="0" i="0" u="none" strike="noStrike" cap="none" normalizeH="0" baseline="0">
                <a:ln>
                  <a:noFill/>
                </a:ln>
                <a:solidFill>
                  <a:srgbClr val="000000"/>
                </a:solidFill>
                <a:effectLst/>
                <a:latin typeface="Consolas" panose="020B0609020204030204" pitchFamily="49" charset="0"/>
              </a:rPr>
              <a:t>);</a:t>
            </a:r>
            <a:endParaRPr kumimoji="0" 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rPr>
              <a:t>option.title(</a:t>
            </a:r>
            <a:r>
              <a:rPr kumimoji="0" lang="en-US" sz="2000" b="0" i="0" u="none" strike="noStrike" cap="none" normalizeH="0" baseline="0">
                <a:ln>
                  <a:noFill/>
                </a:ln>
                <a:solidFill>
                  <a:srgbClr val="0000FF"/>
                </a:solidFill>
                <a:effectLst/>
                <a:latin typeface="Consolas" panose="020B0609020204030204" pitchFamily="49" charset="0"/>
              </a:rPr>
              <a:t>“Tổ</a:t>
            </a:r>
            <a:r>
              <a:rPr kumimoji="0" lang="en-US" sz="2000" b="0" i="0" u="none" strike="noStrike" cap="none" normalizeH="0">
                <a:ln>
                  <a:noFill/>
                </a:ln>
                <a:solidFill>
                  <a:srgbClr val="0000FF"/>
                </a:solidFill>
                <a:effectLst/>
                <a:latin typeface="Consolas" panose="020B0609020204030204" pitchFamily="49" charset="0"/>
              </a:rPr>
              <a:t> hợp công nghệ giáo dục Topica</a:t>
            </a:r>
            <a:r>
              <a:rPr kumimoji="0" lang="en-US" sz="2000" b="0" i="0" u="none" strike="noStrike" cap="none" normalizeH="0" baseline="0">
                <a:ln>
                  <a:noFill/>
                </a:ln>
                <a:solidFill>
                  <a:srgbClr val="0000FF"/>
                </a:solidFill>
                <a:effectLst/>
                <a:latin typeface="Consolas" panose="020B0609020204030204" pitchFamily="49" charset="0"/>
              </a:rPr>
              <a:t>"</a:t>
            </a:r>
            <a:r>
              <a:rPr kumimoji="0" lang="en-US" sz="2000" b="0" i="0" u="none" strike="noStrike" cap="none" normalizeH="0" baseline="0">
                <a:ln>
                  <a:noFill/>
                </a:ln>
                <a:solidFill>
                  <a:srgbClr val="000000"/>
                </a:solidFill>
                <a:effectLst/>
                <a:latin typeface="Consolas" panose="020B0609020204030204" pitchFamily="49" charset="0"/>
              </a:rPr>
              <a:t>).snippet(</a:t>
            </a:r>
            <a:r>
              <a:rPr kumimoji="0" lang="en-US" sz="2000" b="0" i="0" u="none" strike="noStrike" cap="none" normalizeH="0" baseline="0">
                <a:ln>
                  <a:noFill/>
                </a:ln>
                <a:solidFill>
                  <a:srgbClr val="0000FF"/>
                </a:solidFill>
                <a:effectLst/>
                <a:latin typeface="Consolas" panose="020B0609020204030204" pitchFamily="49" charset="0"/>
              </a:rPr>
              <a:t>“Triệu</a:t>
            </a:r>
            <a:r>
              <a:rPr kumimoji="0" lang="en-US" sz="2000" b="0" i="0" u="none" strike="noStrike" cap="none" normalizeH="0">
                <a:ln>
                  <a:noFill/>
                </a:ln>
                <a:solidFill>
                  <a:srgbClr val="0000FF"/>
                </a:solidFill>
                <a:effectLst/>
                <a:latin typeface="Consolas" panose="020B0609020204030204" pitchFamily="49" charset="0"/>
              </a:rPr>
              <a:t> người nâng trí tuệ</a:t>
            </a:r>
            <a:r>
              <a:rPr kumimoji="0" lang="en-US" sz="2000" b="0" i="0" u="none" strike="noStrike" cap="none" normalizeH="0" baseline="0">
                <a:ln>
                  <a:noFill/>
                </a:ln>
                <a:solidFill>
                  <a:srgbClr val="0000FF"/>
                </a:solidFill>
                <a:effectLst/>
                <a:latin typeface="Consolas" panose="020B0609020204030204" pitchFamily="49" charset="0"/>
              </a:rPr>
              <a:t>"</a:t>
            </a:r>
            <a:r>
              <a:rPr kumimoji="0" lang="en-US" sz="2000" b="0" i="0" u="none" strike="noStrike" cap="none" normalizeH="0" baseline="0">
                <a:ln>
                  <a:noFill/>
                </a:ln>
                <a:solidFill>
                  <a:srgbClr val="000000"/>
                </a:solidFill>
                <a:effectLst/>
                <a:latin typeface="Consolas" panose="020B0609020204030204" pitchFamily="49" charset="0"/>
              </a:rPr>
              <a:t>);</a:t>
            </a:r>
            <a:endParaRPr kumimoji="0" 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rPr>
              <a:t>option.icon(BitmapDescriptorFactory.defaultMarker(BitmapDescriptorFactory.HUE_AZURE));</a:t>
            </a:r>
            <a:endParaRPr kumimoji="0" 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rPr>
              <a:t>option.alpha(</a:t>
            </a:r>
            <a:r>
              <a:rPr kumimoji="0" lang="en-US" sz="2000" b="0" i="0" u="none" strike="noStrike" cap="none" normalizeH="0" baseline="0">
                <a:ln>
                  <a:noFill/>
                </a:ln>
                <a:solidFill>
                  <a:srgbClr val="009900"/>
                </a:solidFill>
                <a:effectLst/>
                <a:latin typeface="Consolas" panose="020B0609020204030204" pitchFamily="49" charset="0"/>
              </a:rPr>
              <a:t>0</a:t>
            </a:r>
            <a:r>
              <a:rPr kumimoji="0" lang="en-US" sz="2000" b="0" i="0" u="none" strike="noStrike" cap="none" normalizeH="0" baseline="0">
                <a:ln>
                  <a:noFill/>
                </a:ln>
                <a:solidFill>
                  <a:srgbClr val="000000"/>
                </a:solidFill>
                <a:effectLst/>
                <a:latin typeface="Consolas" panose="020B0609020204030204" pitchFamily="49" charset="0"/>
              </a:rPr>
              <a:t>.8f);</a:t>
            </a:r>
            <a:endParaRPr kumimoji="0" 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rPr>
              <a:t>option.rotation(</a:t>
            </a:r>
            <a:r>
              <a:rPr kumimoji="0" lang="en-US" sz="2000" b="0" i="0" u="none" strike="noStrike" cap="none" normalizeH="0" baseline="0">
                <a:ln>
                  <a:noFill/>
                </a:ln>
                <a:solidFill>
                  <a:srgbClr val="009900"/>
                </a:solidFill>
                <a:effectLst/>
                <a:latin typeface="Consolas" panose="020B0609020204030204" pitchFamily="49" charset="0"/>
              </a:rPr>
              <a:t>90</a:t>
            </a:r>
            <a:r>
              <a:rPr kumimoji="0" lang="en-US" sz="2000" b="0" i="0" u="none" strike="noStrike" cap="none" normalizeH="0" baseline="0">
                <a:ln>
                  <a:noFill/>
                </a:ln>
                <a:solidFill>
                  <a:srgbClr val="000000"/>
                </a:solidFill>
                <a:effectLst/>
                <a:latin typeface="Consolas" panose="020B0609020204030204" pitchFamily="49" charset="0"/>
              </a:rPr>
              <a:t>);</a:t>
            </a:r>
            <a:endParaRPr kumimoji="0" 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rPr>
              <a:t>Marker maker = map.addMarker(option);</a:t>
            </a:r>
            <a:endParaRPr kumimoji="0" 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rPr>
              <a:t>maker.showInfoWindow();</a:t>
            </a:r>
            <a:endParaRPr kumimoji="0" lang="en-US" sz="1600" b="0" i="0" u="none" strike="noStrike" cap="none" normalizeH="0" baseline="0">
              <a:ln>
                <a:noFill/>
              </a:ln>
              <a:solidFill>
                <a:schemeClr val="tx1"/>
              </a:solidFill>
              <a:effectLst/>
            </a:endParaRPr>
          </a:p>
          <a:p>
            <a:pPr lvl="0"/>
            <a:r>
              <a:rPr kumimoji="0" lang="en-US" sz="2000" b="0" i="0" u="none" strike="noStrike" cap="none" normalizeH="0" baseline="0">
                <a:ln>
                  <a:noFill/>
                </a:ln>
                <a:solidFill>
                  <a:srgbClr val="000000"/>
                </a:solidFill>
                <a:effectLst/>
                <a:latin typeface="Consolas" panose="020B0609020204030204" pitchFamily="49" charset="0"/>
              </a:rPr>
              <a:t>map.moveCamera(CameraUpdateFactory.newLatLngZoom(</a:t>
            </a:r>
            <a:r>
              <a:rPr lang="en-US" sz="2000">
                <a:solidFill>
                  <a:srgbClr val="FF0000"/>
                </a:solidFill>
                <a:latin typeface="Consolas" panose="020B0609020204030204" pitchFamily="49" charset="0"/>
              </a:rPr>
              <a:t>topica</a:t>
            </a:r>
            <a:r>
              <a:rPr kumimoji="0" lang="en-US" sz="2000" b="0" i="0" u="none" strike="noStrike" cap="none" normalizeH="0" baseline="0">
                <a:ln>
                  <a:noFill/>
                </a:ln>
                <a:solidFill>
                  <a:srgbClr val="000000"/>
                </a:solidFill>
                <a:effectLst/>
                <a:latin typeface="Consolas" panose="020B0609020204030204" pitchFamily="49" charset="0"/>
              </a:rPr>
              <a:t>, </a:t>
            </a:r>
            <a:r>
              <a:rPr kumimoji="0" lang="en-US" sz="2000" b="0" i="0" u="none" strike="noStrike" cap="none" normalizeH="0" baseline="0">
                <a:ln>
                  <a:noFill/>
                </a:ln>
                <a:solidFill>
                  <a:srgbClr val="009900"/>
                </a:solidFill>
                <a:effectLst/>
                <a:latin typeface="Consolas" panose="020B0609020204030204" pitchFamily="49" charset="0"/>
              </a:rPr>
              <a:t>15</a:t>
            </a:r>
            <a:r>
              <a:rPr kumimoji="0" lang="en-US" sz="2000" b="0" i="0" u="none" strike="noStrike" cap="none" normalizeH="0" baseline="0">
                <a:ln>
                  <a:noFill/>
                </a:ln>
                <a:solidFill>
                  <a:srgbClr val="000000"/>
                </a:solidFill>
                <a:effectLst/>
                <a:latin typeface="Consolas" panose="020B0609020204030204" pitchFamily="49" charset="0"/>
              </a:rPr>
              <a:t>));</a:t>
            </a:r>
            <a:endParaRPr kumimoji="0" 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764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p:cNvSpPr/>
          <p:nvPr/>
        </p:nvSpPr>
        <p:spPr>
          <a:xfrm>
            <a:off x="381000" y="457200"/>
            <a:ext cx="3648756"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Giới thiệu Google Map</a:t>
            </a:r>
          </a:p>
        </p:txBody>
      </p:sp>
      <p:sp>
        <p:nvSpPr>
          <p:cNvPr id="4" name="Rectangle 3"/>
          <p:cNvSpPr/>
          <p:nvPr/>
        </p:nvSpPr>
        <p:spPr>
          <a:xfrm>
            <a:off x="4724400" y="549533"/>
            <a:ext cx="3647152" cy="369332"/>
          </a:xfrm>
          <a:prstGeom prst="rect">
            <a:avLst/>
          </a:prstGeom>
        </p:spPr>
        <p:txBody>
          <a:bodyPr wrap="none">
            <a:spAutoFit/>
          </a:bodyPr>
          <a:lstStyle/>
          <a:p>
            <a:r>
              <a:rPr lang="en-US" b="1">
                <a:solidFill>
                  <a:srgbClr val="333333"/>
                </a:solidFill>
                <a:latin typeface="Times New Roman" panose="02020603050405020304" pitchFamily="18" charset="0"/>
              </a:rPr>
              <a:t>Thiết lập Đồ họa trên Google Map:</a:t>
            </a:r>
            <a:endParaRPr lang="en-US"/>
          </a:p>
        </p:txBody>
      </p:sp>
      <p:sp>
        <p:nvSpPr>
          <p:cNvPr id="2" name="Rectangle 1"/>
          <p:cNvSpPr/>
          <p:nvPr/>
        </p:nvSpPr>
        <p:spPr>
          <a:xfrm>
            <a:off x="381000" y="1166843"/>
            <a:ext cx="5486400" cy="3693319"/>
          </a:xfrm>
          <a:prstGeom prst="rect">
            <a:avLst/>
          </a:prstGeom>
        </p:spPr>
        <p:txBody>
          <a:bodyPr wrap="square">
            <a:spAutoFit/>
          </a:bodyPr>
          <a:lstStyle/>
          <a:p>
            <a:pPr algn="just"/>
            <a:r>
              <a:rPr lang="vi-VN" b="1">
                <a:solidFill>
                  <a:srgbClr val="333333"/>
                </a:solidFill>
                <a:latin typeface="Times New Roman" panose="02020603050405020304" pitchFamily="18" charset="0"/>
              </a:rPr>
              <a:t>InfoWindow:</a:t>
            </a:r>
            <a:r>
              <a:rPr lang="vi-VN">
                <a:solidFill>
                  <a:srgbClr val="333333"/>
                </a:solidFill>
                <a:latin typeface="Times New Roman" panose="02020603050405020304" pitchFamily="18" charset="0"/>
              </a:rPr>
              <a:t> được thể hiện phía trên đối tượng Marker  thể hiện các thông tin cần thiết về vị trí đang định vị.</a:t>
            </a:r>
          </a:p>
          <a:p>
            <a:pPr algn="just"/>
            <a:r>
              <a:rPr lang="vi-VN">
                <a:solidFill>
                  <a:srgbClr val="333333"/>
                </a:solidFill>
                <a:latin typeface="Times New Roman" panose="02020603050405020304" pitchFamily="18" charset="0"/>
              </a:rPr>
              <a:t>Chỉ một đối tượng InfoWindow hiển thị ở một thời điểm và có thể điều khiển thông qua hai phương thức:</a:t>
            </a:r>
          </a:p>
          <a:p>
            <a:pPr algn="just"/>
            <a:r>
              <a:rPr lang="vi-VN" b="1">
                <a:solidFill>
                  <a:srgbClr val="333333"/>
                </a:solidFill>
                <a:latin typeface="Times New Roman" panose="02020603050405020304" pitchFamily="18" charset="0"/>
              </a:rPr>
              <a:t>showInfoWindow()</a:t>
            </a:r>
            <a:endParaRPr lang="vi-VN">
              <a:solidFill>
                <a:srgbClr val="333333"/>
              </a:solidFill>
              <a:latin typeface="Times New Roman" panose="02020603050405020304" pitchFamily="18" charset="0"/>
            </a:endParaRPr>
          </a:p>
          <a:p>
            <a:pPr algn="just"/>
            <a:r>
              <a:rPr lang="vi-VN" b="1">
                <a:solidFill>
                  <a:srgbClr val="333333"/>
                </a:solidFill>
                <a:latin typeface="Times New Roman" panose="02020603050405020304" pitchFamily="18" charset="0"/>
              </a:rPr>
              <a:t>hideInfoWindow()</a:t>
            </a:r>
            <a:endParaRPr lang="vi-VN">
              <a:solidFill>
                <a:srgbClr val="333333"/>
              </a:solidFill>
              <a:latin typeface="Times New Roman" panose="02020603050405020304" pitchFamily="18" charset="0"/>
            </a:endParaRPr>
          </a:p>
          <a:p>
            <a:pPr algn="just"/>
            <a:r>
              <a:rPr lang="vi-VN">
                <a:solidFill>
                  <a:srgbClr val="333333"/>
                </a:solidFill>
                <a:latin typeface="Times New Roman" panose="02020603050405020304" pitchFamily="18" charset="0"/>
              </a:rPr>
              <a:t>Để tùy chỉnh InfoWindow trong lớp GoogleMap hỗ trợ giao diện InfoWindowAdapter bao gồm 2 phương thức:</a:t>
            </a:r>
          </a:p>
          <a:p>
            <a:pPr algn="just"/>
            <a:r>
              <a:rPr lang="vi-VN" b="1">
                <a:solidFill>
                  <a:srgbClr val="333333"/>
                </a:solidFill>
                <a:latin typeface="Times New Roman" panose="02020603050405020304" pitchFamily="18" charset="0"/>
              </a:rPr>
              <a:t>getInfoWindow(Marker)</a:t>
            </a:r>
            <a:endParaRPr lang="vi-VN">
              <a:solidFill>
                <a:srgbClr val="333333"/>
              </a:solidFill>
              <a:latin typeface="Times New Roman" panose="02020603050405020304" pitchFamily="18" charset="0"/>
            </a:endParaRPr>
          </a:p>
          <a:p>
            <a:pPr algn="just"/>
            <a:r>
              <a:rPr lang="vi-VN" b="1">
                <a:solidFill>
                  <a:srgbClr val="333333"/>
                </a:solidFill>
                <a:latin typeface="Times New Roman" panose="02020603050405020304" pitchFamily="18" charset="0"/>
              </a:rPr>
              <a:t>getInfoContents(Marker)</a:t>
            </a:r>
            <a:endParaRPr lang="vi-VN">
              <a:solidFill>
                <a:srgbClr val="333333"/>
              </a:solidFill>
              <a:latin typeface="Times New Roman" panose="02020603050405020304" pitchFamily="18" charset="0"/>
            </a:endParaRPr>
          </a:p>
          <a:p>
            <a:pPr algn="just"/>
            <a:r>
              <a:rPr lang="vi-VN">
                <a:solidFill>
                  <a:srgbClr val="333333"/>
                </a:solidFill>
                <a:latin typeface="Times New Roman" panose="02020603050405020304" pitchFamily="18" charset="0"/>
              </a:rPr>
              <a:t>Ta gọi phương thức  setInfoWindowAdapter  để thiết lập InfoWindow cho đối tượng GoogleMap</a:t>
            </a:r>
            <a:endParaRPr lang="vi-VN" b="0" i="0">
              <a:solidFill>
                <a:srgbClr val="333333"/>
              </a:solidFill>
              <a:effectLst/>
              <a:latin typeface="Times New Roman" panose="02020603050405020304"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143" y="1140685"/>
            <a:ext cx="3238500" cy="492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68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543" y="405110"/>
            <a:ext cx="4586512"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Cách tạo Google Map Activity</a:t>
            </a:r>
          </a:p>
        </p:txBody>
      </p:sp>
      <p:pic>
        <p:nvPicPr>
          <p:cNvPr id="2" name="Picture 1"/>
          <p:cNvPicPr>
            <a:picLocks noChangeAspect="1"/>
          </p:cNvPicPr>
          <p:nvPr/>
        </p:nvPicPr>
        <p:blipFill>
          <a:blip r:embed="rId2"/>
          <a:stretch>
            <a:fillRect/>
          </a:stretch>
        </p:blipFill>
        <p:spPr>
          <a:xfrm>
            <a:off x="457200" y="866775"/>
            <a:ext cx="7808834" cy="5257800"/>
          </a:xfrm>
          <a:prstGeom prst="rect">
            <a:avLst/>
          </a:prstGeom>
        </p:spPr>
      </p:pic>
    </p:spTree>
    <p:extLst>
      <p:ext uri="{BB962C8B-B14F-4D97-AF65-F5344CB8AC3E}">
        <p14:creationId xmlns:p14="http://schemas.microsoft.com/office/powerpoint/2010/main" val="2784879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81000"/>
            <a:ext cx="2860078"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Cách lấy API Key</a:t>
            </a:r>
          </a:p>
        </p:txBody>
      </p:sp>
      <p:pic>
        <p:nvPicPr>
          <p:cNvPr id="4" name="Picture 3"/>
          <p:cNvPicPr>
            <a:picLocks noChangeAspect="1"/>
          </p:cNvPicPr>
          <p:nvPr/>
        </p:nvPicPr>
        <p:blipFill>
          <a:blip r:embed="rId2"/>
          <a:stretch>
            <a:fillRect/>
          </a:stretch>
        </p:blipFill>
        <p:spPr>
          <a:xfrm>
            <a:off x="0" y="1066800"/>
            <a:ext cx="9854712" cy="4953000"/>
          </a:xfrm>
          <a:prstGeom prst="rect">
            <a:avLst/>
          </a:prstGeom>
        </p:spPr>
      </p:pic>
      <p:cxnSp>
        <p:nvCxnSpPr>
          <p:cNvPr id="5" name="Straight Arrow Connector 4"/>
          <p:cNvCxnSpPr/>
          <p:nvPr/>
        </p:nvCxnSpPr>
        <p:spPr>
          <a:xfrm>
            <a:off x="4114800" y="3276600"/>
            <a:ext cx="0" cy="2057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860078" y="5105400"/>
            <a:ext cx="2702522"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92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81000"/>
            <a:ext cx="4068743" cy="461665"/>
          </a:xfrm>
          <a:prstGeom prst="rect">
            <a:avLst/>
          </a:prstGeom>
        </p:spPr>
        <p:txBody>
          <a:bodyPr wrap="none">
            <a:spAutoFit/>
          </a:bodyPr>
          <a:lstStyle/>
          <a:p>
            <a:pPr marL="342900" lvl="0" indent="-342900">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Cách hiện thị Google Map</a:t>
            </a:r>
          </a:p>
        </p:txBody>
      </p:sp>
      <p:sp>
        <p:nvSpPr>
          <p:cNvPr id="2" name="TextBox 1"/>
          <p:cNvSpPr txBox="1"/>
          <p:nvPr/>
        </p:nvSpPr>
        <p:spPr>
          <a:xfrm>
            <a:off x="381000" y="990600"/>
            <a:ext cx="8534400" cy="1908215"/>
          </a:xfrm>
          <a:prstGeom prst="rect">
            <a:avLst/>
          </a:prstGeom>
          <a:noFill/>
        </p:spPr>
        <p:txBody>
          <a:bodyPr wrap="square" rtlCol="0">
            <a:spAutoFit/>
          </a:bodyPr>
          <a:lstStyle/>
          <a:p>
            <a:r>
              <a:rPr lang="en-US" sz="2000"/>
              <a:t>Nếu là Máy Thật: Máy phải có Google Play Service và có internet</a:t>
            </a:r>
          </a:p>
          <a:p>
            <a:endParaRPr lang="en-US" sz="2000"/>
          </a:p>
          <a:p>
            <a:r>
              <a:rPr lang="en-US" sz="2000"/>
              <a:t>Nếu là máy ảo Genymotion (hướng dẫn trên blog):</a:t>
            </a:r>
          </a:p>
          <a:p>
            <a:r>
              <a:rPr lang="en-US" sz="2000">
                <a:hlinkClick r:id="rId2"/>
              </a:rPr>
              <a:t>https://duythanhcse.wordpress.com/2015/09/13/bai-67-cai-dat-google-play-service-cho-may-ao</a:t>
            </a:r>
            <a:r>
              <a:rPr lang="en-US" sz="2000">
                <a:solidFill>
                  <a:srgbClr val="FF0000"/>
                </a:solidFill>
                <a:hlinkClick r:id="rId2"/>
              </a:rPr>
              <a:t>-genymotion</a:t>
            </a:r>
            <a:r>
              <a:rPr lang="en-US" sz="2000">
                <a:hlinkClick r:id="rId2"/>
              </a:rPr>
              <a:t>/</a:t>
            </a:r>
            <a:r>
              <a:rPr lang="en-US" sz="2000"/>
              <a:t> </a:t>
            </a:r>
          </a:p>
          <a:p>
            <a:endParaRPr lang="en-US"/>
          </a:p>
        </p:txBody>
      </p:sp>
    </p:spTree>
    <p:extLst>
      <p:ext uri="{BB962C8B-B14F-4D97-AF65-F5344CB8AC3E}">
        <p14:creationId xmlns:p14="http://schemas.microsoft.com/office/powerpoint/2010/main" val="3075576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a:solidFill>
                  <a:srgbClr val="002060"/>
                </a:solidFill>
                <a:latin typeface="Cambria" panose="02040503050406030204" pitchFamily="18" charset="0"/>
              </a:rPr>
              <a:t>Giới thiệu Google Map</a:t>
            </a:r>
          </a:p>
          <a:p>
            <a:pPr lvl="0" algn="just">
              <a:buClr>
                <a:srgbClr val="3DC5C5"/>
              </a:buClr>
              <a:defRPr/>
            </a:pPr>
            <a:r>
              <a:rPr lang="en-US" kern="0">
                <a:solidFill>
                  <a:srgbClr val="002060"/>
                </a:solidFill>
                <a:latin typeface="Cambria" panose="02040503050406030204" pitchFamily="18" charset="0"/>
              </a:rPr>
              <a:t>Cách tạo Google Map Activity</a:t>
            </a:r>
          </a:p>
          <a:p>
            <a:pPr lvl="0" algn="just">
              <a:buClr>
                <a:srgbClr val="3DC5C5"/>
              </a:buClr>
              <a:defRPr/>
            </a:pPr>
            <a:r>
              <a:rPr lang="en-US" kern="0">
                <a:solidFill>
                  <a:srgbClr val="002060"/>
                </a:solidFill>
                <a:latin typeface="Cambria" panose="02040503050406030204" pitchFamily="18" charset="0"/>
              </a:rPr>
              <a:t>Cách lấy API key từ google console</a:t>
            </a:r>
          </a:p>
          <a:p>
            <a:pPr lvl="0" algn="just">
              <a:buClr>
                <a:srgbClr val="3DC5C5"/>
              </a:buClr>
              <a:defRPr/>
            </a:pPr>
            <a:r>
              <a:rPr lang="en-US" kern="0">
                <a:solidFill>
                  <a:srgbClr val="002060"/>
                </a:solidFill>
                <a:latin typeface="Cambria" panose="02040503050406030204" pitchFamily="18" charset="0"/>
              </a:rPr>
              <a:t>Cách cấu hình hiển thị Google Map</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droid_53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6619875" cy="49149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1000" y="457200"/>
            <a:ext cx="3648756"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Giới thiệu Google Map</a:t>
            </a:r>
          </a:p>
        </p:txBody>
      </p:sp>
    </p:spTree>
    <p:extLst>
      <p:ext uri="{BB962C8B-B14F-4D97-AF65-F5344CB8AC3E}">
        <p14:creationId xmlns:p14="http://schemas.microsoft.com/office/powerpoint/2010/main" val="376153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57200"/>
            <a:ext cx="3648756"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Giới thiệu Google Map</a:t>
            </a:r>
          </a:p>
        </p:txBody>
      </p:sp>
      <p:sp>
        <p:nvSpPr>
          <p:cNvPr id="2" name="Rectangle 1"/>
          <p:cNvSpPr/>
          <p:nvPr/>
        </p:nvSpPr>
        <p:spPr>
          <a:xfrm>
            <a:off x="228600" y="918865"/>
            <a:ext cx="8915400" cy="4401205"/>
          </a:xfrm>
          <a:prstGeom prst="rect">
            <a:avLst/>
          </a:prstGeom>
        </p:spPr>
        <p:txBody>
          <a:bodyPr wrap="square">
            <a:spAutoFit/>
          </a:bodyPr>
          <a:lstStyle/>
          <a:p>
            <a:pPr algn="just"/>
            <a:r>
              <a:rPr lang="vi-VN" sz="2800">
                <a:solidFill>
                  <a:srgbClr val="333333"/>
                </a:solidFill>
                <a:latin typeface="Times New Roman" panose="02020603050405020304" pitchFamily="18" charset="0"/>
              </a:rPr>
              <a:t>Google Maps Android API (</a:t>
            </a:r>
            <a:r>
              <a:rPr lang="vi-VN" sz="2800" b="1">
                <a:solidFill>
                  <a:srgbClr val="333333"/>
                </a:solidFill>
                <a:latin typeface="Times New Roman" panose="02020603050405020304" pitchFamily="18" charset="0"/>
              </a:rPr>
              <a:t>GMAA</a:t>
            </a:r>
            <a:r>
              <a:rPr lang="vi-VN" sz="2800">
                <a:solidFill>
                  <a:srgbClr val="333333"/>
                </a:solidFill>
                <a:latin typeface="Times New Roman" panose="02020603050405020304" pitchFamily="18" charset="0"/>
              </a:rPr>
              <a:t>) bao gồm các dữ liệu bản đồ được phát triển bởi Google Inc cho phép lập trình viên tích hợp vào các ứng dụng thông qua các phương thức được cung cấp sẵn.</a:t>
            </a:r>
          </a:p>
          <a:p>
            <a:pPr algn="just"/>
            <a:r>
              <a:rPr lang="vi-VN" sz="2800">
                <a:solidFill>
                  <a:srgbClr val="333333"/>
                </a:solidFill>
                <a:latin typeface="Times New Roman" panose="02020603050405020304" pitchFamily="18" charset="0"/>
              </a:rPr>
              <a:t>GMAA hỗ trợ các thao tác với giao diện đồ họa của bản đồ bao gồm:</a:t>
            </a:r>
          </a:p>
          <a:p>
            <a:pPr lvl="1" algn="just">
              <a:buFont typeface="Arial" panose="020B0604020202020204" pitchFamily="34" charset="0"/>
              <a:buChar char="•"/>
            </a:pPr>
            <a:r>
              <a:rPr lang="vi-VN" sz="2800">
                <a:solidFill>
                  <a:srgbClr val="333333"/>
                </a:solidFill>
                <a:latin typeface="Times New Roman" panose="02020603050405020304" pitchFamily="18" charset="0"/>
              </a:rPr>
              <a:t>Vẽ biểu tượng trên bản đồ (Marker).</a:t>
            </a:r>
          </a:p>
          <a:p>
            <a:pPr lvl="1" algn="just">
              <a:buFont typeface="Arial" panose="020B0604020202020204" pitchFamily="34" charset="0"/>
              <a:buChar char="•"/>
            </a:pPr>
            <a:r>
              <a:rPr lang="vi-VN" sz="2800">
                <a:solidFill>
                  <a:srgbClr val="333333"/>
                </a:solidFill>
                <a:latin typeface="Times New Roman" panose="02020603050405020304" pitchFamily="18" charset="0"/>
              </a:rPr>
              <a:t>Đồ họa đường thẳng (Polylines).</a:t>
            </a:r>
          </a:p>
          <a:p>
            <a:pPr lvl="1" algn="just">
              <a:buFont typeface="Arial" panose="020B0604020202020204" pitchFamily="34" charset="0"/>
              <a:buChar char="•"/>
            </a:pPr>
            <a:r>
              <a:rPr lang="vi-VN" sz="2800">
                <a:solidFill>
                  <a:srgbClr val="333333"/>
                </a:solidFill>
                <a:latin typeface="Times New Roman" panose="02020603050405020304" pitchFamily="18" charset="0"/>
              </a:rPr>
              <a:t>Đồ họa hình đa giác (Polygons).</a:t>
            </a:r>
          </a:p>
          <a:p>
            <a:pPr lvl="1" algn="just">
              <a:buFont typeface="Arial" panose="020B0604020202020204" pitchFamily="34" charset="0"/>
              <a:buChar char="•"/>
            </a:pPr>
            <a:r>
              <a:rPr lang="vi-VN" sz="2800">
                <a:solidFill>
                  <a:srgbClr val="333333"/>
                </a:solidFill>
                <a:latin typeface="Times New Roman" panose="02020603050405020304" pitchFamily="18" charset="0"/>
              </a:rPr>
              <a:t>Bitmap trên bản đồ (Ground &amp; Tile Overlay).</a:t>
            </a:r>
          </a:p>
        </p:txBody>
      </p:sp>
    </p:spTree>
    <p:extLst>
      <p:ext uri="{BB962C8B-B14F-4D97-AF65-F5344CB8AC3E}">
        <p14:creationId xmlns:p14="http://schemas.microsoft.com/office/powerpoint/2010/main" val="219484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57200"/>
            <a:ext cx="3648756"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Giới thiệu Google Map</a:t>
            </a:r>
          </a:p>
        </p:txBody>
      </p:sp>
      <p:sp>
        <p:nvSpPr>
          <p:cNvPr id="2" name="Rectangle 1"/>
          <p:cNvSpPr/>
          <p:nvPr/>
        </p:nvSpPr>
        <p:spPr>
          <a:xfrm>
            <a:off x="228600" y="918865"/>
            <a:ext cx="8915400" cy="4832092"/>
          </a:xfrm>
          <a:prstGeom prst="rect">
            <a:avLst/>
          </a:prstGeom>
        </p:spPr>
        <p:txBody>
          <a:bodyPr wrap="square">
            <a:spAutoFit/>
          </a:bodyPr>
          <a:lstStyle/>
          <a:p>
            <a:pPr algn="just"/>
            <a:r>
              <a:rPr lang="vi-VN" sz="2400">
                <a:solidFill>
                  <a:srgbClr val="333333"/>
                </a:solidFill>
                <a:latin typeface="Times New Roman" panose="02020603050405020304" pitchFamily="18" charset="0"/>
              </a:rPr>
              <a:t>Google Maps Android </a:t>
            </a:r>
            <a:r>
              <a:rPr lang="vi-VN" sz="2400">
                <a:solidFill>
                  <a:srgbClr val="FF0000"/>
                </a:solidFill>
                <a:latin typeface="Times New Roman" panose="02020603050405020304" pitchFamily="18" charset="0"/>
              </a:rPr>
              <a:t>API Key</a:t>
            </a:r>
            <a:r>
              <a:rPr lang="vi-VN" sz="2400">
                <a:solidFill>
                  <a:srgbClr val="333333"/>
                </a:solidFill>
                <a:latin typeface="Times New Roman" panose="02020603050405020304" pitchFamily="18" charset="0"/>
              </a:rPr>
              <a:t>: chuỗi mã hóa được Google cung cấp miễn phí để quản lý và chứng thực việc truy xuất dữ liệu bản đồ trên ứng dụng (được lấy trên</a:t>
            </a:r>
            <a:r>
              <a:rPr lang="vi-VN" sz="2400">
                <a:solidFill>
                  <a:srgbClr val="04648D"/>
                </a:solidFill>
                <a:latin typeface="Times New Roman" panose="02020603050405020304" pitchFamily="18" charset="0"/>
                <a:hlinkClick r:id="rId2"/>
              </a:rPr>
              <a:t>https://code.google.com/apis/console</a:t>
            </a:r>
            <a:r>
              <a:rPr lang="vi-VN" sz="2400">
                <a:solidFill>
                  <a:srgbClr val="333333"/>
                </a:solidFill>
                <a:latin typeface="Times New Roman" panose="02020603050405020304" pitchFamily="18" charset="0"/>
              </a:rPr>
              <a:t>).</a:t>
            </a:r>
          </a:p>
          <a:p>
            <a:pPr algn="just"/>
            <a:r>
              <a:rPr lang="vi-VN" sz="2400">
                <a:solidFill>
                  <a:srgbClr val="333333"/>
                </a:solidFill>
                <a:latin typeface="Times New Roman" panose="02020603050405020304" pitchFamily="18" charset="0"/>
              </a:rPr>
              <a:t>GMAA Key được liên kết thông qua Digital Cerfiticate (DC-Chứng thư số) và Pakage Name (Tên đóng gói) của ứng dụng.</a:t>
            </a:r>
          </a:p>
          <a:p>
            <a:pPr algn="just"/>
            <a:r>
              <a:rPr lang="vi-VN" sz="2400" u="sng">
                <a:solidFill>
                  <a:srgbClr val="333333"/>
                </a:solidFill>
                <a:latin typeface="Times New Roman" panose="02020603050405020304" pitchFamily="18" charset="0"/>
              </a:rPr>
              <a:t>Tạo GMAA Key bao gồm 3 bước chính như sau:</a:t>
            </a:r>
          </a:p>
          <a:p>
            <a:pPr lvl="1" algn="just">
              <a:buFont typeface="Arial" panose="020B0604020202020204" pitchFamily="34" charset="0"/>
              <a:buChar char="•"/>
            </a:pPr>
            <a:r>
              <a:rPr lang="vi-VN" sz="2400" b="1">
                <a:solidFill>
                  <a:srgbClr val="333333"/>
                </a:solidFill>
                <a:latin typeface="Times New Roman" panose="02020603050405020304" pitchFamily="18" charset="0"/>
              </a:rPr>
              <a:t>Bước 1:</a:t>
            </a:r>
            <a:r>
              <a:rPr lang="vi-VN" sz="2400">
                <a:solidFill>
                  <a:srgbClr val="333333"/>
                </a:solidFill>
                <a:latin typeface="Times New Roman" panose="02020603050405020304" pitchFamily="18" charset="0"/>
              </a:rPr>
              <a:t> Truy xuất thông tin DC bằng mã </a:t>
            </a:r>
            <a:r>
              <a:rPr lang="vi-VN" sz="2400">
                <a:solidFill>
                  <a:srgbClr val="FF0000"/>
                </a:solidFill>
                <a:latin typeface="Times New Roman" panose="02020603050405020304" pitchFamily="18" charset="0"/>
              </a:rPr>
              <a:t>SHA-1</a:t>
            </a:r>
            <a:r>
              <a:rPr lang="vi-VN" sz="2400">
                <a:solidFill>
                  <a:srgbClr val="333333"/>
                </a:solidFill>
                <a:latin typeface="Times New Roman" panose="02020603050405020304" pitchFamily="18" charset="0"/>
              </a:rPr>
              <a:t> (dùng command line hoặc từ eclipse</a:t>
            </a:r>
            <a:r>
              <a:rPr lang="en-US" sz="2400">
                <a:solidFill>
                  <a:srgbClr val="333333"/>
                </a:solidFill>
                <a:latin typeface="Times New Roman" panose="02020603050405020304" pitchFamily="18" charset="0"/>
              </a:rPr>
              <a:t>, Android studio</a:t>
            </a:r>
            <a:r>
              <a:rPr lang="vi-VN" sz="2400">
                <a:solidFill>
                  <a:srgbClr val="333333"/>
                </a:solidFill>
                <a:latin typeface="Times New Roman" panose="02020603050405020304" pitchFamily="18" charset="0"/>
              </a:rPr>
              <a:t>).</a:t>
            </a:r>
          </a:p>
          <a:p>
            <a:pPr lvl="1" algn="just">
              <a:buFont typeface="Arial" panose="020B0604020202020204" pitchFamily="34" charset="0"/>
              <a:buChar char="•"/>
            </a:pPr>
            <a:r>
              <a:rPr lang="vi-VN" sz="2400" b="1">
                <a:solidFill>
                  <a:srgbClr val="333333"/>
                </a:solidFill>
                <a:latin typeface="Times New Roman" panose="02020603050405020304" pitchFamily="18" charset="0"/>
              </a:rPr>
              <a:t>Bước 2:</a:t>
            </a:r>
            <a:r>
              <a:rPr lang="vi-VN" sz="2400">
                <a:solidFill>
                  <a:srgbClr val="333333"/>
                </a:solidFill>
                <a:latin typeface="Times New Roman" panose="02020603050405020304" pitchFamily="18" charset="0"/>
              </a:rPr>
              <a:t> Đăng ký Project trong Google API Console.</a:t>
            </a:r>
          </a:p>
          <a:p>
            <a:pPr lvl="1" algn="just">
              <a:buFont typeface="Arial" panose="020B0604020202020204" pitchFamily="34" charset="0"/>
              <a:buChar char="•"/>
            </a:pPr>
            <a:r>
              <a:rPr lang="vi-VN" sz="2400" b="1">
                <a:solidFill>
                  <a:srgbClr val="333333"/>
                </a:solidFill>
                <a:latin typeface="Times New Roman" panose="02020603050405020304" pitchFamily="18" charset="0"/>
              </a:rPr>
              <a:t>Bước 3:</a:t>
            </a:r>
            <a:r>
              <a:rPr lang="vi-VN" sz="2400">
                <a:solidFill>
                  <a:srgbClr val="333333"/>
                </a:solidFill>
                <a:latin typeface="Times New Roman" panose="02020603050405020304" pitchFamily="18" charset="0"/>
              </a:rPr>
              <a:t> Tích hợp Google Map Service vào Project và gửi yêu cầu cấp GGMA </a:t>
            </a:r>
            <a:r>
              <a:rPr lang="vi-VN" sz="2400">
                <a:solidFill>
                  <a:srgbClr val="FF0000"/>
                </a:solidFill>
                <a:latin typeface="Times New Roman" panose="02020603050405020304" pitchFamily="18" charset="0"/>
              </a:rPr>
              <a:t>Key.</a:t>
            </a:r>
            <a:endParaRPr lang="en-US" sz="2400">
              <a:solidFill>
                <a:srgbClr val="FF0000"/>
              </a:solidFill>
              <a:latin typeface="Times New Roman" panose="02020603050405020304" pitchFamily="18" charset="0"/>
            </a:endParaRPr>
          </a:p>
          <a:p>
            <a:pPr lvl="1" algn="just">
              <a:buFont typeface="Arial" panose="020B0604020202020204" pitchFamily="34" charset="0"/>
              <a:buChar char="•"/>
            </a:pPr>
            <a:endParaRPr lang="en-US" sz="2400">
              <a:solidFill>
                <a:srgbClr val="333333"/>
              </a:solidFill>
              <a:latin typeface="Times New Roman" panose="02020603050405020304" pitchFamily="18" charset="0"/>
            </a:endParaRPr>
          </a:p>
          <a:p>
            <a:pPr algn="just"/>
            <a:r>
              <a:rPr lang="en-US" sz="2000" b="1">
                <a:solidFill>
                  <a:srgbClr val="FF0000"/>
                </a:solidFill>
                <a:latin typeface="Times New Roman" panose="02020603050405020304" pitchFamily="18" charset="0"/>
              </a:rPr>
              <a:t>Android Studio đã tích hợp sẵn cách lấy API Key một cách dễ dàng</a:t>
            </a:r>
          </a:p>
        </p:txBody>
      </p:sp>
    </p:spTree>
    <p:extLst>
      <p:ext uri="{BB962C8B-B14F-4D97-AF65-F5344CB8AC3E}">
        <p14:creationId xmlns:p14="http://schemas.microsoft.com/office/powerpoint/2010/main" val="281945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57200"/>
            <a:ext cx="3648756"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Giới thiệu Google Map</a:t>
            </a:r>
          </a:p>
        </p:txBody>
      </p:sp>
      <p:sp>
        <p:nvSpPr>
          <p:cNvPr id="4" name="Rectangle 3"/>
          <p:cNvSpPr/>
          <p:nvPr/>
        </p:nvSpPr>
        <p:spPr>
          <a:xfrm>
            <a:off x="304800" y="918865"/>
            <a:ext cx="8686800" cy="4401205"/>
          </a:xfrm>
          <a:prstGeom prst="rect">
            <a:avLst/>
          </a:prstGeom>
        </p:spPr>
        <p:txBody>
          <a:bodyPr wrap="square">
            <a:spAutoFit/>
          </a:bodyPr>
          <a:lstStyle/>
          <a:p>
            <a:r>
              <a:rPr lang="vi-VN" sz="2800" b="1">
                <a:solidFill>
                  <a:srgbClr val="333333"/>
                </a:solidFill>
                <a:latin typeface="Times New Roman" panose="02020603050405020304" pitchFamily="18" charset="0"/>
              </a:rPr>
              <a:t>GoogleMap:</a:t>
            </a:r>
            <a:endParaRPr lang="vi-VN" sz="2800">
              <a:solidFill>
                <a:srgbClr val="333333"/>
              </a:solidFill>
              <a:latin typeface="Times New Roman" panose="02020603050405020304" pitchFamily="18" charset="0"/>
            </a:endParaRPr>
          </a:p>
          <a:p>
            <a:pPr>
              <a:buFont typeface="Arial" panose="020B0604020202020204" pitchFamily="34" charset="0"/>
              <a:buChar char="•"/>
            </a:pPr>
            <a:r>
              <a:rPr lang="vi-VN" sz="2800">
                <a:solidFill>
                  <a:srgbClr val="333333"/>
                </a:solidFill>
                <a:latin typeface="Times New Roman" panose="02020603050405020304" pitchFamily="18" charset="0"/>
              </a:rPr>
              <a:t>Kết nối đến Google Map Service.</a:t>
            </a:r>
          </a:p>
          <a:p>
            <a:pPr>
              <a:buFont typeface="Arial" panose="020B0604020202020204" pitchFamily="34" charset="0"/>
              <a:buChar char="•"/>
            </a:pPr>
            <a:r>
              <a:rPr lang="vi-VN" sz="2800">
                <a:solidFill>
                  <a:srgbClr val="333333"/>
                </a:solidFill>
                <a:latin typeface="Times New Roman" panose="02020603050405020304" pitchFamily="18" charset="0"/>
              </a:rPr>
              <a:t>Tải dữ liệu bản đồ theo từng mảng nhỏ (tiles).</a:t>
            </a:r>
          </a:p>
          <a:p>
            <a:pPr>
              <a:buFont typeface="Arial" panose="020B0604020202020204" pitchFamily="34" charset="0"/>
              <a:buChar char="•"/>
            </a:pPr>
            <a:r>
              <a:rPr lang="vi-VN" sz="2800">
                <a:solidFill>
                  <a:srgbClr val="333333"/>
                </a:solidFill>
                <a:latin typeface="Times New Roman" panose="02020603050405020304" pitchFamily="18" charset="0"/>
              </a:rPr>
              <a:t>Thể hiện dữ liệu bản đồ trên màn hình thiết bị.</a:t>
            </a:r>
          </a:p>
          <a:p>
            <a:pPr>
              <a:buFont typeface="Arial" panose="020B0604020202020204" pitchFamily="34" charset="0"/>
              <a:buChar char="•"/>
            </a:pPr>
            <a:r>
              <a:rPr lang="vi-VN" sz="2800">
                <a:solidFill>
                  <a:srgbClr val="333333"/>
                </a:solidFill>
                <a:latin typeface="Times New Roman" panose="02020603050405020304" pitchFamily="18" charset="0"/>
              </a:rPr>
              <a:t>Thể hiện các điều khiển giao tiếp như thu phóng, la bàn…</a:t>
            </a:r>
          </a:p>
          <a:p>
            <a:pPr>
              <a:buFont typeface="Arial" panose="020B0604020202020204" pitchFamily="34" charset="0"/>
              <a:buChar char="•"/>
            </a:pPr>
            <a:r>
              <a:rPr lang="vi-VN" sz="2800">
                <a:solidFill>
                  <a:srgbClr val="333333"/>
                </a:solidFill>
                <a:latin typeface="Times New Roman" panose="02020603050405020304" pitchFamily="18" charset="0"/>
              </a:rPr>
              <a:t>Xử lý các tương tác thu phóng, xoay, góc nhìn…</a:t>
            </a:r>
          </a:p>
          <a:p>
            <a:r>
              <a:rPr lang="vi-VN" sz="2800" b="1">
                <a:solidFill>
                  <a:srgbClr val="333333"/>
                </a:solidFill>
                <a:latin typeface="Times New Roman" panose="02020603050405020304" pitchFamily="18" charset="0"/>
              </a:rPr>
              <a:t>MapFragment</a:t>
            </a:r>
            <a:r>
              <a:rPr lang="vi-VN" sz="2800">
                <a:solidFill>
                  <a:srgbClr val="333333"/>
                </a:solidFill>
                <a:latin typeface="Times New Roman" panose="02020603050405020304" pitchFamily="18" charset="0"/>
              </a:rPr>
              <a:t>: xây dựng giao diện bản đồ bằng cách xây dựng Fragment.</a:t>
            </a:r>
          </a:p>
          <a:p>
            <a:r>
              <a:rPr lang="vi-VN" sz="2800" b="1">
                <a:solidFill>
                  <a:srgbClr val="333333"/>
                </a:solidFill>
                <a:latin typeface="Times New Roman" panose="02020603050405020304" pitchFamily="18" charset="0"/>
              </a:rPr>
              <a:t>MapView</a:t>
            </a:r>
            <a:r>
              <a:rPr lang="vi-VN" sz="2800">
                <a:solidFill>
                  <a:srgbClr val="333333"/>
                </a:solidFill>
                <a:latin typeface="Times New Roman" panose="02020603050405020304" pitchFamily="18" charset="0"/>
              </a:rPr>
              <a:t>: xây dựng giao diện bản đồ như một điều khiển và tương tác với Activity.</a:t>
            </a:r>
            <a:endParaRPr lang="vi-VN" sz="2800" b="0" i="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289663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57200"/>
            <a:ext cx="3648756"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Giới thiệu Google Map</a:t>
            </a:r>
          </a:p>
        </p:txBody>
      </p:sp>
      <p:sp>
        <p:nvSpPr>
          <p:cNvPr id="2" name="Rectangle 1"/>
          <p:cNvSpPr/>
          <p:nvPr/>
        </p:nvSpPr>
        <p:spPr>
          <a:xfrm>
            <a:off x="685800" y="923414"/>
            <a:ext cx="4572000" cy="2585323"/>
          </a:xfrm>
          <a:prstGeom prst="rect">
            <a:avLst/>
          </a:prstGeom>
        </p:spPr>
        <p:txBody>
          <a:bodyPr>
            <a:spAutoFit/>
          </a:bodyPr>
          <a:lstStyle/>
          <a:p>
            <a:r>
              <a:rPr lang="en-US">
                <a:solidFill>
                  <a:srgbClr val="333333"/>
                </a:solidFill>
                <a:latin typeface="Times New Roman" panose="02020603050405020304" pitchFamily="18" charset="0"/>
              </a:rPr>
              <a:t>Các kiểu giao diện hiển thị bản đồ mà Google Map cung cấp:</a:t>
            </a:r>
          </a:p>
          <a:p>
            <a:pPr>
              <a:buFont typeface="Arial" panose="020B0604020202020204" pitchFamily="34" charset="0"/>
              <a:buChar char="•"/>
            </a:pPr>
            <a:r>
              <a:rPr lang="en-US">
                <a:solidFill>
                  <a:srgbClr val="333333"/>
                </a:solidFill>
                <a:latin typeface="Times New Roman" panose="02020603050405020304" pitchFamily="18" charset="0"/>
              </a:rPr>
              <a:t>MAP_TYPE_NORMAL</a:t>
            </a:r>
          </a:p>
          <a:p>
            <a:pPr>
              <a:buFont typeface="Arial" panose="020B0604020202020204" pitchFamily="34" charset="0"/>
              <a:buChar char="•"/>
            </a:pPr>
            <a:r>
              <a:rPr lang="en-US">
                <a:solidFill>
                  <a:srgbClr val="333333"/>
                </a:solidFill>
                <a:latin typeface="Times New Roman" panose="02020603050405020304" pitchFamily="18" charset="0"/>
              </a:rPr>
              <a:t>MAP_TYPE_HYBRID</a:t>
            </a:r>
          </a:p>
          <a:p>
            <a:pPr>
              <a:buFont typeface="Arial" panose="020B0604020202020204" pitchFamily="34" charset="0"/>
              <a:buChar char="•"/>
            </a:pPr>
            <a:r>
              <a:rPr lang="en-US">
                <a:solidFill>
                  <a:srgbClr val="333333"/>
                </a:solidFill>
                <a:latin typeface="Times New Roman" panose="02020603050405020304" pitchFamily="18" charset="0"/>
              </a:rPr>
              <a:t>MAP_TYPE_NONE</a:t>
            </a:r>
          </a:p>
          <a:p>
            <a:pPr>
              <a:buFont typeface="Arial" panose="020B0604020202020204" pitchFamily="34" charset="0"/>
              <a:buChar char="•"/>
            </a:pPr>
            <a:r>
              <a:rPr lang="en-US">
                <a:solidFill>
                  <a:srgbClr val="333333"/>
                </a:solidFill>
                <a:latin typeface="Times New Roman" panose="02020603050405020304" pitchFamily="18" charset="0"/>
              </a:rPr>
              <a:t>MAP_TYPE_SATELLITE</a:t>
            </a:r>
          </a:p>
          <a:p>
            <a:pPr>
              <a:buFont typeface="Arial" panose="020B0604020202020204" pitchFamily="34" charset="0"/>
              <a:buChar char="•"/>
            </a:pPr>
            <a:r>
              <a:rPr lang="en-US">
                <a:solidFill>
                  <a:srgbClr val="333333"/>
                </a:solidFill>
                <a:latin typeface="Times New Roman" panose="02020603050405020304" pitchFamily="18" charset="0"/>
              </a:rPr>
              <a:t>MAP_TYPE_TERRAIN</a:t>
            </a:r>
          </a:p>
          <a:p>
            <a:r>
              <a:rPr lang="en-US">
                <a:solidFill>
                  <a:srgbClr val="333333"/>
                </a:solidFill>
                <a:latin typeface="Times New Roman" panose="02020603050405020304" pitchFamily="18" charset="0"/>
              </a:rPr>
              <a:t>Các kiểu này ta có thể dùng coding để thay đổi kiểu hiển thị thông qua hàm : </a:t>
            </a:r>
            <a:r>
              <a:rPr lang="en-US" b="1">
                <a:solidFill>
                  <a:srgbClr val="333333"/>
                </a:solidFill>
                <a:latin typeface="Times New Roman" panose="02020603050405020304" pitchFamily="18" charset="0"/>
              </a:rPr>
              <a:t>setMapType</a:t>
            </a:r>
            <a:r>
              <a:rPr lang="en-US">
                <a:solidFill>
                  <a:srgbClr val="333333"/>
                </a:solidFill>
                <a:latin typeface="Times New Roman" panose="02020603050405020304" pitchFamily="18" charset="0"/>
              </a:rPr>
              <a:t>(int)</a:t>
            </a:r>
            <a:endParaRPr lang="en-US" b="0" i="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297974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57200"/>
            <a:ext cx="3648756"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Giới thiệu Google Map</a:t>
            </a:r>
          </a:p>
        </p:txBody>
      </p:sp>
      <p:pic>
        <p:nvPicPr>
          <p:cNvPr id="4" name="Picture 5"/>
          <p:cNvPicPr>
            <a:picLocks noChangeAspect="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60206" y="1295400"/>
            <a:ext cx="29083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5953259" y="478880"/>
            <a:ext cx="3119437"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1551277" y="1524000"/>
            <a:ext cx="32702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5562600" y="2306638"/>
            <a:ext cx="3052763"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68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57200"/>
            <a:ext cx="3648756" cy="461665"/>
          </a:xfrm>
          <a:prstGeom prst="rect">
            <a:avLst/>
          </a:prstGeom>
        </p:spPr>
        <p:txBody>
          <a:bodyPr wrap="none">
            <a:spAutoFit/>
          </a:bodyPr>
          <a:lstStyle/>
          <a:p>
            <a:pPr marL="342900" lvl="0" indent="-342900" algn="just">
              <a:buClr>
                <a:srgbClr val="3DC5C5"/>
              </a:buClr>
              <a:buFont typeface="Wingdings" panose="05000000000000000000" pitchFamily="2" charset="2"/>
              <a:buChar char="q"/>
              <a:defRPr/>
            </a:pPr>
            <a:r>
              <a:rPr lang="en-US" sz="2400" b="1" kern="0">
                <a:solidFill>
                  <a:srgbClr val="002060"/>
                </a:solidFill>
                <a:latin typeface="Cambria" panose="02040503050406030204" pitchFamily="18" charset="0"/>
              </a:rPr>
              <a:t>Giới thiệu Google Map</a:t>
            </a:r>
          </a:p>
        </p:txBody>
      </p:sp>
      <p:sp>
        <p:nvSpPr>
          <p:cNvPr id="2" name="Rectangle 1"/>
          <p:cNvSpPr/>
          <p:nvPr/>
        </p:nvSpPr>
        <p:spPr>
          <a:xfrm>
            <a:off x="533400" y="1066800"/>
            <a:ext cx="8686800" cy="3416320"/>
          </a:xfrm>
          <a:prstGeom prst="rect">
            <a:avLst/>
          </a:prstGeom>
        </p:spPr>
        <p:txBody>
          <a:bodyPr wrap="square">
            <a:spAutoFit/>
          </a:bodyPr>
          <a:lstStyle/>
          <a:p>
            <a:r>
              <a:rPr lang="en-US" sz="2400">
                <a:solidFill>
                  <a:srgbClr val="333333"/>
                </a:solidFill>
                <a:latin typeface="Times New Roman" panose="02020603050405020304" pitchFamily="18" charset="0"/>
              </a:rPr>
              <a:t>Ta có thể thiết lập các giá trị ban đầu và điều khiển cho GoogleMap bao gồm:</a:t>
            </a:r>
          </a:p>
          <a:p>
            <a:pPr>
              <a:buFont typeface="Arial" panose="020B0604020202020204" pitchFamily="34" charset="0"/>
              <a:buChar char="•"/>
            </a:pPr>
            <a:r>
              <a:rPr lang="en-US" sz="2400">
                <a:solidFill>
                  <a:srgbClr val="333333"/>
                </a:solidFill>
                <a:latin typeface="Times New Roman" panose="02020603050405020304" pitchFamily="18" charset="0"/>
              </a:rPr>
              <a:t>Góc nhìn (Camera)</a:t>
            </a:r>
          </a:p>
          <a:p>
            <a:pPr>
              <a:buFont typeface="Arial" panose="020B0604020202020204" pitchFamily="34" charset="0"/>
              <a:buChar char="•"/>
            </a:pPr>
            <a:r>
              <a:rPr lang="en-US" sz="2400">
                <a:solidFill>
                  <a:srgbClr val="333333"/>
                </a:solidFill>
                <a:latin typeface="Times New Roman" panose="02020603050405020304" pitchFamily="18" charset="0"/>
              </a:rPr>
              <a:t>Thu phóng (zoom)</a:t>
            </a:r>
          </a:p>
          <a:p>
            <a:pPr>
              <a:buFont typeface="Arial" panose="020B0604020202020204" pitchFamily="34" charset="0"/>
              <a:buChar char="•"/>
            </a:pPr>
            <a:r>
              <a:rPr lang="en-US" sz="2400">
                <a:solidFill>
                  <a:srgbClr val="333333"/>
                </a:solidFill>
                <a:latin typeface="Times New Roman" panose="02020603050405020304" pitchFamily="18" charset="0"/>
              </a:rPr>
              <a:t>Chuyển điểm (location)</a:t>
            </a:r>
          </a:p>
          <a:p>
            <a:pPr>
              <a:buFont typeface="Arial" panose="020B0604020202020204" pitchFamily="34" charset="0"/>
              <a:buChar char="•"/>
            </a:pPr>
            <a:r>
              <a:rPr lang="en-US" sz="2400">
                <a:solidFill>
                  <a:srgbClr val="333333"/>
                </a:solidFill>
                <a:latin typeface="Times New Roman" panose="02020603050405020304" pitchFamily="18" charset="0"/>
              </a:rPr>
              <a:t>Xoay (bearing)</a:t>
            </a:r>
          </a:p>
          <a:p>
            <a:pPr>
              <a:buFont typeface="Arial" panose="020B0604020202020204" pitchFamily="34" charset="0"/>
              <a:buChar char="•"/>
            </a:pPr>
            <a:r>
              <a:rPr lang="en-US" sz="2400">
                <a:solidFill>
                  <a:srgbClr val="333333"/>
                </a:solidFill>
                <a:latin typeface="Times New Roman" panose="02020603050405020304" pitchFamily="18" charset="0"/>
              </a:rPr>
              <a:t>Góc nghiêng (titl)</a:t>
            </a:r>
          </a:p>
          <a:p>
            <a:pPr>
              <a:buFont typeface="Arial" panose="020B0604020202020204" pitchFamily="34" charset="0"/>
              <a:buChar char="•"/>
            </a:pPr>
            <a:r>
              <a:rPr lang="en-US" sz="2400">
                <a:solidFill>
                  <a:srgbClr val="333333"/>
                </a:solidFill>
                <a:latin typeface="Times New Roman" panose="02020603050405020304" pitchFamily="18" charset="0"/>
              </a:rPr>
              <a:t>La bàn và điều khiển thu phóng.</a:t>
            </a:r>
          </a:p>
          <a:p>
            <a:pPr>
              <a:buFont typeface="Arial" panose="020B0604020202020204" pitchFamily="34" charset="0"/>
              <a:buChar char="•"/>
            </a:pPr>
            <a:r>
              <a:rPr lang="en-US" sz="2400">
                <a:solidFill>
                  <a:srgbClr val="333333"/>
                </a:solidFill>
                <a:latin typeface="Times New Roman" panose="02020603050405020304" pitchFamily="18" charset="0"/>
              </a:rPr>
              <a:t>Các điều khiển cử chỉ trên bản đồ.</a:t>
            </a:r>
            <a:endParaRPr lang="en-US" sz="2400" b="0" i="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26779960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SUBSTITUTION_ID" val="{1089C3C7-89ED-4BA8-ABC3-4E0FCC65A25C}"/>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DDD07AA0-0E26-4366-BF44-D7171786C8AE}"/>
</p:tagLst>
</file>

<file path=ppt/tags/tag3.xml><?xml version="1.0" encoding="utf-8"?>
<p:tagLst xmlns:a="http://schemas.openxmlformats.org/drawingml/2006/main" xmlns:r="http://schemas.openxmlformats.org/officeDocument/2006/relationships" xmlns:p="http://schemas.openxmlformats.org/presentationml/2006/main">
  <p:tag name="MMPROD_SUBSTITUTION_ID" val="{1EAE05B1-32D7-48A9-AAA6-16FB51597975}"/>
</p:tagLst>
</file>

<file path=ppt/tags/tag4.xml><?xml version="1.0" encoding="utf-8"?>
<p:tagLst xmlns:a="http://schemas.openxmlformats.org/drawingml/2006/main" xmlns:r="http://schemas.openxmlformats.org/officeDocument/2006/relationships" xmlns:p="http://schemas.openxmlformats.org/presentationml/2006/main">
  <p:tag name="MMPROD_SUBSTITUTION_ID" val="{C9154949-C368-4D6C-AC84-1CACF9786D6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541</Words>
  <Application>Microsoft Office PowerPoint</Application>
  <PresentationFormat>On-screen Show (4:3)</PresentationFormat>
  <Paragraphs>84</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Consolas</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Ngọc Tống</cp:lastModifiedBy>
  <cp:revision>269</cp:revision>
  <dcterms:created xsi:type="dcterms:W3CDTF">2011-04-06T04:04:31Z</dcterms:created>
  <dcterms:modified xsi:type="dcterms:W3CDTF">2016-03-04T11:50:32Z</dcterms:modified>
</cp:coreProperties>
</file>