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61" r:id="rId3"/>
    <p:sldId id="263" r:id="rId4"/>
    <p:sldId id="264" r:id="rId5"/>
    <p:sldId id="262"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12" autoAdjust="0"/>
    <p:restoredTop sz="94671" autoAdjust="0"/>
  </p:normalViewPr>
  <p:slideViewPr>
    <p:cSldViewPr>
      <p:cViewPr>
        <p:scale>
          <a:sx n="75" d="100"/>
          <a:sy n="75" d="100"/>
        </p:scale>
        <p:origin x="1284" y="-17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3/4/2016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duythanhcse@gmail.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ADF62C2-72EA-4953-A1D6-568F980002B8}" type="datetimeFigureOut">
              <a:rPr lang="en-US" smtClean="0"/>
              <a:t>3/4/2016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DF62C2-72EA-4953-A1D6-568F980002B8}" type="datetimeFigureOut">
              <a:rPr lang="en-US" smtClean="0"/>
              <a:t>3/4/2016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DF62C2-72EA-4953-A1D6-568F980002B8}" type="datetimeFigureOut">
              <a:rPr lang="en-US" smtClean="0"/>
              <a:t>3/4/2016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l">
              <a:lnSpc>
                <a:spcPct val="180000"/>
              </a:lnSpc>
            </a:pPr>
            <a:r>
              <a:rPr lang="en-US" sz="1100" b="1" baseline="0">
                <a:solidFill>
                  <a:srgbClr val="0070C0"/>
                </a:solidFill>
                <a:latin typeface="Times New Roman" pitchFamily="18" charset="0"/>
                <a:cs typeface="Times New Roman" pitchFamily="18" charset="0"/>
              </a:rPr>
              <a:t>Ths. Trần Duy Thanh – </a:t>
            </a:r>
            <a:r>
              <a:rPr lang="en-US" sz="1100" b="1" baseline="0">
                <a:solidFill>
                  <a:srgbClr val="0070C0"/>
                </a:solidFill>
                <a:latin typeface="Times New Roman" pitchFamily="18" charset="0"/>
                <a:cs typeface="Times New Roman" pitchFamily="18" charset="0"/>
                <a:hlinkClick r:id="rId2"/>
              </a:rPr>
              <a:t>duythanhcse@gmail.com</a:t>
            </a:r>
            <a:r>
              <a:rPr lang="en-US" sz="1100" b="1" baseline="0">
                <a:solidFill>
                  <a:srgbClr val="0070C0"/>
                </a:solidFill>
                <a:latin typeface="Times New Roman" pitchFamily="18" charset="0"/>
                <a:cs typeface="Times New Roman" pitchFamily="18" charset="0"/>
              </a:rPr>
              <a:t> – 0987773061 – http://duythanhcse.wordpress.com</a:t>
            </a:r>
          </a:p>
        </p:txBody>
      </p:sp>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9009"/>
            <a:ext cx="9144000" cy="37664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200" b="1">
                <a:solidFill>
                  <a:schemeClr val="tx2"/>
                </a:solidFill>
                <a:latin typeface="Cambria" panose="02040503050406030204" pitchFamily="18" charset="0"/>
              </a:rPr>
              <a:t>Lập</a:t>
            </a:r>
            <a:r>
              <a:rPr lang="en-US" sz="1200" b="1" baseline="0">
                <a:solidFill>
                  <a:schemeClr val="tx2"/>
                </a:solidFill>
                <a:latin typeface="Cambria" panose="02040503050406030204" pitchFamily="18" charset="0"/>
              </a:rPr>
              <a:t> trình Android</a:t>
            </a:r>
            <a:endParaRPr lang="en-US" sz="1200" b="1" baseline="0">
              <a:solidFill>
                <a:srgbClr val="0070C0"/>
              </a:solidFill>
              <a:latin typeface="Cambria" panose="02040503050406030204" pitchFamily="18" charset="0"/>
              <a:cs typeface="Times New Roman" pitchFamily="18" charset="0"/>
            </a:endParaRP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5400"/>
            <a:ext cx="1111201" cy="342233"/>
          </a:xfrm>
          <a:prstGeom prst="rect">
            <a:avLst/>
          </a:prstGeom>
        </p:spPr>
      </p:pic>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3/4/2016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ADF62C2-72EA-4953-A1D6-568F980002B8}" type="datetimeFigureOut">
              <a:rPr lang="en-US" smtClean="0"/>
              <a:t>3/4/2016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DF62C2-72EA-4953-A1D6-568F980002B8}" type="datetimeFigureOut">
              <a:rPr lang="en-US" smtClean="0"/>
              <a:t>3/4/2016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DF62C2-72EA-4953-A1D6-568F980002B8}" type="datetimeFigureOut">
              <a:rPr lang="en-US" smtClean="0"/>
              <a:t>3/4/2016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3/4/2016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3/4/2016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3/4/2016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3/4/2016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p:cNvSpPr>
          <p:nvPr/>
        </p:nvSpPr>
        <p:spPr bwMode="auto">
          <a:xfrm>
            <a:off x="914400" y="2895600"/>
            <a:ext cx="76962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vi-VN" kern="0">
                <a:solidFill>
                  <a:srgbClr val="002060"/>
                </a:solidFill>
                <a:latin typeface="Cambria" panose="02040503050406030204" pitchFamily="18" charset="0"/>
              </a:rPr>
              <a:t>Google Cloud Message phần 1</a:t>
            </a:r>
            <a:endParaRPr kumimoji="0" lang="en-US" sz="4800" b="1" i="0" u="none" strike="noStrike" kern="0" cap="none" spc="0" normalizeH="0" baseline="0" noProof="0" dirty="0">
              <a:ln>
                <a:noFill/>
              </a:ln>
              <a:solidFill>
                <a:srgbClr val="002060"/>
              </a:solidFill>
              <a:effectLst/>
              <a:uLnTx/>
              <a:uFillTx/>
              <a:latin typeface="Cambria" panose="02040503050406030204" pitchFamily="18" charset="0"/>
            </a:endParaRPr>
          </a:p>
        </p:txBody>
      </p:sp>
      <p:sp>
        <p:nvSpPr>
          <p:cNvPr id="2" name="TextBox 1"/>
          <p:cNvSpPr txBox="1"/>
          <p:nvPr/>
        </p:nvSpPr>
        <p:spPr>
          <a:xfrm>
            <a:off x="3886200" y="1752600"/>
            <a:ext cx="1228221" cy="523220"/>
          </a:xfrm>
          <a:prstGeom prst="rect">
            <a:avLst/>
          </a:prstGeom>
          <a:noFill/>
        </p:spPr>
        <p:txBody>
          <a:bodyPr wrap="none" rtlCol="0">
            <a:spAutoFit/>
          </a:bodyPr>
          <a:lstStyle/>
          <a:p>
            <a:r>
              <a:rPr lang="en-US" sz="2800" b="1">
                <a:latin typeface="Cambria" panose="02040503050406030204" pitchFamily="18" charset="0"/>
              </a:rPr>
              <a:t>Bài 66</a:t>
            </a:r>
          </a:p>
        </p:txBody>
      </p:sp>
    </p:spTree>
    <p:extLst>
      <p:ext uri="{BB962C8B-B14F-4D97-AF65-F5344CB8AC3E}">
        <p14:creationId xmlns:p14="http://schemas.microsoft.com/office/powerpoint/2010/main" val="1381459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Nội dung bài học</a:t>
              </a:r>
              <a:endParaRPr kumimoji="0" lang="en-US" sz="2400" b="1" i="0" u="none" strike="noStrike" kern="0" cap="none" spc="0" normalizeH="0" baseline="0" noProof="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1" y="1295400"/>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vi-VN" kern="0">
                <a:solidFill>
                  <a:srgbClr val="002060"/>
                </a:solidFill>
                <a:latin typeface="Cambria" panose="02040503050406030204" pitchFamily="18" charset="0"/>
              </a:rPr>
              <a:t>Giới thiệu GCM</a:t>
            </a:r>
          </a:p>
          <a:p>
            <a:pPr lvl="0" algn="just">
              <a:buClr>
                <a:srgbClr val="3DC5C5"/>
              </a:buClr>
              <a:defRPr/>
            </a:pPr>
            <a:r>
              <a:rPr lang="en-US" kern="0">
                <a:solidFill>
                  <a:srgbClr val="002060"/>
                </a:solidFill>
                <a:latin typeface="Cambria" panose="02040503050406030204" pitchFamily="18" charset="0"/>
              </a:rPr>
              <a:t>L</a:t>
            </a:r>
            <a:r>
              <a:rPr lang="vi-VN" kern="0">
                <a:solidFill>
                  <a:srgbClr val="002060"/>
                </a:solidFill>
                <a:latin typeface="Cambria" panose="02040503050406030204" pitchFamily="18" charset="0"/>
              </a:rPr>
              <a:t>ợi ích to lớn của GCM</a:t>
            </a:r>
          </a:p>
          <a:p>
            <a:pPr lvl="0" algn="just">
              <a:buClr>
                <a:srgbClr val="3DC5C5"/>
              </a:buClr>
              <a:defRPr/>
            </a:pPr>
            <a:r>
              <a:rPr lang="en-US" kern="0">
                <a:solidFill>
                  <a:srgbClr val="002060"/>
                </a:solidFill>
                <a:latin typeface="Cambria" panose="02040503050406030204" pitchFamily="18" charset="0"/>
              </a:rPr>
              <a:t>Q</a:t>
            </a:r>
            <a:r>
              <a:rPr lang="vi-VN" kern="0">
                <a:solidFill>
                  <a:srgbClr val="002060"/>
                </a:solidFill>
                <a:latin typeface="Cambria" panose="02040503050406030204" pitchFamily="18" charset="0"/>
              </a:rPr>
              <a:t>uy trình hoạt động của GCM</a:t>
            </a:r>
          </a:p>
          <a:p>
            <a:pPr lvl="0" algn="just">
              <a:buClr>
                <a:srgbClr val="3DC5C5"/>
              </a:buClr>
              <a:defRPr/>
            </a:pPr>
            <a:r>
              <a:rPr lang="en-US" kern="0">
                <a:solidFill>
                  <a:srgbClr val="002060"/>
                </a:solidFill>
                <a:latin typeface="Cambria" panose="02040503050406030204" pitchFamily="18" charset="0"/>
              </a:rPr>
              <a:t>Ý</a:t>
            </a:r>
            <a:r>
              <a:rPr lang="vi-VN" kern="0">
                <a:solidFill>
                  <a:srgbClr val="002060"/>
                </a:solidFill>
                <a:latin typeface="Cambria" panose="02040503050406030204" pitchFamily="18" charset="0"/>
              </a:rPr>
              <a:t> tưởng thiết kế </a:t>
            </a:r>
            <a:r>
              <a:rPr lang="vi-VN" kern="0">
                <a:solidFill>
                  <a:srgbClr val="FF0000"/>
                </a:solidFill>
                <a:latin typeface="Cambria" panose="02040503050406030204" pitchFamily="18" charset="0"/>
              </a:rPr>
              <a:t>private cloud</a:t>
            </a:r>
            <a:r>
              <a:rPr lang="vi-VN" kern="0">
                <a:solidFill>
                  <a:srgbClr val="002060"/>
                </a:solidFill>
                <a:latin typeface="Cambria" panose="02040503050406030204" pitchFamily="18" charset="0"/>
              </a:rPr>
              <a:t> để sử dụng GCM Device ID</a:t>
            </a:r>
            <a:endParaRPr kumimoji="0" lang="en-US" sz="3200" b="0" i="0" u="none" strike="noStrike" kern="0" cap="none" spc="0" normalizeH="0" baseline="0" noProof="0" dirty="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3162248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ndroid_50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133600"/>
            <a:ext cx="5905500" cy="33909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38150" y="457200"/>
            <a:ext cx="8401050" cy="1477328"/>
          </a:xfrm>
          <a:prstGeom prst="rect">
            <a:avLst/>
          </a:prstGeom>
        </p:spPr>
        <p:txBody>
          <a:bodyPr wrap="square">
            <a:spAutoFit/>
          </a:bodyPr>
          <a:lstStyle/>
          <a:p>
            <a:r>
              <a:rPr lang="vi-VN">
                <a:solidFill>
                  <a:srgbClr val="333333"/>
                </a:solidFill>
                <a:latin typeface="Times New Roman" panose="02020603050405020304" pitchFamily="18" charset="0"/>
              </a:rPr>
              <a:t>Bạn muốn xây dựng ứng dụng để gửi thông báo tới khoảng 1000 máy client có kết nối internet cùng một lúc mà không tốn phí thì có thể nghiên cứu cách sử dụng Google Cloud Message (GCM), trong bài tập này Tui sẽ hướng dẫn các bạn từng bước xây dựng ứng dụng sử dụng GCM. Trước tiên Tui vẽ lại quy trình sơ lược cách thức vận hành của GCM như  hình dưới đây:</a:t>
            </a:r>
            <a:endParaRPr lang="en-US"/>
          </a:p>
        </p:txBody>
      </p:sp>
    </p:spTree>
    <p:extLst>
      <p:ext uri="{BB962C8B-B14F-4D97-AF65-F5344CB8AC3E}">
        <p14:creationId xmlns:p14="http://schemas.microsoft.com/office/powerpoint/2010/main" val="861394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57200"/>
            <a:ext cx="7467600" cy="646331"/>
          </a:xfrm>
          <a:prstGeom prst="rect">
            <a:avLst/>
          </a:prstGeom>
        </p:spPr>
        <p:txBody>
          <a:bodyPr wrap="square">
            <a:spAutoFit/>
          </a:bodyPr>
          <a:lstStyle/>
          <a:p>
            <a:r>
              <a:rPr lang="en-US">
                <a:solidFill>
                  <a:srgbClr val="333333"/>
                </a:solidFill>
                <a:latin typeface="Times New Roman" panose="02020603050405020304" pitchFamily="18" charset="0"/>
              </a:rPr>
              <a:t>– Bạn chú ý là số 1,2,3,4 Tui để cùng màu đỏ</a:t>
            </a:r>
          </a:p>
          <a:p>
            <a:r>
              <a:rPr lang="en-US">
                <a:solidFill>
                  <a:srgbClr val="333333"/>
                </a:solidFill>
                <a:latin typeface="Times New Roman" panose="02020603050405020304" pitchFamily="18" charset="0"/>
              </a:rPr>
              <a:t>– Số 5,6 Tui để cùng màu xanh.</a:t>
            </a:r>
            <a:endParaRPr lang="en-US" b="0" i="0">
              <a:solidFill>
                <a:srgbClr val="333333"/>
              </a:solidFill>
              <a:effectLst/>
              <a:latin typeface="Times New Roman" panose="02020603050405020304" pitchFamily="18" charset="0"/>
            </a:endParaRPr>
          </a:p>
        </p:txBody>
      </p:sp>
    </p:spTree>
    <p:extLst>
      <p:ext uri="{BB962C8B-B14F-4D97-AF65-F5344CB8AC3E}">
        <p14:creationId xmlns:p14="http://schemas.microsoft.com/office/powerpoint/2010/main" val="162544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ste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914400"/>
            <a:ext cx="3378200" cy="3454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Donald_Duck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219200"/>
            <a:ext cx="2209800" cy="2638425"/>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6"/>
          <p:cNvSpPr txBox="1">
            <a:spLocks noChangeArrowheads="1"/>
          </p:cNvSpPr>
          <p:nvPr/>
        </p:nvSpPr>
        <p:spPr bwMode="auto">
          <a:xfrm>
            <a:off x="3733800" y="4673600"/>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b="1">
                <a:latin typeface="VNI-Heather" pitchFamily="2" charset="0"/>
                <a:cs typeface="Arial" charset="0"/>
              </a:rPr>
              <a:t>END</a:t>
            </a:r>
          </a:p>
        </p:txBody>
      </p:sp>
    </p:spTree>
    <p:extLst>
      <p:ext uri="{BB962C8B-B14F-4D97-AF65-F5344CB8AC3E}">
        <p14:creationId xmlns:p14="http://schemas.microsoft.com/office/powerpoint/2010/main" val="399593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from="(-#ppt_w/2)" to="(#ppt_x)" calcmode="lin" valueType="num">
                                      <p:cBhvr>
                                        <p:cTn id="7" dur="600" fill="hold">
                                          <p:stCondLst>
                                            <p:cond delay="0"/>
                                          </p:stCondLst>
                                        </p:cTn>
                                        <p:tgtEl>
                                          <p:spTgt spid="6"/>
                                        </p:tgtEl>
                                        <p:attrNameLst>
                                          <p:attrName>ppt_x</p:attrName>
                                        </p:attrNameLst>
                                      </p:cBhvr>
                                    </p:anim>
                                    <p:anim from="0" to="-1.0" calcmode="lin" valueType="num">
                                      <p:cBhvr>
                                        <p:cTn id="8" dur="200" decel="50000" autoRev="1" fill="hold">
                                          <p:stCondLst>
                                            <p:cond delay="600"/>
                                          </p:stCondLst>
                                        </p:cTn>
                                        <p:tgtEl>
                                          <p:spTgt spid="6"/>
                                        </p:tgtEl>
                                        <p:attrNameLst>
                                          <p:attrName>xshear</p:attrName>
                                        </p:attrNameLst>
                                      </p:cBhvr>
                                    </p:anim>
                                    <p:animScale>
                                      <p:cBhvr>
                                        <p:cTn id="9" dur="200" decel="100000" autoRev="1" fill="hold">
                                          <p:stCondLst>
                                            <p:cond delay="600"/>
                                          </p:stCondLst>
                                        </p:cTn>
                                        <p:tgtEl>
                                          <p:spTgt spid="6"/>
                                        </p:tgtEl>
                                      </p:cBhvr>
                                      <p:from x="100000" y="100000"/>
                                      <p:to x="80000" y="100000"/>
                                    </p:animScale>
                                    <p:anim by="(#ppt_h/3+#ppt_w*0.1)" calcmode="lin" valueType="num">
                                      <p:cBhvr additive="sum">
                                        <p:cTn id="10" dur="200" decel="100000" autoRev="1" fill="hold">
                                          <p:stCondLst>
                                            <p:cond delay="600"/>
                                          </p:stCondLst>
                                        </p:cTn>
                                        <p:tgtEl>
                                          <p:spTgt spid="6"/>
                                        </p:tgtEl>
                                        <p:attrNameLst>
                                          <p:attrName>ppt_x</p:attrName>
                                        </p:attrNameLst>
                                      </p:cBhvr>
                                    </p:anim>
                                  </p:childTnLst>
                                </p:cTn>
                              </p:par>
                              <p:par>
                                <p:cTn id="11" presetID="52"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Scale>
                                      <p:cBhvr>
                                        <p:cTn id="13"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5"/>
                                        </p:tgtEl>
                                        <p:attrNameLst>
                                          <p:attrName>ppt_x</p:attrName>
                                          <p:attrName>ppt_y</p:attrName>
                                        </p:attrNameLst>
                                      </p:cBhvr>
                                    </p:animMotion>
                                    <p:animEffect transition="in" filter="fad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351</TotalTime>
  <Words>139</Words>
  <Application>Microsoft Office PowerPoint</Application>
  <PresentationFormat>On-screen Show (4:3)</PresentationFormat>
  <Paragraphs>12</Paragraphs>
  <Slides>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Calibri</vt:lpstr>
      <vt:lpstr>Cambria</vt:lpstr>
      <vt:lpstr>Segoe UI</vt:lpstr>
      <vt:lpstr>Times New Roman</vt:lpstr>
      <vt:lpstr>VNI-Heather</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Ngọc Tống</cp:lastModifiedBy>
  <cp:revision>243</cp:revision>
  <dcterms:created xsi:type="dcterms:W3CDTF">2011-04-06T04:04:31Z</dcterms:created>
  <dcterms:modified xsi:type="dcterms:W3CDTF">2016-03-04T15:36:12Z</dcterms:modified>
</cp:coreProperties>
</file>