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cấu trúc điều kiện, các cấu trúc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lặ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p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04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Phát biểu do…while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4"/>
          <p:cNvSpPr txBox="1">
            <a:spLocks/>
          </p:cNvSpPr>
          <p:nvPr/>
        </p:nvSpPr>
        <p:spPr>
          <a:xfrm>
            <a:off x="647700" y="1151513"/>
            <a:ext cx="4724400" cy="53340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smtClean="0">
                <a:latin typeface="Times New Roman" pitchFamily="18" charset="0"/>
                <a:cs typeface="Times New Roman" pitchFamily="18" charset="0"/>
              </a:rPr>
              <a:t>Cú pháp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Font typeface="Arial" pitchFamily="34" charset="0"/>
              <a:buNone/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do {  </a:t>
            </a:r>
          </a:p>
          <a:p>
            <a:pPr lvl="1">
              <a:spcBef>
                <a:spcPts val="0"/>
              </a:spcBef>
              <a:buFont typeface="Arial" pitchFamily="34" charset="0"/>
              <a:buNone/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statement; </a:t>
            </a:r>
          </a:p>
          <a:p>
            <a:pPr lvl="1">
              <a:buFont typeface="Arial" pitchFamily="34" charset="0"/>
              <a:buNone/>
            </a:pPr>
            <a:r>
              <a:rPr lang="en-US" sz="2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   }while(expression);</a:t>
            </a:r>
          </a:p>
          <a:p>
            <a:pPr>
              <a:buFont typeface="Tahoma" pitchFamily="34" charset="0"/>
              <a:buChar char="●"/>
            </a:pPr>
            <a:r>
              <a:rPr lang="en-US" sz="2800" u="sng" smtClean="0">
                <a:latin typeface="Times New Roman" pitchFamily="18" charset="0"/>
                <a:cs typeface="Times New Roman" pitchFamily="18" charset="0"/>
              </a:rPr>
              <a:t>Ý nghĩa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Tahoma" pitchFamily="34" charset="0"/>
              <a:buChar char="−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B1:Statement được thực hiện </a:t>
            </a:r>
          </a:p>
          <a:p>
            <a:pPr>
              <a:buFont typeface="Tahoma" pitchFamily="34" charset="0"/>
              <a:buChar char="−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B2:Expression được định trị. </a:t>
            </a:r>
          </a:p>
          <a:p>
            <a:pPr>
              <a:buFont typeface="Tahoma" pitchFamily="34" charset="0"/>
              <a:buChar char="−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Nếu expression là true thì quay lại bước 1 </a:t>
            </a:r>
          </a:p>
          <a:p>
            <a:pPr>
              <a:buFont typeface="Tahoma" pitchFamily="34" charset="0"/>
              <a:buChar char="−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Nếu expression là false thì thoát khỏi vòng lặp.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2574" y="1143000"/>
            <a:ext cx="3133725" cy="49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3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Phát biểu do…while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76325"/>
            <a:ext cx="84582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Để thoát vòng lặp: dùng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Để kết thúc sớm 1 vòng lặp: dùng 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continue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Nhận xét: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Vòng lặp được chạy ít nhất 1 lần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Phát biểu do…while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152525"/>
            <a:ext cx="76962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n = 1;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 = 1;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do</a:t>
            </a:r>
            <a:endParaRPr kumimoji="0" lang="en-US" sz="2800" b="1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n *= i;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i++;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while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 (i&lt;=5);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>
                <a:solidFill>
                  <a:srgbClr val="002060"/>
                </a:solidFill>
              </a:rPr>
              <a:t>System.</a:t>
            </a:r>
            <a:r>
              <a:rPr lang="en-US" sz="2800" i="1">
                <a:solidFill>
                  <a:srgbClr val="002060"/>
                </a:solidFill>
              </a:rPr>
              <a:t>out.println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5! =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+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n);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Phát biểu while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4"/>
          <p:cNvSpPr txBox="1">
            <a:spLocks/>
          </p:cNvSpPr>
          <p:nvPr/>
        </p:nvSpPr>
        <p:spPr>
          <a:xfrm>
            <a:off x="640556" y="1219200"/>
            <a:ext cx="4845843" cy="4724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u="sng" smtClean="0">
                <a:latin typeface="Cambria" panose="02040503050406030204" pitchFamily="18" charset="0"/>
                <a:cs typeface="Times New Roman" pitchFamily="18" charset="0"/>
              </a:rPr>
              <a:t>Cú pháp</a:t>
            </a: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:  </a:t>
            </a:r>
          </a:p>
          <a:p>
            <a:pPr lvl="1">
              <a:buFont typeface="Arial" pitchFamily="34" charset="0"/>
              <a:buNone/>
            </a:pP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while(expression) </a:t>
            </a:r>
          </a:p>
          <a:p>
            <a:pPr lvl="1">
              <a:buFont typeface="Arial" pitchFamily="34" charset="0"/>
              <a:buNone/>
            </a:pP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		statement;</a:t>
            </a:r>
          </a:p>
          <a:p>
            <a:pPr>
              <a:buFont typeface="Tahoma" pitchFamily="34" charset="0"/>
              <a:buChar char="●"/>
            </a:pPr>
            <a:r>
              <a:rPr lang="en-US" sz="2600" u="sng" smtClean="0">
                <a:latin typeface="Cambria" panose="02040503050406030204" pitchFamily="18" charset="0"/>
                <a:cs typeface="Times New Roman" pitchFamily="18" charset="0"/>
              </a:rPr>
              <a:t>Ý nghĩa:</a:t>
            </a:r>
          </a:p>
          <a:p>
            <a:pPr>
              <a:buFont typeface="Tahoma" pitchFamily="34" charset="0"/>
              <a:buChar char="●"/>
            </a:pP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B1: Expression được định trị   </a:t>
            </a:r>
          </a:p>
          <a:p>
            <a:pPr>
              <a:buFont typeface="Tahoma" pitchFamily="34" charset="0"/>
              <a:buChar char="●"/>
            </a:pP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B2: Nếu  kết  quả là </a:t>
            </a: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true</a:t>
            </a: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 thì statement thực thi và quay lại B1  </a:t>
            </a:r>
          </a:p>
          <a:p>
            <a:pPr>
              <a:buFont typeface="Tahoma" pitchFamily="34" charset="0"/>
              <a:buChar char="●"/>
            </a:pP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B3: Nếu kết quả là </a:t>
            </a: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false</a:t>
            </a: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 thì thoát khỏi vòng lặp while.</a:t>
            </a:r>
          </a:p>
          <a:p>
            <a:endParaRPr lang="en-US" sz="260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2557" y="1346201"/>
            <a:ext cx="3290887" cy="433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05776" y="4572000"/>
            <a:ext cx="8333424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defRPr/>
            </a:pPr>
            <a:endParaRPr lang="en-US" sz="2400" b="1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Để thoát vòng lặp: dùng </a:t>
            </a:r>
            <a:r>
              <a:rPr lang="en-US" sz="2400" b="1" kern="0">
                <a:solidFill>
                  <a:srgbClr val="002060"/>
                </a:solidFill>
                <a:latin typeface="Cambria" panose="02040503050406030204" pitchFamily="18" charset="0"/>
              </a:rPr>
              <a:t>break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Để kết thúc sớm 1 vòng lặp: dùng </a:t>
            </a:r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continue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Lệnh trong while có thể không được thực hiện lần nào</a:t>
            </a:r>
            <a:endParaRPr lang="en-US" sz="2400" b="1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2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Phát biểu while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n = 1;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 = 1;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while (i &lt;= 5)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n *= i;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i++;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</a:t>
            </a:r>
          </a:p>
          <a:p>
            <a:pPr lvl="0">
              <a:buClr>
                <a:srgbClr val="3DC5C5"/>
              </a:buClr>
              <a:buNone/>
              <a:defRPr/>
            </a:pPr>
            <a:r>
              <a:rPr lang="en-US">
                <a:solidFill>
                  <a:srgbClr val="002060"/>
                </a:solidFill>
              </a:rPr>
              <a:t>System.</a:t>
            </a:r>
            <a:r>
              <a:rPr lang="en-US" i="1">
                <a:solidFill>
                  <a:srgbClr val="002060"/>
                </a:solidFill>
              </a:rPr>
              <a:t>out.println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("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5 giai thua </a:t>
            </a:r>
            <a:r>
              <a:rPr lang="it-IT" b="1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="+ 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n);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Phát biểu for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143000"/>
            <a:ext cx="5105400" cy="5105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u="sng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Cú pháp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: </a:t>
            </a:r>
          </a:p>
          <a:p>
            <a:pPr lvl="1" algn="just">
              <a:buFont typeface="Arial" pitchFamily="34" charset="0"/>
              <a:buNone/>
            </a:pPr>
            <a:r>
              <a:rPr lang="en-US" sz="2400" b="1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for (Exp1; Exp2; Exp3) </a:t>
            </a:r>
          </a:p>
          <a:p>
            <a:pPr lvl="2" algn="just">
              <a:buFont typeface="Arial" pitchFamily="34" charset="0"/>
              <a:buNone/>
            </a:pPr>
            <a:r>
              <a:rPr lang="en-US" b="1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statement; </a:t>
            </a:r>
          </a:p>
          <a:p>
            <a:pPr algn="just"/>
            <a:r>
              <a:rPr lang="en-US" sz="2800" u="sng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Ý nghĩa:</a:t>
            </a:r>
          </a:p>
          <a:p>
            <a:pPr algn="just">
              <a:buFont typeface="Tahoma" pitchFamily="34" charset="0"/>
              <a:buChar char="−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Exp1: là biểu thức khởi tạo được thực hiện.</a:t>
            </a:r>
          </a:p>
          <a:p>
            <a:pPr algn="just">
              <a:buFont typeface="Tahoma" pitchFamily="34" charset="0"/>
              <a:buChar char="−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Exp2: là biểu thức điều kiện</a:t>
            </a:r>
          </a:p>
          <a:p>
            <a:pPr algn="just">
              <a:buFont typeface="Tahoma" pitchFamily="34" charset="0"/>
              <a:buChar char="−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Exp3: biểu thức điều khiển lặp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143000"/>
            <a:ext cx="268360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81976" y="5052739"/>
            <a:ext cx="8333424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defRPr/>
            </a:pPr>
            <a:endParaRPr lang="en-US" sz="2400" b="1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Để thoát vòng lặp: dùng </a:t>
            </a:r>
            <a:r>
              <a:rPr lang="en-US" sz="2400" b="1" kern="0">
                <a:solidFill>
                  <a:srgbClr val="002060"/>
                </a:solidFill>
                <a:latin typeface="Cambria" panose="02040503050406030204" pitchFamily="18" charset="0"/>
              </a:rPr>
              <a:t>break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Để kết thúc sớm 1 vòng lặp: dùng </a:t>
            </a:r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9074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Phát biểu for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int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 i;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int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 n = 1;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for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(i=1; i&lt;=5; i++)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{</a:t>
            </a: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n *= i;</a:t>
            </a: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</a:t>
            </a: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lvl="0">
              <a:buClr>
                <a:srgbClr val="3DC5C5"/>
              </a:buClr>
              <a:buNone/>
              <a:defRPr/>
            </a:pPr>
            <a:r>
              <a:rPr lang="en-US">
                <a:solidFill>
                  <a:srgbClr val="002060"/>
                </a:solidFill>
              </a:rPr>
              <a:t>System.</a:t>
            </a:r>
            <a:r>
              <a:rPr lang="en-US" i="1">
                <a:solidFill>
                  <a:srgbClr val="002060"/>
                </a:solidFill>
              </a:rPr>
              <a:t>out.println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"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5 giai thừa 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="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+ </a:t>
            </a:r>
            <a:r>
              <a:rPr kumimoji="0" lang="it-IT" sz="3200" b="1" i="0" u="none" strike="noStrike" kern="0" cap="none" spc="0" normalizeH="0" baseline="0" noProof="0" smtClean="0">
                <a:ln>
                  <a:noFill/>
                </a:ln>
                <a:solidFill>
                  <a:srgbClr val="2045AE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n);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2045AE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8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Cấu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trúc điều kiện:</a:t>
            </a:r>
          </a:p>
          <a:p>
            <a:pPr lvl="1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3200" kern="0" smtClean="0">
                <a:solidFill>
                  <a:srgbClr val="002060"/>
                </a:solidFill>
                <a:latin typeface="Cambria" panose="02040503050406030204" pitchFamily="18" charset="0"/>
              </a:rPr>
              <a:t>if</a:t>
            </a:r>
            <a:r>
              <a:rPr lang="en-US" sz="3200" kern="0">
                <a:solidFill>
                  <a:srgbClr val="002060"/>
                </a:solidFill>
                <a:latin typeface="Cambria" panose="02040503050406030204" pitchFamily="18" charset="0"/>
              </a:rPr>
              <a:t>, if else, if lồng nhau</a:t>
            </a:r>
          </a:p>
          <a:p>
            <a:pPr lvl="1" algn="just">
              <a:buClr>
                <a:srgbClr val="3DC5C5"/>
              </a:buClr>
              <a:defRPr/>
            </a:pPr>
            <a:r>
              <a:rPr lang="en-US" sz="3200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3200" kern="0" smtClean="0">
                <a:solidFill>
                  <a:srgbClr val="002060"/>
                </a:solidFill>
                <a:latin typeface="Cambria" panose="02040503050406030204" pitchFamily="18" charset="0"/>
              </a:rPr>
              <a:t>switch</a:t>
            </a:r>
            <a:endParaRPr lang="en-US" sz="32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Cấu trúc lặp:</a:t>
            </a:r>
          </a:p>
          <a:p>
            <a:pPr lvl="1" algn="just">
              <a:buClr>
                <a:srgbClr val="3DC5C5"/>
              </a:buClr>
              <a:defRPr/>
            </a:pPr>
            <a:r>
              <a:rPr lang="en-US" sz="3200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3200" kern="0" smtClean="0">
                <a:solidFill>
                  <a:srgbClr val="002060"/>
                </a:solidFill>
                <a:latin typeface="Cambria" panose="02040503050406030204" pitchFamily="18" charset="0"/>
              </a:rPr>
              <a:t>while</a:t>
            </a:r>
            <a:endParaRPr lang="en-US" sz="32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 algn="just">
              <a:buClr>
                <a:srgbClr val="3DC5C5"/>
              </a:buClr>
              <a:defRPr/>
            </a:pPr>
            <a:r>
              <a:rPr lang="en-US" sz="3200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3200" kern="0" smtClean="0">
                <a:solidFill>
                  <a:srgbClr val="002060"/>
                </a:solidFill>
                <a:latin typeface="Cambria" panose="02040503050406030204" pitchFamily="18" charset="0"/>
              </a:rPr>
              <a:t>do…while</a:t>
            </a:r>
            <a:endParaRPr lang="en-US" sz="32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 algn="just">
              <a:buClr>
                <a:srgbClr val="3DC5C5"/>
              </a:buClr>
              <a:defRPr/>
            </a:pPr>
            <a:r>
              <a:rPr lang="en-US" sz="3200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3200" kern="0" smtClean="0">
                <a:solidFill>
                  <a:srgbClr val="002060"/>
                </a:solidFill>
                <a:latin typeface="Cambria" panose="02040503050406030204" pitchFamily="18" charset="0"/>
              </a:rPr>
              <a:t>for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Cấu trúc if-else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1752600" y="1219200"/>
            <a:ext cx="480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if</a:t>
            </a:r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  (&lt;điều kiện&gt; )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   &lt;Công việc 1&gt;;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else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  <a:endParaRPr lang="en-US" sz="360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1"/>
            <a:r>
              <a:rPr lang="en-US" sz="3600" smtClean="0">
                <a:solidFill>
                  <a:srgbClr val="002060"/>
                </a:solidFill>
                <a:latin typeface="Cambria" panose="02040503050406030204" pitchFamily="18" charset="0"/>
              </a:rPr>
              <a:t>   &lt;Công việc 2&gt;;</a:t>
            </a:r>
          </a:p>
          <a:p>
            <a:pPr lvl="1"/>
            <a:r>
              <a:rPr lang="en-US" sz="3600" b="1" smtClean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endParaRPr lang="en-US" sz="36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Cấu trúc if-else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578591"/>
            <a:ext cx="3503272" cy="396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710520"/>
            <a:ext cx="2720012" cy="38577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04800" y="1166145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b="1" smtClean="0">
                <a:solidFill>
                  <a:srgbClr val="002060"/>
                </a:solidFill>
                <a:latin typeface="Cambria" panose="02040503050406030204" pitchFamily="18" charset="0"/>
              </a:rPr>
              <a:t>Lưu đồ hoạt động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Cấu trúc if-else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1076325"/>
            <a:ext cx="8686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 1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if (i % 2 == 0)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</a:t>
            </a:r>
            <a:r>
              <a:rPr lang="en-US" sz="2800">
                <a:solidFill>
                  <a:srgbClr val="002060"/>
                </a:solidFill>
              </a:rPr>
              <a:t>System.</a:t>
            </a:r>
            <a:r>
              <a:rPr lang="en-US" sz="2800" i="1">
                <a:solidFill>
                  <a:srgbClr val="002060"/>
                </a:solidFill>
              </a:rPr>
              <a:t>out.println </a:t>
            </a: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("</a:t>
            </a:r>
            <a:r>
              <a:rPr kumimoji="0" 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 la so chan");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it-IT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else</a:t>
            </a:r>
            <a:endParaRPr kumimoji="0" lang="en-US" sz="280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457200" lvl="0" indent="45720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>
                <a:solidFill>
                  <a:srgbClr val="002060"/>
                </a:solidFill>
              </a:rPr>
              <a:t>System.</a:t>
            </a:r>
            <a:r>
              <a:rPr lang="en-US" sz="2800" i="1">
                <a:solidFill>
                  <a:srgbClr val="002060"/>
                </a:solidFill>
              </a:rPr>
              <a:t>out.println</a:t>
            </a:r>
            <a:r>
              <a:rPr kumimoji="0" lang="it-IT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("</a:t>
            </a:r>
            <a:r>
              <a:rPr kumimoji="0" lang="it-IT" sz="28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i la so le");</a:t>
            </a:r>
            <a:endParaRPr kumimoji="0" lang="en-US" sz="280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Times New Roman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</a:t>
            </a:r>
            <a:r>
              <a:rPr kumimoji="0" lang="en-US" sz="320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dụ 2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if ((y 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%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4 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==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0 &amp;&amp;y%100!=0) || y%400==0)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	</a:t>
            </a:r>
            <a:r>
              <a:rPr lang="en-US" sz="2800">
                <a:solidFill>
                  <a:srgbClr val="002060"/>
                </a:solidFill>
              </a:rPr>
              <a:t>System.</a:t>
            </a:r>
            <a:r>
              <a:rPr lang="en-US" sz="2800" i="1">
                <a:solidFill>
                  <a:srgbClr val="002060"/>
                </a:solidFill>
              </a:rPr>
              <a:t>out.println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("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y 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la 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năm nhuận");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it-IT" sz="2800" ker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else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457200" lvl="0" indent="45720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lang="en-US" sz="2800">
                <a:solidFill>
                  <a:srgbClr val="002060"/>
                </a:solidFill>
              </a:rPr>
              <a:t>System.</a:t>
            </a:r>
            <a:r>
              <a:rPr lang="en-US" sz="2800" i="1">
                <a:solidFill>
                  <a:srgbClr val="002060"/>
                </a:solidFill>
              </a:rPr>
              <a:t>out.println</a:t>
            </a:r>
            <a:r>
              <a:rPr lang="it-IT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("</a:t>
            </a:r>
            <a:r>
              <a:rPr lang="it-IT" sz="2800" kern="0" smtClean="0">
                <a:solidFill>
                  <a:srgbClr val="002060"/>
                </a:solidFill>
                <a:latin typeface="Cambria" panose="02040503050406030204" pitchFamily="18" charset="0"/>
                <a:ea typeface="Times New Roman"/>
              </a:rPr>
              <a:t>y không là năm nhuận");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  <a:ea typeface="Times New Roman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endParaRPr kumimoji="0" lang="en-US" sz="32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6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Cấu </a:t>
              </a:r>
              <a:r>
                <a:rPr lang="en-US" sz="2400" b="1">
                  <a:latin typeface="Cambria" panose="02040503050406030204" pitchFamily="18" charset="0"/>
                </a:rPr>
                <a:t>trúc </a:t>
              </a:r>
              <a:r>
                <a:rPr lang="en-US" sz="2400" b="1" smtClean="0">
                  <a:latin typeface="Cambria" panose="02040503050406030204" pitchFamily="18" charset="0"/>
                </a:rPr>
                <a:t>3 ngôi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Có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dạng: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r>
              <a:rPr lang="en-US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  &lt;Điều kiện&gt; </a:t>
            </a:r>
            <a:r>
              <a:rPr lang="en-US" b="1" kern="0" noProof="0" smtClean="0">
                <a:solidFill>
                  <a:srgbClr val="FF0000"/>
                </a:solidFill>
                <a:latin typeface="Cambria" panose="02040503050406030204" pitchFamily="18" charset="0"/>
              </a:rPr>
              <a:t>? </a:t>
            </a:r>
            <a:r>
              <a:rPr lang="en-US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&lt;Biểu thức 1&gt; </a:t>
            </a:r>
            <a:r>
              <a:rPr lang="en-US" b="1" kern="0" noProof="0" smtClean="0">
                <a:solidFill>
                  <a:srgbClr val="FF0000"/>
                </a:solidFill>
                <a:latin typeface="Cambria" panose="02040503050406030204" pitchFamily="18" charset="0"/>
              </a:rPr>
              <a:t>: </a:t>
            </a:r>
            <a:r>
              <a:rPr lang="en-US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&lt;Biểu thức 2&gt;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r>
              <a:rPr kumimoji="0" lang="en-US" sz="3200" b="0" i="0" u="none" strike="noStrike" kern="0" cap="none" spc="0" normalizeH="0" baseline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Nếu</a:t>
            </a:r>
            <a:r>
              <a:rPr kumimoji="0" lang="en-US" sz="3200" b="0" i="0" u="none" strike="noStrike" kern="0" cap="none" spc="0" normalizeH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&lt;Điều kiện&gt; đúng thì &lt;Biểu thức 1&gt; thực hiện, ngược lại &lt;Biểu thức 2&gt; thực hiện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Là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</a:t>
            </a: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dạng rút gọn của if…else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045AE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string a = (i % 2 == 0) ? “so chan” : “so le”</a:t>
            </a:r>
          </a:p>
        </p:txBody>
      </p:sp>
    </p:spTree>
    <p:extLst>
      <p:ext uri="{BB962C8B-B14F-4D97-AF65-F5344CB8AC3E}">
        <p14:creationId xmlns:p14="http://schemas.microsoft.com/office/powerpoint/2010/main" val="342053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Cấu </a:t>
              </a:r>
              <a:r>
                <a:rPr lang="en-US" sz="2400" b="1">
                  <a:latin typeface="Cambria" panose="02040503050406030204" pitchFamily="18" charset="0"/>
                </a:rPr>
                <a:t>trúc </a:t>
              </a:r>
              <a:r>
                <a:rPr lang="en-US" sz="2400" b="1" smtClean="0">
                  <a:latin typeface="Cambria" panose="02040503050406030204" pitchFamily="18" charset="0"/>
                </a:rPr>
                <a:t>switch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4800" y="1152525"/>
            <a:ext cx="83820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switch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(&lt;biến cần kiểm tra&gt;)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{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case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&lt;giá trị 1&gt;: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&lt;công việc 1&gt;;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break;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case</a:t>
            </a: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&lt;giá trị 2&gt;: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&lt;công việc 2&gt;;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break;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…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  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default: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&lt;công việc nếu không thuộc trường hợp nào ở trên&gt;;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		</a:t>
            </a: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break;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}</a:t>
            </a:r>
            <a:endParaRPr kumimoji="0" lang="en-US" sz="22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Cấu </a:t>
              </a:r>
              <a:r>
                <a:rPr lang="en-US" sz="2400" b="1">
                  <a:latin typeface="Cambria" panose="02040503050406030204" pitchFamily="18" charset="0"/>
                </a:rPr>
                <a:t>trúc </a:t>
              </a:r>
              <a:r>
                <a:rPr lang="en-US" sz="2400" b="1" smtClean="0">
                  <a:latin typeface="Cambria" panose="02040503050406030204" pitchFamily="18" charset="0"/>
                </a:rPr>
                <a:t>switch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6" name="Picture 15"/>
          <p:cNvPicPr>
            <a:picLocks noChangeAspect="1" noChangeArrowheads="1"/>
          </p:cNvPicPr>
          <p:nvPr/>
        </p:nvPicPr>
        <p:blipFill rotWithShape="1">
          <a:blip r:embed="rId2"/>
          <a:srcRect t="2628"/>
          <a:stretch/>
        </p:blipFill>
        <p:spPr bwMode="auto">
          <a:xfrm>
            <a:off x="990600" y="1143000"/>
            <a:ext cx="6820832" cy="526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343400" y="104974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b="1" smtClean="0">
                <a:solidFill>
                  <a:srgbClr val="002060"/>
                </a:solidFill>
                <a:latin typeface="Cambria" panose="02040503050406030204" pitchFamily="18" charset="0"/>
              </a:rPr>
              <a:t>Lưu đồ hoạt động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Cấu </a:t>
              </a:r>
              <a:r>
                <a:rPr lang="en-US" sz="2400" b="1">
                  <a:latin typeface="Cambria" panose="02040503050406030204" pitchFamily="18" charset="0"/>
                </a:rPr>
                <a:t>trúc </a:t>
              </a:r>
              <a:r>
                <a:rPr lang="en-US" sz="2400" b="1" smtClean="0">
                  <a:latin typeface="Cambria" panose="02040503050406030204" pitchFamily="18" charset="0"/>
                </a:rPr>
                <a:t>switch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 dụ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switch (i)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{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case 1: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</a:t>
            </a:r>
            <a:r>
              <a:rPr lang="en-US" sz="2400">
                <a:solidFill>
                  <a:srgbClr val="002060"/>
                </a:solidFill>
              </a:rPr>
              <a:t> System.</a:t>
            </a:r>
            <a:r>
              <a:rPr lang="en-US" sz="2400" i="1">
                <a:solidFill>
                  <a:srgbClr val="002060"/>
                </a:solidFill>
              </a:rPr>
              <a:t>out.println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("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so 1");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break;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case 2: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</a:t>
            </a:r>
            <a:r>
              <a:rPr lang="en-US" sz="2400">
                <a:solidFill>
                  <a:srgbClr val="002060"/>
                </a:solidFill>
              </a:rPr>
              <a:t> System.</a:t>
            </a:r>
            <a:r>
              <a:rPr lang="en-US" sz="2400" i="1">
                <a:solidFill>
                  <a:srgbClr val="002060"/>
                </a:solidFill>
              </a:rPr>
              <a:t>out.println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("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so 2");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break;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default:</a:t>
            </a:r>
          </a:p>
          <a:p>
            <a:pPr marL="0" lvl="0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None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</a:t>
            </a:r>
            <a:r>
              <a:rPr lang="en-US" sz="2400">
                <a:solidFill>
                  <a:srgbClr val="002060"/>
                </a:solidFill>
              </a:rPr>
              <a:t> System.</a:t>
            </a:r>
            <a:r>
              <a:rPr lang="en-US" sz="2400" i="1">
                <a:solidFill>
                  <a:srgbClr val="002060"/>
                </a:solidFill>
              </a:rPr>
              <a:t>out.println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("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default");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		break;</a:t>
            </a:r>
          </a:p>
          <a:p>
            <a:pPr marL="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Times New Roman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3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395</Words>
  <Application>Microsoft Office PowerPoint</Application>
  <PresentationFormat>On-screen Show (4:3)</PresentationFormat>
  <Paragraphs>140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</vt:lpstr>
      <vt:lpstr>Segoe UI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184</cp:revision>
  <dcterms:created xsi:type="dcterms:W3CDTF">2011-04-06T04:04:31Z</dcterms:created>
  <dcterms:modified xsi:type="dcterms:W3CDTF">2016-02-25T13:39:28Z</dcterms:modified>
</cp:coreProperties>
</file>