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3" r:id="rId4"/>
    <p:sldId id="264" r:id="rId5"/>
    <p:sldId id="265" r:id="rId6"/>
    <p:sldId id="266" r:id="rId7"/>
    <p:sldId id="267" r:id="rId8"/>
    <p:sldId id="268" r:id="rId9"/>
    <p:sldId id="269" r:id="rId10"/>
    <p:sldId id="271" r:id="rId11"/>
    <p:sldId id="272" r:id="rId12"/>
    <p:sldId id="273" r:id="rId13"/>
    <p:sldId id="270" r:id="rId14"/>
    <p:sldId id="274" r:id="rId15"/>
    <p:sldId id="275"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smtClean="0">
                <a:solidFill>
                  <a:srgbClr val="0070C0"/>
                </a:solidFill>
                <a:latin typeface="Times New Roman" pitchFamily="18" charset="0"/>
                <a:cs typeface="Times New Roman" pitchFamily="18" charset="0"/>
              </a:rPr>
              <a:t>Ths. Trần Duy Thanh – </a:t>
            </a:r>
            <a:r>
              <a:rPr lang="en-US" sz="1100" b="1" baseline="0" smtClean="0">
                <a:solidFill>
                  <a:srgbClr val="0070C0"/>
                </a:solidFill>
                <a:latin typeface="Times New Roman" pitchFamily="18" charset="0"/>
                <a:cs typeface="Times New Roman" pitchFamily="18" charset="0"/>
                <a:hlinkClick r:id="rId2"/>
              </a:rPr>
              <a:t>duythanhcse@gmail.com</a:t>
            </a:r>
            <a:r>
              <a:rPr lang="en-US" sz="1100" b="1" baseline="0" smtClean="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latin typeface="Cambria" panose="02040503050406030204" pitchFamily="18" charset="0"/>
              </a:rPr>
              <a:t>Lập</a:t>
            </a:r>
            <a:r>
              <a:rPr lang="en-US" sz="1200" b="1" baseline="0" smtClean="0">
                <a:solidFill>
                  <a:schemeClr val="tx2"/>
                </a:solidFill>
                <a:latin typeface="Cambria" panose="02040503050406030204" pitchFamily="18" charset="0"/>
              </a:rPr>
              <a:t> trình Android</a:t>
            </a:r>
            <a:endParaRPr lang="en-US" sz="1200" b="1" baseline="0" smtClean="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25/02/2016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25/02/2016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25/02/2016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25/02/2016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25/02/2016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25/02/2016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Làm việc với String (chuỗi), Array (mảng)</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smtClean="0">
                <a:latin typeface="Cambria" panose="02040503050406030204" pitchFamily="18" charset="0"/>
              </a:rPr>
              <a:t>Bài 05</a:t>
            </a:r>
            <a:endParaRPr lang="en-US" sz="2800" b="1">
              <a:latin typeface="Cambria" panose="02040503050406030204" pitchFamily="18" charset="0"/>
            </a:endParaRPr>
          </a:p>
        </p:txBody>
      </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3200" b="1" i="0" u="none" strike="noStrike" kern="0" cap="none" spc="0" normalizeH="0" baseline="0" noProof="0" smtClean="0">
                <a:ln>
                  <a:noFill/>
                </a:ln>
                <a:solidFill>
                  <a:srgbClr val="333399"/>
                </a:solidFill>
                <a:effectLst/>
                <a:uLnTx/>
                <a:uFillTx/>
                <a:latin typeface="Arial"/>
              </a:rPr>
              <a:t>Khai báo và khởi tạo</a:t>
            </a: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Khai báo có khởi tạo kích thước và khởi tạo giá trị ban đầu:</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KiểuDữLiệu[] TênMảng = new KiểuDữLiệu[]	</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{giá trị 1, giá trị 2, giá trị 3, ...};</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	hoặc</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KiểuDữLiệu[] TênMảng = {giá trị 1, giá trị 2, giá trị 3, ...};</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pt-BR" sz="2400" b="0" i="0" u="none" strike="noStrike" kern="0" cap="none" spc="0" normalizeH="0" baseline="0" noProof="0" smtClean="0">
                <a:ln>
                  <a:noFill/>
                </a:ln>
                <a:solidFill>
                  <a:srgbClr val="333399"/>
                </a:solidFill>
                <a:effectLst/>
                <a:uLnTx/>
                <a:uFillTx/>
                <a:latin typeface="Arial"/>
              </a:rPr>
              <a:t>Ví dụ:</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400" b="0" i="0" u="none" strike="noStrike" kern="0" cap="none" spc="0" normalizeH="0" baseline="0" noProof="0" smtClean="0">
                <a:ln>
                  <a:noFill/>
                </a:ln>
                <a:solidFill>
                  <a:srgbClr val="3366FF"/>
                </a:solidFill>
                <a:effectLst/>
                <a:uLnTx/>
                <a:uFillTx/>
                <a:latin typeface="Arial"/>
              </a:rPr>
              <a:t>	</a:t>
            </a:r>
            <a:r>
              <a:rPr kumimoji="0" lang="pt-BR"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rPr>
              <a:t>int[] a = new int[]{2,10,4,8,5};</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rPr>
              <a:t>	int[] a = {2, 10, 4, 8, 5};</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endParaRPr kumimoji="0" lang="en-US"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p:txBody>
      </p:sp>
    </p:spTree>
    <p:extLst>
      <p:ext uri="{BB962C8B-B14F-4D97-AF65-F5344CB8AC3E}">
        <p14:creationId xmlns:p14="http://schemas.microsoft.com/office/powerpoint/2010/main" val="4230641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2800" b="1" i="0" u="none" strike="noStrike" kern="0" cap="none" spc="0" normalizeH="0" baseline="0" noProof="0" smtClean="0">
                <a:ln>
                  <a:noFill/>
                </a:ln>
                <a:solidFill>
                  <a:srgbClr val="333399"/>
                </a:solidFill>
                <a:effectLst/>
                <a:uLnTx/>
                <a:uFillTx/>
                <a:latin typeface="Arial"/>
              </a:rPr>
              <a:t>Thao tác cơ bản</a:t>
            </a: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400" b="0" i="0" u="none" strike="noStrike" kern="0" cap="none" spc="0" normalizeH="0" baseline="0" noProof="0" smtClean="0">
                <a:ln>
                  <a:noFill/>
                </a:ln>
                <a:solidFill>
                  <a:srgbClr val="333399"/>
                </a:solidFill>
                <a:effectLst/>
                <a:uLnTx/>
                <a:uFillTx/>
                <a:latin typeface="Arial"/>
              </a:rPr>
              <a:t>Truy xuất giá trị 1 phần tử: </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4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TênMảng[vị _trí_i]</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en-US" sz="2000" b="0" i="0" u="none" strike="noStrike" kern="0" cap="none" spc="0" normalizeH="0" baseline="0" noProof="0" smtClean="0">
                <a:ln>
                  <a:noFill/>
                </a:ln>
                <a:solidFill>
                  <a:srgbClr val="333399"/>
                </a:solidFill>
                <a:effectLst/>
                <a:uLnTx/>
                <a:uFillTx/>
                <a:latin typeface="Arial"/>
              </a:rPr>
              <a:t>Vị trí của 1 phần tử trong mảng bắt đầu từ 0</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en-US" sz="2000" b="0" i="0" u="none" strike="noStrike" kern="0" cap="none" spc="0" normalizeH="0" baseline="0" noProof="0" smtClean="0">
                <a:ln>
                  <a:noFill/>
                </a:ln>
                <a:solidFill>
                  <a:srgbClr val="333399"/>
                </a:solidFill>
                <a:effectLst/>
                <a:uLnTx/>
                <a:uFillTx/>
                <a:latin typeface="Arial"/>
              </a:rPr>
              <a:t>Vị_trí_i có giá trị từ 0 đến (số phần tử  - 1)</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400" b="0" i="0" u="none" strike="noStrike" kern="0" cap="none" spc="0" normalizeH="0" baseline="0" noProof="0" smtClean="0">
                <a:ln>
                  <a:noFill/>
                </a:ln>
                <a:solidFill>
                  <a:srgbClr val="333399"/>
                </a:solidFill>
                <a:effectLst/>
                <a:uLnTx/>
                <a:uFillTx/>
                <a:latin typeface="Arial"/>
              </a:rPr>
              <a:t>Lấy chiều dài của mảng: thuộc tính </a:t>
            </a:r>
            <a:r>
              <a:rPr kumimoji="0" lang="en-US" sz="2400" b="0" i="0" u="none" strike="noStrike" kern="0" cap="none" spc="0" normalizeH="0" baseline="0" noProof="0" smtClean="0">
                <a:ln>
                  <a:noFill/>
                </a:ln>
                <a:solidFill>
                  <a:srgbClr val="FF0000"/>
                </a:solidFill>
                <a:effectLst/>
                <a:uLnTx/>
                <a:uFillTx/>
                <a:latin typeface="Arial"/>
              </a:rPr>
              <a:t>length</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4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TênMảng.length</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endParaRPr kumimoji="0" lang="pt-BR"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endParaRPr kumimoji="0" lang="en-US"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p:txBody>
      </p:sp>
      <p:sp>
        <p:nvSpPr>
          <p:cNvPr id="11" name="Cube 10"/>
          <p:cNvSpPr/>
          <p:nvPr/>
        </p:nvSpPr>
        <p:spPr>
          <a:xfrm>
            <a:off x="16208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5</a:t>
            </a:r>
          </a:p>
        </p:txBody>
      </p:sp>
      <p:sp>
        <p:nvSpPr>
          <p:cNvPr id="12" name="Cube 11"/>
          <p:cNvSpPr/>
          <p:nvPr/>
        </p:nvSpPr>
        <p:spPr>
          <a:xfrm>
            <a:off x="23066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8</a:t>
            </a:r>
          </a:p>
        </p:txBody>
      </p:sp>
      <p:sp>
        <p:nvSpPr>
          <p:cNvPr id="13" name="Cube 12"/>
          <p:cNvSpPr/>
          <p:nvPr/>
        </p:nvSpPr>
        <p:spPr>
          <a:xfrm>
            <a:off x="29924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1</a:t>
            </a:r>
          </a:p>
        </p:txBody>
      </p:sp>
      <p:sp>
        <p:nvSpPr>
          <p:cNvPr id="14" name="Cube 13"/>
          <p:cNvSpPr/>
          <p:nvPr/>
        </p:nvSpPr>
        <p:spPr>
          <a:xfrm>
            <a:off x="36782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0</a:t>
            </a:r>
          </a:p>
        </p:txBody>
      </p:sp>
      <p:sp>
        <p:nvSpPr>
          <p:cNvPr id="15" name="Cube 14"/>
          <p:cNvSpPr/>
          <p:nvPr/>
        </p:nvSpPr>
        <p:spPr>
          <a:xfrm>
            <a:off x="43640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3</a:t>
            </a:r>
          </a:p>
        </p:txBody>
      </p:sp>
      <p:sp>
        <p:nvSpPr>
          <p:cNvPr id="16" name="Cube 15"/>
          <p:cNvSpPr/>
          <p:nvPr/>
        </p:nvSpPr>
        <p:spPr>
          <a:xfrm>
            <a:off x="50498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2</a:t>
            </a:r>
          </a:p>
        </p:txBody>
      </p:sp>
      <p:sp>
        <p:nvSpPr>
          <p:cNvPr id="17" name="Cube 16"/>
          <p:cNvSpPr/>
          <p:nvPr/>
        </p:nvSpPr>
        <p:spPr>
          <a:xfrm>
            <a:off x="57356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7</a:t>
            </a:r>
          </a:p>
        </p:txBody>
      </p:sp>
      <p:sp>
        <p:nvSpPr>
          <p:cNvPr id="18" name="Cube 17"/>
          <p:cNvSpPr/>
          <p:nvPr/>
        </p:nvSpPr>
        <p:spPr>
          <a:xfrm>
            <a:off x="6421438" y="4416425"/>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6</a:t>
            </a:r>
          </a:p>
        </p:txBody>
      </p:sp>
      <p:sp>
        <p:nvSpPr>
          <p:cNvPr id="19" name="Rectangle 18"/>
          <p:cNvSpPr/>
          <p:nvPr/>
        </p:nvSpPr>
        <p:spPr>
          <a:xfrm>
            <a:off x="16208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0</a:t>
            </a:r>
          </a:p>
        </p:txBody>
      </p:sp>
      <p:sp>
        <p:nvSpPr>
          <p:cNvPr id="20" name="Rectangle 19"/>
          <p:cNvSpPr/>
          <p:nvPr/>
        </p:nvSpPr>
        <p:spPr>
          <a:xfrm>
            <a:off x="23066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1</a:t>
            </a:r>
          </a:p>
        </p:txBody>
      </p:sp>
      <p:sp>
        <p:nvSpPr>
          <p:cNvPr id="21" name="Rectangle 20"/>
          <p:cNvSpPr/>
          <p:nvPr/>
        </p:nvSpPr>
        <p:spPr>
          <a:xfrm>
            <a:off x="29924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2</a:t>
            </a:r>
          </a:p>
        </p:txBody>
      </p:sp>
      <p:sp>
        <p:nvSpPr>
          <p:cNvPr id="22" name="Rectangle 21"/>
          <p:cNvSpPr/>
          <p:nvPr/>
        </p:nvSpPr>
        <p:spPr>
          <a:xfrm>
            <a:off x="36782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3</a:t>
            </a:r>
          </a:p>
        </p:txBody>
      </p:sp>
      <p:sp>
        <p:nvSpPr>
          <p:cNvPr id="23" name="Rectangle 22"/>
          <p:cNvSpPr/>
          <p:nvPr/>
        </p:nvSpPr>
        <p:spPr>
          <a:xfrm>
            <a:off x="43640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4</a:t>
            </a:r>
          </a:p>
        </p:txBody>
      </p:sp>
      <p:sp>
        <p:nvSpPr>
          <p:cNvPr id="24" name="Rectangle 23"/>
          <p:cNvSpPr/>
          <p:nvPr/>
        </p:nvSpPr>
        <p:spPr>
          <a:xfrm>
            <a:off x="50498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5</a:t>
            </a:r>
          </a:p>
        </p:txBody>
      </p:sp>
      <p:sp>
        <p:nvSpPr>
          <p:cNvPr id="25" name="Rectangle 24"/>
          <p:cNvSpPr/>
          <p:nvPr/>
        </p:nvSpPr>
        <p:spPr>
          <a:xfrm>
            <a:off x="57356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6</a:t>
            </a:r>
          </a:p>
        </p:txBody>
      </p:sp>
      <p:sp>
        <p:nvSpPr>
          <p:cNvPr id="26" name="Rectangle 25"/>
          <p:cNvSpPr/>
          <p:nvPr/>
        </p:nvSpPr>
        <p:spPr>
          <a:xfrm>
            <a:off x="6421438" y="4000500"/>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7</a:t>
            </a:r>
          </a:p>
        </p:txBody>
      </p:sp>
      <p:sp>
        <p:nvSpPr>
          <p:cNvPr id="27" name="TextBox 20"/>
          <p:cNvSpPr txBox="1">
            <a:spLocks noChangeArrowheads="1"/>
          </p:cNvSpPr>
          <p:nvPr/>
        </p:nvSpPr>
        <p:spPr bwMode="auto">
          <a:xfrm>
            <a:off x="477838" y="4762500"/>
            <a:ext cx="979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Arial" panose="020B0604020202020204" pitchFamily="34" charset="0"/>
              </a:rPr>
              <a:t>Mảng a</a:t>
            </a:r>
          </a:p>
        </p:txBody>
      </p:sp>
      <p:sp>
        <p:nvSpPr>
          <p:cNvPr id="28" name="TextBox 21"/>
          <p:cNvSpPr txBox="1">
            <a:spLocks noChangeArrowheads="1"/>
          </p:cNvSpPr>
          <p:nvPr/>
        </p:nvSpPr>
        <p:spPr bwMode="auto">
          <a:xfrm>
            <a:off x="477838" y="4087813"/>
            <a:ext cx="89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Arial" panose="020B0604020202020204" pitchFamily="34" charset="0"/>
              </a:rPr>
              <a:t>Chỉ số</a:t>
            </a:r>
          </a:p>
        </p:txBody>
      </p:sp>
      <p:sp>
        <p:nvSpPr>
          <p:cNvPr id="29" name="TextBox 28"/>
          <p:cNvSpPr txBox="1">
            <a:spLocks noChangeArrowheads="1"/>
          </p:cNvSpPr>
          <p:nvPr/>
        </p:nvSpPr>
        <p:spPr bwMode="auto">
          <a:xfrm>
            <a:off x="7488238" y="43164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FF0000"/>
                </a:solidFill>
                <a:effectLst/>
                <a:uLnTx/>
                <a:uFillTx/>
                <a:latin typeface="Arial" panose="020B0604020202020204" pitchFamily="34" charset="0"/>
              </a:rPr>
              <a:t>a[3] ?</a:t>
            </a:r>
          </a:p>
        </p:txBody>
      </p:sp>
      <p:sp>
        <p:nvSpPr>
          <p:cNvPr id="30" name="TextBox 29"/>
          <p:cNvSpPr txBox="1">
            <a:spLocks noChangeArrowheads="1"/>
          </p:cNvSpPr>
          <p:nvPr/>
        </p:nvSpPr>
        <p:spPr bwMode="auto">
          <a:xfrm>
            <a:off x="7488238" y="477361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FF0000"/>
                </a:solidFill>
                <a:effectLst/>
                <a:uLnTx/>
                <a:uFillTx/>
                <a:latin typeface="Arial" panose="020B0604020202020204" pitchFamily="34" charset="0"/>
              </a:rPr>
              <a:t>a.length </a:t>
            </a:r>
            <a:r>
              <a:rPr kumimoji="0" lang="en-US" sz="2000" b="1" i="0" u="none" strike="noStrike" kern="0" cap="none" spc="0" normalizeH="0" baseline="0" noProof="0" smtClean="0">
                <a:ln>
                  <a:noFill/>
                </a:ln>
                <a:solidFill>
                  <a:srgbClr val="FF0000"/>
                </a:solidFill>
                <a:effectLst/>
                <a:uLnTx/>
                <a:uFillTx/>
                <a:latin typeface="Arial" panose="020B0604020202020204" pitchFamily="34" charset="0"/>
                <a:sym typeface="Wingdings" panose="05000000000000000000" pitchFamily="2" charset="2"/>
              </a:rPr>
              <a:t>?</a:t>
            </a:r>
            <a:endParaRPr kumimoji="0" lang="en-US" sz="2000" b="1" i="0" u="none" strike="noStrike" kern="0" cap="none" spc="0" normalizeH="0" baseline="0" noProof="0" smtClean="0">
              <a:ln>
                <a:noFill/>
              </a:ln>
              <a:solidFill>
                <a:srgbClr val="FF0000"/>
              </a:solidFill>
              <a:effectLst/>
              <a:uLnTx/>
              <a:uFillTx/>
              <a:latin typeface="Arial" panose="020B0604020202020204" pitchFamily="34" charset="0"/>
            </a:endParaRPr>
          </a:p>
        </p:txBody>
      </p:sp>
    </p:spTree>
    <p:extLst>
      <p:ext uri="{BB962C8B-B14F-4D97-AF65-F5344CB8AC3E}">
        <p14:creationId xmlns:p14="http://schemas.microsoft.com/office/powerpoint/2010/main" val="374415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1"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3200" b="1" i="0" u="none" strike="noStrike" kern="0" cap="none" spc="0" normalizeH="0" baseline="0" noProof="0" smtClean="0">
                <a:ln>
                  <a:noFill/>
                </a:ln>
                <a:solidFill>
                  <a:srgbClr val="333399"/>
                </a:solidFill>
                <a:effectLst/>
                <a:uLnTx/>
                <a:uFillTx/>
                <a:latin typeface="Arial"/>
              </a:rPr>
              <a:t>Duyệt mảng</a:t>
            </a: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600" b="0" i="0" u="none" strike="noStrike" kern="0" cap="none" spc="0" normalizeH="0" baseline="0" noProof="0" smtClean="0">
                <a:ln>
                  <a:noFill/>
                </a:ln>
                <a:solidFill>
                  <a:srgbClr val="333399"/>
                </a:solidFill>
                <a:effectLst/>
                <a:uLnTx/>
                <a:uFillTx/>
                <a:latin typeface="Arial"/>
              </a:rPr>
              <a:t>Duyệt và xử lý từng phần tử của mảng:</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1" i="0" u="none" strike="noStrike" kern="0" cap="none" spc="0" normalizeH="0" baseline="0" noProof="0" smtClean="0">
                <a:ln>
                  <a:noFill/>
                </a:ln>
                <a:solidFill>
                  <a:srgbClr val="FF0000"/>
                </a:solidFill>
                <a:effectLst/>
                <a:uLnTx/>
                <a:uFillTx/>
                <a:latin typeface="Courier New" pitchFamily="49" charset="0"/>
                <a:cs typeface="Courier New" pitchFamily="49" charset="0"/>
              </a:rPr>
              <a:t>for (int i = 0; i &lt; TênMảng.length; i++)</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1" i="0" u="none" strike="noStrike" kern="0" cap="none" spc="0" normalizeH="0" baseline="0" noProof="0" smtClean="0">
                <a:ln>
                  <a:noFill/>
                </a:ln>
                <a:solidFill>
                  <a:srgbClr val="FF0000"/>
                </a:solidFill>
                <a:effectLst/>
                <a:uLnTx/>
                <a:uFillTx/>
                <a:latin typeface="Courier New" pitchFamily="49" charset="0"/>
                <a:cs typeface="Courier New" pitchFamily="49" charset="0"/>
              </a:rPr>
              <a:t>{</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1" i="0" u="none" strike="noStrike" kern="0" cap="none" spc="0" normalizeH="0" baseline="0" noProof="0" smtClean="0">
                <a:ln>
                  <a:noFill/>
                </a:ln>
                <a:solidFill>
                  <a:srgbClr val="FF0000"/>
                </a:solidFill>
                <a:effectLst/>
                <a:uLnTx/>
                <a:uFillTx/>
                <a:latin typeface="Courier New" pitchFamily="49" charset="0"/>
                <a:cs typeface="Courier New" pitchFamily="49" charset="0"/>
              </a:rPr>
              <a:t>	// Xử lý trên phần tử TênMảng[i]</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1" i="0" u="none" strike="noStrike" kern="0" cap="none" spc="0" normalizeH="0" baseline="0" noProof="0" smtClean="0">
                <a:ln>
                  <a:noFill/>
                </a:ln>
                <a:solidFill>
                  <a:srgbClr val="FF0000"/>
                </a:solidFill>
                <a:effectLst/>
                <a:uLnTx/>
                <a:uFillTx/>
                <a:latin typeface="Courier New" pitchFamily="49" charset="0"/>
                <a:cs typeface="Courier New" pitchFamily="49" charset="0"/>
              </a:rPr>
              <a:t>}</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en-US" sz="2400" b="0" i="0" u="none" strike="noStrike" kern="0" cap="none" spc="0" normalizeH="0" baseline="0" noProof="0" smtClean="0">
                <a:ln>
                  <a:noFill/>
                </a:ln>
                <a:solidFill>
                  <a:srgbClr val="333399"/>
                </a:solidFill>
                <a:effectLst/>
                <a:uLnTx/>
                <a:uFillTx/>
                <a:latin typeface="Arial"/>
              </a:rPr>
              <a:t>Ví dụ: duyệt và xuất mảng</a:t>
            </a:r>
          </a:p>
          <a:p>
            <a:pPr marL="1257300" marR="0" lvl="2" indent="-342900" algn="l" defTabSz="914400" rtl="0" eaLnBrk="0" fontAlgn="base" latinLnBrk="0" hangingPunct="0">
              <a:lnSpc>
                <a:spcPct val="80000"/>
              </a:lnSpc>
              <a:spcBef>
                <a:spcPct val="25000"/>
              </a:spcBef>
              <a:spcAft>
                <a:spcPct val="0"/>
              </a:spcAft>
              <a:buClr>
                <a:srgbClr val="CC0000"/>
              </a:buClr>
              <a:buSzPct val="60000"/>
              <a:buFontTx/>
              <a:buNone/>
              <a:tabLst/>
              <a:defRPr/>
            </a:pPr>
            <a:r>
              <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int[] a = {1,2,3,4,5};</a:t>
            </a:r>
          </a:p>
          <a:p>
            <a:pPr marL="1257300" marR="0" lvl="2" indent="-342900" algn="l" defTabSz="914400" rtl="0" eaLnBrk="0" fontAlgn="base" latinLnBrk="0" hangingPunct="0">
              <a:lnSpc>
                <a:spcPct val="80000"/>
              </a:lnSpc>
              <a:spcBef>
                <a:spcPct val="25000"/>
              </a:spcBef>
              <a:spcAft>
                <a:spcPct val="0"/>
              </a:spcAft>
              <a:buClr>
                <a:srgbClr val="CC0000"/>
              </a:buClr>
              <a:buSzPct val="60000"/>
              <a:buFontTx/>
              <a:buNone/>
              <a:tabLst/>
              <a:defRPr/>
            </a:pPr>
            <a:r>
              <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for (int i = 0; i &lt; a.length; i++)</a:t>
            </a:r>
          </a:p>
          <a:p>
            <a:pPr marL="1257300" marR="0" lvl="2" indent="-342900" algn="l" defTabSz="914400" rtl="0" eaLnBrk="0" fontAlgn="base" latinLnBrk="0" hangingPunct="0">
              <a:lnSpc>
                <a:spcPct val="80000"/>
              </a:lnSpc>
              <a:spcBef>
                <a:spcPct val="25000"/>
              </a:spcBef>
              <a:spcAft>
                <a:spcPct val="0"/>
              </a:spcAft>
              <a:buClr>
                <a:srgbClr val="CC0000"/>
              </a:buClr>
              <a:buSzPct val="60000"/>
              <a:buFontTx/>
              <a:buNone/>
              <a:tabLst/>
              <a:defRPr/>
            </a:pPr>
            <a:r>
              <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	      System.out.println(a[i]);</a:t>
            </a:r>
            <a:endParaRPr kumimoji="0" lang="pt-BR" sz="2000" b="0" i="0" u="none" strike="noStrike" kern="0" cap="none" spc="0" normalizeH="0" baseline="0" noProof="0" smtClean="0">
              <a:ln>
                <a:noFill/>
              </a:ln>
              <a:solidFill>
                <a:srgbClr val="333399"/>
              </a:solidFill>
              <a:effectLst/>
              <a:uLnTx/>
              <a:uFillTx/>
              <a:latin typeface="Courier New" pitchFamily="49" charset="0"/>
              <a:cs typeface="Courier New" pitchFamily="49" charset="0"/>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pt-BR"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	</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endPar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endParaRP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dirty="0" smtClean="0">
              <a:ln>
                <a:noFill/>
              </a:ln>
              <a:solidFill>
                <a:srgbClr val="333399"/>
              </a:solidFill>
              <a:effectLst/>
              <a:uLnTx/>
              <a:uFillTx/>
              <a:latin typeface="Arial"/>
            </a:endParaRPr>
          </a:p>
        </p:txBody>
      </p:sp>
    </p:spTree>
    <p:extLst>
      <p:ext uri="{BB962C8B-B14F-4D97-AF65-F5344CB8AC3E}">
        <p14:creationId xmlns:p14="http://schemas.microsoft.com/office/powerpoint/2010/main" val="840926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102"/>
          <p:cNvSpPr txBox="1">
            <a:spLocks noChangeArrowheads="1"/>
          </p:cNvSpPr>
          <p:nvPr/>
        </p:nvSpPr>
        <p:spPr bwMode="auto">
          <a:xfrm>
            <a:off x="543307" y="1295400"/>
            <a:ext cx="3571875" cy="4770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Vấn đề: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Cần xử lý mảng một cách nhanh chóng</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Ví dụ:</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Sắp xếp mảng số nguyên tăng dần</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So sánh hai mảng số nguyên array1 và array</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Gán giá trị cho các phần tử trong mảng array1</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Sao chép mảng array1 sang mảng array2</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Giải quyết: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Sử dụng hàm mảng trong thư viện hàm của Java</a:t>
            </a:r>
          </a:p>
        </p:txBody>
      </p:sp>
      <p:sp>
        <p:nvSpPr>
          <p:cNvPr id="11" name="TextBox 102"/>
          <p:cNvSpPr txBox="1">
            <a:spLocks noChangeArrowheads="1"/>
          </p:cNvSpPr>
          <p:nvPr/>
        </p:nvSpPr>
        <p:spPr bwMode="auto">
          <a:xfrm>
            <a:off x="4258057" y="1295400"/>
            <a:ext cx="4143375" cy="4940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import java.util.Arrays;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int array[] = { 2, 5, -2, 6, -3, 8, 0, 7, -9, 4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int array1[] = { 2, 5, 6, -3, 8};</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vi-VN" sz="1400" b="1" i="0" u="none" strike="noStrike" kern="0" cap="none" spc="0" normalizeH="0" baseline="0" noProof="0" smtClean="0">
                <a:ln>
                  <a:noFill/>
                </a:ln>
                <a:solidFill>
                  <a:srgbClr val="FF0000"/>
                </a:solidFill>
                <a:effectLst/>
                <a:uLnTx/>
                <a:uFillTx/>
                <a:latin typeface="Consolas" panose="020B0609020204030204" pitchFamily="49" charset="0"/>
              </a:rPr>
              <a:t>// </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Sắp xếp mảng số nguyên</a:t>
            </a:r>
            <a:endParaRPr kumimoji="0" lang="vi-VN" sz="1400" b="1" i="0" u="none" strike="noStrike" kern="0" cap="none" spc="0" normalizeH="0" baseline="0" noProof="0" smtClean="0">
              <a:ln>
                <a:noFill/>
              </a:ln>
              <a:solidFill>
                <a:srgbClr val="FF0000"/>
              </a:solidFill>
              <a:effectLst/>
              <a:uLnTx/>
              <a:uFillTx/>
              <a:latin typeface="Consolas" panose="020B0609020204030204" pitchFamily="49" charset="0"/>
            </a:endParaRP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Arrays.sort</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(array);</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vi-VN" sz="1400" b="1" i="0" u="none" strike="noStrike" kern="0" cap="none" spc="0" normalizeH="0" baseline="0" noProof="0" smtClean="0">
                <a:ln>
                  <a:noFill/>
                </a:ln>
                <a:solidFill>
                  <a:srgbClr val="FF0000"/>
                </a:solidFill>
                <a:effectLst/>
                <a:uLnTx/>
                <a:uFillTx/>
                <a:latin typeface="Consolas" panose="020B0609020204030204" pitchFamily="49" charset="0"/>
              </a:rPr>
              <a:t>// </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So sánh hai mảng số nguyên array1 và array</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array1</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.equals</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(array);</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Gán giá trị cho các phần tử trong mảng array1</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Arrays.fill</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(array1, 10); // 10, 10, 10, 10, 10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Sao chép mảng array1 sang array2</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int[] arr2 = </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Arrays.copyOf</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(arr1, 6); // 10 10 10 10 10 </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0</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endParaRPr kumimoji="0" lang="en-US" sz="1400" b="1" i="0" u="none" strike="noStrike" kern="0" cap="none" spc="0" normalizeH="0" baseline="0" noProof="0" smtClean="0">
              <a:ln>
                <a:noFill/>
              </a:ln>
              <a:solidFill>
                <a:srgbClr val="FF0000"/>
              </a:solidFill>
              <a:effectLst/>
              <a:uLnTx/>
              <a:uFillTx/>
              <a:latin typeface="Consolas" panose="020B0609020204030204" pitchFamily="49" charset="0"/>
            </a:endParaRPr>
          </a:p>
        </p:txBody>
      </p:sp>
    </p:spTree>
    <p:extLst>
      <p:ext uri="{BB962C8B-B14F-4D97-AF65-F5344CB8AC3E}">
        <p14:creationId xmlns:p14="http://schemas.microsoft.com/office/powerpoint/2010/main" val="343976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nhiều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692150" marR="0" lvl="1" indent="-234950" algn="l" defTabSz="914400" rtl="0" eaLnBrk="0" fontAlgn="base" latinLnBrk="0" hangingPunct="0">
              <a:lnSpc>
                <a:spcPct val="125000"/>
              </a:lnSpc>
              <a:spcBef>
                <a:spcPct val="25000"/>
              </a:spcBef>
              <a:spcAft>
                <a:spcPct val="0"/>
              </a:spcAft>
              <a:buClr>
                <a:srgbClr val="333399"/>
              </a:buClr>
              <a:buSzTx/>
              <a:buFont typeface="Times New Roman" panose="02020603050405020304" pitchFamily="18" charset="0"/>
              <a:buChar char="●"/>
              <a:tabLst/>
              <a:defRPr/>
            </a:pPr>
            <a:r>
              <a:rPr kumimoji="0" lang="en-US" altLang="en-US" sz="2800" b="0" i="0" u="none" strike="noStrike" kern="0" cap="none" spc="0" normalizeH="0" baseline="0" noProof="0" smtClean="0">
                <a:ln>
                  <a:noFill/>
                </a:ln>
                <a:solidFill>
                  <a:srgbClr val="333399"/>
                </a:solidFill>
                <a:effectLst/>
                <a:uLnTx/>
                <a:uFillTx/>
                <a:latin typeface="Arial"/>
              </a:rPr>
              <a:t>Mảng nhiều chiều là mảng một chiều mà các phần tử của mảng là các mảng khác, các phần tử này vẫn được truy cập bình thường bằng các chỉ mục số nguyên.</a:t>
            </a:r>
          </a:p>
          <a:p>
            <a:pPr marL="692150" marR="0" lvl="1" indent="-234950" algn="l" defTabSz="914400" rtl="0" eaLnBrk="0" fontAlgn="base" latinLnBrk="0" hangingPunct="0">
              <a:lnSpc>
                <a:spcPct val="125000"/>
              </a:lnSpc>
              <a:spcBef>
                <a:spcPct val="25000"/>
              </a:spcBef>
              <a:spcAft>
                <a:spcPct val="0"/>
              </a:spcAft>
              <a:buClr>
                <a:srgbClr val="333399"/>
              </a:buClr>
              <a:buSzTx/>
              <a:buFont typeface="Times New Roman" panose="02020603050405020304" pitchFamily="18" charset="0"/>
              <a:buChar char="●"/>
              <a:tabLst/>
              <a:defRPr/>
            </a:pPr>
            <a:r>
              <a:rPr kumimoji="0" lang="en-US" altLang="en-US" sz="2800" b="0" i="0" u="none" strike="noStrike" kern="0" cap="none" spc="0" normalizeH="0" baseline="0" noProof="0" smtClean="0">
                <a:ln>
                  <a:noFill/>
                </a:ln>
                <a:solidFill>
                  <a:srgbClr val="333399"/>
                </a:solidFill>
                <a:effectLst/>
                <a:uLnTx/>
                <a:uFillTx/>
                <a:latin typeface="Arial"/>
              </a:rPr>
              <a:t>Cách khai báo:</a:t>
            </a:r>
          </a:p>
          <a:p>
            <a:pPr marL="806450" marR="0" lvl="2" indent="0" algn="l" defTabSz="914400" rtl="0" eaLnBrk="0" fontAlgn="base" latinLnBrk="0" hangingPunct="0">
              <a:lnSpc>
                <a:spcPct val="125000"/>
              </a:lnSpc>
              <a:spcBef>
                <a:spcPct val="25000"/>
              </a:spcBef>
              <a:spcAft>
                <a:spcPct val="0"/>
              </a:spcAft>
              <a:buClr>
                <a:srgbClr val="669999"/>
              </a:buClr>
              <a:buSzTx/>
              <a:buFont typeface="Wingdings" panose="05000000000000000000" pitchFamily="2" charset="2"/>
              <a:buNone/>
              <a:tabLst/>
              <a:defRPr/>
            </a:pPr>
            <a:r>
              <a:rPr kumimoji="0" lang="en-US" altLang="en-US" sz="2400" b="0" i="0" u="none" strike="noStrike" kern="0" cap="none" spc="0" normalizeH="0" baseline="0" noProof="0" smtClean="0">
                <a:ln>
                  <a:noFill/>
                </a:ln>
                <a:solidFill>
                  <a:srgbClr val="C00000"/>
                </a:solidFill>
                <a:effectLst/>
                <a:uLnTx/>
                <a:uFillTx/>
                <a:latin typeface="Arial"/>
              </a:rPr>
              <a:t>&lt;Kiểu dữ liệu&gt;	&lt;tên mảng&gt;[][]….[];</a:t>
            </a:r>
          </a:p>
          <a:p>
            <a:pPr marL="806450" marR="0" lvl="2" indent="0" algn="l" defTabSz="914400" rtl="0" eaLnBrk="0" fontAlgn="base" latinLnBrk="0" hangingPunct="0">
              <a:lnSpc>
                <a:spcPct val="125000"/>
              </a:lnSpc>
              <a:spcBef>
                <a:spcPct val="25000"/>
              </a:spcBef>
              <a:spcAft>
                <a:spcPct val="0"/>
              </a:spcAft>
              <a:buClr>
                <a:srgbClr val="669999"/>
              </a:buClr>
              <a:buSzTx/>
              <a:buFont typeface="Wingdings" panose="05000000000000000000" pitchFamily="2" charset="2"/>
              <a:buNone/>
              <a:tabLst/>
              <a:defRPr/>
            </a:pPr>
            <a:r>
              <a:rPr kumimoji="0" lang="en-US" altLang="en-US" sz="2400" b="0" i="0" u="none" strike="noStrike" kern="0" cap="none" spc="0" normalizeH="0" baseline="0" noProof="0" smtClean="0">
                <a:ln>
                  <a:noFill/>
                </a:ln>
                <a:solidFill>
                  <a:srgbClr val="3366FF"/>
                </a:solidFill>
                <a:effectLst/>
                <a:uLnTx/>
                <a:uFillTx/>
                <a:latin typeface="Arial"/>
              </a:rPr>
              <a:t>Hoặc:</a:t>
            </a:r>
          </a:p>
          <a:p>
            <a:pPr marL="806450" marR="0" lvl="2" indent="0" algn="l" defTabSz="914400" rtl="0" eaLnBrk="0" fontAlgn="base" latinLnBrk="0" hangingPunct="0">
              <a:lnSpc>
                <a:spcPct val="125000"/>
              </a:lnSpc>
              <a:spcBef>
                <a:spcPct val="25000"/>
              </a:spcBef>
              <a:spcAft>
                <a:spcPct val="0"/>
              </a:spcAft>
              <a:buClr>
                <a:srgbClr val="669999"/>
              </a:buClr>
              <a:buSzTx/>
              <a:buFont typeface="Wingdings" panose="05000000000000000000" pitchFamily="2" charset="2"/>
              <a:buNone/>
              <a:tabLst/>
              <a:defRPr/>
            </a:pPr>
            <a:r>
              <a:rPr kumimoji="0" lang="en-US" altLang="en-US" sz="2400" b="0" i="0" u="none" strike="noStrike" kern="0" cap="none" spc="0" normalizeH="0" baseline="0" noProof="0" smtClean="0">
                <a:ln>
                  <a:noFill/>
                </a:ln>
                <a:solidFill>
                  <a:srgbClr val="C00000"/>
                </a:solidFill>
                <a:effectLst/>
                <a:uLnTx/>
                <a:uFillTx/>
                <a:latin typeface="Arial"/>
              </a:rPr>
              <a:t>&lt;Kiểu dữ liệu&gt;[][]…[]		&lt;tên mảng&gt;;</a:t>
            </a:r>
          </a:p>
        </p:txBody>
      </p:sp>
    </p:spTree>
    <p:extLst>
      <p:ext uri="{BB962C8B-B14F-4D97-AF65-F5344CB8AC3E}">
        <p14:creationId xmlns:p14="http://schemas.microsoft.com/office/powerpoint/2010/main" val="311511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Hạn chế của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692150" marR="0" lvl="1" indent="-584200" algn="just" defTabSz="914400" rtl="0" eaLnBrk="0" fontAlgn="base" latinLnBrk="0" hangingPunct="0">
              <a:lnSpc>
                <a:spcPct val="125000"/>
              </a:lnSpc>
              <a:spcBef>
                <a:spcPct val="25000"/>
              </a:spcBef>
              <a:spcAft>
                <a:spcPct val="0"/>
              </a:spcAft>
              <a:buClr>
                <a:srgbClr val="333399"/>
              </a:buClr>
              <a:buSzPct val="200000"/>
              <a:buFont typeface="Arial" panose="020B0604020202020204" pitchFamily="34" charset="0"/>
              <a:buChar char="•"/>
              <a:tabLst/>
              <a:defRPr/>
            </a:pPr>
            <a:r>
              <a:rPr kumimoji="0" lang="vi-VN" altLang="en-US" sz="2800" b="0" i="0" u="none" strike="noStrike" kern="0" cap="none" spc="0" normalizeH="0" baseline="0" noProof="0" smtClean="0">
                <a:ln>
                  <a:noFill/>
                </a:ln>
                <a:solidFill>
                  <a:srgbClr val="333399"/>
                </a:solidFill>
                <a:effectLst/>
                <a:uLnTx/>
                <a:uFillTx/>
                <a:latin typeface="Arial"/>
              </a:rPr>
              <a:t>Mảng có kích cỡ và số chiều cố định nên khó khăn trong việc mở rộng ứng dụng.</a:t>
            </a:r>
          </a:p>
          <a:p>
            <a:pPr marL="692150" marR="0" lvl="1" indent="-584200" algn="just" defTabSz="914400" rtl="0" eaLnBrk="0" fontAlgn="base" latinLnBrk="0" hangingPunct="0">
              <a:lnSpc>
                <a:spcPct val="125000"/>
              </a:lnSpc>
              <a:spcBef>
                <a:spcPct val="25000"/>
              </a:spcBef>
              <a:spcAft>
                <a:spcPct val="0"/>
              </a:spcAft>
              <a:buClr>
                <a:srgbClr val="333399"/>
              </a:buClr>
              <a:buSzPct val="200000"/>
              <a:buFont typeface="Arial" panose="020B0604020202020204" pitchFamily="34" charset="0"/>
              <a:buChar char="•"/>
              <a:tabLst/>
              <a:defRPr/>
            </a:pPr>
            <a:r>
              <a:rPr kumimoji="0" lang="vi-VN" altLang="en-US" sz="2800" b="0" i="0" u="none" strike="noStrike" kern="0" cap="none" spc="0" normalizeH="0" baseline="0" noProof="0" smtClean="0">
                <a:ln>
                  <a:noFill/>
                </a:ln>
                <a:solidFill>
                  <a:srgbClr val="333399"/>
                </a:solidFill>
                <a:effectLst/>
                <a:uLnTx/>
                <a:uFillTx/>
                <a:latin typeface="Arial"/>
              </a:rPr>
              <a:t>Các phần tử được đặt và tham chiếu một cách liên tiếp nhau trong bộ nhớ nên khó khăn cho việc xóa một phần tử ra khỏi mảng.</a:t>
            </a:r>
          </a:p>
        </p:txBody>
      </p:sp>
    </p:spTree>
    <p:extLst>
      <p:ext uri="{BB962C8B-B14F-4D97-AF65-F5344CB8AC3E}">
        <p14:creationId xmlns:p14="http://schemas.microsoft.com/office/powerpoint/2010/main" val="1222969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Khai báo</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và sử dụng chuỗi</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002060"/>
                </a:solidFill>
                <a:latin typeface="Cambria" panose="02040503050406030204" pitchFamily="18" charset="0"/>
              </a:rPr>
              <a:t>Các</a:t>
            </a:r>
            <a:r>
              <a:rPr lang="en-US" kern="0" smtClean="0">
                <a:solidFill>
                  <a:srgbClr val="002060"/>
                </a:solidFill>
                <a:latin typeface="Cambria" panose="02040503050406030204" pitchFamily="18" charset="0"/>
              </a:rPr>
              <a:t> phương thức xử lý chuỗi thường dung</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Khái niệm về </a:t>
            </a: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Mảng </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Cách khai báo, cấp phát bộ nhớ cho mảng</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Truy</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suất và thao tác trên mảng</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noProof="0" smtClean="0">
                <a:solidFill>
                  <a:srgbClr val="002060"/>
                </a:solidFill>
                <a:latin typeface="Cambria" panose="02040503050406030204" pitchFamily="18" charset="0"/>
              </a:rPr>
              <a:t>Tìm kiếm , sắp xếp mảng</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smtClean="0">
                <a:ln>
                  <a:noFill/>
                </a:ln>
                <a:solidFill>
                  <a:srgbClr val="002060"/>
                </a:solidFill>
                <a:effectLst/>
                <a:uLnTx/>
                <a:uFillTx/>
                <a:latin typeface="Cambria" panose="02040503050406030204" pitchFamily="18" charset="0"/>
              </a:rPr>
              <a:t>Các</a:t>
            </a:r>
            <a:r>
              <a:rPr kumimoji="0" lang="en-US" sz="3200" b="0" i="0" u="none" strike="noStrike" kern="0" cap="none" spc="0" normalizeH="0" smtClean="0">
                <a:ln>
                  <a:noFill/>
                </a:ln>
                <a:solidFill>
                  <a:srgbClr val="002060"/>
                </a:solidFill>
                <a:effectLst/>
                <a:uLnTx/>
                <a:uFillTx/>
                <a:latin typeface="Cambria" panose="02040503050406030204" pitchFamily="18" charset="0"/>
              </a:rPr>
              <a:t> hạn chế của mảng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Chuỗi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1" indent="-342900" algn="l" defTabSz="914400" rtl="0" eaLnBrk="1" fontAlgn="base" latinLnBrk="0" hangingPunct="1">
              <a:lnSpc>
                <a:spcPct val="80000"/>
              </a:lnSpc>
              <a:spcBef>
                <a:spcPct val="125000"/>
              </a:spcBef>
              <a:spcAft>
                <a:spcPct val="0"/>
              </a:spcAft>
              <a:buClr>
                <a:srgbClr val="330066"/>
              </a:buClr>
              <a:buSzPct val="90000"/>
              <a:buFont typeface="Wingdings" pitchFamily="2" charset="2"/>
              <a:buChar char="q"/>
              <a:tabLst/>
              <a:defRPr/>
            </a:pPr>
            <a:r>
              <a:rPr kumimoji="0" lang="en-US" sz="3200" b="1" i="0" u="none" strike="noStrike" kern="0" cap="none" spc="0" normalizeH="0" baseline="0" noProof="0" smtClean="0">
                <a:ln>
                  <a:noFill/>
                </a:ln>
                <a:solidFill>
                  <a:srgbClr val="333399"/>
                </a:solidFill>
                <a:effectLst/>
                <a:uLnTx/>
                <a:uFillTx/>
                <a:latin typeface="Arial"/>
                <a:ea typeface="+mn-ea"/>
                <a:cs typeface="+mn-cs"/>
              </a:rPr>
              <a:t>Khai báo</a:t>
            </a:r>
            <a:r>
              <a:rPr kumimoji="0" lang="en-US" sz="3200" b="1" i="0" u="none" strike="noStrike" kern="0" cap="none" spc="0" normalizeH="0" noProof="0" smtClean="0">
                <a:ln>
                  <a:noFill/>
                </a:ln>
                <a:solidFill>
                  <a:srgbClr val="333399"/>
                </a:solidFill>
                <a:effectLst/>
                <a:uLnTx/>
                <a:uFillTx/>
                <a:latin typeface="Arial"/>
                <a:ea typeface="+mn-ea"/>
                <a:cs typeface="+mn-cs"/>
              </a:rPr>
              <a:t> chuỗi</a:t>
            </a:r>
            <a:endParaRPr kumimoji="0" lang="en-US" sz="3200" b="1" i="0" u="none" strike="noStrike" kern="0" cap="none" spc="0" normalizeH="0" baseline="0" noProof="0" smtClean="0">
              <a:ln>
                <a:noFill/>
              </a:ln>
              <a:solidFill>
                <a:srgbClr val="333399"/>
              </a:solidFill>
              <a:effectLst/>
              <a:uLnTx/>
              <a:uFillTx/>
              <a:latin typeface="Arial"/>
              <a:ea typeface="+mn-ea"/>
              <a:cs typeface="+mn-cs"/>
            </a:endParaRPr>
          </a:p>
          <a:p>
            <a:pPr marL="692150" marR="0" lvl="1" indent="-234950" algn="l" defTabSz="914400" rtl="0" eaLnBrk="1" fontAlgn="base" latinLnBrk="0" hangingPunct="1">
              <a:lnSpc>
                <a:spcPct val="80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String: là chuỗi các ký tự</a:t>
            </a:r>
          </a:p>
          <a:p>
            <a:pPr marL="692150" marR="0" lvl="1" indent="-234950" algn="l" defTabSz="914400" rtl="0" eaLnBrk="1" fontAlgn="base" latinLnBrk="0" hangingPunct="1">
              <a:lnSpc>
                <a:spcPct val="80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Trong Java, String là lớp quản lý dữ liệu văn bản</a:t>
            </a:r>
          </a:p>
          <a:p>
            <a:pPr marL="692150" marR="0" lvl="1" indent="-234950" algn="l" defTabSz="914400" rtl="0" eaLnBrk="1" fontAlgn="base" latinLnBrk="0" hangingPunct="1">
              <a:lnSpc>
                <a:spcPct val="80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Khai báo:	</a:t>
            </a:r>
          </a:p>
          <a:p>
            <a:pPr marL="987425" marR="0" lvl="2" indent="-180975" algn="l" defTabSz="914400" rtl="0" eaLnBrk="1" fontAlgn="base" latinLnBrk="0" hangingPunct="1">
              <a:lnSpc>
                <a:spcPct val="80000"/>
              </a:lnSpc>
              <a:spcBef>
                <a:spcPct val="25000"/>
              </a:spcBef>
              <a:spcAft>
                <a:spcPct val="0"/>
              </a:spcAft>
              <a:buClr>
                <a:srgbClr val="669999"/>
              </a:buClr>
              <a:buSzPct val="55000"/>
              <a:buFont typeface="Wingdings" panose="05000000000000000000" pitchFamily="2" charset="2"/>
              <a:buNone/>
              <a:tabLst/>
              <a:defRPr/>
            </a:pPr>
            <a:r>
              <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String s1 = new String();</a:t>
            </a:r>
          </a:p>
          <a:p>
            <a:pPr marL="987425" marR="0" lvl="2" indent="-180975" algn="l" defTabSz="914400" rtl="0" eaLnBrk="1" fontAlgn="base" latinLnBrk="0" hangingPunct="1">
              <a:lnSpc>
                <a:spcPct val="80000"/>
              </a:lnSpc>
              <a:spcBef>
                <a:spcPct val="25000"/>
              </a:spcBef>
              <a:spcAft>
                <a:spcPct val="0"/>
              </a:spcAft>
              <a:buClr>
                <a:srgbClr val="669999"/>
              </a:buClr>
              <a:buSzPct val="55000"/>
              <a:buFont typeface="Wingdings" panose="05000000000000000000" pitchFamily="2" charset="2"/>
              <a:buNone/>
              <a:tabLst/>
              <a:defRPr/>
            </a:pPr>
            <a:r>
              <a:rPr kumimoji="0" lang="en-US" sz="2000" b="0" i="0" u="none" strike="noStrike" kern="0" cap="none" spc="0" normalizeH="0" baseline="0" noProof="0" smtClean="0">
                <a:ln>
                  <a:noFill/>
                </a:ln>
                <a:solidFill>
                  <a:srgbClr val="333399"/>
                </a:solidFill>
                <a:effectLst/>
                <a:uLnTx/>
                <a:uFillTx/>
                <a:latin typeface="Courier New" pitchFamily="49" charset="0"/>
                <a:cs typeface="Courier New" pitchFamily="49" charset="0"/>
              </a:rPr>
              <a:t>String s2 = “Hello”;</a:t>
            </a:r>
          </a:p>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endParaRPr kumimoji="0" lang="en-US" sz="3200" b="1" i="0" u="none" strike="noStrike" kern="0" cap="none" spc="0" normalizeH="0" baseline="0" noProof="0" dirty="0" smtClean="0">
              <a:ln>
                <a:noFill/>
              </a:ln>
              <a:solidFill>
                <a:srgbClr val="333399"/>
              </a:solidFill>
              <a:effectLst/>
              <a:uLnTx/>
              <a:uFillTx/>
              <a:latin typeface="Arial"/>
            </a:endParaRPr>
          </a:p>
        </p:txBody>
      </p:sp>
      <p:sp>
        <p:nvSpPr>
          <p:cNvPr id="10" name="Rectangle 9"/>
          <p:cNvSpPr/>
          <p:nvPr/>
        </p:nvSpPr>
        <p:spPr>
          <a:xfrm>
            <a:off x="5643570" y="4114800"/>
            <a:ext cx="2895600" cy="1066800"/>
          </a:xfrm>
          <a:prstGeom prst="rect">
            <a:avLst/>
          </a:prstGeom>
          <a:solidFill>
            <a:srgbClr val="808080">
              <a:lumMod val="20000"/>
              <a:lumOff val="80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endParaRPr kumimoji="0" lang="en-US" sz="2000" b="1" i="0" u="none" strike="noStrike" kern="0" cap="none" spc="0" normalizeH="0" baseline="0" noProof="0">
              <a:ln>
                <a:noFill/>
              </a:ln>
              <a:solidFill>
                <a:srgbClr val="FFFFFF"/>
              </a:solidFill>
              <a:effectLst/>
              <a:uLnTx/>
              <a:uFillTx/>
              <a:latin typeface="Arial"/>
            </a:endParaRPr>
          </a:p>
        </p:txBody>
      </p:sp>
      <p:sp>
        <p:nvSpPr>
          <p:cNvPr id="11" name="Rectangle 10"/>
          <p:cNvSpPr/>
          <p:nvPr/>
        </p:nvSpPr>
        <p:spPr>
          <a:xfrm>
            <a:off x="5643570" y="5181600"/>
            <a:ext cx="2895600" cy="1033482"/>
          </a:xfrm>
          <a:prstGeom prst="rect">
            <a:avLst/>
          </a:prstGeom>
          <a:solidFill>
            <a:srgbClr val="808080">
              <a:lumMod val="20000"/>
              <a:lumOff val="80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endParaRPr kumimoji="0" lang="en-US" sz="2000" b="1" i="0" u="none" strike="noStrike" kern="0" cap="none" spc="0" normalizeH="0" baseline="0" noProof="0">
              <a:ln>
                <a:noFill/>
              </a:ln>
              <a:solidFill>
                <a:srgbClr val="FFFFFF"/>
              </a:solidFill>
              <a:effectLst/>
              <a:uLnTx/>
              <a:uFillTx/>
              <a:latin typeface="Arial"/>
            </a:endParaRPr>
          </a:p>
        </p:txBody>
      </p:sp>
      <p:sp>
        <p:nvSpPr>
          <p:cNvPr id="12" name="Rectangle 11"/>
          <p:cNvSpPr/>
          <p:nvPr/>
        </p:nvSpPr>
        <p:spPr>
          <a:xfrm>
            <a:off x="5929322" y="5572140"/>
            <a:ext cx="838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dirty="0">
                <a:ln>
                  <a:noFill/>
                </a:ln>
                <a:solidFill>
                  <a:srgbClr val="FFFFFF"/>
                </a:solidFill>
                <a:effectLst/>
                <a:uLnTx/>
                <a:uFillTx/>
                <a:latin typeface="Arial"/>
              </a:rPr>
              <a:t>s</a:t>
            </a:r>
          </a:p>
        </p:txBody>
      </p:sp>
      <p:sp>
        <p:nvSpPr>
          <p:cNvPr id="13" name="Rectangle 12"/>
          <p:cNvSpPr/>
          <p:nvPr/>
        </p:nvSpPr>
        <p:spPr>
          <a:xfrm>
            <a:off x="6024570" y="4419600"/>
            <a:ext cx="457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H</a:t>
            </a:r>
          </a:p>
        </p:txBody>
      </p:sp>
      <p:sp>
        <p:nvSpPr>
          <p:cNvPr id="14" name="Rectangle 13"/>
          <p:cNvSpPr/>
          <p:nvPr/>
        </p:nvSpPr>
        <p:spPr>
          <a:xfrm>
            <a:off x="6481770" y="4419600"/>
            <a:ext cx="457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E</a:t>
            </a:r>
          </a:p>
        </p:txBody>
      </p:sp>
      <p:sp>
        <p:nvSpPr>
          <p:cNvPr id="15" name="Rectangle 14"/>
          <p:cNvSpPr/>
          <p:nvPr/>
        </p:nvSpPr>
        <p:spPr>
          <a:xfrm>
            <a:off x="6938970" y="4419600"/>
            <a:ext cx="457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L</a:t>
            </a:r>
          </a:p>
        </p:txBody>
      </p:sp>
      <p:sp>
        <p:nvSpPr>
          <p:cNvPr id="16" name="Rectangle 15"/>
          <p:cNvSpPr/>
          <p:nvPr/>
        </p:nvSpPr>
        <p:spPr>
          <a:xfrm>
            <a:off x="7396170" y="4419600"/>
            <a:ext cx="457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dirty="0">
                <a:ln>
                  <a:noFill/>
                </a:ln>
                <a:solidFill>
                  <a:srgbClr val="FFFFFF"/>
                </a:solidFill>
                <a:effectLst/>
                <a:uLnTx/>
                <a:uFillTx/>
                <a:latin typeface="Arial"/>
              </a:rPr>
              <a:t>L</a:t>
            </a:r>
          </a:p>
        </p:txBody>
      </p:sp>
      <p:sp>
        <p:nvSpPr>
          <p:cNvPr id="17" name="Rectangle 16"/>
          <p:cNvSpPr/>
          <p:nvPr/>
        </p:nvSpPr>
        <p:spPr>
          <a:xfrm>
            <a:off x="7853370" y="4419600"/>
            <a:ext cx="457200" cy="457200"/>
          </a:xfrm>
          <a:prstGeom prst="rect">
            <a:avLst/>
          </a:prstGeom>
          <a:solidFill>
            <a:srgbClr val="0070C0"/>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O</a:t>
            </a:r>
          </a:p>
        </p:txBody>
      </p:sp>
      <p:cxnSp>
        <p:nvCxnSpPr>
          <p:cNvPr id="18" name="Straight Arrow Connector 17"/>
          <p:cNvCxnSpPr/>
          <p:nvPr/>
        </p:nvCxnSpPr>
        <p:spPr>
          <a:xfrm rot="16200000" flipV="1">
            <a:off x="5922169" y="5207794"/>
            <a:ext cx="695325" cy="33337"/>
          </a:xfrm>
          <a:prstGeom prst="straightConnector1">
            <a:avLst/>
          </a:prstGeom>
          <a:noFill/>
          <a:ln w="31750" cap="flat" cmpd="sng" algn="ctr">
            <a:solidFill>
              <a:srgbClr val="C00000"/>
            </a:solidFill>
            <a:prstDash val="solid"/>
            <a:tailEnd type="arrow"/>
          </a:ln>
          <a:effectLst/>
        </p:spPr>
      </p:cxnSp>
    </p:spTree>
    <p:extLst>
      <p:ext uri="{BB962C8B-B14F-4D97-AF65-F5344CB8AC3E}">
        <p14:creationId xmlns:p14="http://schemas.microsoft.com/office/powerpoint/2010/main" val="1837965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Chuỗi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9" name="Content Placeholder 2"/>
          <p:cNvSpPr txBox="1">
            <a:spLocks/>
          </p:cNvSpPr>
          <p:nvPr/>
        </p:nvSpPr>
        <p:spPr bwMode="auto">
          <a:xfrm>
            <a:off x="468313" y="100012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2800" b="1" i="0" u="none" strike="noStrike" kern="0" cap="none" spc="0" normalizeH="0" baseline="0" noProof="0" smtClean="0">
                <a:ln>
                  <a:noFill/>
                </a:ln>
                <a:solidFill>
                  <a:srgbClr val="333399"/>
                </a:solidFill>
                <a:effectLst/>
                <a:uLnTx/>
                <a:uFillTx/>
                <a:latin typeface="Arial"/>
              </a:rPr>
              <a:t>Các phương thức xử lý trên kiểu String</a:t>
            </a:r>
          </a:p>
        </p:txBody>
      </p:sp>
      <p:sp>
        <p:nvSpPr>
          <p:cNvPr id="20" name="TextBox 102"/>
          <p:cNvSpPr txBox="1">
            <a:spLocks noChangeArrowheads="1"/>
          </p:cNvSpPr>
          <p:nvPr/>
        </p:nvSpPr>
        <p:spPr bwMode="auto">
          <a:xfrm>
            <a:off x="500063" y="1571625"/>
            <a:ext cx="4071937" cy="4648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Vấn đề: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Cần có các giá trị để phục vụ cho việc hiển thị và tính toán</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Ví dụ:</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Tính chiều dài của chuỗi s</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Nối chuỗi s1 vào chuỗi s</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Lấy một ký tự tại vị trí index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So sánh hai chuỗi s1 và s2</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Tìm vị trí xuất hiện đầu tiên của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Giải quyết: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Sử dụng hàm chuỗi trong thư viện hàm của Java</a:t>
            </a:r>
            <a:endParaRPr kumimoji="0" lang="vi-VN" sz="1600" b="1" i="0" u="none" strike="noStrike" kern="0" cap="none" spc="0" normalizeH="0" baseline="0" noProof="0" smtClean="0">
              <a:ln>
                <a:noFill/>
              </a:ln>
              <a:solidFill>
                <a:srgbClr val="FF0000"/>
              </a:solidFill>
              <a:effectLst/>
              <a:uLnTx/>
              <a:uFillTx/>
              <a:latin typeface="Arial" panose="020B0604020202020204" pitchFamily="34" charset="0"/>
            </a:endParaRPr>
          </a:p>
        </p:txBody>
      </p:sp>
      <p:sp>
        <p:nvSpPr>
          <p:cNvPr id="21" name="TextBox 102"/>
          <p:cNvSpPr txBox="1">
            <a:spLocks noChangeArrowheads="1"/>
          </p:cNvSpPr>
          <p:nvPr/>
        </p:nvSpPr>
        <p:spPr bwMode="auto">
          <a:xfrm>
            <a:off x="4643438" y="1571625"/>
            <a:ext cx="4000500" cy="4832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 = “Happy ";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s1 = “New Year”;</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vi-VN" sz="1400" b="1" i="0" u="none" strike="noStrike" kern="0" cap="none" spc="0" normalizeH="0" baseline="0" noProof="0" smtClean="0">
                <a:ln>
                  <a:noFill/>
                </a:ln>
                <a:solidFill>
                  <a:srgbClr val="FF0000"/>
                </a:solidFill>
                <a:effectLst/>
                <a:uLnTx/>
                <a:uFillTx/>
                <a:latin typeface="Consolas" panose="020B0609020204030204" pitchFamily="49" charset="0"/>
              </a:rPr>
              <a:t>// </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Tính chiều dài chuỗi</a:t>
            </a:r>
            <a:endParaRPr kumimoji="0" lang="vi-VN" sz="1400" b="1" i="0" u="none" strike="noStrike" kern="0" cap="none" spc="0" normalizeH="0" baseline="0" noProof="0" smtClean="0">
              <a:ln>
                <a:noFill/>
              </a:ln>
              <a:solidFill>
                <a:srgbClr val="000000"/>
              </a:solidFill>
              <a:effectLst/>
              <a:uLnTx/>
              <a:uFillTx/>
              <a:latin typeface="Consolas" panose="020B0609020204030204" pitchFamily="49" charset="0"/>
            </a:endParaRP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int len = s.</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length</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 // 6</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vi-VN" sz="1400" b="1" i="0" u="none" strike="noStrike" kern="0" cap="none" spc="0" normalizeH="0" baseline="0" noProof="0" smtClean="0">
                <a:ln>
                  <a:noFill/>
                </a:ln>
                <a:solidFill>
                  <a:srgbClr val="FF0000"/>
                </a:solidFill>
                <a:effectLst/>
                <a:uLnTx/>
                <a:uFillTx/>
                <a:latin typeface="Consolas" panose="020B0609020204030204" pitchFamily="49" charset="0"/>
              </a:rPr>
              <a:t>// </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Nối chuỗi s1 vào chuỗi s: tương đương </a:t>
            </a:r>
            <a:r>
              <a:rPr kumimoji="0" lang="en-US" sz="1400" b="1" i="0" u="sng" strike="noStrike" kern="0" cap="none" spc="0" normalizeH="0" baseline="0" noProof="0" smtClean="0">
                <a:ln>
                  <a:noFill/>
                </a:ln>
                <a:solidFill>
                  <a:srgbClr val="FF0000"/>
                </a:solidFill>
                <a:effectLst/>
                <a:uLnTx/>
                <a:uFillTx/>
                <a:latin typeface="Consolas" panose="020B0609020204030204" pitchFamily="49" charset="0"/>
              </a:rPr>
              <a:t>s + s1</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concat</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(s1); // Happy New Year</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Lấy một ký tự tại vị trí số 8 của 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char result = s.</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charAt</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(8); // e</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So sánh hai chuỗi s1 và s2</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s2 = “New Year”;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s2.</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compareTo</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(s1); // 0 (trả về 0, &lt;0 hoặc &gt;0)</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Tìm vị trí xuất hiện đầu tiên của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indexOf</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(s2); // 6 (vị trí đầu tiên)</a:t>
            </a:r>
          </a:p>
        </p:txBody>
      </p:sp>
    </p:spTree>
    <p:extLst>
      <p:ext uri="{BB962C8B-B14F-4D97-AF65-F5344CB8AC3E}">
        <p14:creationId xmlns:p14="http://schemas.microsoft.com/office/powerpoint/2010/main" val="183627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Chuỗi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3" name="Content Placeholder 2"/>
          <p:cNvSpPr txBox="1">
            <a:spLocks/>
          </p:cNvSpPr>
          <p:nvPr/>
        </p:nvSpPr>
        <p:spPr bwMode="auto">
          <a:xfrm>
            <a:off x="468313" y="100012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2800" b="1" i="0" u="none" strike="noStrike" kern="0" cap="none" spc="0" normalizeH="0" baseline="0" noProof="0" smtClean="0">
                <a:ln>
                  <a:noFill/>
                </a:ln>
                <a:solidFill>
                  <a:srgbClr val="333399"/>
                </a:solidFill>
                <a:effectLst/>
                <a:uLnTx/>
                <a:uFillTx/>
                <a:latin typeface="Arial"/>
              </a:rPr>
              <a:t>Các phương thức xử lý trên kiểu String</a:t>
            </a:r>
          </a:p>
        </p:txBody>
      </p:sp>
      <p:sp>
        <p:nvSpPr>
          <p:cNvPr id="14" name="TextBox 102"/>
          <p:cNvSpPr txBox="1">
            <a:spLocks noChangeArrowheads="1"/>
          </p:cNvSpPr>
          <p:nvPr/>
        </p:nvSpPr>
        <p:spPr bwMode="auto">
          <a:xfrm>
            <a:off x="500063" y="1571625"/>
            <a:ext cx="4071937" cy="4770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Vấn đề: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Cần có các giá trị để phục vụ cho việc hiển thị và tính toán</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Ví dụ:</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Tìm vị trí xuất hiện cuối cùng của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Thay thế chuỗi s1 bằng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Loại bỏ các khoảng trắng thừa của chuỗi s3</a:t>
            </a:r>
          </a:p>
          <a:p>
            <a:pPr marL="0" marR="0" lvl="0" indent="0" defTabSz="914400" eaLnBrk="1" fontAlgn="base" latinLnBrk="0" hangingPunct="1">
              <a:lnSpc>
                <a:spcPct val="100000"/>
              </a:lnSpc>
              <a:spcBef>
                <a:spcPct val="50000"/>
              </a:spcBef>
              <a:spcAft>
                <a:spcPct val="0"/>
              </a:spcAft>
              <a:buClr>
                <a:srgbClr val="330066"/>
              </a:buClr>
              <a:buSzPct val="70000"/>
              <a:buFont typeface="Arial" panose="020B0604020202020204" pitchFamily="34" charset="0"/>
              <a:buChar char="•"/>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Tạo chuỗi con s4 từ chuỗi s từ vị trí số 6</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Giải quyết: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600" b="1" i="0" u="none" strike="noStrike" kern="0" cap="none" spc="0" normalizeH="0" baseline="0" noProof="0" smtClean="0">
                <a:ln>
                  <a:noFill/>
                </a:ln>
                <a:solidFill>
                  <a:srgbClr val="333399"/>
                </a:solidFill>
                <a:effectLst/>
                <a:uLnTx/>
                <a:uFillTx/>
                <a:latin typeface="Arial" panose="020B0604020202020204" pitchFamily="34" charset="0"/>
              </a:rPr>
              <a:t>   Sử dụng hàm chuỗi trong thư viện hàm của Java</a:t>
            </a:r>
            <a:endParaRPr kumimoji="0" lang="vi-VN" sz="1600" b="1" i="0" u="none" strike="noStrike" kern="0" cap="none" spc="0" normalizeH="0" baseline="0" noProof="0" smtClean="0">
              <a:ln>
                <a:noFill/>
              </a:ln>
              <a:solidFill>
                <a:srgbClr val="333399"/>
              </a:solidFill>
              <a:effectLst/>
              <a:uLnTx/>
              <a:uFillTx/>
              <a:latin typeface="Arial" panose="020B0604020202020204" pitchFamily="34" charset="0"/>
            </a:endParaRPr>
          </a:p>
        </p:txBody>
      </p:sp>
      <p:sp>
        <p:nvSpPr>
          <p:cNvPr id="15" name="TextBox 102"/>
          <p:cNvSpPr txBox="1">
            <a:spLocks noChangeArrowheads="1"/>
          </p:cNvSpPr>
          <p:nvPr/>
        </p:nvSpPr>
        <p:spPr bwMode="auto">
          <a:xfrm>
            <a:off x="4643438" y="1571625"/>
            <a:ext cx="4119562" cy="49398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 = “Happy New Year";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s1 = “Happy”;</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s2 = “New”;</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vi-VN" sz="1400" b="1" i="0" u="none" strike="noStrike" kern="0" cap="none" spc="0" normalizeH="0" baseline="0" noProof="0" smtClean="0">
                <a:ln>
                  <a:noFill/>
                </a:ln>
                <a:solidFill>
                  <a:srgbClr val="FF0000"/>
                </a:solidFill>
                <a:effectLst/>
                <a:uLnTx/>
                <a:uFillTx/>
                <a:latin typeface="Consolas" panose="020B0609020204030204" pitchFamily="49" charset="0"/>
              </a:rPr>
              <a:t>//</a:t>
            </a: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Tìm vị trí xuất hiện cuối cùng của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a:t>
            </a:r>
            <a:r>
              <a:rPr kumimoji="0" lang="en-US" sz="1400" b="1" i="0" u="none" strike="noStrike" kern="0" cap="none" spc="0" normalizeH="0" baseline="0" noProof="0" smtClean="0">
                <a:ln>
                  <a:noFill/>
                </a:ln>
                <a:solidFill>
                  <a:srgbClr val="2B91AF"/>
                </a:solidFill>
                <a:effectLst/>
                <a:uLnTx/>
                <a:uFillTx/>
                <a:latin typeface="Consolas" panose="020B0609020204030204" pitchFamily="49" charset="0"/>
              </a:rPr>
              <a:t>lastIndexOf</a:t>
            </a: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(s2); // 6 (trả về -1 nếu không tìm thấy)</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Thay thế chuỗi s1 bằng chuỗi s2 trong  chuỗi s</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s.replace(s1, s2); // New New Year</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Loại bỏ các khoảng trắng thừa của chuỗi s3</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s3 = “     Hello Bi     ”;</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s3.trim();// Hello Bi</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FF0000"/>
                </a:solidFill>
                <a:effectLst/>
                <a:uLnTx/>
                <a:uFillTx/>
                <a:latin typeface="Consolas" panose="020B0609020204030204" pitchFamily="49" charset="0"/>
              </a:rPr>
              <a:t>// Tạo chuỗi con s4 từ chuỗi s từ vị trí số 6</a:t>
            </a:r>
          </a:p>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1400" b="1" i="0" u="none" strike="noStrike" kern="0" cap="none" spc="0" normalizeH="0" baseline="0" noProof="0" smtClean="0">
                <a:ln>
                  <a:noFill/>
                </a:ln>
                <a:solidFill>
                  <a:srgbClr val="000000"/>
                </a:solidFill>
                <a:effectLst/>
                <a:uLnTx/>
                <a:uFillTx/>
                <a:latin typeface="Consolas" panose="020B0609020204030204" pitchFamily="49" charset="0"/>
              </a:rPr>
              <a:t>String s4 = s.substring(6); // New Year</a:t>
            </a:r>
          </a:p>
        </p:txBody>
      </p:sp>
    </p:spTree>
    <p:extLst>
      <p:ext uri="{BB962C8B-B14F-4D97-AF65-F5344CB8AC3E}">
        <p14:creationId xmlns:p14="http://schemas.microsoft.com/office/powerpoint/2010/main" val="265764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TextBox 47"/>
          <p:cNvSpPr txBox="1">
            <a:spLocks noChangeArrowheads="1"/>
          </p:cNvSpPr>
          <p:nvPr/>
        </p:nvSpPr>
        <p:spPr bwMode="auto">
          <a:xfrm>
            <a:off x="660897" y="1295400"/>
            <a:ext cx="802590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rgbClr val="333399"/>
                </a:solidFill>
                <a:latin typeface="Arial" panose="020B0604020202020204" pitchFamily="34" charset="0"/>
              </a:defRPr>
            </a:lvl1pPr>
            <a:lvl2pPr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Arial" panose="020B0604020202020204" pitchFamily="34" charset="0"/>
              </a:rPr>
              <a:t>Mảng là một </a:t>
            </a:r>
            <a:r>
              <a:rPr kumimoji="0" lang="en-US" sz="2000" b="1" i="0" u="none" strike="noStrike" kern="0" cap="none" spc="0" normalizeH="0" baseline="0" noProof="0" smtClean="0">
                <a:ln>
                  <a:noFill/>
                </a:ln>
                <a:solidFill>
                  <a:srgbClr val="FF0000"/>
                </a:solidFill>
                <a:effectLst/>
                <a:uLnTx/>
                <a:uFillTx/>
                <a:latin typeface="Arial" panose="020B0604020202020204" pitchFamily="34" charset="0"/>
              </a:rPr>
              <a:t>loại biến đặc biệt</a:t>
            </a:r>
            <a:r>
              <a:rPr kumimoji="0" lang="en-US" sz="2000" b="1" i="0" u="none" strike="noStrike" kern="0" cap="none" spc="0" normalizeH="0" baseline="0" noProof="0" smtClean="0">
                <a:ln>
                  <a:noFill/>
                </a:ln>
                <a:solidFill>
                  <a:srgbClr val="333399"/>
                </a:solidFill>
                <a:effectLst/>
                <a:uLnTx/>
                <a:uFillTx/>
                <a:latin typeface="Arial" panose="020B0604020202020204" pitchFamily="34" charset="0"/>
              </a:rPr>
              <a:t>, bao gồm một </a:t>
            </a:r>
            <a:r>
              <a:rPr kumimoji="0" lang="en-US" sz="2000" b="1" i="0" u="none" strike="noStrike" kern="0" cap="none" spc="0" normalizeH="0" baseline="0" noProof="0" smtClean="0">
                <a:ln>
                  <a:noFill/>
                </a:ln>
                <a:solidFill>
                  <a:srgbClr val="FF0000"/>
                </a:solidFill>
                <a:effectLst/>
                <a:uLnTx/>
                <a:uFillTx/>
                <a:latin typeface="Arial" panose="020B0604020202020204" pitchFamily="34" charset="0"/>
              </a:rPr>
              <a:t>dãy các ô nhớ có nhiều ô nhớ con </a:t>
            </a:r>
            <a:r>
              <a:rPr kumimoji="0" lang="en-US" sz="2000" b="1" i="0" u="none" strike="noStrike" kern="0" cap="none" spc="0" normalizeH="0" baseline="0" noProof="0" smtClean="0">
                <a:ln>
                  <a:noFill/>
                </a:ln>
                <a:solidFill>
                  <a:srgbClr val="333399"/>
                </a:solidFill>
                <a:effectLst/>
                <a:uLnTx/>
                <a:uFillTx/>
                <a:latin typeface="Arial" panose="020B0604020202020204" pitchFamily="34" charset="0"/>
              </a:rPr>
              <a:t>cho phép biểu diễn thông tin dạng danh sách trong thực tế</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Arial" panose="020B0604020202020204" pitchFamily="34" charset="0"/>
              </a:rPr>
              <a:t>Các phần tử trong mảng có </a:t>
            </a:r>
            <a:r>
              <a:rPr kumimoji="0" lang="en-US" sz="2000" b="1" i="0" u="none" strike="noStrike" kern="0" cap="none" spc="0" normalizeH="0" baseline="0" noProof="0" smtClean="0">
                <a:ln>
                  <a:noFill/>
                </a:ln>
                <a:solidFill>
                  <a:srgbClr val="FF0000"/>
                </a:solidFill>
                <a:effectLst/>
                <a:uLnTx/>
                <a:uFillTx/>
                <a:latin typeface="Arial" panose="020B0604020202020204" pitchFamily="34" charset="0"/>
              </a:rPr>
              <a:t>cùng kiểu dữ liệu với nhau</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sng" strike="noStrike" kern="0" cap="none" spc="0" normalizeH="0" baseline="0" noProof="0" smtClean="0">
                <a:ln>
                  <a:noFill/>
                </a:ln>
                <a:solidFill>
                  <a:srgbClr val="333399"/>
                </a:solidFill>
                <a:effectLst/>
                <a:uLnTx/>
                <a:uFillTx/>
                <a:latin typeface="Arial" panose="020B0604020202020204" pitchFamily="34" charset="0"/>
              </a:rPr>
              <a:t>Ví</a:t>
            </a:r>
            <a:r>
              <a:rPr kumimoji="0" lang="en-US" sz="2000" b="1" i="0" u="sng" strike="noStrike" kern="0" cap="none" spc="0" normalizeH="0" noProof="0" smtClean="0">
                <a:ln>
                  <a:noFill/>
                </a:ln>
                <a:solidFill>
                  <a:srgbClr val="333399"/>
                </a:solidFill>
                <a:effectLst/>
                <a:uLnTx/>
                <a:uFillTx/>
                <a:latin typeface="Arial" panose="020B0604020202020204" pitchFamily="34" charset="0"/>
              </a:rPr>
              <a:t> dụ:</a:t>
            </a:r>
            <a:endParaRPr kumimoji="0" lang="en-US" sz="2000" b="1" i="0" u="sng" strike="noStrike" kern="0" cap="none" spc="0" normalizeH="0" baseline="0" noProof="0" smtClean="0">
              <a:ln>
                <a:noFill/>
              </a:ln>
              <a:solidFill>
                <a:srgbClr val="333399"/>
              </a:solidFill>
              <a:effectLst/>
              <a:uLnTx/>
              <a:uFillTx/>
              <a:latin typeface="Arial" panose="020B0604020202020204" pitchFamily="34" charset="0"/>
            </a:endParaRPr>
          </a:p>
        </p:txBody>
      </p:sp>
      <p:sp>
        <p:nvSpPr>
          <p:cNvPr id="16" name="Cube 15"/>
          <p:cNvSpPr/>
          <p:nvPr/>
        </p:nvSpPr>
        <p:spPr>
          <a:xfrm>
            <a:off x="2133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5</a:t>
            </a:r>
          </a:p>
        </p:txBody>
      </p:sp>
      <p:sp>
        <p:nvSpPr>
          <p:cNvPr id="17" name="Cube 16"/>
          <p:cNvSpPr/>
          <p:nvPr/>
        </p:nvSpPr>
        <p:spPr>
          <a:xfrm>
            <a:off x="2819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8</a:t>
            </a:r>
          </a:p>
        </p:txBody>
      </p:sp>
      <p:sp>
        <p:nvSpPr>
          <p:cNvPr id="18" name="Cube 17"/>
          <p:cNvSpPr/>
          <p:nvPr/>
        </p:nvSpPr>
        <p:spPr>
          <a:xfrm>
            <a:off x="3505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1</a:t>
            </a:r>
          </a:p>
        </p:txBody>
      </p:sp>
      <p:sp>
        <p:nvSpPr>
          <p:cNvPr id="19" name="Cube 18"/>
          <p:cNvSpPr/>
          <p:nvPr/>
        </p:nvSpPr>
        <p:spPr>
          <a:xfrm>
            <a:off x="41910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0</a:t>
            </a:r>
          </a:p>
        </p:txBody>
      </p:sp>
      <p:sp>
        <p:nvSpPr>
          <p:cNvPr id="20" name="Cube 19"/>
          <p:cNvSpPr/>
          <p:nvPr/>
        </p:nvSpPr>
        <p:spPr>
          <a:xfrm>
            <a:off x="48768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3</a:t>
            </a:r>
          </a:p>
        </p:txBody>
      </p:sp>
      <p:sp>
        <p:nvSpPr>
          <p:cNvPr id="21" name="Cube 20"/>
          <p:cNvSpPr/>
          <p:nvPr/>
        </p:nvSpPr>
        <p:spPr>
          <a:xfrm>
            <a:off x="5562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2</a:t>
            </a:r>
          </a:p>
        </p:txBody>
      </p:sp>
      <p:sp>
        <p:nvSpPr>
          <p:cNvPr id="22" name="Cube 21"/>
          <p:cNvSpPr/>
          <p:nvPr/>
        </p:nvSpPr>
        <p:spPr>
          <a:xfrm>
            <a:off x="6248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7</a:t>
            </a:r>
          </a:p>
        </p:txBody>
      </p:sp>
      <p:sp>
        <p:nvSpPr>
          <p:cNvPr id="23" name="Cube 22"/>
          <p:cNvSpPr/>
          <p:nvPr/>
        </p:nvSpPr>
        <p:spPr>
          <a:xfrm>
            <a:off x="6934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Arial"/>
              </a:rPr>
              <a:t>6</a:t>
            </a:r>
          </a:p>
        </p:txBody>
      </p:sp>
      <p:sp>
        <p:nvSpPr>
          <p:cNvPr id="24" name="Rectangle 23"/>
          <p:cNvSpPr/>
          <p:nvPr/>
        </p:nvSpPr>
        <p:spPr>
          <a:xfrm>
            <a:off x="2133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0</a:t>
            </a:r>
          </a:p>
        </p:txBody>
      </p:sp>
      <p:sp>
        <p:nvSpPr>
          <p:cNvPr id="25" name="Rectangle 24"/>
          <p:cNvSpPr/>
          <p:nvPr/>
        </p:nvSpPr>
        <p:spPr>
          <a:xfrm>
            <a:off x="2819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1</a:t>
            </a:r>
          </a:p>
        </p:txBody>
      </p:sp>
      <p:sp>
        <p:nvSpPr>
          <p:cNvPr id="26" name="Rectangle 25"/>
          <p:cNvSpPr/>
          <p:nvPr/>
        </p:nvSpPr>
        <p:spPr>
          <a:xfrm>
            <a:off x="3505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2</a:t>
            </a:r>
          </a:p>
        </p:txBody>
      </p:sp>
      <p:sp>
        <p:nvSpPr>
          <p:cNvPr id="27" name="Rectangle 26"/>
          <p:cNvSpPr/>
          <p:nvPr/>
        </p:nvSpPr>
        <p:spPr>
          <a:xfrm>
            <a:off x="41910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3</a:t>
            </a:r>
          </a:p>
        </p:txBody>
      </p:sp>
      <p:sp>
        <p:nvSpPr>
          <p:cNvPr id="28" name="Rectangle 27"/>
          <p:cNvSpPr/>
          <p:nvPr/>
        </p:nvSpPr>
        <p:spPr>
          <a:xfrm>
            <a:off x="48768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4</a:t>
            </a:r>
          </a:p>
        </p:txBody>
      </p:sp>
      <p:sp>
        <p:nvSpPr>
          <p:cNvPr id="29" name="Rectangle 28"/>
          <p:cNvSpPr/>
          <p:nvPr/>
        </p:nvSpPr>
        <p:spPr>
          <a:xfrm>
            <a:off x="5562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5</a:t>
            </a:r>
          </a:p>
        </p:txBody>
      </p:sp>
      <p:sp>
        <p:nvSpPr>
          <p:cNvPr id="30" name="Rectangle 29"/>
          <p:cNvSpPr/>
          <p:nvPr/>
        </p:nvSpPr>
        <p:spPr>
          <a:xfrm>
            <a:off x="6248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6</a:t>
            </a:r>
          </a:p>
        </p:txBody>
      </p:sp>
      <p:sp>
        <p:nvSpPr>
          <p:cNvPr id="31" name="Rectangle 30"/>
          <p:cNvSpPr/>
          <p:nvPr/>
        </p:nvSpPr>
        <p:spPr>
          <a:xfrm>
            <a:off x="6934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Arial"/>
              </a:rPr>
              <a:t>7</a:t>
            </a:r>
          </a:p>
        </p:txBody>
      </p:sp>
      <p:sp>
        <p:nvSpPr>
          <p:cNvPr id="32" name="TextBox 25"/>
          <p:cNvSpPr txBox="1">
            <a:spLocks noChangeArrowheads="1"/>
          </p:cNvSpPr>
          <p:nvPr/>
        </p:nvSpPr>
        <p:spPr bwMode="auto">
          <a:xfrm>
            <a:off x="990600" y="4308475"/>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Arial" panose="020B0604020202020204" pitchFamily="34" charset="0"/>
              </a:rPr>
              <a:t>Mảng a</a:t>
            </a:r>
          </a:p>
        </p:txBody>
      </p:sp>
      <p:sp>
        <p:nvSpPr>
          <p:cNvPr id="33" name="TextBox 26"/>
          <p:cNvSpPr txBox="1">
            <a:spLocks noChangeArrowheads="1"/>
          </p:cNvSpPr>
          <p:nvPr/>
        </p:nvSpPr>
        <p:spPr bwMode="auto">
          <a:xfrm>
            <a:off x="990600" y="3633788"/>
            <a:ext cx="890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Arial" panose="020B0604020202020204" pitchFamily="34" charset="0"/>
              </a:rPr>
              <a:t>Chỉ số</a:t>
            </a:r>
          </a:p>
        </p:txBody>
      </p:sp>
      <p:sp>
        <p:nvSpPr>
          <p:cNvPr id="34" name="TextBox 27"/>
          <p:cNvSpPr txBox="1">
            <a:spLocks noChangeArrowheads="1"/>
          </p:cNvSpPr>
          <p:nvPr/>
        </p:nvSpPr>
        <p:spPr bwMode="auto">
          <a:xfrm>
            <a:off x="3810000" y="5070475"/>
            <a:ext cx="1531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Arial" panose="020B0604020202020204" pitchFamily="34" charset="0"/>
              </a:rPr>
              <a:t>Phần tử a[3]</a:t>
            </a:r>
          </a:p>
        </p:txBody>
      </p:sp>
      <p:cxnSp>
        <p:nvCxnSpPr>
          <p:cNvPr id="35" name="Straight Arrow Connector 34"/>
          <p:cNvCxnSpPr>
            <a:stCxn id="34" idx="0"/>
            <a:endCxn id="19" idx="3"/>
          </p:cNvCxnSpPr>
          <p:nvPr/>
        </p:nvCxnSpPr>
        <p:spPr>
          <a:xfrm rot="16200000" flipV="1">
            <a:off x="4356894" y="4852194"/>
            <a:ext cx="381000" cy="55562"/>
          </a:xfrm>
          <a:prstGeom prst="straightConnector1">
            <a:avLst/>
          </a:prstGeom>
          <a:noFill/>
          <a:ln w="31750" cap="flat" cmpd="sng" algn="ctr">
            <a:solidFill>
              <a:srgbClr val="FF0000"/>
            </a:solidFill>
            <a:prstDash val="solid"/>
            <a:tailEnd type="arrow"/>
          </a:ln>
          <a:effectLst/>
        </p:spPr>
      </p:cxnSp>
    </p:spTree>
    <p:extLst>
      <p:ext uri="{BB962C8B-B14F-4D97-AF65-F5344CB8AC3E}">
        <p14:creationId xmlns:p14="http://schemas.microsoft.com/office/powerpoint/2010/main" val="3963960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6"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2800" b="1" i="0" u="none" strike="noStrike" kern="0" cap="none" spc="0" normalizeH="0" baseline="0" noProof="0" smtClean="0">
                <a:ln>
                  <a:noFill/>
                </a:ln>
                <a:solidFill>
                  <a:srgbClr val="333399"/>
                </a:solidFill>
                <a:effectLst/>
                <a:uLnTx/>
                <a:uFillTx/>
                <a:latin typeface="Arial"/>
              </a:rPr>
              <a:t>Lợi ích của việc sử dụng mảng</a:t>
            </a:r>
          </a:p>
          <a:p>
            <a:pPr marL="692150" marR="0" lvl="1" indent="-234950" algn="l" defTabSz="914400" rtl="0" eaLnBrk="0" fontAlgn="base" latinLnBrk="0" hangingPunct="0">
              <a:lnSpc>
                <a:spcPct val="125000"/>
              </a:lnSpc>
              <a:spcBef>
                <a:spcPct val="25000"/>
              </a:spcBef>
              <a:spcAft>
                <a:spcPct val="0"/>
              </a:spcAft>
              <a:buClr>
                <a:srgbClr val="333399"/>
              </a:buClr>
              <a:buSzTx/>
              <a:buFont typeface="Times New Roman" panose="02020603050405020304" pitchFamily="18" charset="0"/>
              <a:buChar char="●"/>
              <a:tabLst/>
              <a:defRPr/>
            </a:pPr>
            <a:r>
              <a:rPr kumimoji="0" lang="en-US" sz="2600" b="0" i="0" u="none" strike="noStrike" kern="0" cap="none" spc="0" normalizeH="0" baseline="0" noProof="0" smtClean="0">
                <a:ln>
                  <a:noFill/>
                </a:ln>
                <a:solidFill>
                  <a:srgbClr val="333399"/>
                </a:solidFill>
                <a:effectLst/>
                <a:uLnTx/>
                <a:uFillTx/>
                <a:latin typeface="Arial"/>
              </a:rPr>
              <a:t>Mảng là cách tốt nhất cho phép quản lý nhiều phần tử dữ liệu có cùng kiểu tại cùng một thời điểm</a:t>
            </a:r>
          </a:p>
          <a:p>
            <a:pPr marL="692150" marR="0" lvl="1" indent="-234950" algn="l" defTabSz="914400" rtl="0" eaLnBrk="0" fontAlgn="base" latinLnBrk="0" hangingPunct="0">
              <a:lnSpc>
                <a:spcPct val="125000"/>
              </a:lnSpc>
              <a:spcBef>
                <a:spcPct val="25000"/>
              </a:spcBef>
              <a:spcAft>
                <a:spcPct val="0"/>
              </a:spcAft>
              <a:buClr>
                <a:srgbClr val="333399"/>
              </a:buClr>
              <a:buSzTx/>
              <a:buFont typeface="Times New Roman" panose="02020603050405020304" pitchFamily="18" charset="0"/>
              <a:buChar char="●"/>
              <a:tabLst/>
              <a:defRPr/>
            </a:pPr>
            <a:r>
              <a:rPr kumimoji="0" lang="en-US" sz="2600" b="0" i="0" u="none" strike="noStrike" kern="0" cap="none" spc="0" normalizeH="0" baseline="0" noProof="0" smtClean="0">
                <a:ln>
                  <a:noFill/>
                </a:ln>
                <a:solidFill>
                  <a:srgbClr val="333399"/>
                </a:solidFill>
                <a:effectLst/>
                <a:uLnTx/>
                <a:uFillTx/>
                <a:latin typeface="Arial"/>
              </a:rPr>
              <a:t>Mảng tạo ra sự tối ưu trong việc quản lý bộ nhớ so với việc sử dụng nhiều biến cho cùng một chức năng</a:t>
            </a:r>
          </a:p>
          <a:p>
            <a:pPr marL="987425" marR="0" lvl="2" indent="-180975" algn="l" defTabSz="914400" rtl="0" eaLnBrk="0" fontAlgn="base" latinLnBrk="0" hangingPunct="0">
              <a:lnSpc>
                <a:spcPct val="125000"/>
              </a:lnSpc>
              <a:spcBef>
                <a:spcPct val="25000"/>
              </a:spcBef>
              <a:spcAft>
                <a:spcPct val="0"/>
              </a:spcAft>
              <a:buClr>
                <a:srgbClr val="669999"/>
              </a:buClr>
              <a:buSzTx/>
              <a:buFont typeface="Wingdings" panose="05000000000000000000" pitchFamily="2" charset="2"/>
              <a:buChar char="§"/>
              <a:tabLst/>
              <a:defRPr/>
            </a:pPr>
            <a:r>
              <a:rPr kumimoji="0" lang="en-US" sz="2400" b="0" i="0" u="none" strike="noStrike" kern="0" cap="none" spc="0" normalizeH="0" baseline="0" noProof="0" smtClean="0">
                <a:ln>
                  <a:noFill/>
                </a:ln>
                <a:solidFill>
                  <a:srgbClr val="333399"/>
                </a:solidFill>
                <a:effectLst/>
                <a:uLnTx/>
                <a:uFillTx/>
                <a:latin typeface="Arial"/>
              </a:rPr>
              <a:t>Bộ nhớ có thể được gán cho mảng chỉ khi mảng thực sự được sử dụng. Do đó, bộ nhớ không bị tiêu tốn cho mảng ngay khi bạn khai báo mảng.</a:t>
            </a:r>
          </a:p>
          <a:p>
            <a:pPr marL="692150" marR="0" lvl="1" indent="-234950" algn="l" defTabSz="914400" rtl="0" eaLnBrk="0" fontAlgn="base" latinLnBrk="0" hangingPunct="0">
              <a:lnSpc>
                <a:spcPct val="125000"/>
              </a:lnSpc>
              <a:spcBef>
                <a:spcPct val="25000"/>
              </a:spcBef>
              <a:spcAft>
                <a:spcPct val="0"/>
              </a:spcAft>
              <a:buClr>
                <a:srgbClr val="333399"/>
              </a:buClr>
              <a:buSzTx/>
              <a:buFont typeface="Times New Roman" panose="02020603050405020304" pitchFamily="18" charset="0"/>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p:txBody>
      </p:sp>
    </p:spTree>
    <p:extLst>
      <p:ext uri="{BB962C8B-B14F-4D97-AF65-F5344CB8AC3E}">
        <p14:creationId xmlns:p14="http://schemas.microsoft.com/office/powerpoint/2010/main" val="3073739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3200" b="1" i="0" u="none" strike="noStrike" kern="0" cap="none" spc="0" normalizeH="0" baseline="0" noProof="0" smtClean="0">
                <a:ln>
                  <a:noFill/>
                </a:ln>
                <a:solidFill>
                  <a:srgbClr val="333399"/>
                </a:solidFill>
                <a:effectLst/>
                <a:uLnTx/>
                <a:uFillTx/>
                <a:latin typeface="Arial"/>
              </a:rPr>
              <a:t>Khai báo và khởi tạo</a:t>
            </a: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Khai báo không khởi tạo kích thước và giá trị</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4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KiểudDữLiệu[] TênMảng;</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4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KiểuDữLiệu TênMảng[];</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en-US" sz="2400" b="0" i="0" u="none" strike="noStrike" kern="0" cap="none" spc="0" normalizeH="0" baseline="0" noProof="0" smtClean="0">
                <a:ln>
                  <a:noFill/>
                </a:ln>
                <a:solidFill>
                  <a:srgbClr val="333399"/>
                </a:solidFill>
                <a:effectLst/>
                <a:uLnTx/>
                <a:uFillTx/>
                <a:latin typeface="Arial"/>
              </a:rPr>
              <a:t>Ví dụ</a:t>
            </a:r>
            <a:r>
              <a:rPr kumimoji="0" lang="en-US" sz="24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rPr>
              <a:t>: int[] a; int a[];</a:t>
            </a:r>
          </a:p>
        </p:txBody>
      </p:sp>
    </p:spTree>
    <p:extLst>
      <p:ext uri="{BB962C8B-B14F-4D97-AF65-F5344CB8AC3E}">
        <p14:creationId xmlns:p14="http://schemas.microsoft.com/office/powerpoint/2010/main" val="184212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68313" y="1196975"/>
            <a:ext cx="79200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itchFamily="2" charset="2"/>
              <a:buChar char="q"/>
              <a:defRPr sz="3200"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0" fontAlgn="base" latinLnBrk="0" hangingPunct="0">
              <a:lnSpc>
                <a:spcPct val="125000"/>
              </a:lnSpc>
              <a:spcBef>
                <a:spcPct val="125000"/>
              </a:spcBef>
              <a:spcAft>
                <a:spcPct val="0"/>
              </a:spcAft>
              <a:buClr>
                <a:srgbClr val="330066"/>
              </a:buClr>
              <a:buSzPct val="90000"/>
              <a:buFont typeface="Wingdings" pitchFamily="2" charset="2"/>
              <a:buChar char="q"/>
              <a:tabLst/>
              <a:defRPr/>
            </a:pPr>
            <a:r>
              <a:rPr kumimoji="0" lang="en-US" sz="3200" b="1" i="0" u="none" strike="noStrike" kern="0" cap="none" spc="0" normalizeH="0" baseline="0" noProof="0" smtClean="0">
                <a:ln>
                  <a:noFill/>
                </a:ln>
                <a:solidFill>
                  <a:srgbClr val="333399"/>
                </a:solidFill>
                <a:effectLst/>
                <a:uLnTx/>
                <a:uFillTx/>
                <a:latin typeface="Arial"/>
              </a:rPr>
              <a:t>Khai báo và khởi tạo</a:t>
            </a:r>
          </a:p>
          <a:p>
            <a:pPr marL="692150" marR="0" lvl="1" indent="-234950" algn="l" defTabSz="914400" rtl="0" eaLnBrk="0" fontAlgn="base" latinLnBrk="0" hangingPunct="0">
              <a:lnSpc>
                <a:spcPct val="125000"/>
              </a:lnSpc>
              <a:spcBef>
                <a:spcPct val="25000"/>
              </a:spcBef>
              <a:spcAft>
                <a:spcPct val="0"/>
              </a:spcAft>
              <a:buClr>
                <a:srgbClr val="333399"/>
              </a:buClr>
              <a:buSzPct val="60000"/>
              <a:buFont typeface="Times New Roman" panose="02020603050405020304" pitchFamily="18" charset="0"/>
              <a:buChar char="●"/>
              <a:tabLst/>
              <a:defRPr/>
            </a:pPr>
            <a:r>
              <a:rPr kumimoji="0" lang="en-US" sz="2800" b="0" i="0" u="none" strike="noStrike" kern="0" cap="none" spc="0" normalizeH="0" baseline="0" noProof="0" smtClean="0">
                <a:ln>
                  <a:noFill/>
                </a:ln>
                <a:solidFill>
                  <a:srgbClr val="333399"/>
                </a:solidFill>
                <a:effectLst/>
                <a:uLnTx/>
                <a:uFillTx/>
                <a:latin typeface="Arial"/>
              </a:rPr>
              <a:t>Khai báo khởi tạo kích thước nhưng không có giá trị ban đầu</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KiểuDữLiệu[] TênMảng = new KiểuDữLiệu[SốPhầnTử];</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1600" b="1" i="0" u="none" strike="noStrike" kern="0" cap="none" spc="0" normalizeH="0" baseline="0" noProof="0" smtClean="0">
                <a:ln>
                  <a:noFill/>
                </a:ln>
                <a:solidFill>
                  <a:srgbClr val="FF0000"/>
                </a:solidFill>
                <a:effectLst/>
                <a:uLnTx/>
                <a:uFillTx/>
                <a:latin typeface="Courier New" panose="02070309020205020404" pitchFamily="49" charset="0"/>
                <a:cs typeface="Courier New" panose="02070309020205020404" pitchFamily="49" charset="0"/>
              </a:rPr>
              <a:t>KiểuDữLiệu TênMảng[] = new KiểuDữLiệu[SốPhầnTử];</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r>
              <a:rPr kumimoji="0" lang="en-US" sz="2400" b="0" i="0" u="none" strike="noStrike" kern="0" cap="none" spc="0" normalizeH="0" baseline="0" noProof="0" smtClean="0">
                <a:ln>
                  <a:noFill/>
                </a:ln>
                <a:solidFill>
                  <a:srgbClr val="333399"/>
                </a:solidFill>
                <a:effectLst/>
                <a:uLnTx/>
                <a:uFillTx/>
                <a:latin typeface="Arial"/>
              </a:rPr>
              <a:t>Ví dụ:</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rPr>
              <a:t>int[] a = new int[5];</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None/>
              <a:tabLst/>
              <a:defRPr/>
            </a:pPr>
            <a:r>
              <a:rPr kumimoji="0" lang="en-US" sz="2000" b="0" i="0" u="none" strike="noStrike" kern="0" cap="none" spc="0" normalizeH="0" baseline="0" noProof="0" smtClean="0">
                <a:ln>
                  <a:noFill/>
                </a:ln>
                <a:solidFill>
                  <a:srgbClr val="333399"/>
                </a:solidFill>
                <a:effectLst/>
                <a:uLnTx/>
                <a:uFillTx/>
                <a:latin typeface="Courier New" panose="02070309020205020404" pitchFamily="49" charset="0"/>
                <a:cs typeface="Courier New" panose="02070309020205020404" pitchFamily="49" charset="0"/>
              </a:rPr>
              <a:t>int a[] = new int[5];</a:t>
            </a:r>
          </a:p>
          <a:p>
            <a:pPr marL="987425" marR="0" lvl="2" indent="-180975" algn="l" defTabSz="914400" rtl="0" eaLnBrk="0" fontAlgn="base" latinLnBrk="0" hangingPunct="0">
              <a:lnSpc>
                <a:spcPct val="125000"/>
              </a:lnSpc>
              <a:spcBef>
                <a:spcPct val="25000"/>
              </a:spcBef>
              <a:spcAft>
                <a:spcPct val="0"/>
              </a:spcAft>
              <a:buClr>
                <a:srgbClr val="669999"/>
              </a:buClr>
              <a:buSzPct val="60000"/>
              <a:buFont typeface="Wingdings" panose="05000000000000000000" pitchFamily="2" charset="2"/>
              <a:buChar char="§"/>
              <a:tabLst/>
              <a:defRPr/>
            </a:pPr>
            <a:endParaRPr kumimoji="0" lang="en-US" sz="2400" b="0" i="0" u="none" strike="noStrike" kern="0" cap="none" spc="0" normalizeH="0" baseline="0" noProof="0" smtClean="0">
              <a:ln>
                <a:noFill/>
              </a:ln>
              <a:solidFill>
                <a:srgbClr val="333399"/>
              </a:solidFill>
              <a:effectLst/>
              <a:uLnTx/>
              <a:uFillTx/>
              <a:latin typeface="Arial"/>
            </a:endParaRPr>
          </a:p>
        </p:txBody>
      </p:sp>
    </p:spTree>
    <p:extLst>
      <p:ext uri="{BB962C8B-B14F-4D97-AF65-F5344CB8AC3E}">
        <p14:creationId xmlns:p14="http://schemas.microsoft.com/office/powerpoint/2010/main" val="117305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1167</Words>
  <Application>Microsoft Office PowerPoint</Application>
  <PresentationFormat>On-screen Show (4:3)</PresentationFormat>
  <Paragraphs>199</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vt:lpstr>
      <vt:lpstr>Consolas</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186</cp:revision>
  <dcterms:created xsi:type="dcterms:W3CDTF">2011-04-06T04:04:31Z</dcterms:created>
  <dcterms:modified xsi:type="dcterms:W3CDTF">2016-02-25T13:58:38Z</dcterms:modified>
</cp:coreProperties>
</file>