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63" r:id="rId4"/>
    <p:sldId id="264" r:id="rId5"/>
    <p:sldId id="266" r:id="rId6"/>
    <p:sldId id="270" r:id="rId7"/>
    <p:sldId id="267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6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Tổng quan về 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Java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kiểu dữ liệu,Biến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03</a:t>
            </a:r>
            <a:endParaRPr lang="en-US" sz="2800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Khai báo biến trong Java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68313" y="1196975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800" kern="0" smtClean="0">
                <a:latin typeface="Tahoma" panose="020B0604030504040204" pitchFamily="34" charset="0"/>
                <a:cs typeface="Tahoma" panose="020B0604030504040204" pitchFamily="34" charset="0"/>
              </a:rPr>
              <a:t>Cách mô tả biến:</a:t>
            </a:r>
          </a:p>
          <a:p>
            <a:pPr marL="457200" lvl="1" indent="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None/>
            </a:pPr>
            <a:r>
              <a:rPr lang="en-US" altLang="en-US" kern="0" smtClean="0">
                <a:latin typeface="Tahoma" panose="020B0604030504040204" pitchFamily="34" charset="0"/>
                <a:cs typeface="Tahoma" panose="020B0604030504040204" pitchFamily="34" charset="0"/>
              </a:rPr>
              <a:t>            [datatype]	[tên biến];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en-US" altLang="en-US" sz="2800" kern="0" smtClean="0">
                <a:latin typeface="Tahoma" panose="020B0604030504040204" pitchFamily="34" charset="0"/>
                <a:cs typeface="Tahoma" panose="020B0604030504040204" pitchFamily="34" charset="0"/>
              </a:rPr>
              <a:t>   Trong đó: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Tahoma" panose="020B0604030504040204" pitchFamily="34" charset="0"/>
              <a:buChar char="●"/>
            </a:pPr>
            <a:r>
              <a:rPr lang="en-US" altLang="en-US" sz="2800" kern="0" smtClean="0">
                <a:latin typeface="Tahoma" panose="020B0604030504040204" pitchFamily="34" charset="0"/>
                <a:cs typeface="Tahoma" panose="020B0604030504040204" pitchFamily="34" charset="0"/>
              </a:rPr>
              <a:t>Datatype: kiểu dữ liệu của biến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Tahoma" panose="020B0604030504040204" pitchFamily="34" charset="0"/>
              <a:buChar char="●"/>
            </a:pPr>
            <a:r>
              <a:rPr lang="en-US" altLang="en-US" sz="2800" kern="0" smtClean="0">
                <a:latin typeface="Tahoma" panose="020B0604030504040204" pitchFamily="34" charset="0"/>
                <a:cs typeface="Tahoma" panose="020B0604030504040204" pitchFamily="34" charset="0"/>
              </a:rPr>
              <a:t>Tên biến: tên biến cần sử dụng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800" kern="0" smtClean="0">
                <a:latin typeface="Tahoma" panose="020B0604030504040204" pitchFamily="34" charset="0"/>
                <a:cs typeface="Tahoma" panose="020B0604030504040204" pitchFamily="34" charset="0"/>
              </a:rPr>
              <a:t>Nếu giá trị của biến không thay đổi trong suốt quá trình hoạt động thì gọi là hằng.</a:t>
            </a:r>
          </a:p>
          <a:p>
            <a:pPr marL="457200" lvl="1" indent="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None/>
            </a:pPr>
            <a:endParaRPr lang="en-US" altLang="en-US" kern="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65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Khai báo biến trong Java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04800" y="1096493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92150" marR="0" lvl="1" indent="-234950" algn="just" defTabSz="914400" rtl="0" eaLnBrk="0" fontAlgn="base" latinLnBrk="0" hangingPunc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33399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3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cs typeface="Tahoma" panose="020B0604030504040204" pitchFamily="34" charset="0"/>
              </a:rPr>
              <a:t> Qui tắc đặt tên biến</a:t>
            </a:r>
          </a:p>
          <a:p>
            <a:pPr marL="692150" marR="0" lvl="1" indent="-234950" algn="just" defTabSz="914400" rtl="0" eaLnBrk="0" fontAlgn="base" latinLnBrk="0" hangingPunc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33399"/>
              </a:buClr>
              <a:buSzTx/>
              <a:buFontTx/>
              <a:buChar char="●"/>
              <a:tabLst/>
              <a:defRPr/>
            </a:pPr>
            <a:r>
              <a:rPr kumimoji="0" lang="en-US" altLang="en-US" sz="21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cs typeface="Tahoma" panose="020B0604030504040204" pitchFamily="34" charset="0"/>
              </a:rPr>
              <a:t>Gồm các ký tự chữ, ký tự số, dấu gạch dưới ‘_’, và dấu ‘$’.</a:t>
            </a:r>
          </a:p>
          <a:p>
            <a:pPr marL="692150" marR="0" lvl="1" indent="-234950" algn="just" defTabSz="914400" rtl="0" eaLnBrk="0" fontAlgn="base" latinLnBrk="0" hangingPunc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33399"/>
              </a:buClr>
              <a:buSzTx/>
              <a:buFontTx/>
              <a:buChar char="●"/>
              <a:tabLst/>
              <a:defRPr/>
            </a:pPr>
            <a:r>
              <a:rPr kumimoji="0" lang="en-US" altLang="en-US" sz="21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cs typeface="Tahoma" panose="020B0604030504040204" pitchFamily="34" charset="0"/>
              </a:rPr>
              <a:t>Bắt đầu bằng ký tự chữ.</a:t>
            </a:r>
          </a:p>
          <a:p>
            <a:pPr marL="692150" marR="0" lvl="1" indent="-234950" algn="just" defTabSz="914400" rtl="0" eaLnBrk="0" fontAlgn="base" latinLnBrk="0" hangingPunc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33399"/>
              </a:buClr>
              <a:buSzTx/>
              <a:buFontTx/>
              <a:buChar char="●"/>
              <a:tabLst/>
              <a:defRPr/>
            </a:pPr>
            <a:r>
              <a:rPr kumimoji="0" lang="en-US" altLang="en-US" sz="21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cs typeface="Tahoma" panose="020B0604030504040204" pitchFamily="34" charset="0"/>
              </a:rPr>
              <a:t>Không được trùng với từ khóa và từ dành riêng của Java.</a:t>
            </a:r>
          </a:p>
          <a:p>
            <a:pPr marL="692150" marR="0" lvl="1" indent="-234950" algn="just" defTabSz="914400" rtl="0" eaLnBrk="0" fontAlgn="base" latinLnBrk="0" hangingPunc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33399"/>
              </a:buClr>
              <a:buSzTx/>
              <a:buFontTx/>
              <a:buChar char="●"/>
              <a:tabLst/>
              <a:defRPr/>
            </a:pPr>
            <a:r>
              <a:rPr kumimoji="0" lang="en-US" altLang="en-US" sz="21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cs typeface="Tahoma" panose="020B0604030504040204" pitchFamily="34" charset="0"/>
              </a:rPr>
              <a:t>Có phân biệt chữ hoa – thường.</a:t>
            </a:r>
          </a:p>
          <a:p>
            <a:pPr marL="692150" marR="0" lvl="1" indent="-234950" algn="just" defTabSz="914400" rtl="0" eaLnBrk="0" fontAlgn="base" latinLnBrk="0" hangingPunc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33399"/>
              </a:buClr>
              <a:buSzTx/>
              <a:buFontTx/>
              <a:buChar char="●"/>
              <a:tabLst/>
              <a:defRPr/>
            </a:pPr>
            <a:r>
              <a:rPr kumimoji="0" lang="en-US" altLang="en-US" sz="21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cs typeface="Tahoma" panose="020B0604030504040204" pitchFamily="34" charset="0"/>
              </a:rPr>
              <a:t>Chỉ gồm một từ đơn và nên viết chữ thường.</a:t>
            </a:r>
          </a:p>
          <a:p>
            <a:pPr marL="692150" marR="0" lvl="1" indent="-234950" algn="just" defTabSz="914400" rtl="0" eaLnBrk="0" fontAlgn="base" latinLnBrk="0" hangingPunc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33399"/>
              </a:buClr>
              <a:buSzTx/>
              <a:buFontTx/>
              <a:buChar char="●"/>
              <a:tabLst/>
              <a:defRPr/>
            </a:pPr>
            <a:r>
              <a:rPr kumimoji="0" lang="en-US" altLang="en-US" sz="21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Nếu tên biến gồm nhiều từ, ký tự đầu của từ đầu viết thường, ký tự đầu của mỗi từ kế tiếp viết hoa.</a:t>
            </a:r>
          </a:p>
          <a:p>
            <a:pPr marL="692150" marR="0" lvl="1" indent="-234950" algn="just" defTabSz="914400" rtl="0" eaLnBrk="0" fontAlgn="base" latinLnBrk="0" hangingPunc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33399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692150" marR="0" lvl="1" indent="-234950" algn="just" defTabSz="914400" rtl="0" eaLnBrk="0" fontAlgn="base" latinLnBrk="0" hangingPunc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33399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692150" marR="0" lvl="1" indent="-234950" algn="just" defTabSz="914400" rtl="0" eaLnBrk="0" fontAlgn="base" latinLnBrk="0" hangingPunc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33399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84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Giới thiệu về các toán tử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68313" y="1196975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800" kern="0" smtClean="0">
                <a:latin typeface="Tahoma" panose="020B0604030504040204" pitchFamily="34" charset="0"/>
                <a:cs typeface="Tahoma" panose="020B0604030504040204" pitchFamily="34" charset="0"/>
              </a:rPr>
              <a:t>Toán tử gán</a:t>
            </a:r>
            <a:endParaRPr lang="en-US" altLang="en-US" sz="2800" kern="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42988" y="1989138"/>
          <a:ext cx="7345362" cy="40688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7372"/>
                <a:gridCol w="5110026"/>
                <a:gridCol w="1047964"/>
              </a:tblGrid>
              <a:tr h="5037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Ký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hiệu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Mô tả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Ví dụ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</a:tr>
              <a:tr h="6298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=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Gán toán tử hạng hai cho toán tử hạng nhất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 = 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</a:tr>
              <a:tr h="9783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+=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Cộng hoặc nối chuỗi toán hạng sau vào toán hạng đầu và gán kết quả cho toán hạng đầu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 += 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</a:tr>
              <a:tr h="6522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-=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Trừ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toán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hạng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sau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khỏi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toán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hạng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đầu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và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gán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kết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quả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cho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toán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hạng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đầu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 -= 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</a:tr>
              <a:tr h="6522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*=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Nhân toán hạng sau vào toán hạng đầu và gán kết quả cho toán hạng đầu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 *= 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</a:tr>
              <a:tr h="6522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/=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Chia toán hạng sau cho toán hạng đầu và gán kết quả cho toán hạng đầu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 /= 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Giới thiệu về các toán tử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82600" y="1139825"/>
            <a:ext cx="7920038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800" kern="0" smtClean="0">
                <a:latin typeface="Tahoma" panose="020B0604030504040204" pitchFamily="34" charset="0"/>
                <a:cs typeface="Tahoma" panose="020B0604030504040204" pitchFamily="34" charset="0"/>
              </a:rPr>
              <a:t>Toán tử số học</a:t>
            </a:r>
            <a:endParaRPr lang="en-US" altLang="en-US" sz="2800" kern="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139648"/>
              </p:ext>
            </p:extLst>
          </p:nvPr>
        </p:nvGraphicFramePr>
        <p:xfrm>
          <a:off x="1219200" y="1905000"/>
          <a:ext cx="5754688" cy="21955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7344"/>
                <a:gridCol w="2877344"/>
              </a:tblGrid>
              <a:tr h="3659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Toán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tử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Mô tả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</a:tr>
              <a:tr h="3659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+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Cộng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</a:tr>
              <a:tr h="3659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Trừ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</a:tr>
              <a:tr h="3659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*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Nhân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</a:tr>
              <a:tr h="3659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/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Chia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</a:tr>
              <a:tr h="3659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Chia </a:t>
                      </a:r>
                      <a:r>
                        <a:rPr lang="en-US" sz="2000" dirty="0" err="1">
                          <a:effectLst/>
                        </a:rPr>
                        <a:t>lấy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phần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dư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57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Giới thiệu về các toán tử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68313" y="1196975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800" kern="0" smtClean="0">
                <a:latin typeface="Tahoma" panose="020B0604030504040204" pitchFamily="34" charset="0"/>
                <a:cs typeface="Tahoma" panose="020B0604030504040204" pitchFamily="34" charset="0"/>
              </a:rPr>
              <a:t>Toán tử 1 ngôi</a:t>
            </a:r>
            <a:endParaRPr lang="en-US" altLang="en-US" sz="2800" kern="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902489"/>
              </p:ext>
            </p:extLst>
          </p:nvPr>
        </p:nvGraphicFramePr>
        <p:xfrm>
          <a:off x="1187450" y="1981200"/>
          <a:ext cx="6621463" cy="25717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2302"/>
                <a:gridCol w="4389161"/>
              </a:tblGrid>
              <a:tr h="3646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Toán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tử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Mô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tả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</a:tr>
              <a:tr h="3646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+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Chỉ định giá trị không âm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</a:tr>
              <a:tr h="3646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Chỉ định giá trị âm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</a:tr>
              <a:tr h="3646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++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Tăng giá trị lên 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</a:tr>
              <a:tr h="3646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--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Giảm giá trị đi 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</a:tr>
              <a:tr h="7485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!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Phép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toán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phủ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định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trên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một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giá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trị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luận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lý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69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Giới thiệu về các toán tử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68313" y="1196975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800" kern="0" smtClean="0">
                <a:latin typeface="Tahoma" panose="020B0604030504040204" pitchFamily="34" charset="0"/>
                <a:cs typeface="Tahoma" panose="020B0604030504040204" pitchFamily="34" charset="0"/>
              </a:rPr>
              <a:t>Toán tử so sánh</a:t>
            </a:r>
            <a:endParaRPr lang="en-US" altLang="en-US" sz="2800" kern="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988965"/>
              </p:ext>
            </p:extLst>
          </p:nvPr>
        </p:nvGraphicFramePr>
        <p:xfrm>
          <a:off x="1042988" y="2057400"/>
          <a:ext cx="6261100" cy="24272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6418"/>
                <a:gridCol w="3884682"/>
              </a:tblGrid>
              <a:tr h="3467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Toán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tử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Mô tả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</a:tr>
              <a:tr h="3467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==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So sánh bằng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</a:tr>
              <a:tr h="3467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!=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So sánh không bằng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</a:tr>
              <a:tr h="3467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&gt;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So sánh lớn hơn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</a:tr>
              <a:tr h="3467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&gt;=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So sánh lớn hơn hoặc bằng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</a:tr>
              <a:tr h="3467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&lt;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So sánh nhỏ hơn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</a:tr>
              <a:tr h="3467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&lt;=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So </a:t>
                      </a:r>
                      <a:r>
                        <a:rPr lang="en-US" sz="2000" dirty="0" err="1">
                          <a:effectLst/>
                        </a:rPr>
                        <a:t>sánh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nhỏ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hơn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hoặc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bằng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26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Giới thiệu về các toán tử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68313" y="1196975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800" kern="0" smtClean="0">
                <a:latin typeface="Tahoma" panose="020B0604030504040204" pitchFamily="34" charset="0"/>
                <a:cs typeface="Tahoma" panose="020B0604030504040204" pitchFamily="34" charset="0"/>
              </a:rPr>
              <a:t>Toán tử luận lý điều kiện</a:t>
            </a:r>
            <a:endParaRPr lang="en-US" altLang="en-US" sz="2800" kern="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714263"/>
              </p:ext>
            </p:extLst>
          </p:nvPr>
        </p:nvGraphicFramePr>
        <p:xfrm>
          <a:off x="971550" y="2057400"/>
          <a:ext cx="7416800" cy="29511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2694"/>
                <a:gridCol w="5014106"/>
              </a:tblGrid>
              <a:tr h="3593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Toán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tử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Mô tả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161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&amp;&amp;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Phép toán luận lý VÀ (AND) trên 2 giá trị. Kết quả trả về TRUE khi cả hai đều đúng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161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||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Phép toán luận lý HOẶC (OR) trên 2 giá trị. Kết quả trả về FALSE khi cả hai đều sai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93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?: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Toán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tử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điều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kiện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84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Giới thiệu về các toán tử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68313" y="1196975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800" kern="0" smtClean="0">
                <a:latin typeface="Tahoma" panose="020B0604030504040204" pitchFamily="34" charset="0"/>
                <a:cs typeface="Tahoma" panose="020B0604030504040204" pitchFamily="34" charset="0"/>
              </a:rPr>
              <a:t>Toán tử tiền tố, hậu tố</a:t>
            </a:r>
            <a:endParaRPr lang="en-US" altLang="en-US" sz="2800" kern="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593796"/>
              </p:ext>
            </p:extLst>
          </p:nvPr>
        </p:nvGraphicFramePr>
        <p:xfrm>
          <a:off x="914400" y="1981200"/>
          <a:ext cx="7272338" cy="18716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36169"/>
                <a:gridCol w="3636169"/>
              </a:tblGrid>
              <a:tr h="6238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Toán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tử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Mô tả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</a:tr>
              <a:tr h="6238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++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Tăng một giá trị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</a:tr>
              <a:tr h="6238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--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Giảm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một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giá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trị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1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Giới thiệu về các toán tử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68313" y="1196975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800" kern="0" smtClean="0">
                <a:latin typeface="Tahoma" panose="020B0604030504040204" pitchFamily="34" charset="0"/>
                <a:cs typeface="Tahoma" panose="020B0604030504040204" pitchFamily="34" charset="0"/>
              </a:rPr>
              <a:t>Độ ưu tiên giữa các toán tử</a:t>
            </a:r>
            <a:endParaRPr lang="en-US" altLang="en-US" sz="2800" kern="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187450" y="1989138"/>
          <a:ext cx="6261100" cy="28416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7470"/>
                <a:gridCol w="4813630"/>
              </a:tblGrid>
              <a:tr h="4736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Thứ tự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Toán tử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</a:tr>
              <a:tr h="4736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Các toán tử đơn như: +, -, ++, --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</a:tr>
              <a:tr h="4736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Các toán tử số học *, /, +, -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</a:tr>
              <a:tr h="4736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Các toán tử quan hệ &gt;, &lt;, &gt;=, &lt;=, ==, !=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</a:tr>
              <a:tr h="4736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Các toán tử luận lý &amp;&amp;, ||, ?: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</a:tr>
              <a:tr h="4736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Các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toán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tử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gán</a:t>
                      </a:r>
                      <a:r>
                        <a:rPr lang="en-US" sz="2000" dirty="0">
                          <a:effectLst/>
                        </a:rPr>
                        <a:t> =, *=, /=, +=, -=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82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AutoNum type="arabicPeriod"/>
            </a:pPr>
            <a:r>
              <a:rPr lang="en-US" altLang="en-US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Giới thiệu về Java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AutoNum type="arabicPeriod"/>
            </a:pPr>
            <a:r>
              <a:rPr lang="en-US" altLang="en-US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Các đặc trưng của ngôn ngữ lập trình Java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AutoNum type="arabicPeriod"/>
            </a:pPr>
            <a:r>
              <a:rPr lang="en-US" altLang="en-US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JVM – Java </a:t>
            </a:r>
            <a:r>
              <a:rPr lang="en-US" altLang="en-US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Virtual </a:t>
            </a:r>
            <a:r>
              <a:rPr lang="en-US" altLang="en-US" smtClean="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Machine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AutoNum type="arabicPeriod"/>
            </a:pPr>
            <a:r>
              <a:rPr lang="en-US" altLang="en-US" smtClean="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Môi trường lập trình java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AutoNum type="arabicPeriod"/>
            </a:pPr>
            <a:r>
              <a:rPr lang="en-US" altLang="en-US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Các kiểu </a:t>
            </a:r>
            <a:r>
              <a:rPr lang="en-US" altLang="en-US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dữ </a:t>
            </a:r>
            <a:r>
              <a:rPr lang="en-US" altLang="en-US" smtClean="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liệu cơ sở</a:t>
            </a:r>
            <a:endParaRPr lang="en-US" altLang="en-US">
              <a:solidFill>
                <a:srgbClr val="002060"/>
              </a:solidFill>
              <a:latin typeface="Cambria" panose="02040503050406030204" pitchFamily="18" charset="0"/>
              <a:cs typeface="Tahoma" panose="020B0604030504040204" pitchFamily="34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AutoNum type="arabicPeriod"/>
            </a:pPr>
            <a:r>
              <a:rPr lang="en-US" altLang="en-US" smtClean="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Biến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AutoNum type="arabicPeriod"/>
            </a:pPr>
            <a:r>
              <a:rPr lang="en-US" altLang="en-US" smtClean="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Giới thiệu về các toán tử</a:t>
            </a:r>
            <a:endParaRPr lang="en-US" altLang="en-US">
              <a:solidFill>
                <a:srgbClr val="002060"/>
              </a:solidFill>
              <a:latin typeface="Cambria" panose="02040503050406030204" pitchFamily="18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Giới thiệu về Java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68313" y="1196975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kern="0" smtClean="0">
                <a:latin typeface="Tahoma" panose="020B0604030504040204" pitchFamily="34" charset="0"/>
                <a:cs typeface="Tahoma" panose="020B0604030504040204" pitchFamily="34" charset="0"/>
              </a:rPr>
              <a:t>Ngôn ngữ lập trình Java do hãng Sun Microsystem xây dựng và phát triển.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kern="0" smtClean="0">
                <a:latin typeface="Tahoma" panose="020B0604030504040204" pitchFamily="34" charset="0"/>
                <a:cs typeface="Tahoma" panose="020B0604030504040204" pitchFamily="34" charset="0"/>
              </a:rPr>
              <a:t>Java được xây dựng dựa trên ngôn ngữ C và C++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kern="0" smtClean="0">
                <a:latin typeface="Tahoma" panose="020B0604030504040204" pitchFamily="34" charset="0"/>
                <a:cs typeface="Tahoma" panose="020B0604030504040204" pitchFamily="34" charset="0"/>
              </a:rPr>
              <a:t>Java là ngôn ngữ lập trình hướng đối tượng và độc lập nền tảng</a:t>
            </a:r>
            <a:endParaRPr lang="en-US" altLang="en-US" sz="2800" kern="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40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Các đặc trưng của Java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68313" y="1052513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85800"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2400" kern="0" smtClean="0">
                <a:latin typeface="Tahoma" panose="020B0604030504040204" pitchFamily="34" charset="0"/>
                <a:cs typeface="Tahoma" panose="020B0604030504040204" pitchFamily="34" charset="0"/>
              </a:rPr>
              <a:t>Hướng đối tượng</a:t>
            </a:r>
          </a:p>
          <a:p>
            <a:pPr marL="685800"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2400" kern="0" smtClean="0">
                <a:latin typeface="Tahoma" panose="020B0604030504040204" pitchFamily="34" charset="0"/>
                <a:cs typeface="Tahoma" panose="020B0604030504040204" pitchFamily="34" charset="0"/>
              </a:rPr>
              <a:t>Độc lập nền tảng</a:t>
            </a:r>
          </a:p>
          <a:p>
            <a:pPr marL="685800"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2400" kern="0" smtClean="0">
                <a:latin typeface="Tahoma" panose="020B0604030504040204" pitchFamily="34" charset="0"/>
                <a:cs typeface="Tahoma" panose="020B0604030504040204" pitchFamily="34" charset="0"/>
              </a:rPr>
              <a:t>Mạnh mẽ</a:t>
            </a:r>
          </a:p>
          <a:p>
            <a:pPr marL="685800"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2400" kern="0" smtClean="0">
                <a:latin typeface="Tahoma" panose="020B0604030504040204" pitchFamily="34" charset="0"/>
                <a:cs typeface="Tahoma" panose="020B0604030504040204" pitchFamily="34" charset="0"/>
              </a:rPr>
              <a:t>An toàn</a:t>
            </a:r>
          </a:p>
          <a:p>
            <a:pPr marL="685800"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2400" kern="0" smtClean="0">
                <a:latin typeface="Tahoma" panose="020B0604030504040204" pitchFamily="34" charset="0"/>
                <a:cs typeface="Tahoma" panose="020B0604030504040204" pitchFamily="34" charset="0"/>
              </a:rPr>
              <a:t>Phân tán</a:t>
            </a:r>
          </a:p>
          <a:p>
            <a:pPr marL="685800"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2400" kern="0" smtClean="0">
                <a:latin typeface="Tahoma" panose="020B0604030504040204" pitchFamily="34" charset="0"/>
                <a:cs typeface="Tahoma" panose="020B0604030504040204" pitchFamily="34" charset="0"/>
              </a:rPr>
              <a:t>Đa luồng</a:t>
            </a:r>
          </a:p>
          <a:p>
            <a:pPr marL="685800"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2400" kern="0" smtClean="0">
                <a:latin typeface="Tahoma" panose="020B0604030504040204" pitchFamily="34" charset="0"/>
                <a:cs typeface="Tahoma" panose="020B0604030504040204" pitchFamily="34" charset="0"/>
              </a:rPr>
              <a:t>Động</a:t>
            </a:r>
          </a:p>
          <a:p>
            <a:pPr marL="685800"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2400" kern="0" smtClean="0">
                <a:latin typeface="Tahoma" panose="020B0604030504040204" pitchFamily="34" charset="0"/>
                <a:cs typeface="Tahoma" panose="020B0604030504040204" pitchFamily="34" charset="0"/>
              </a:rPr>
              <a:t>Kiến trúc trung lập</a:t>
            </a:r>
          </a:p>
          <a:p>
            <a:pPr marL="685800"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2400" kern="0" smtClean="0">
                <a:latin typeface="Tahoma" panose="020B0604030504040204" pitchFamily="34" charset="0"/>
                <a:cs typeface="Tahoma" panose="020B0604030504040204" pitchFamily="34" charset="0"/>
              </a:rPr>
              <a:t>Khả  chuyển</a:t>
            </a:r>
          </a:p>
          <a:p>
            <a:pPr marL="685800"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2400" kern="0" smtClean="0">
                <a:latin typeface="Tahoma" panose="020B0604030504040204" pitchFamily="34" charset="0"/>
                <a:cs typeface="Tahoma" panose="020B0604030504040204" pitchFamily="34" charset="0"/>
              </a:rPr>
              <a:t>Hiệu suất cao</a:t>
            </a:r>
            <a:endParaRPr lang="en-US" altLang="en-US" sz="2400" kern="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3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JVM -</a:t>
              </a:r>
              <a:r>
                <a:rPr lang="en-US" altLang="en-US" sz="2400" b="1">
                  <a:solidFill>
                    <a:srgbClr val="002060"/>
                  </a:solidFill>
                  <a:latin typeface="Cambria" panose="02040503050406030204" pitchFamily="18" charset="0"/>
                  <a:cs typeface="Tahoma" panose="020B0604030504040204" pitchFamily="34" charset="0"/>
                </a:rPr>
                <a:t> Java Virtual Machine</a:t>
              </a:r>
              <a:r>
                <a:rPr lang="en-US" sz="2400" b="1" smtClean="0">
                  <a:latin typeface="Cambria" panose="02040503050406030204" pitchFamily="18" charset="0"/>
                </a:rPr>
                <a:t> 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68313" y="1196975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800"/>
              </a:spcBef>
            </a:pPr>
            <a:r>
              <a:rPr lang="en-US" altLang="en-US" sz="2800" kern="0" smtClean="0">
                <a:latin typeface="Tahoma" panose="020B0604030504040204" pitchFamily="34" charset="0"/>
                <a:cs typeface="Tahoma" panose="020B0604030504040204" pitchFamily="34" charset="0"/>
              </a:rPr>
              <a:t>Nạp tập tin .class</a:t>
            </a:r>
          </a:p>
          <a:p>
            <a:pPr>
              <a:spcBef>
                <a:spcPts val="1800"/>
              </a:spcBef>
            </a:pPr>
            <a:r>
              <a:rPr lang="en-US" altLang="en-US" sz="2800" kern="0" smtClean="0">
                <a:latin typeface="Tahoma" panose="020B0604030504040204" pitchFamily="34" charset="0"/>
                <a:cs typeface="Tahoma" panose="020B0604030504040204" pitchFamily="34" charset="0"/>
              </a:rPr>
              <a:t>Quản lý bộ nhớ</a:t>
            </a:r>
          </a:p>
          <a:p>
            <a:pPr>
              <a:spcBef>
                <a:spcPts val="1800"/>
              </a:spcBef>
            </a:pPr>
            <a:r>
              <a:rPr lang="en-US" altLang="en-US" sz="2800" kern="0" smtClean="0">
                <a:latin typeface="Tahoma" panose="020B0604030504040204" pitchFamily="34" charset="0"/>
                <a:cs typeface="Tahoma" panose="020B0604030504040204" pitchFamily="34" charset="0"/>
              </a:rPr>
              <a:t>Thực hiện thu gom rác</a:t>
            </a:r>
            <a:endParaRPr lang="en-US" altLang="en-US" sz="2800" kern="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" name="Group 5"/>
          <p:cNvGrpSpPr>
            <a:grpSpLocks noChangeAspect="1"/>
          </p:cNvGrpSpPr>
          <p:nvPr/>
        </p:nvGrpSpPr>
        <p:grpSpPr bwMode="auto">
          <a:xfrm>
            <a:off x="1619250" y="3429000"/>
            <a:ext cx="5967413" cy="3108325"/>
            <a:chOff x="0" y="0"/>
            <a:chExt cx="3381375" cy="1762125"/>
          </a:xfrm>
        </p:grpSpPr>
        <p:sp>
          <p:nvSpPr>
            <p:cNvPr id="12" name="Rectangle 11"/>
            <p:cNvSpPr/>
            <p:nvPr/>
          </p:nvSpPr>
          <p:spPr>
            <a:xfrm>
              <a:off x="114242" y="18899"/>
              <a:ext cx="1104636" cy="248389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7000"/>
                </a:lnSpc>
                <a:spcBef>
                  <a:spcPct val="50000"/>
                </a:spcBef>
                <a:spcAft>
                  <a:spcPts val="800"/>
                </a:spcAft>
                <a:buClr>
                  <a:srgbClr val="330066"/>
                </a:buClr>
                <a:buSzPct val="7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Calibri" panose="020F0502020204030204" pitchFamily="34" charset="0"/>
                  <a:cs typeface="Times New Roman" panose="02020603050405020304" pitchFamily="18" charset="0"/>
                </a:rPr>
                <a:t>Source code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0" y="599374"/>
              <a:ext cx="1409581" cy="410383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7000"/>
                </a:lnSpc>
                <a:spcBef>
                  <a:spcPct val="50000"/>
                </a:spcBef>
                <a:spcAft>
                  <a:spcPts val="800"/>
                </a:spcAft>
                <a:buClr>
                  <a:srgbClr val="330066"/>
                </a:buClr>
                <a:buSzPct val="7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Calibri" panose="020F0502020204030204" pitchFamily="34" charset="0"/>
                  <a:cs typeface="Times New Roman" panose="02020603050405020304" pitchFamily="18" charset="0"/>
                </a:rPr>
                <a:t>Java Compiler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1707" y="1428239"/>
              <a:ext cx="1103737" cy="248389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7000"/>
                </a:lnSpc>
                <a:spcBef>
                  <a:spcPct val="50000"/>
                </a:spcBef>
                <a:spcAft>
                  <a:spcPts val="800"/>
                </a:spcAft>
                <a:buClr>
                  <a:srgbClr val="330066"/>
                </a:buClr>
                <a:buSzPct val="7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Calibri" panose="020F0502020204030204" pitchFamily="34" charset="0"/>
                  <a:cs typeface="Times New Roman" panose="02020603050405020304" pitchFamily="18" charset="0"/>
                </a:rPr>
                <a:t>Bytecodes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52602" y="1304944"/>
              <a:ext cx="1105536" cy="457181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7000"/>
                </a:lnSpc>
                <a:spcBef>
                  <a:spcPct val="50000"/>
                </a:spcBef>
                <a:spcAft>
                  <a:spcPts val="800"/>
                </a:spcAft>
                <a:buClr>
                  <a:srgbClr val="330066"/>
                </a:buClr>
                <a:buSzPct val="7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Calibri" panose="020F0502020204030204" pitchFamily="34" charset="0"/>
                  <a:cs typeface="Times New Roman" panose="02020603050405020304" pitchFamily="18" charset="0"/>
                </a:rPr>
                <a:t>Java Virtual Machine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971794" y="561576"/>
              <a:ext cx="1409581" cy="409483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7000"/>
                </a:lnSpc>
                <a:spcBef>
                  <a:spcPct val="50000"/>
                </a:spcBef>
                <a:spcAft>
                  <a:spcPts val="800"/>
                </a:spcAft>
                <a:buClr>
                  <a:srgbClr val="330066"/>
                </a:buClr>
                <a:buSzPct val="7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Calibri" panose="020F0502020204030204" pitchFamily="34" charset="0"/>
                  <a:cs typeface="Times New Roman" panose="02020603050405020304" pitchFamily="18" charset="0"/>
                </a:rPr>
                <a:t>JIT Compiler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77041" y="0"/>
              <a:ext cx="1103737" cy="248389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7000"/>
                </a:lnSpc>
                <a:spcBef>
                  <a:spcPct val="50000"/>
                </a:spcBef>
                <a:spcAft>
                  <a:spcPts val="800"/>
                </a:spcAft>
                <a:buClr>
                  <a:srgbClr val="330066"/>
                </a:buClr>
                <a:buSzPct val="7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Calibri" panose="020F0502020204030204" pitchFamily="34" charset="0"/>
                  <a:cs typeface="Times New Roman" panose="02020603050405020304" pitchFamily="18" charset="0"/>
                </a:rPr>
                <a:t>Native code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86350" y="276289"/>
              <a:ext cx="0" cy="332986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>
            <a:xfrm>
              <a:off x="2638354" y="248389"/>
              <a:ext cx="0" cy="332086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headEnd type="triangle"/>
              <a:tailEnd type="none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>
            <a:xfrm>
              <a:off x="2667139" y="971059"/>
              <a:ext cx="0" cy="333886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headEnd type="triangle"/>
              <a:tailEnd type="none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>
            <a:xfrm>
              <a:off x="714236" y="1018757"/>
              <a:ext cx="0" cy="409483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>
            <a:xfrm>
              <a:off x="1295339" y="1553334"/>
              <a:ext cx="857263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831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Môi trường lập trình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68313" y="1196975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800"/>
              </a:spcBef>
            </a:pPr>
            <a:r>
              <a:rPr lang="en-US" altLang="en-US" sz="2800" kern="0" smtClean="0">
                <a:latin typeface="Tahoma" panose="020B0604030504040204" pitchFamily="34" charset="0"/>
                <a:cs typeface="Tahoma" panose="020B0604030504040204" pitchFamily="34" charset="0"/>
              </a:rPr>
              <a:t>Có nhiều công cụ để lập trình, khóa học sử dụng Eclipse</a:t>
            </a:r>
          </a:p>
          <a:p>
            <a:pPr>
              <a:spcBef>
                <a:spcPts val="1800"/>
              </a:spcBef>
            </a:pPr>
            <a:r>
              <a:rPr lang="en-US" altLang="en-US" sz="2800" kern="0" smtClean="0">
                <a:latin typeface="Tahoma" panose="020B0604030504040204" pitchFamily="34" charset="0"/>
                <a:cs typeface="Tahoma" panose="020B0604030504040204" pitchFamily="34" charset="0"/>
              </a:rPr>
              <a:t>Notepad, netbean… cũng có thể lập trình java được</a:t>
            </a:r>
            <a:endParaRPr lang="en-US" altLang="en-US" sz="2800" kern="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17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Kiểu dữ liệu cơ sở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23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412875"/>
            <a:ext cx="7924800" cy="507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400800" y="1066800"/>
            <a:ext cx="2560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4 nhóm – 8 kiểu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21062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Kiểu dữ liệu cơ sở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325190"/>
              </p:ext>
            </p:extLst>
          </p:nvPr>
        </p:nvGraphicFramePr>
        <p:xfrm>
          <a:off x="606014" y="1219200"/>
          <a:ext cx="817603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031"/>
                <a:gridCol w="4952999"/>
              </a:tblGrid>
              <a:tr h="518160"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002060"/>
                          </a:solidFill>
                        </a:rPr>
                        <a:t>Kiểu</a:t>
                      </a:r>
                      <a:r>
                        <a:rPr lang="en-US" sz="2800" baseline="0" smtClean="0">
                          <a:solidFill>
                            <a:srgbClr val="002060"/>
                          </a:solidFill>
                        </a:rPr>
                        <a:t> cơ sở</a:t>
                      </a:r>
                      <a:endParaRPr lang="en-US" sz="28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002060"/>
                          </a:solidFill>
                        </a:rPr>
                        <a:t>Wrapper</a:t>
                      </a:r>
                      <a:r>
                        <a:rPr lang="en-US" sz="2800" baseline="0" smtClean="0">
                          <a:solidFill>
                            <a:srgbClr val="002060"/>
                          </a:solidFill>
                        </a:rPr>
                        <a:t> class</a:t>
                      </a:r>
                      <a:endParaRPr lang="en-US" sz="28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002060"/>
                          </a:solidFill>
                        </a:rPr>
                        <a:t>boolean</a:t>
                      </a:r>
                      <a:endParaRPr lang="en-US" sz="28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smtClean="0">
                          <a:solidFill>
                            <a:srgbClr val="002060"/>
                          </a:solidFill>
                        </a:rPr>
                        <a:t>B</a:t>
                      </a:r>
                      <a:r>
                        <a:rPr lang="en-US" sz="2800" smtClean="0">
                          <a:solidFill>
                            <a:srgbClr val="002060"/>
                          </a:solidFill>
                        </a:rPr>
                        <a:t>oolean</a:t>
                      </a:r>
                      <a:endParaRPr lang="en-US" sz="28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002060"/>
                          </a:solidFill>
                        </a:rPr>
                        <a:t>char</a:t>
                      </a:r>
                      <a:endParaRPr lang="en-US" sz="28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002060"/>
                          </a:solidFill>
                        </a:rPr>
                        <a:t>Character</a:t>
                      </a:r>
                      <a:endParaRPr lang="en-US" sz="28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002060"/>
                          </a:solidFill>
                        </a:rPr>
                        <a:t>byte</a:t>
                      </a:r>
                      <a:endParaRPr lang="en-US" sz="28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smtClean="0">
                          <a:solidFill>
                            <a:srgbClr val="002060"/>
                          </a:solidFill>
                        </a:rPr>
                        <a:t>B</a:t>
                      </a:r>
                      <a:r>
                        <a:rPr lang="en-US" sz="2800" smtClean="0">
                          <a:solidFill>
                            <a:srgbClr val="002060"/>
                          </a:solidFill>
                        </a:rPr>
                        <a:t>yte</a:t>
                      </a:r>
                      <a:endParaRPr lang="en-US" sz="28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002060"/>
                          </a:solidFill>
                        </a:rPr>
                        <a:t>short</a:t>
                      </a:r>
                      <a:endParaRPr lang="en-US" sz="28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smtClean="0">
                          <a:solidFill>
                            <a:srgbClr val="002060"/>
                          </a:solidFill>
                        </a:rPr>
                        <a:t>S</a:t>
                      </a:r>
                      <a:r>
                        <a:rPr lang="en-US" sz="2800" smtClean="0">
                          <a:solidFill>
                            <a:srgbClr val="002060"/>
                          </a:solidFill>
                        </a:rPr>
                        <a:t>hort</a:t>
                      </a:r>
                      <a:endParaRPr lang="en-US" sz="28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002060"/>
                          </a:solidFill>
                        </a:rPr>
                        <a:t>int</a:t>
                      </a:r>
                      <a:endParaRPr lang="en-US" sz="28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002060"/>
                          </a:solidFill>
                        </a:rPr>
                        <a:t>Integer</a:t>
                      </a:r>
                      <a:endParaRPr lang="en-US" sz="28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002060"/>
                          </a:solidFill>
                        </a:rPr>
                        <a:t>long</a:t>
                      </a:r>
                      <a:endParaRPr lang="en-US" sz="28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smtClean="0">
                          <a:solidFill>
                            <a:srgbClr val="002060"/>
                          </a:solidFill>
                        </a:rPr>
                        <a:t>L</a:t>
                      </a:r>
                      <a:r>
                        <a:rPr lang="en-US" sz="2800" smtClean="0">
                          <a:solidFill>
                            <a:srgbClr val="002060"/>
                          </a:solidFill>
                        </a:rPr>
                        <a:t>ong</a:t>
                      </a:r>
                      <a:endParaRPr lang="en-US" sz="28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002060"/>
                          </a:solidFill>
                        </a:rPr>
                        <a:t>float</a:t>
                      </a:r>
                      <a:endParaRPr lang="en-US" sz="28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smtClean="0">
                          <a:solidFill>
                            <a:srgbClr val="002060"/>
                          </a:solidFill>
                        </a:rPr>
                        <a:t>F</a:t>
                      </a:r>
                      <a:r>
                        <a:rPr lang="en-US" sz="2800" smtClean="0">
                          <a:solidFill>
                            <a:srgbClr val="002060"/>
                          </a:solidFill>
                        </a:rPr>
                        <a:t>loat</a:t>
                      </a:r>
                      <a:endParaRPr lang="en-US" sz="28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002060"/>
                          </a:solidFill>
                        </a:rPr>
                        <a:t>double</a:t>
                      </a:r>
                      <a:endParaRPr lang="en-US" sz="28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smtClean="0">
                          <a:solidFill>
                            <a:srgbClr val="002060"/>
                          </a:solidFill>
                        </a:rPr>
                        <a:t>D</a:t>
                      </a:r>
                      <a:r>
                        <a:rPr lang="en-US" sz="2800" smtClean="0">
                          <a:solidFill>
                            <a:srgbClr val="002060"/>
                          </a:solidFill>
                        </a:rPr>
                        <a:t>ouble</a:t>
                      </a:r>
                      <a:endParaRPr lang="en-US" sz="28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0519" y="5943600"/>
            <a:ext cx="8425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Cambria" panose="02040503050406030204" pitchFamily="18" charset="0"/>
              </a:rPr>
              <a:t>Wrapper class rất hữu ích, hỗ trợ tối đa cho kiểu cơ sở</a:t>
            </a:r>
            <a:endParaRPr lang="en-US" sz="28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5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Khai báo biến trong Java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68313" y="1196975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700" kern="0" smtClean="0">
                <a:latin typeface="Tahoma" panose="020B0604030504040204" pitchFamily="34" charset="0"/>
                <a:cs typeface="Tahoma" panose="020B0604030504040204" pitchFamily="34" charset="0"/>
              </a:rPr>
              <a:t>Biến là đơn vị lưu trữ cơ bản trong lập trình Java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700" kern="0" smtClean="0">
                <a:latin typeface="Tahoma" panose="020B0604030504040204" pitchFamily="34" charset="0"/>
                <a:cs typeface="Tahoma" panose="020B0604030504040204" pitchFamily="34" charset="0"/>
              </a:rPr>
              <a:t>Biến là các thành phần xác định dữ liệu và được dùng để tham chiếu đến các giá trị xác định được tạo ra trong chương trình.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700" kern="0" smtClean="0">
                <a:latin typeface="Tahoma" panose="020B0604030504040204" pitchFamily="34" charset="0"/>
                <a:cs typeface="Tahoma" panose="020B0604030504040204" pitchFamily="34" charset="0"/>
              </a:rPr>
              <a:t>Tất cả các biến khi sử dụng phải được khởi tạo trước</a:t>
            </a:r>
            <a:endParaRPr lang="en-US" altLang="en-US" sz="2700" kern="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68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40CD5F6D-FFD4-450A-B180-FA1291753058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803</Words>
  <Application>Microsoft Office PowerPoint</Application>
  <PresentationFormat>On-screen Show (4:3)</PresentationFormat>
  <Paragraphs>179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</vt:lpstr>
      <vt:lpstr>Segoe UI</vt:lpstr>
      <vt:lpstr>Tahoma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199</cp:revision>
  <dcterms:created xsi:type="dcterms:W3CDTF">2011-04-06T04:04:31Z</dcterms:created>
  <dcterms:modified xsi:type="dcterms:W3CDTF">2016-02-25T13:24:41Z</dcterms:modified>
</cp:coreProperties>
</file>