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1" r:id="rId3"/>
    <p:sldId id="263" r:id="rId4"/>
    <p:sldId id="265" r:id="rId5"/>
    <p:sldId id="264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6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94671" autoAdjust="0"/>
  </p:normalViewPr>
  <p:slideViewPr>
    <p:cSldViewPr>
      <p:cViewPr varScale="1">
        <p:scale>
          <a:sx n="70" d="100"/>
          <a:sy n="70" d="100"/>
        </p:scale>
        <p:origin x="143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03/03/2016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uythanhcse@gmail.com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03/03/2016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03/03/2016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03/03/2016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l">
              <a:lnSpc>
                <a:spcPct val="180000"/>
              </a:lnSpc>
            </a:pPr>
            <a:r>
              <a:rPr lang="en-US" sz="1100" b="1" baseline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Ths. Trần Duy Thanh – </a:t>
            </a:r>
            <a:r>
              <a:rPr lang="en-US" sz="1100" b="1" baseline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duythanhcse@gmail.com</a:t>
            </a:r>
            <a:r>
              <a:rPr lang="en-US" sz="1100" b="1" baseline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– 0987773061 – http://duythanhcse.wordpress.com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9009"/>
            <a:ext cx="9144000" cy="37664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2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2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Android</a:t>
            </a:r>
            <a:endParaRPr lang="en-US" sz="12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"/>
            <a:ext cx="1111201" cy="34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03/03/2016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03/03/2016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03/03/2016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03/03/2016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03/03/2016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03/03/2016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03/03/2016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03/03/2016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914400" y="2895600"/>
            <a:ext cx="76962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Google Map phần 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2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86200" y="1752600"/>
            <a:ext cx="1228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Cambria" panose="02040503050406030204" pitchFamily="18" charset="0"/>
              </a:rPr>
              <a:t>Bài 64</a:t>
            </a:r>
            <a:endParaRPr lang="en-US" sz="2800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57200" y="685800"/>
            <a:ext cx="680795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PolylineOptions plOption=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1435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PolylineOptions();</a:t>
            </a: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304800" y="1066800"/>
            <a:ext cx="10025418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map.setOnMapClickListener(</a:t>
            </a:r>
            <a:r>
              <a:rPr kumimoji="0" lang="en-US" sz="10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1435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OnMapClickListener() {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1435F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@Override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1435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sz="10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1435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onMapClick(LatLng arg0) {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(typedraw==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CircleOptions optionCircle=</a:t>
            </a:r>
            <a:r>
              <a:rPr kumimoji="0" lang="en-US" sz="10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1435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CircleOptions();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optionCircle.center(arg0).radius(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Circle cir=map.addCircle(optionCircle);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cir.setFillColor(Color.RED);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cir.setStrokeColor(Color.BLUE);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(latPrevious==</a:t>
            </a:r>
            <a:r>
              <a:rPr kumimoji="0" lang="en-US" sz="10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latPrevious=arg0;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//xử lý vẽ đường thẳng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1435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sz="10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(latPrevious!=</a:t>
            </a:r>
            <a:r>
              <a:rPr kumimoji="0" lang="en-US" sz="10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PolylineOptions optionLine=</a:t>
            </a:r>
            <a:r>
              <a:rPr kumimoji="0" lang="en-US" sz="10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1435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PolylineOptions();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optionLine.add(latPrevious);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optionLine.add(arg0);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Polyline line=map.addPolyline(optionLine);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line.setColor(Color.BLUE);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line.setWidth(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latPrevious=</a:t>
            </a:r>
            <a:r>
              <a:rPr kumimoji="0" lang="en-US" sz="10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1435F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1435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sz="10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(typedraw==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(latPrevious==</a:t>
            </a:r>
            <a:r>
              <a:rPr kumimoji="0" lang="en-US" sz="10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plOption=</a:t>
            </a:r>
            <a:r>
              <a:rPr kumimoji="0" lang="en-US" sz="10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1435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PolylineOptions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636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57200" y="304800"/>
            <a:ext cx="10025418" cy="618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(latPrevious!=</a:t>
            </a:r>
            <a:r>
              <a:rPr kumimoji="0" lang="en-US" sz="10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1435F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plOption.add(latPrevious);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plOption.add(arg0);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Polyline polyline= map.addPolyline(plOption);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polyline.setColor(Color.RED);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1435F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latPrevious=arg0;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1435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sz="10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(typedraw==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PolygonOptions pgOption=</a:t>
            </a:r>
            <a:r>
              <a:rPr kumimoji="0" lang="en-US" sz="10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1435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PolygonOptions();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1435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h1=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1435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h2=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0.25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LatLng center=arg0;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LatLng p1=</a:t>
            </a:r>
            <a:r>
              <a:rPr kumimoji="0" lang="en-US" sz="10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1435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LatLng(center.latitude-h1, center.longitude);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LatLng p2=</a:t>
            </a:r>
            <a:r>
              <a:rPr kumimoji="0" lang="en-US" sz="10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1435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LatLng(center.latitude-h2, center.longitude-h2);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LatLng p3=</a:t>
            </a:r>
            <a:r>
              <a:rPr kumimoji="0" lang="en-US" sz="10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1435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LatLng(center.latitude-h2, center.longitude-h1);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LatLng p4=</a:t>
            </a:r>
            <a:r>
              <a:rPr kumimoji="0" lang="en-US" sz="10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1435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LatLng(center.latitude+h2, center.longitude-h2);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LatLng p5=</a:t>
            </a:r>
            <a:r>
              <a:rPr kumimoji="0" lang="en-US" sz="10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1435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LatLng(center.latitude+h1, center.longitude-h1);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LatLng p6=</a:t>
            </a:r>
            <a:r>
              <a:rPr kumimoji="0" lang="en-US" sz="10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1435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LatLng(center.latitude+h2, center.longitude);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LatLng p7=</a:t>
            </a:r>
            <a:r>
              <a:rPr kumimoji="0" lang="en-US" sz="10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1435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LatLng(center.latitude+h1, center.longitude+h1);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LatLng p8=</a:t>
            </a:r>
            <a:r>
              <a:rPr kumimoji="0" lang="en-US" sz="10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1435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LatLng(center.latitude+h2, center.longitude+h2);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LatLng p9=</a:t>
            </a:r>
            <a:r>
              <a:rPr kumimoji="0" lang="en-US" sz="10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1435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LatLng(center.latitude-h2, center.longitude+h1);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LatLng p10=</a:t>
            </a:r>
            <a:r>
              <a:rPr kumimoji="0" lang="en-US" sz="10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1435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LatLng(center.latitude-h2, center.longitude+h2);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pgOption.add(p1);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pgOption.add(p2);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pgOption.add(p3);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pgOption.add(p4);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pgOption.add(p5);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pgOption.add(p6);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pgOption.add(p7);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pgOption.add(p8);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pgOption.add(p9);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pgOption.add(p10);</a:t>
            </a:r>
            <a:endPara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862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57200" y="533400"/>
            <a:ext cx="10025418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pgOption.add(p1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Polygon polyGon= map.addPolygon(pgOption);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polyGon.setFillColor(Color.YELLOW);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polyGon.setStrokeColor(Color.BLUE);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polyGon.setStrokeWidth(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1435F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1435F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5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ste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914400"/>
            <a:ext cx="3378200" cy="34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Donald_Duck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219200"/>
            <a:ext cx="220980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733800" y="4673600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 b="1">
                <a:latin typeface="VNI-Heather" pitchFamily="2" charset="0"/>
                <a:cs typeface="Arial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2954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Thao 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tác với Google Map: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T</a:t>
            </a: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hay 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đổi chế độ hiển thị google map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H</a:t>
            </a: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iển 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thị vị trí hiện tại của thiết bị lên google Map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C</a:t>
            </a: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ác 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thao tác khác: vẽ biểu tượng…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33400"/>
            <a:ext cx="3757376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512928"/>
            <a:ext cx="3757376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5464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533400" y="850613"/>
            <a:ext cx="8180445" cy="53553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 void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xuLyDoiMapType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position) {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switch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(position) {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case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mMap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.setMapType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GoogleMap.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MAP_TYPE_NORMAL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break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case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mMap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.setMapType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GoogleMap.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MAP_TYPE_SATELLITE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break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case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mMap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.setMapType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GoogleMap.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MAP_TYPE_TERRAIN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break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case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mMap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.setMapType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GoogleMap.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MAP_TYPE_HYBRID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break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case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4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mMap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.setMapType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GoogleMap.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MAP_TYPE_NONE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break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452735"/>
            <a:ext cx="55354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 algn="just">
              <a:buClr>
                <a:srgbClr val="3DC5C5"/>
              </a:buClr>
              <a:buFont typeface="Wingdings" panose="05000000000000000000" pitchFamily="2" charset="2"/>
              <a:buChar char="q"/>
              <a:defRPr/>
            </a:pPr>
            <a:r>
              <a:rPr lang="en-US" sz="2400" b="1" kern="0">
                <a:solidFill>
                  <a:srgbClr val="002060"/>
                </a:solidFill>
                <a:latin typeface="Cambria" panose="02040503050406030204" pitchFamily="18" charset="0"/>
              </a:rPr>
              <a:t>T</a:t>
            </a:r>
            <a:r>
              <a:rPr lang="vi-VN" sz="2400" b="1" kern="0">
                <a:solidFill>
                  <a:srgbClr val="002060"/>
                </a:solidFill>
                <a:latin typeface="Cambria" panose="02040503050406030204" pitchFamily="18" charset="0"/>
              </a:rPr>
              <a:t>hay đổi chế độ hiển thị google map</a:t>
            </a:r>
            <a:endParaRPr lang="vi-VN" sz="2400" b="1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457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24134" y="430650"/>
            <a:ext cx="8305800" cy="12311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SupportMapFragment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mapFragment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SupportMapFragment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getSupportFragmentManager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.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findFragmentById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R.id.map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lang="en-US" sz="2000" dirty="0" err="1" smtClean="0"/>
              <a:t>GoogleMap</a:t>
            </a:r>
            <a:r>
              <a:rPr lang="en-US" sz="2000" dirty="0" smtClean="0"/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mMap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mapFragment.getMap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36644" y="2157948"/>
            <a:ext cx="8458200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GoogleMap.OnMyLocationChangeListener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myLocationChangeListener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GoogleMap.OnMyLocationChangeListener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@Override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void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onMyLocationChange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(Location location) {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LatLng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LatLng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location.getLatitude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(), </a:t>
            </a:r>
            <a:endParaRPr kumimoji="0" lang="en-US" sz="1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location.getLongitude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Marker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mMarker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en-US" sz="1600" b="1" i="0" u="none" strike="noStrike" cap="none" normalizeH="0" baseline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mMap</a:t>
            </a:r>
            <a:r>
              <a:rPr kumimoji="0" lang="en-US" sz="1600" b="0" i="0" u="none" strike="noStrike" cap="none" normalizeH="0" baseline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.addMarker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endParaRPr kumimoji="0" lang="en-US" sz="1600" b="1" i="0" u="none" strike="noStrike" cap="none" normalizeH="0" baseline="0" smtClean="0">
              <a:ln>
                <a:noFill/>
              </a:ln>
              <a:solidFill>
                <a:srgbClr val="00008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MarkerOptions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().position(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));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mMap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!= 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null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){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mMap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.animateCamera(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CameraUpdateFactory.</a:t>
            </a:r>
            <a:r>
              <a:rPr kumimoji="0" lang="en-US" sz="16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newLatLngZoom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(loc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16.0f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));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}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};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77483" y="5879068"/>
            <a:ext cx="8517075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mMap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.setOnMyLocationChangeListener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myLocationChangeListener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95680" y="1657290"/>
            <a:ext cx="5109091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mMap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.setMyLocationEnabled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99366" y="1217354"/>
            <a:ext cx="23214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>
              <a:buClr>
                <a:srgbClr val="3DC5C5"/>
              </a:buClr>
              <a:buFont typeface="Wingdings" panose="05000000000000000000" pitchFamily="2" charset="2"/>
              <a:buChar char="q"/>
              <a:defRPr/>
            </a:pPr>
            <a:r>
              <a:rPr lang="en-US" sz="2400" b="1" kern="0" smtClean="0">
                <a:solidFill>
                  <a:srgbClr val="FF0000"/>
                </a:solidFill>
                <a:latin typeface="Cambria" panose="02040503050406030204" pitchFamily="18" charset="0"/>
              </a:rPr>
              <a:t>Vị trí hiện tại</a:t>
            </a:r>
            <a:endParaRPr lang="vi-VN" sz="2400" b="1" kern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072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457200"/>
            <a:ext cx="891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>
                <a:solidFill>
                  <a:srgbClr val="333333"/>
                </a:solidFill>
                <a:latin typeface="Times New Roman" panose="02020603050405020304" pitchFamily="18" charset="0"/>
              </a:rPr>
              <a:t>– Tiến hành vẽ các đối tượng Shape lên Google Map: Tui sẽ hướng dẫn cách vẽ    Polyline, Polygons, Circle trên Map, dưới đây là một số hình minh họa:</a:t>
            </a:r>
            <a:endParaRPr lang="en-US"/>
          </a:p>
        </p:txBody>
      </p:sp>
      <p:pic>
        <p:nvPicPr>
          <p:cNvPr id="1026" name="Picture 2" descr="android_56_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8436427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4511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457200"/>
            <a:ext cx="7848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b="1" u="sng">
                <a:solidFill>
                  <a:srgbClr val="FF0000"/>
                </a:solidFill>
                <a:latin typeface="Times New Roman" panose="02020603050405020304" pitchFamily="18" charset="0"/>
              </a:rPr>
              <a:t>*polyline:</a:t>
            </a:r>
            <a:endParaRPr lang="vi-VN">
              <a:solidFill>
                <a:srgbClr val="333333"/>
              </a:solidFill>
              <a:latin typeface="Times New Roman" panose="02020603050405020304" pitchFamily="18" charset="0"/>
            </a:endParaRPr>
          </a:p>
          <a:p>
            <a:r>
              <a:rPr lang="vi-VN">
                <a:solidFill>
                  <a:srgbClr val="333333"/>
                </a:solidFill>
                <a:latin typeface="Times New Roman" panose="02020603050405020304" pitchFamily="18" charset="0"/>
              </a:rPr>
              <a:t>– Để vẽ và đường polyline (những đường thẳng liên tục những không khép kín)</a:t>
            </a:r>
          </a:p>
          <a:p>
            <a:r>
              <a:rPr lang="vi-VN">
                <a:solidFill>
                  <a:srgbClr val="333333"/>
                </a:solidFill>
                <a:latin typeface="Times New Roman" panose="02020603050405020304" pitchFamily="18" charset="0"/>
              </a:rPr>
              <a:t> </a:t>
            </a:r>
          </a:p>
          <a:p>
            <a:r>
              <a:rPr lang="vi-VN">
                <a:solidFill>
                  <a:srgbClr val="333333"/>
                </a:solidFill>
                <a:latin typeface="Times New Roman" panose="02020603050405020304" pitchFamily="18" charset="0"/>
              </a:rPr>
              <a:t>Ta khai báo đối tượng PolylineOptions :</a:t>
            </a:r>
          </a:p>
          <a:p>
            <a:r>
              <a:rPr lang="vi-VN" b="1">
                <a:solidFill>
                  <a:srgbClr val="0000FF"/>
                </a:solidFill>
                <a:latin typeface="Times New Roman" panose="02020603050405020304" pitchFamily="18" charset="0"/>
              </a:rPr>
              <a:t>PolylineOptions</a:t>
            </a:r>
            <a:r>
              <a:rPr lang="vi-VN">
                <a:solidFill>
                  <a:srgbClr val="0000FF"/>
                </a:solidFill>
                <a:latin typeface="Times New Roman" panose="02020603050405020304" pitchFamily="18" charset="0"/>
              </a:rPr>
              <a:t> plOption=new  </a:t>
            </a:r>
            <a:r>
              <a:rPr lang="vi-VN" b="1">
                <a:solidFill>
                  <a:srgbClr val="0000FF"/>
                </a:solidFill>
                <a:latin typeface="Times New Roman" panose="02020603050405020304" pitchFamily="18" charset="0"/>
              </a:rPr>
              <a:t>PolylineOptions</a:t>
            </a:r>
            <a:r>
              <a:rPr lang="vi-VN">
                <a:solidFill>
                  <a:srgbClr val="0000FF"/>
                </a:solidFill>
                <a:latin typeface="Times New Roman" panose="02020603050405020304" pitchFamily="18" charset="0"/>
              </a:rPr>
              <a:t>();</a:t>
            </a:r>
            <a:endParaRPr lang="vi-VN">
              <a:solidFill>
                <a:srgbClr val="333333"/>
              </a:solidFill>
              <a:latin typeface="Times New Roman" panose="02020603050405020304" pitchFamily="18" charset="0"/>
            </a:endParaRPr>
          </a:p>
          <a:p>
            <a:r>
              <a:rPr lang="vi-VN">
                <a:solidFill>
                  <a:srgbClr val="333333"/>
                </a:solidFill>
                <a:latin typeface="Times New Roman" panose="02020603050405020304" pitchFamily="18" charset="0"/>
              </a:rPr>
              <a:t>Sau đó đưa tất cả các tọa độ vào PolylineOptions rồi đẩy vào hàm :</a:t>
            </a:r>
          </a:p>
          <a:p>
            <a:r>
              <a:rPr lang="vi-VN">
                <a:solidFill>
                  <a:srgbClr val="333333"/>
                </a:solidFill>
                <a:latin typeface="Times New Roman" panose="02020603050405020304" pitchFamily="18" charset="0"/>
              </a:rPr>
              <a:t>P</a:t>
            </a:r>
            <a:r>
              <a:rPr lang="vi-VN">
                <a:solidFill>
                  <a:srgbClr val="0000FF"/>
                </a:solidFill>
                <a:latin typeface="Times New Roman" panose="02020603050405020304" pitchFamily="18" charset="0"/>
              </a:rPr>
              <a:t>olyline polyline= map.addPolyline(plOption);</a:t>
            </a:r>
            <a:endParaRPr lang="vi-VN">
              <a:solidFill>
                <a:srgbClr val="333333"/>
              </a:solidFill>
              <a:latin typeface="Times New Roman" panose="02020603050405020304" pitchFamily="18" charset="0"/>
            </a:endParaRPr>
          </a:p>
          <a:p>
            <a:r>
              <a:rPr lang="vi-VN">
                <a:solidFill>
                  <a:srgbClr val="333333"/>
                </a:solidFill>
                <a:latin typeface="Times New Roman" panose="02020603050405020304" pitchFamily="18" charset="0"/>
              </a:rPr>
              <a:t>Hàm addPolyline sẽ trả về 1 Polyline, ta có thể hiệu chỉnh đối tượng này như sau:</a:t>
            </a:r>
          </a:p>
          <a:p>
            <a:r>
              <a:rPr lang="vi-VN">
                <a:solidFill>
                  <a:srgbClr val="333333"/>
                </a:solidFill>
                <a:latin typeface="Times New Roman" panose="02020603050405020304" pitchFamily="18" charset="0"/>
              </a:rPr>
              <a:t>– Thiết lập màu đường kẻ: </a:t>
            </a:r>
            <a:r>
              <a:rPr lang="vi-VN">
                <a:solidFill>
                  <a:srgbClr val="0000FF"/>
                </a:solidFill>
                <a:latin typeface="Times New Roman" panose="02020603050405020304" pitchFamily="18" charset="0"/>
              </a:rPr>
              <a:t>polyline.setColor(Color.RED);</a:t>
            </a:r>
            <a:endParaRPr lang="vi-VN">
              <a:solidFill>
                <a:srgbClr val="333333"/>
              </a:solidFill>
              <a:latin typeface="Times New Roman" panose="02020603050405020304" pitchFamily="18" charset="0"/>
            </a:endParaRPr>
          </a:p>
          <a:p>
            <a:r>
              <a:rPr lang="vi-VN">
                <a:solidFill>
                  <a:srgbClr val="333333"/>
                </a:solidFill>
                <a:latin typeface="Times New Roman" panose="02020603050405020304" pitchFamily="18" charset="0"/>
              </a:rPr>
              <a:t>– Thiết lập độ dày đường kẻ: </a:t>
            </a:r>
            <a:r>
              <a:rPr lang="vi-VN">
                <a:solidFill>
                  <a:srgbClr val="0000FF"/>
                </a:solidFill>
                <a:latin typeface="Times New Roman" panose="02020603050405020304" pitchFamily="18" charset="0"/>
              </a:rPr>
              <a:t>polyline.setWidth(5)</a:t>
            </a:r>
            <a:endParaRPr lang="vi-VN">
              <a:solidFill>
                <a:srgbClr val="333333"/>
              </a:solidFill>
              <a:latin typeface="Times New Roman" panose="02020603050405020304" pitchFamily="18" charset="0"/>
            </a:endParaRPr>
          </a:p>
          <a:p>
            <a:r>
              <a:rPr lang="vi-VN">
                <a:solidFill>
                  <a:srgbClr val="333333"/>
                </a:solidFill>
                <a:latin typeface="Times New Roman" panose="02020603050405020304" pitchFamily="18" charset="0"/>
              </a:rPr>
              <a:t>– Thiết lập độ chồng lấp: </a:t>
            </a:r>
            <a:r>
              <a:rPr lang="vi-VN">
                <a:solidFill>
                  <a:srgbClr val="0000FF"/>
                </a:solidFill>
                <a:latin typeface="Times New Roman" panose="02020603050405020304" pitchFamily="18" charset="0"/>
              </a:rPr>
              <a:t>polyline.setZIndex(1);</a:t>
            </a:r>
            <a:endParaRPr lang="vi-VN" b="0" i="0">
              <a:solidFill>
                <a:srgbClr val="333333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766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457200"/>
            <a:ext cx="8458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b="1" u="sng">
                <a:solidFill>
                  <a:srgbClr val="FF0000"/>
                </a:solidFill>
                <a:latin typeface="Times New Roman" panose="02020603050405020304" pitchFamily="18" charset="0"/>
              </a:rPr>
              <a:t>*Polygon:</a:t>
            </a:r>
            <a:endParaRPr lang="vi-VN">
              <a:solidFill>
                <a:srgbClr val="333333"/>
              </a:solidFill>
              <a:latin typeface="Times New Roman" panose="02020603050405020304" pitchFamily="18" charset="0"/>
            </a:endParaRPr>
          </a:p>
          <a:p>
            <a:r>
              <a:rPr lang="vi-VN">
                <a:solidFill>
                  <a:srgbClr val="333333"/>
                </a:solidFill>
                <a:latin typeface="Times New Roman" panose="02020603050405020304" pitchFamily="18" charset="0"/>
              </a:rPr>
              <a:t>Vẽ các đường line liên tục và khép kín</a:t>
            </a:r>
          </a:p>
          <a:p>
            <a:r>
              <a:rPr lang="vi-VN">
                <a:solidFill>
                  <a:srgbClr val="333333"/>
                </a:solidFill>
                <a:latin typeface="Times New Roman" panose="02020603050405020304" pitchFamily="18" charset="0"/>
              </a:rPr>
              <a:t>Tương tự ta tạo đối tượng : PolygonOptions</a:t>
            </a:r>
          </a:p>
          <a:p>
            <a:r>
              <a:rPr lang="vi-VN">
                <a:solidFill>
                  <a:srgbClr val="0000FF"/>
                </a:solidFill>
                <a:latin typeface="Times New Roman" panose="02020603050405020304" pitchFamily="18" charset="0"/>
              </a:rPr>
              <a:t>PolygonOptions pgOption=new PolygonOptions();</a:t>
            </a:r>
            <a:endParaRPr lang="vi-VN">
              <a:solidFill>
                <a:srgbClr val="333333"/>
              </a:solidFill>
              <a:latin typeface="Times New Roman" panose="02020603050405020304" pitchFamily="18" charset="0"/>
            </a:endParaRPr>
          </a:p>
          <a:p>
            <a:r>
              <a:rPr lang="vi-VN">
                <a:solidFill>
                  <a:srgbClr val="333333"/>
                </a:solidFill>
                <a:latin typeface="Times New Roman" panose="02020603050405020304" pitchFamily="18" charset="0"/>
              </a:rPr>
              <a:t>Đẩy tất cả tọa độ vào PolygonOptions sau đó đưa vào hàm:</a:t>
            </a:r>
          </a:p>
          <a:p>
            <a:r>
              <a:rPr lang="vi-VN">
                <a:solidFill>
                  <a:srgbClr val="0000FF"/>
                </a:solidFill>
                <a:latin typeface="Times New Roman" panose="02020603050405020304" pitchFamily="18" charset="0"/>
              </a:rPr>
              <a:t>Polygon polyGon= map.addPolygon(pgOption);</a:t>
            </a:r>
            <a:endParaRPr lang="vi-VN">
              <a:solidFill>
                <a:srgbClr val="333333"/>
              </a:solidFill>
              <a:latin typeface="Times New Roman" panose="02020603050405020304" pitchFamily="18" charset="0"/>
            </a:endParaRPr>
          </a:p>
          <a:p>
            <a:r>
              <a:rPr lang="vi-VN">
                <a:solidFill>
                  <a:srgbClr val="333333"/>
                </a:solidFill>
                <a:latin typeface="Times New Roman" panose="02020603050405020304" pitchFamily="18" charset="0"/>
              </a:rPr>
              <a:t>Hàm addPolygon trả về một đối tượng Polygon , ta có thể hiệu chỉnh:</a:t>
            </a:r>
          </a:p>
          <a:p>
            <a:r>
              <a:rPr lang="vi-VN">
                <a:solidFill>
                  <a:srgbClr val="333333"/>
                </a:solidFill>
                <a:latin typeface="Times New Roman" panose="02020603050405020304" pitchFamily="18" charset="0"/>
              </a:rPr>
              <a:t>– Thiết lập màu đường viền:</a:t>
            </a:r>
            <a:r>
              <a:rPr lang="vi-VN">
                <a:solidFill>
                  <a:srgbClr val="0000FF"/>
                </a:solidFill>
                <a:latin typeface="Times New Roman" panose="02020603050405020304" pitchFamily="18" charset="0"/>
              </a:rPr>
              <a:t>polyGon.setStrokeColor(Color.BLUE);</a:t>
            </a:r>
            <a:endParaRPr lang="vi-VN">
              <a:solidFill>
                <a:srgbClr val="333333"/>
              </a:solidFill>
              <a:latin typeface="Times New Roman" panose="02020603050405020304" pitchFamily="18" charset="0"/>
            </a:endParaRPr>
          </a:p>
          <a:p>
            <a:r>
              <a:rPr lang="vi-VN">
                <a:solidFill>
                  <a:srgbClr val="333333"/>
                </a:solidFill>
                <a:latin typeface="Times New Roman" panose="02020603050405020304" pitchFamily="18" charset="0"/>
              </a:rPr>
              <a:t>– Thiết lập màu nền: </a:t>
            </a:r>
            <a:r>
              <a:rPr lang="vi-VN">
                <a:solidFill>
                  <a:srgbClr val="0000FF"/>
                </a:solidFill>
                <a:latin typeface="Times New Roman" panose="02020603050405020304" pitchFamily="18" charset="0"/>
              </a:rPr>
              <a:t>polyGon.setFillColor(Color.YELLOW);</a:t>
            </a:r>
            <a:endParaRPr lang="vi-VN">
              <a:solidFill>
                <a:srgbClr val="333333"/>
              </a:solidFill>
              <a:latin typeface="Times New Roman" panose="02020603050405020304" pitchFamily="18" charset="0"/>
            </a:endParaRPr>
          </a:p>
          <a:p>
            <a:r>
              <a:rPr lang="vi-VN">
                <a:solidFill>
                  <a:srgbClr val="333333"/>
                </a:solidFill>
                <a:latin typeface="Times New Roman" panose="02020603050405020304" pitchFamily="18" charset="0"/>
              </a:rPr>
              <a:t>– Thiết lập độ dày: </a:t>
            </a:r>
            <a:r>
              <a:rPr lang="vi-VN">
                <a:solidFill>
                  <a:srgbClr val="0000FF"/>
                </a:solidFill>
                <a:latin typeface="Times New Roman" panose="02020603050405020304" pitchFamily="18" charset="0"/>
              </a:rPr>
              <a:t>polyGon.setStrokeWidth(5);</a:t>
            </a:r>
            <a:endParaRPr lang="vi-VN" b="0" i="0">
              <a:solidFill>
                <a:srgbClr val="333333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071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533400"/>
            <a:ext cx="7315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b="1" u="sng">
                <a:solidFill>
                  <a:srgbClr val="FF0000"/>
                </a:solidFill>
                <a:latin typeface="Times New Roman" panose="02020603050405020304" pitchFamily="18" charset="0"/>
              </a:rPr>
              <a:t> *Circle:</a:t>
            </a:r>
            <a:endParaRPr lang="vi-VN">
              <a:solidFill>
                <a:srgbClr val="333333"/>
              </a:solidFill>
              <a:latin typeface="Times New Roman" panose="02020603050405020304" pitchFamily="18" charset="0"/>
            </a:endParaRPr>
          </a:p>
          <a:p>
            <a:r>
              <a:rPr lang="vi-VN">
                <a:solidFill>
                  <a:srgbClr val="333333"/>
                </a:solidFill>
                <a:latin typeface="Times New Roman" panose="02020603050405020304" pitchFamily="18" charset="0"/>
              </a:rPr>
              <a:t>Vẽ đường tròn</a:t>
            </a:r>
          </a:p>
          <a:p>
            <a:r>
              <a:rPr lang="vi-VN">
                <a:solidFill>
                  <a:srgbClr val="333333"/>
                </a:solidFill>
                <a:latin typeface="Times New Roman" panose="02020603050405020304" pitchFamily="18" charset="0"/>
              </a:rPr>
              <a:t>tương tự ta khai báo đối tượng CircleOptions:</a:t>
            </a:r>
          </a:p>
          <a:p>
            <a:r>
              <a:rPr lang="vi-VN">
                <a:solidFill>
                  <a:srgbClr val="0000FF"/>
                </a:solidFill>
                <a:latin typeface="Times New Roman" panose="02020603050405020304" pitchFamily="18" charset="0"/>
              </a:rPr>
              <a:t>CircleOptions optionCircle=new CircleOptions();</a:t>
            </a:r>
            <a:endParaRPr lang="vi-VN">
              <a:solidFill>
                <a:srgbClr val="333333"/>
              </a:solidFill>
              <a:latin typeface="Times New Roman" panose="02020603050405020304" pitchFamily="18" charset="0"/>
            </a:endParaRPr>
          </a:p>
          <a:p>
            <a:r>
              <a:rPr lang="vi-VN">
                <a:solidFill>
                  <a:srgbClr val="333333"/>
                </a:solidFill>
                <a:latin typeface="Times New Roman" panose="02020603050405020304" pitchFamily="18" charset="0"/>
              </a:rPr>
              <a:t>Thiết lập tọa độ trung tâm và bán kính:</a:t>
            </a:r>
          </a:p>
          <a:p>
            <a:r>
              <a:rPr lang="vi-VN">
                <a:solidFill>
                  <a:srgbClr val="0000FF"/>
                </a:solidFill>
                <a:latin typeface="Times New Roman" panose="02020603050405020304" pitchFamily="18" charset="0"/>
              </a:rPr>
              <a:t>optionCircle.center(latCenter).radius(50);</a:t>
            </a:r>
            <a:endParaRPr lang="vi-VN">
              <a:solidFill>
                <a:srgbClr val="333333"/>
              </a:solidFill>
              <a:latin typeface="Times New Roman" panose="02020603050405020304" pitchFamily="18" charset="0"/>
            </a:endParaRPr>
          </a:p>
          <a:p>
            <a:r>
              <a:rPr lang="vi-VN">
                <a:solidFill>
                  <a:srgbClr val="333333"/>
                </a:solidFill>
                <a:latin typeface="Times New Roman" panose="02020603050405020304" pitchFamily="18" charset="0"/>
              </a:rPr>
              <a:t>Sau đó đưa vào hàm:</a:t>
            </a:r>
          </a:p>
          <a:p>
            <a:r>
              <a:rPr lang="vi-VN">
                <a:solidFill>
                  <a:srgbClr val="0000FF"/>
                </a:solidFill>
                <a:latin typeface="Times New Roman" panose="02020603050405020304" pitchFamily="18" charset="0"/>
              </a:rPr>
              <a:t>Circle cir=map.addCircle(optionCircle);</a:t>
            </a:r>
            <a:endParaRPr lang="vi-VN">
              <a:solidFill>
                <a:srgbClr val="333333"/>
              </a:solidFill>
              <a:latin typeface="Times New Roman" panose="02020603050405020304" pitchFamily="18" charset="0"/>
            </a:endParaRPr>
          </a:p>
          <a:p>
            <a:r>
              <a:rPr lang="vi-VN">
                <a:solidFill>
                  <a:srgbClr val="333333"/>
                </a:solidFill>
                <a:latin typeface="Times New Roman" panose="02020603050405020304" pitchFamily="18" charset="0"/>
              </a:rPr>
              <a:t>addCircle trả về một Circle, ta có thể thiết lập:</a:t>
            </a:r>
          </a:p>
          <a:p>
            <a:r>
              <a:rPr lang="vi-VN">
                <a:solidFill>
                  <a:srgbClr val="333333"/>
                </a:solidFill>
                <a:latin typeface="Times New Roman" panose="02020603050405020304" pitchFamily="18" charset="0"/>
              </a:rPr>
              <a:t>– Màu đường viền:</a:t>
            </a:r>
            <a:r>
              <a:rPr lang="vi-VN">
                <a:solidFill>
                  <a:srgbClr val="0000FF"/>
                </a:solidFill>
                <a:latin typeface="Times New Roman" panose="02020603050405020304" pitchFamily="18" charset="0"/>
              </a:rPr>
              <a:t>cir.setStrokeColor(Color.BLUE);</a:t>
            </a:r>
            <a:endParaRPr lang="vi-VN">
              <a:solidFill>
                <a:srgbClr val="333333"/>
              </a:solidFill>
              <a:latin typeface="Times New Roman" panose="02020603050405020304" pitchFamily="18" charset="0"/>
            </a:endParaRPr>
          </a:p>
          <a:p>
            <a:r>
              <a:rPr lang="vi-VN">
                <a:solidFill>
                  <a:srgbClr val="333333"/>
                </a:solidFill>
                <a:latin typeface="Times New Roman" panose="02020603050405020304" pitchFamily="18" charset="0"/>
              </a:rPr>
              <a:t>– Màu nền : </a:t>
            </a:r>
            <a:r>
              <a:rPr lang="vi-VN">
                <a:solidFill>
                  <a:srgbClr val="0000FF"/>
                </a:solidFill>
                <a:latin typeface="Times New Roman" panose="02020603050405020304" pitchFamily="18" charset="0"/>
              </a:rPr>
              <a:t>cir.setFillColor(Color.RED);</a:t>
            </a:r>
            <a:endParaRPr lang="vi-VN" b="0" i="0">
              <a:solidFill>
                <a:srgbClr val="333333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284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222</Words>
  <Application>Microsoft Office PowerPoint</Application>
  <PresentationFormat>On-screen Show (4:3)</PresentationFormat>
  <Paragraphs>131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Cambria</vt:lpstr>
      <vt:lpstr>Consolas</vt:lpstr>
      <vt:lpstr>Courier New</vt:lpstr>
      <vt:lpstr>Segoe UI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256</cp:revision>
  <dcterms:created xsi:type="dcterms:W3CDTF">2011-04-06T04:04:31Z</dcterms:created>
  <dcterms:modified xsi:type="dcterms:W3CDTF">2016-03-03T17:06:56Z</dcterms:modified>
</cp:coreProperties>
</file>