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3" r:id="rId4"/>
    <p:sldId id="268" r:id="rId5"/>
    <p:sldId id="269" r:id="rId6"/>
    <p:sldId id="264" r:id="rId7"/>
    <p:sldId id="265" r:id="rId8"/>
    <p:sldId id="266" r:id="rId9"/>
    <p:sldId id="267" r:id="rId10"/>
    <p:sldId id="271" r:id="rId11"/>
    <p:sldId id="272" r:id="rId12"/>
    <p:sldId id="270" r:id="rId13"/>
    <p:sldId id="273" r:id="rId14"/>
    <p:sldId id="274" r:id="rId15"/>
    <p:sldId id="275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thư viện quan trọng thường dùng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07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Lớp StringBuilder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Các hàm khởi tạo của lớp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Mặc định tạo ra một đối tượng StringBuilder có thể lưu giữ được 16 ký tự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StringBuilder(int capacity):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Tạo ra một đối tượng StringBuilder có thể lưu giữ được capacity ký tự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StringBuilder(String s):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Tạo một đối tượng StringBuilder lấy thông tin từ chuỗi s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4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Lớp StringBuilder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Ví dụ: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StringBuilder sb = new StringBuilder();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sb.append(“Wellcome to "); 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sb.append(“Java ”);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sb.append(“world”);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System.out.println(sb);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Wellcome to Java world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8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214438"/>
            <a:ext cx="82296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Lớp StringTokenizer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Chia chuỗi thành các chuỗi con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88" y="2643188"/>
            <a:ext cx="4929187" cy="28575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Khởi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tạo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StringTokenizer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(String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StringTokenizer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(String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str,String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delim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StringTokenizer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(String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str,String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delim,boolean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returnDelims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72125" y="2643188"/>
            <a:ext cx="2895600" cy="28575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Phương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thức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countTokens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hasMoreTokens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nextToken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hasMoreElements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nextElement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51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Lớp StringTokenizer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Các hàm khởi tạo của lớp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StringTokenizer(String str):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Xây dựng một chuỗi tokenizer cho một chuỗi cụ thể str. Sử dụng các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delim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 mặc định là: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“\t\n\r\f"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StringTokenizer(String str,String delim):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Xây dựng một chuỗi tokenizer cho một chuỗi cụ thể str. Các ký tự trong delim là ký tự để phân tách cách token.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StringTokenizer(String str,String delim,boolean returnDelims):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Xây dựng một chuỗi tokenizer cho một chuỗi cụ thể str. Nếu returnDelims  = true thì mỗi delim được trả về là một chuỗi có chiều dài =1, ngược lại thì delim sẽ được bỏ qua và xem như là một dấu phân cách giữa các token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1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Lớp StringTokenizer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Ví dụ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 s = “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Lập trình Java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StringTokenizer st = new StringTokenizer(s);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while  (st.hasMoreTokens())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System.out.println(sr.nextToken());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 = “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Lập/trình/Java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 = new StringTokenizer(s,”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while  (st.hasMoreTokens())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System.out.println(sr.nextToken());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Lớp StringTokenizer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countTokens(): Tính số lượng token trong chuỗi còn lại khi sử dụng delim mặc định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hasMoreTokens(): Kiểm tra xem có còn token trong chuỗi các token hay không. (*)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nextToken(): Trả về token tiếp theo trong chuỗi các token (**)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hasMoreElements(): Tương tự như (*), tuy nhiên nó ở trong  Enumeration&lt;Object&gt;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nextElement(): Tương tự như (**), tuy nhiên giá trị trả về là Object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xử lý ngày tháng: Calendar, SimpleDateFormat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xử lý dữ liệu số: NumberFormat, DecimalFormat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toán học Math: Căn bậc 2, lũy thừa, hàm lượng giác …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xử lý số ngẫu nhiên: Random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xử lý chuỗi: StringBuilder, StringTokenizer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ngày tháng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Hai lớp sử dụng nhiều nhất là:</a:t>
            </a:r>
          </a:p>
          <a:p>
            <a:pPr lvl="1" algn="just">
              <a:buClr>
                <a:srgbClr val="3DC5C5"/>
              </a:buClr>
              <a:defRPr/>
            </a:pPr>
            <a:r>
              <a:rPr lang="vi-VN" sz="3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Calendar</a:t>
            </a:r>
            <a:endParaRPr lang="en-US" sz="32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 algn="just">
              <a:buClr>
                <a:srgbClr val="3DC5C5"/>
              </a:buClr>
              <a:defRPr/>
            </a:pPr>
            <a:r>
              <a:rPr lang="vi-VN" sz="3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SimpleDateFormat</a:t>
            </a:r>
            <a:endParaRPr lang="vi-VN" sz="32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ngày tháng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3DC5C5"/>
              </a:buClr>
              <a:defRPr/>
            </a:pPr>
            <a:r>
              <a:rPr lang="vi-VN" sz="28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Calendar</a:t>
            </a:r>
            <a:endParaRPr lang="en-US" sz="2800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Lấy ngày tháng năm hiện tại: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Calendar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cal=Calendar.</a:t>
            </a:r>
            <a:r>
              <a:rPr lang="en-US" sz="2400" i="1">
                <a:solidFill>
                  <a:srgbClr val="002060"/>
                </a:solidFill>
                <a:latin typeface="Cambria" panose="02040503050406030204" pitchFamily="18" charset="0"/>
              </a:rPr>
              <a:t>getInstance();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Lấy từng tiêu chí</a:t>
            </a:r>
          </a:p>
          <a:p>
            <a:pPr marL="400050" lvl="1" indent="0">
              <a:buNone/>
            </a:pPr>
            <a:r>
              <a:rPr lang="en-US" sz="2000" smtClean="0">
                <a:solidFill>
                  <a:srgbClr val="002060"/>
                </a:solidFill>
                <a:latin typeface="Cambria" panose="02040503050406030204" pitchFamily="18" charset="0"/>
              </a:rPr>
              <a:t>cal.get(Calendar.</a:t>
            </a:r>
            <a:r>
              <a:rPr lang="en-US" sz="2000" i="1" smtClean="0">
                <a:solidFill>
                  <a:srgbClr val="002060"/>
                </a:solidFill>
                <a:latin typeface="Cambria" panose="02040503050406030204" pitchFamily="18" charset="0"/>
              </a:rPr>
              <a:t>YEAR</a:t>
            </a:r>
            <a:r>
              <a:rPr lang="en-US" sz="2000" i="1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cal.get(Calendar.</a:t>
            </a:r>
            <a:r>
              <a:rPr lang="en-US" sz="2000" i="1">
                <a:solidFill>
                  <a:srgbClr val="002060"/>
                </a:solidFill>
                <a:latin typeface="Cambria" panose="02040503050406030204" pitchFamily="18" charset="0"/>
              </a:rPr>
              <a:t>MONTH);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cal.get(Calendar.</a:t>
            </a:r>
            <a:r>
              <a:rPr lang="en-US" sz="2000" i="1">
                <a:solidFill>
                  <a:srgbClr val="002060"/>
                </a:solidFill>
                <a:latin typeface="Cambria" panose="02040503050406030204" pitchFamily="18" charset="0"/>
              </a:rPr>
              <a:t>DAY_OF_MONTH</a:t>
            </a:r>
            <a:r>
              <a:rPr lang="en-US" sz="2000" i="1" smtClean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smtClean="0">
                <a:solidFill>
                  <a:srgbClr val="002060"/>
                </a:solidFill>
                <a:latin typeface="Cambria" panose="02040503050406030204" pitchFamily="18" charset="0"/>
              </a:rPr>
              <a:t>Thay đổi tiêu chí:</a:t>
            </a:r>
            <a:endParaRPr lang="en-US" sz="2400" i="1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cal.set(Calendar.</a:t>
            </a:r>
            <a:r>
              <a:rPr lang="en-US" sz="2400" i="1" smtClean="0">
                <a:solidFill>
                  <a:srgbClr val="002060"/>
                </a:solidFill>
                <a:latin typeface="Cambria" panose="02040503050406030204" pitchFamily="18" charset="0"/>
              </a:rPr>
              <a:t>YEAR</a:t>
            </a:r>
            <a:r>
              <a:rPr lang="en-US" sz="2400" i="1">
                <a:solidFill>
                  <a:srgbClr val="002060"/>
                </a:solidFill>
                <a:latin typeface="Cambria" panose="02040503050406030204" pitchFamily="18" charset="0"/>
              </a:rPr>
              <a:t>, 1990);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Lấy ngày tháng năm: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Date </a:t>
            </a:r>
            <a:r>
              <a:rPr lang="en-US" sz="2400" u="sng">
                <a:solidFill>
                  <a:srgbClr val="002060"/>
                </a:solidFill>
                <a:latin typeface="Cambria" panose="02040503050406030204" pitchFamily="18" charset="0"/>
              </a:rPr>
              <a:t>t=cal.getTime();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ngày tháng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3DC5C5"/>
              </a:buClr>
              <a:defRPr/>
            </a:pPr>
            <a:r>
              <a:rPr lang="vi-VN" sz="36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SimpleDateFormat</a:t>
            </a:r>
            <a:r>
              <a:rPr lang="en-US" sz="36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: Dùng để định dạng cách hiển thị ngày tháng</a:t>
            </a:r>
            <a:endParaRPr lang="vi-VN" sz="3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376" y="2524515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SimpleDateFormat</a:t>
            </a:r>
            <a:r>
              <a:rPr lang="en-US" altLang="en-US" sz="2800">
                <a:latin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altLang="en-US" sz="2800" smtClean="0">
                <a:latin typeface="Cambria" panose="02040503050406030204" pitchFamily="18" charset="0"/>
                <a:cs typeface="Tahoma" panose="020B0604030504040204" pitchFamily="34" charset="0"/>
              </a:rPr>
              <a:t>sdf= </a:t>
            </a:r>
            <a:r>
              <a:rPr lang="en-US" altLang="en-US" sz="2800">
                <a:latin typeface="Cambria" panose="02040503050406030204" pitchFamily="18" charset="0"/>
                <a:cs typeface="Tahoma" panose="020B0604030504040204" pitchFamily="34" charset="0"/>
              </a:rPr>
              <a:t>new 	</a:t>
            </a:r>
            <a:r>
              <a:rPr lang="en-US" altLang="en-US" sz="2800">
                <a:latin typeface="Cambria" panose="02040503050406030204" pitchFamily="18" charset="0"/>
                <a:cs typeface="Tahoma" panose="020B0604030504040204" pitchFamily="34" charset="0"/>
              </a:rPr>
              <a:t>	</a:t>
            </a:r>
            <a:r>
              <a:rPr lang="en-US" altLang="en-US" sz="2800">
                <a:latin typeface="Cambria" panose="02040503050406030204" pitchFamily="18" charset="0"/>
                <a:cs typeface="Tahoma" panose="020B0604030504040204" pitchFamily="34" charset="0"/>
              </a:rPr>
              <a:t>	</a:t>
            </a:r>
            <a:r>
              <a:rPr lang="en-US" altLang="en-US" sz="28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SimpleDateFormat</a:t>
            </a:r>
            <a:r>
              <a:rPr lang="en-US" altLang="en-US" sz="2800">
                <a:latin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altLang="en-US" sz="2800" smtClean="0">
                <a:latin typeface="Cambria" panose="02040503050406030204" pitchFamily="18" charset="0"/>
                <a:cs typeface="Tahoma" panose="020B0604030504040204" pitchFamily="34" charset="0"/>
              </a:rPr>
              <a:t>(</a:t>
            </a:r>
            <a:r>
              <a:rPr lang="en-US" sz="2800" smtClean="0"/>
              <a:t>"</a:t>
            </a:r>
            <a:r>
              <a:rPr lang="en-US" altLang="en-US" sz="2800" smtClean="0">
                <a:latin typeface="Cambria" panose="02040503050406030204" pitchFamily="18" charset="0"/>
                <a:cs typeface="Tahoma" panose="020B0604030504040204" pitchFamily="34" charset="0"/>
              </a:rPr>
              <a:t>dd/MM/yyyy</a:t>
            </a:r>
            <a:r>
              <a:rPr lang="en-US" sz="2800" smtClean="0"/>
              <a:t>"</a:t>
            </a:r>
            <a:r>
              <a:rPr lang="en-US" altLang="en-US" sz="2800" smtClean="0">
                <a:latin typeface="Cambria" panose="02040503050406030204" pitchFamily="18" charset="0"/>
                <a:cs typeface="Tahoma" panose="020B0604030504040204" pitchFamily="34" charset="0"/>
              </a:rPr>
              <a:t>);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9225" y="3733800"/>
            <a:ext cx="77724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Calendar cal=Calendar.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getInstance();</a:t>
            </a:r>
          </a:p>
          <a:p>
            <a:endParaRPr lang="en-US" sz="24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Date t=cal.getTime();</a:t>
            </a:r>
          </a:p>
          <a:p>
            <a:endParaRPr lang="en-US" sz="2400">
              <a:latin typeface="Courier New" panose="020703090202050204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SimpleDateFormat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sdf=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	SimpleDateFormat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>
                <a:solidFill>
                  <a:srgbClr val="2A00FF"/>
                </a:solidFill>
                <a:latin typeface="Courier New" panose="02070309020205020404" pitchFamily="49" charset="0"/>
              </a:rPr>
              <a:t>"dd/MM/yyyy"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.println(sdf.</a:t>
            </a:r>
            <a:r>
              <a:rPr lang="en-US" sz="2400" i="1">
                <a:solidFill>
                  <a:srgbClr val="FF0000"/>
                </a:solidFill>
                <a:latin typeface="Courier New" panose="02070309020205020404" pitchFamily="49" charset="0"/>
              </a:rPr>
              <a:t>format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(t));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54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định dạng số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xử lý dữ liệu số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: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DecimalFormat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/>
              <a:t>DecimalFormat dcf=</a:t>
            </a:r>
            <a:r>
              <a:rPr lang="en-US" sz="2800" b="1"/>
              <a:t>new DecimalFormat("#.##");</a:t>
            </a:r>
          </a:p>
          <a:p>
            <a:pPr marL="0" indent="0">
              <a:buNone/>
            </a:pPr>
            <a:r>
              <a:rPr lang="en-US" sz="2800" b="1"/>
              <a:t>double </a:t>
            </a:r>
            <a:r>
              <a:rPr lang="en-US" sz="2800" b="1" smtClean="0"/>
              <a:t>x=3/8</a:t>
            </a:r>
            <a:r>
              <a:rPr lang="en-US" sz="2800" b="1"/>
              <a:t>;</a:t>
            </a:r>
          </a:p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</a:rPr>
              <a:t>System.</a:t>
            </a:r>
            <a:r>
              <a:rPr lang="en-US" sz="2800" i="1">
                <a:solidFill>
                  <a:srgbClr val="002060"/>
                </a:solidFill>
              </a:rPr>
              <a:t>out.println(dcf.format(x));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toán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Math.[tên phương thức]</a:t>
            </a:r>
          </a:p>
          <a:p>
            <a:pPr lvl="0" algn="just">
              <a:buClr>
                <a:srgbClr val="3DC5C5"/>
              </a:buClr>
              <a:defRPr/>
            </a:pP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03412"/>
              </p:ext>
            </p:extLst>
          </p:nvPr>
        </p:nvGraphicFramePr>
        <p:xfrm>
          <a:off x="838200" y="2057400"/>
          <a:ext cx="7270750" cy="38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346"/>
                <a:gridCol w="4606404"/>
              </a:tblGrid>
              <a:tr h="386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</a:rPr>
                        <a:t>Tên</a:t>
                      </a:r>
                      <a:r>
                        <a:rPr lang="en-US" sz="2000" baseline="0">
                          <a:effectLst/>
                        </a:rPr>
                        <a:t> </a:t>
                      </a:r>
                      <a:r>
                        <a:rPr lang="en-US" sz="2000" baseline="0" smtClean="0">
                          <a:effectLst/>
                        </a:rPr>
                        <a:t>phương thức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Trả về giá trị PI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abs(a)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Trả về trị tuyệt đối của 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max(a,b)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Trả về giá trị lớn nhất giữa a và 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min(a,b)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Trả về giá trị nhỏ nhất giữa a và 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sqrt(a)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Trả về căn bậc 2 của 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pow(x,y)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</a:rPr>
                        <a:t>Tính</a:t>
                      </a:r>
                      <a:r>
                        <a:rPr lang="en-US" sz="2000" baseline="0" smtClean="0">
                          <a:effectLst/>
                        </a:rPr>
                        <a:t> lũy thừa x</a:t>
                      </a:r>
                      <a:r>
                        <a:rPr lang="en-US" sz="2000" baseline="30000" smtClean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sin(radian)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sin, radian=Math.PI*góc/180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cos(radian)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tan(radian)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7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số ngẫu nhiên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/>
              <a:t>Random rd=</a:t>
            </a:r>
            <a:r>
              <a:rPr lang="en-US" b="1"/>
              <a:t>new Random();</a:t>
            </a:r>
          </a:p>
          <a:p>
            <a:r>
              <a:rPr lang="en-US" b="1"/>
              <a:t>int </a:t>
            </a:r>
            <a:r>
              <a:rPr lang="en-US" b="1" u="sng" smtClean="0"/>
              <a:t>x=rd.nextInt(n);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Trả về số ngẫu nhiên từ [0…n-1]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Ví dụ: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[0….100]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[-100 …100]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[-100 … -50]</a:t>
            </a:r>
          </a:p>
          <a:p>
            <a:endParaRPr lang="en-US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Thư viện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Lớp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StringBuilder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just">
              <a:buClr>
                <a:srgbClr val="3DC5C5"/>
              </a:buClr>
              <a:buNone/>
              <a:defRPr/>
            </a:pPr>
            <a:r>
              <a:rPr lang="en-US"/>
              <a:t> </a:t>
            </a:r>
            <a:r>
              <a:rPr lang="en-US"/>
              <a:t>Quản lý một chuỗi có thể thay đổi kích thước và nội dung</a:t>
            </a:r>
            <a:endParaRPr lang="en-US" sz="28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2987" y="3048000"/>
            <a:ext cx="2571750" cy="228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Phương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thức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append()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insert()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delete()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reverse()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3737" y="3048000"/>
            <a:ext cx="4681537" cy="228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Khởi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tạo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capacity)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(String s)</a:t>
            </a:r>
          </a:p>
        </p:txBody>
      </p:sp>
    </p:spTree>
    <p:extLst>
      <p:ext uri="{BB962C8B-B14F-4D97-AF65-F5344CB8AC3E}">
        <p14:creationId xmlns:p14="http://schemas.microsoft.com/office/powerpoint/2010/main" val="3105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679</Words>
  <Application>Microsoft Office PowerPoint</Application>
  <PresentationFormat>On-screen Show (4:3)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217</cp:revision>
  <dcterms:created xsi:type="dcterms:W3CDTF">2011-04-06T04:04:31Z</dcterms:created>
  <dcterms:modified xsi:type="dcterms:W3CDTF">2016-02-25T15:14:35Z</dcterms:modified>
</cp:coreProperties>
</file>