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88825"/>
  <p:notesSz cx="6858000" cy="9144000"/>
  <p:embeddedFontLst>
    <p:embeddedFont>
      <p:font typeface="Quattrocento Sans"/>
      <p:regular r:id="rId42"/>
      <p:bold r:id="rId43"/>
      <p:italic r:id="rId44"/>
      <p:boldItalic r:id="rId45"/>
    </p:embeddedFont>
    <p:embeddedFont>
      <p:font typeface="Century Gothic"/>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QuattrocentoSans-regular.fntdata"/><Relationship Id="rId41" Type="http://schemas.openxmlformats.org/officeDocument/2006/relationships/slide" Target="slides/slide36.xml"/><Relationship Id="rId44" Type="http://schemas.openxmlformats.org/officeDocument/2006/relationships/font" Target="fonts/QuattrocentoSans-italic.fntdata"/><Relationship Id="rId43" Type="http://schemas.openxmlformats.org/officeDocument/2006/relationships/font" Target="fonts/QuattrocentoSans-bold.fntdata"/><Relationship Id="rId46" Type="http://schemas.openxmlformats.org/officeDocument/2006/relationships/font" Target="fonts/CenturyGothic-regular.fntdata"/><Relationship Id="rId45"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CenturyGothic-italic.fntdata"/><Relationship Id="rId47" Type="http://schemas.openxmlformats.org/officeDocument/2006/relationships/font" Target="fonts/CenturyGothic-bold.fntdata"/><Relationship Id="rId49" Type="http://schemas.openxmlformats.org/officeDocument/2006/relationships/font" Target="fonts/CenturyGothic-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p1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p1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1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6" name="Google Shape;266;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2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p2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2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2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p3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9" name="Google Shape;349;p3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6" name="Google Shape;356;p3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3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2" name="Google Shape;372;p3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8" name="Google Shape;378;p3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p3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jpg"/><Relationship Id="rId3" Type="http://schemas.openxmlformats.org/officeDocument/2006/relationships/image" Target="../media/image18.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b="0" l="0" r="0" t="0"/>
          <a:stretch/>
        </p:blipFill>
        <p:spPr>
          <a:xfrm>
            <a:off x="-15113" y="0"/>
            <a:ext cx="12203938" cy="6858000"/>
          </a:xfrm>
          <a:prstGeom prst="rect">
            <a:avLst/>
          </a:prstGeom>
          <a:noFill/>
          <a:ln>
            <a:noFill/>
          </a:ln>
        </p:spPr>
      </p:pic>
      <p:sp>
        <p:nvSpPr>
          <p:cNvPr id="17" name="Google Shape;17;p2"/>
          <p:cNvSpPr txBox="1"/>
          <p:nvPr>
            <p:ph type="ctrTitle"/>
          </p:nvPr>
        </p:nvSpPr>
        <p:spPr>
          <a:xfrm>
            <a:off x="4567032" y="4038600"/>
            <a:ext cx="7255063" cy="830884"/>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A15D"/>
              </a:buClr>
              <a:buSzPts val="3200"/>
              <a:buFont typeface="Quattrocento Sans"/>
              <a:buNone/>
              <a:defRPr b="1" sz="3200" cap="none">
                <a:solidFill>
                  <a:srgbClr val="FFA15D"/>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4567032" y="4800600"/>
            <a:ext cx="7255063" cy="9906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640"/>
              </a:spcBef>
              <a:spcAft>
                <a:spcPts val="0"/>
              </a:spcAft>
              <a:buClr>
                <a:srgbClr val="FFF0E6"/>
              </a:buClr>
              <a:buSzPts val="3200"/>
              <a:buNone/>
              <a:defRPr b="1" sz="3200" cap="small">
                <a:solidFill>
                  <a:srgbClr val="FFF0E6"/>
                </a:solidFill>
                <a:latin typeface="Quattrocento Sans"/>
                <a:ea typeface="Quattrocento Sans"/>
                <a:cs typeface="Quattrocento Sans"/>
                <a:sym typeface="Quattrocento Sans"/>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pic>
        <p:nvPicPr>
          <p:cNvPr id="19" name="Google Shape;19;p2"/>
          <p:cNvPicPr preferRelativeResize="0"/>
          <p:nvPr/>
        </p:nvPicPr>
        <p:blipFill rotWithShape="1">
          <a:blip r:embed="rId3">
            <a:alphaModFix/>
          </a:blip>
          <a:srcRect b="0" l="0" r="0" t="0"/>
          <a:stretch/>
        </p:blipFill>
        <p:spPr>
          <a:xfrm>
            <a:off x="549628" y="1998676"/>
            <a:ext cx="3330081" cy="3867692"/>
          </a:xfrm>
          <a:prstGeom prst="ellipse">
            <a:avLst/>
          </a:prstGeom>
          <a:noFill/>
          <a:ln>
            <a:noFill/>
          </a:ln>
        </p:spPr>
      </p:pic>
      <p:pic>
        <p:nvPicPr>
          <p:cNvPr id="20" name="Google Shape;20;p2"/>
          <p:cNvPicPr preferRelativeResize="0"/>
          <p:nvPr/>
        </p:nvPicPr>
        <p:blipFill rotWithShape="1">
          <a:blip r:embed="rId4">
            <a:alphaModFix/>
          </a:blip>
          <a:srcRect b="0" l="0" r="0" t="0"/>
          <a:stretch/>
        </p:blipFill>
        <p:spPr>
          <a:xfrm>
            <a:off x="1163067" y="2615632"/>
            <a:ext cx="2103203" cy="2612290"/>
          </a:xfrm>
          <a:prstGeom prst="rect">
            <a:avLst/>
          </a:prstGeom>
          <a:noFill/>
          <a:ln>
            <a:noFill/>
          </a:ln>
        </p:spPr>
      </p:pic>
      <p:pic>
        <p:nvPicPr>
          <p:cNvPr id="21" name="Google Shape;21;p2"/>
          <p:cNvPicPr preferRelativeResize="0"/>
          <p:nvPr/>
        </p:nvPicPr>
        <p:blipFill rotWithShape="1">
          <a:blip r:embed="rId5">
            <a:alphaModFix/>
          </a:blip>
          <a:srcRect b="0" l="0" r="0" t="0"/>
          <a:stretch/>
        </p:blipFill>
        <p:spPr>
          <a:xfrm>
            <a:off x="8517125" y="533400"/>
            <a:ext cx="2626541" cy="1447800"/>
          </a:xfrm>
          <a:prstGeom prst="rect">
            <a:avLst/>
          </a:prstGeom>
          <a:noFill/>
          <a:ln>
            <a:noFill/>
          </a:ln>
        </p:spPr>
      </p:pic>
      <p:sp>
        <p:nvSpPr>
          <p:cNvPr id="22" name="Google Shape;22;p2"/>
          <p:cNvSpPr/>
          <p:nvPr/>
        </p:nvSpPr>
        <p:spPr>
          <a:xfrm>
            <a:off x="8029096" y="1978223"/>
            <a:ext cx="4159770" cy="36933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Quattrocento Sans"/>
                <a:ea typeface="Quattrocento Sans"/>
                <a:cs typeface="Quattrocento Sans"/>
                <a:sym typeface="Quattrocento Sans"/>
              </a:rPr>
              <a:t>Conceive Design Implement Operate</a:t>
            </a:r>
            <a:endParaRPr b="1" i="0" sz="1800" u="none" cap="none" strike="noStrike">
              <a:solidFill>
                <a:schemeClr val="lt1"/>
              </a:solidFill>
              <a:latin typeface="Quattrocento Sans"/>
              <a:ea typeface="Quattrocento Sans"/>
              <a:cs typeface="Quattrocento Sans"/>
              <a:sym typeface="Quattrocento Sans"/>
            </a:endParaRPr>
          </a:p>
        </p:txBody>
      </p:sp>
      <p:sp>
        <p:nvSpPr>
          <p:cNvPr id="23" name="Google Shape;23;p2"/>
          <p:cNvSpPr txBox="1"/>
          <p:nvPr/>
        </p:nvSpPr>
        <p:spPr>
          <a:xfrm>
            <a:off x="9324662" y="6488668"/>
            <a:ext cx="2879277"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1" i="0" lang="en-US" sz="1800" u="none" cap="none" strike="noStrike">
                <a:solidFill>
                  <a:srgbClr val="FF5A33"/>
                </a:solidFill>
                <a:latin typeface="Century Gothic"/>
                <a:ea typeface="Century Gothic"/>
                <a:cs typeface="Century Gothic"/>
                <a:sym typeface="Century Gothic"/>
              </a:rPr>
              <a:t>http://www.poly.edu.vn</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858571" y="6062246"/>
            <a:ext cx="2712194" cy="3385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Quattrocento Sans"/>
                <a:ea typeface="Quattrocento Sans"/>
                <a:cs typeface="Quattrocento Sans"/>
                <a:sym typeface="Quattrocento Sans"/>
              </a:rPr>
              <a:t>THỰC HỌC – THỰC NGHIỆP</a:t>
            </a:r>
            <a:endParaRPr b="0" i="0" sz="1600" u="none" cap="none" strike="noStrike">
              <a:solidFill>
                <a:srgbClr val="FFFFFF"/>
              </a:solidFill>
              <a:latin typeface="Quattrocento Sans"/>
              <a:ea typeface="Quattrocento Sans"/>
              <a:cs typeface="Quattrocento Sans"/>
              <a:sym typeface="Quattrocento Sans"/>
            </a:endParaRPr>
          </a:p>
        </p:txBody>
      </p:sp>
      <p:cxnSp>
        <p:nvCxnSpPr>
          <p:cNvPr id="25" name="Google Shape;25;p2"/>
          <p:cNvCxnSpPr/>
          <p:nvPr/>
        </p:nvCxnSpPr>
        <p:spPr>
          <a:xfrm>
            <a:off x="4681585" y="4800600"/>
            <a:ext cx="7469056"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3" presetSubtype="16">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p:tgtEl>
                                          <p:spTgt spid="20"/>
                                        </p:tgtEl>
                                        <p:attrNameLst>
                                          <p:attrName>ppt_w</p:attrName>
                                        </p:attrNameLst>
                                      </p:cBhvr>
                                      <p:tavLst>
                                        <p:tav fmla="" tm="0">
                                          <p:val>
                                            <p:strVal val="0"/>
                                          </p:val>
                                        </p:tav>
                                        <p:tav fmla="" tm="100000">
                                          <p:val>
                                            <p:strVal val="#ppt_w"/>
                                          </p:val>
                                        </p:tav>
                                      </p:tavLst>
                                    </p:anim>
                                    <p:anim calcmode="lin" valueType="num">
                                      <p:cBhvr additive="base">
                                        <p:cTn dur="500"/>
                                        <p:tgtEl>
                                          <p:spTgt spid="20"/>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21"/>
                                        </p:tgtEl>
                                        <p:attrNameLst>
                                          <p:attrName>style.visibility</p:attrName>
                                        </p:attrNameLst>
                                      </p:cBhvr>
                                      <p:to>
                                        <p:strVal val="visible"/>
                                      </p:to>
                                    </p:set>
                                    <p:animEffect filter="fade" transition="in">
                                      <p:cBhvr>
                                        <p:cTn dur="1000"/>
                                        <p:tgtEl>
                                          <p:spTgt spid="21"/>
                                        </p:tgtEl>
                                      </p:cBhvr>
                                    </p:animEffect>
                                  </p:childTnLst>
                                </p:cTn>
                              </p:par>
                              <p:par>
                                <p:cTn fill="hold" nodeType="withEffect" presetClass="entr" presetID="10" presetSubtype="0">
                                  <p:stCondLst>
                                    <p:cond delay="0"/>
                                  </p:stCondLst>
                                  <p:childTnLst>
                                    <p:set>
                                      <p:cBhvr>
                                        <p:cTn dur="1" fill="hold">
                                          <p:stCondLst>
                                            <p:cond delay="0"/>
                                          </p:stCondLst>
                                        </p:cTn>
                                        <p:tgtEl>
                                          <p:spTgt spid="17"/>
                                        </p:tgtEl>
                                        <p:attrNameLst>
                                          <p:attrName>style.visibility</p:attrName>
                                        </p:attrNameLst>
                                      </p:cBhvr>
                                      <p:to>
                                        <p:strVal val="visible"/>
                                      </p:to>
                                    </p:set>
                                    <p:animEffect filter="fade" transition="in">
                                      <p:cBhvr>
                                        <p:cTn dur="1000"/>
                                        <p:tgtEl>
                                          <p:spTgt spid="17"/>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0" st="0"/>
                                            </p:txEl>
                                          </p:spTgt>
                                        </p:tgtEl>
                                        <p:attrNameLst>
                                          <p:attrName>style.visibility</p:attrName>
                                        </p:attrNameLst>
                                      </p:cBhvr>
                                      <p:to>
                                        <p:strVal val="visible"/>
                                      </p:to>
                                    </p:set>
                                    <p:animEffect filter="fade" transition="in">
                                      <p:cBhvr>
                                        <p:cTn dur="1000"/>
                                        <p:tgtEl>
                                          <p:spTgt spid="1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1" st="1"/>
                                            </p:txEl>
                                          </p:spTgt>
                                        </p:tgtEl>
                                        <p:attrNameLst>
                                          <p:attrName>style.visibility</p:attrName>
                                        </p:attrNameLst>
                                      </p:cBhvr>
                                      <p:to>
                                        <p:strVal val="visible"/>
                                      </p:to>
                                    </p:set>
                                    <p:animEffect filter="fade" transition="in">
                                      <p:cBhvr>
                                        <p:cTn dur="1000"/>
                                        <p:tgtEl>
                                          <p:spTgt spid="1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2" st="2"/>
                                            </p:txEl>
                                          </p:spTgt>
                                        </p:tgtEl>
                                        <p:attrNameLst>
                                          <p:attrName>style.visibility</p:attrName>
                                        </p:attrNameLst>
                                      </p:cBhvr>
                                      <p:to>
                                        <p:strVal val="visible"/>
                                      </p:to>
                                    </p:set>
                                    <p:animEffect filter="fade" transition="in">
                                      <p:cBhvr>
                                        <p:cTn dur="1000"/>
                                        <p:tgtEl>
                                          <p:spTgt spid="1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3" st="3"/>
                                            </p:txEl>
                                          </p:spTgt>
                                        </p:tgtEl>
                                        <p:attrNameLst>
                                          <p:attrName>style.visibility</p:attrName>
                                        </p:attrNameLst>
                                      </p:cBhvr>
                                      <p:to>
                                        <p:strVal val="visible"/>
                                      </p:to>
                                    </p:set>
                                    <p:animEffect filter="fade" transition="in">
                                      <p:cBhvr>
                                        <p:cTn dur="1000"/>
                                        <p:tgtEl>
                                          <p:spTgt spid="1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4" st="4"/>
                                            </p:txEl>
                                          </p:spTgt>
                                        </p:tgtEl>
                                        <p:attrNameLst>
                                          <p:attrName>style.visibility</p:attrName>
                                        </p:attrNameLst>
                                      </p:cBhvr>
                                      <p:to>
                                        <p:strVal val="visible"/>
                                      </p:to>
                                    </p:set>
                                    <p:animEffect filter="fade" transition="in">
                                      <p:cBhvr>
                                        <p:cTn dur="1000"/>
                                        <p:tgtEl>
                                          <p:spTgt spid="18">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5" st="5"/>
                                            </p:txEl>
                                          </p:spTgt>
                                        </p:tgtEl>
                                        <p:attrNameLst>
                                          <p:attrName>style.visibility</p:attrName>
                                        </p:attrNameLst>
                                      </p:cBhvr>
                                      <p:to>
                                        <p:strVal val="visible"/>
                                      </p:to>
                                    </p:set>
                                    <p:animEffect filter="fade" transition="in">
                                      <p:cBhvr>
                                        <p:cTn dur="1000"/>
                                        <p:tgtEl>
                                          <p:spTgt spid="18">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6" st="6"/>
                                            </p:txEl>
                                          </p:spTgt>
                                        </p:tgtEl>
                                        <p:attrNameLst>
                                          <p:attrName>style.visibility</p:attrName>
                                        </p:attrNameLst>
                                      </p:cBhvr>
                                      <p:to>
                                        <p:strVal val="visible"/>
                                      </p:to>
                                    </p:set>
                                    <p:animEffect filter="fade" transition="in">
                                      <p:cBhvr>
                                        <p:cTn dur="1000"/>
                                        <p:tgtEl>
                                          <p:spTgt spid="18">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7" st="7"/>
                                            </p:txEl>
                                          </p:spTgt>
                                        </p:tgtEl>
                                        <p:attrNameLst>
                                          <p:attrName>style.visibility</p:attrName>
                                        </p:attrNameLst>
                                      </p:cBhvr>
                                      <p:to>
                                        <p:strVal val="visible"/>
                                      </p:to>
                                    </p:set>
                                    <p:animEffect filter="fade" transition="in">
                                      <p:cBhvr>
                                        <p:cTn dur="1000"/>
                                        <p:tgtEl>
                                          <p:spTgt spid="18">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
                                            <p:txEl>
                                              <p:pRg end="8" st="8"/>
                                            </p:txEl>
                                          </p:spTgt>
                                        </p:tgtEl>
                                        <p:attrNameLst>
                                          <p:attrName>style.visibility</p:attrName>
                                        </p:attrNameLst>
                                      </p:cBhvr>
                                      <p:to>
                                        <p:strVal val="visible"/>
                                      </p:to>
                                    </p:set>
                                    <p:animEffect filter="fade" transition="in">
                                      <p:cBhvr>
                                        <p:cTn dur="1000"/>
                                        <p:tgtEl>
                                          <p:spTgt spid="18">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98" name="Shape 98"/>
        <p:cNvGrpSpPr/>
        <p:nvPr/>
      </p:nvGrpSpPr>
      <p:grpSpPr>
        <a:xfrm>
          <a:off x="0" y="0"/>
          <a:ext cx="0" cy="0"/>
          <a:chOff x="0" y="0"/>
          <a:chExt cx="0" cy="0"/>
        </a:xfrm>
      </p:grpSpPr>
      <p:sp>
        <p:nvSpPr>
          <p:cNvPr id="99" name="Google Shape;99;p11"/>
          <p:cNvSpPr txBox="1"/>
          <p:nvPr>
            <p:ph idx="1" type="body"/>
          </p:nvPr>
        </p:nvSpPr>
        <p:spPr>
          <a:xfrm>
            <a:off x="609442" y="914400"/>
            <a:ext cx="538551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FF3300"/>
              </a:buClr>
              <a:buSzPts val="2400"/>
              <a:buNone/>
              <a:defRPr b="1" sz="2400" cap="small">
                <a:solidFill>
                  <a:srgbClr val="FF3300"/>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0" name="Google Shape;100;p11"/>
          <p:cNvSpPr txBox="1"/>
          <p:nvPr>
            <p:ph idx="2" type="body"/>
          </p:nvPr>
        </p:nvSpPr>
        <p:spPr>
          <a:xfrm>
            <a:off x="609442" y="1600201"/>
            <a:ext cx="5385515" cy="4525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FF3300"/>
              </a:buClr>
              <a:buSzPts val="2400"/>
              <a:buFont typeface="Noto Sans Symbols"/>
              <a:buChar char="❖"/>
              <a:defRPr sz="2400"/>
            </a:lvl1pPr>
            <a:lvl2pPr indent="-355600" lvl="1" marL="914400" algn="l">
              <a:lnSpc>
                <a:spcPct val="100000"/>
              </a:lnSpc>
              <a:spcBef>
                <a:spcPts val="400"/>
              </a:spcBef>
              <a:spcAft>
                <a:spcPts val="0"/>
              </a:spcAft>
              <a:buClr>
                <a:srgbClr val="FF3300"/>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1" name="Google Shape;101;p11"/>
          <p:cNvSpPr txBox="1"/>
          <p:nvPr>
            <p:ph idx="3" type="body"/>
          </p:nvPr>
        </p:nvSpPr>
        <p:spPr>
          <a:xfrm>
            <a:off x="6191755" y="914400"/>
            <a:ext cx="5387630"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rgbClr val="FF3300"/>
              </a:buClr>
              <a:buSzPts val="2400"/>
              <a:buNone/>
              <a:defRPr b="1" sz="2400" cap="small">
                <a:solidFill>
                  <a:srgbClr val="FF3300"/>
                </a:solidFill>
              </a:defRPr>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02" name="Google Shape;102;p11"/>
          <p:cNvSpPr txBox="1"/>
          <p:nvPr>
            <p:ph idx="4" type="body"/>
          </p:nvPr>
        </p:nvSpPr>
        <p:spPr>
          <a:xfrm>
            <a:off x="6191755" y="1600201"/>
            <a:ext cx="5387630" cy="4525963"/>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rgbClr val="FF3300"/>
              </a:buClr>
              <a:buSzPts val="2400"/>
              <a:buFont typeface="Noto Sans Symbols"/>
              <a:buChar char="❖"/>
              <a:defRPr sz="2400"/>
            </a:lvl1pPr>
            <a:lvl2pPr indent="-355600" lvl="1" marL="914400" algn="l">
              <a:lnSpc>
                <a:spcPct val="100000"/>
              </a:lnSpc>
              <a:spcBef>
                <a:spcPts val="400"/>
              </a:spcBef>
              <a:spcAft>
                <a:spcPts val="0"/>
              </a:spcAft>
              <a:buClr>
                <a:srgbClr val="FF3300"/>
              </a:buClr>
              <a:buSzPts val="2000"/>
              <a:buFont typeface="Noto Sans Symbols"/>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03" name="Google Shape;103;p11"/>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1"/>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6" name="Google Shape;106;p11"/>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107" name="Google Shape;107;p11"/>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
        <p:nvSpPr>
          <p:cNvPr id="108" name="Google Shape;108;p11"/>
          <p:cNvSpPr txBox="1"/>
          <p:nvPr>
            <p:ph type="title"/>
          </p:nvPr>
        </p:nvSpPr>
        <p:spPr>
          <a:xfrm>
            <a:off x="2742486" y="274638"/>
            <a:ext cx="8836898" cy="563562"/>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9" name="Shape 109"/>
        <p:cNvGrpSpPr/>
        <p:nvPr/>
      </p:nvGrpSpPr>
      <p:grpSpPr>
        <a:xfrm>
          <a:off x="0" y="0"/>
          <a:ext cx="0" cy="0"/>
          <a:chOff x="0" y="0"/>
          <a:chExt cx="0" cy="0"/>
        </a:xfrm>
      </p:grpSpPr>
      <p:sp>
        <p:nvSpPr>
          <p:cNvPr id="110" name="Google Shape;110;p12"/>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2"/>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2"/>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13"/>
          <p:cNvSpPr txBox="1"/>
          <p:nvPr>
            <p:ph type="title"/>
          </p:nvPr>
        </p:nvSpPr>
        <p:spPr>
          <a:xfrm>
            <a:off x="609443" y="273050"/>
            <a:ext cx="4010040"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3"/>
          <p:cNvSpPr txBox="1"/>
          <p:nvPr>
            <p:ph idx="1" type="body"/>
          </p:nvPr>
        </p:nvSpPr>
        <p:spPr>
          <a:xfrm>
            <a:off x="4765493" y="273052"/>
            <a:ext cx="6813891"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16" name="Google Shape;116;p13"/>
          <p:cNvSpPr txBox="1"/>
          <p:nvPr>
            <p:ph idx="2" type="body"/>
          </p:nvPr>
        </p:nvSpPr>
        <p:spPr>
          <a:xfrm>
            <a:off x="609443" y="1435102"/>
            <a:ext cx="4010040"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17" name="Google Shape;117;p13"/>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3"/>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3"/>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14"/>
          <p:cNvSpPr txBox="1"/>
          <p:nvPr>
            <p:ph type="title"/>
          </p:nvPr>
        </p:nvSpPr>
        <p:spPr>
          <a:xfrm>
            <a:off x="2389095" y="4800600"/>
            <a:ext cx="7313295"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4"/>
          <p:cNvSpPr/>
          <p:nvPr>
            <p:ph idx="2" type="pic"/>
          </p:nvPr>
        </p:nvSpPr>
        <p:spPr>
          <a:xfrm>
            <a:off x="2389095" y="612775"/>
            <a:ext cx="7313295" cy="4114800"/>
          </a:xfrm>
          <a:prstGeom prst="rect">
            <a:avLst/>
          </a:prstGeom>
          <a:noFill/>
          <a:ln>
            <a:noFill/>
          </a:ln>
        </p:spPr>
      </p:sp>
      <p:sp>
        <p:nvSpPr>
          <p:cNvPr id="123" name="Google Shape;123;p14"/>
          <p:cNvSpPr txBox="1"/>
          <p:nvPr>
            <p:ph idx="1" type="body"/>
          </p:nvPr>
        </p:nvSpPr>
        <p:spPr>
          <a:xfrm>
            <a:off x="2389095" y="5367338"/>
            <a:ext cx="7313295"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24" name="Google Shape;124;p14"/>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4"/>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4"/>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5"/>
          <p:cNvSpPr txBox="1"/>
          <p:nvPr>
            <p:ph type="title"/>
          </p:nvPr>
        </p:nvSpPr>
        <p:spPr>
          <a:xfrm>
            <a:off x="609442" y="274638"/>
            <a:ext cx="10969942"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5"/>
          <p:cNvSpPr txBox="1"/>
          <p:nvPr>
            <p:ph idx="1" type="body"/>
          </p:nvPr>
        </p:nvSpPr>
        <p:spPr>
          <a:xfrm rot="5400000">
            <a:off x="3831432" y="-1621787"/>
            <a:ext cx="4525963" cy="1096994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0" name="Google Shape;130;p15"/>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5"/>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5"/>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6"/>
          <p:cNvSpPr txBox="1"/>
          <p:nvPr>
            <p:ph type="title"/>
          </p:nvPr>
        </p:nvSpPr>
        <p:spPr>
          <a:xfrm rot="5400000">
            <a:off x="7282379" y="1829160"/>
            <a:ext cx="5851525" cy="274248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6"/>
          <p:cNvSpPr txBox="1"/>
          <p:nvPr>
            <p:ph idx="1" type="body"/>
          </p:nvPr>
        </p:nvSpPr>
        <p:spPr>
          <a:xfrm rot="5400000">
            <a:off x="1695834" y="-811752"/>
            <a:ext cx="5851525" cy="8024309"/>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36" name="Google Shape;136;p16"/>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6"/>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6"/>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39" name="Shape 139"/>
        <p:cNvGrpSpPr/>
        <p:nvPr/>
      </p:nvGrpSpPr>
      <p:grpSpPr>
        <a:xfrm>
          <a:off x="0" y="0"/>
          <a:ext cx="0" cy="0"/>
          <a:chOff x="0" y="0"/>
          <a:chExt cx="0" cy="0"/>
        </a:xfrm>
      </p:grpSpPr>
      <p:sp>
        <p:nvSpPr>
          <p:cNvPr id="140" name="Google Shape;140;p17"/>
          <p:cNvSpPr txBox="1"/>
          <p:nvPr>
            <p:ph idx="12" type="sldNum"/>
          </p:nvPr>
        </p:nvSpPr>
        <p:spPr>
          <a:xfrm>
            <a:off x="-1929897" y="6188077"/>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 Layout" type="obj">
  <p:cSld name="OBJECT">
    <p:spTree>
      <p:nvGrpSpPr>
        <p:cNvPr id="26" name="Shape 26"/>
        <p:cNvGrpSpPr/>
        <p:nvPr/>
      </p:nvGrpSpPr>
      <p:grpSpPr>
        <a:xfrm>
          <a:off x="0" y="0"/>
          <a:ext cx="0" cy="0"/>
          <a:chOff x="0" y="0"/>
          <a:chExt cx="0" cy="0"/>
        </a:xfrm>
      </p:grpSpPr>
      <p:sp>
        <p:nvSpPr>
          <p:cNvPr id="27" name="Google Shape;27;p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 type="body"/>
          </p:nvPr>
        </p:nvSpPr>
        <p:spPr>
          <a:xfrm>
            <a:off x="2436812" y="1066800"/>
            <a:ext cx="9142571"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3"/>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3"/>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3"/>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2" name="Google Shape;32;p3"/>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33" name="Google Shape;33;p3"/>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pic>
        <p:nvPicPr>
          <p:cNvPr descr="D:\Pictures\PNG\present.png" id="34" name="Google Shape;34;p3"/>
          <p:cNvPicPr preferRelativeResize="0"/>
          <p:nvPr/>
        </p:nvPicPr>
        <p:blipFill rotWithShape="1">
          <a:blip r:embed="rId3">
            <a:alphaModFix/>
          </a:blip>
          <a:srcRect b="0" l="0" r="0" t="0"/>
          <a:stretch/>
        </p:blipFill>
        <p:spPr>
          <a:xfrm>
            <a:off x="303212" y="1501139"/>
            <a:ext cx="2318714" cy="5356861"/>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35" name="Shape 35"/>
        <p:cNvGrpSpPr/>
        <p:nvPr/>
      </p:nvGrpSpPr>
      <p:grpSpPr>
        <a:xfrm>
          <a:off x="0" y="0"/>
          <a:ext cx="0" cy="0"/>
          <a:chOff x="0" y="0"/>
          <a:chExt cx="0" cy="0"/>
        </a:xfrm>
      </p:grpSpPr>
      <p:pic>
        <p:nvPicPr>
          <p:cNvPr descr="D:\Pictures\PNG\present.png" id="36" name="Google Shape;36;p4"/>
          <p:cNvPicPr preferRelativeResize="0"/>
          <p:nvPr/>
        </p:nvPicPr>
        <p:blipFill rotWithShape="1">
          <a:blip r:embed="rId2">
            <a:alphaModFix/>
          </a:blip>
          <a:srcRect b="0" l="0" r="0" t="0"/>
          <a:stretch/>
        </p:blipFill>
        <p:spPr>
          <a:xfrm flipH="1">
            <a:off x="9900340" y="1501140"/>
            <a:ext cx="2318714" cy="5356861"/>
          </a:xfrm>
          <a:prstGeom prst="rect">
            <a:avLst/>
          </a:prstGeom>
          <a:noFill/>
          <a:ln>
            <a:noFill/>
          </a:ln>
        </p:spPr>
      </p:pic>
      <p:sp>
        <p:nvSpPr>
          <p:cNvPr id="37" name="Google Shape;37;p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9" name="Google Shape;39;p4"/>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4"/>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4"/>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2" name="Google Shape;42;p4"/>
          <p:cNvPicPr preferRelativeResize="0"/>
          <p:nvPr/>
        </p:nvPicPr>
        <p:blipFill rotWithShape="1">
          <a:blip r:embed="rId3">
            <a:alphaModFix/>
          </a:blip>
          <a:srcRect b="0" l="0" r="0" t="0"/>
          <a:stretch/>
        </p:blipFill>
        <p:spPr>
          <a:xfrm>
            <a:off x="638251" y="218718"/>
            <a:ext cx="2104236" cy="548806"/>
          </a:xfrm>
          <a:prstGeom prst="rect">
            <a:avLst/>
          </a:prstGeom>
          <a:noFill/>
          <a:ln>
            <a:noFill/>
          </a:ln>
        </p:spPr>
      </p:pic>
      <p:cxnSp>
        <p:nvCxnSpPr>
          <p:cNvPr id="43" name="Google Shape;43;p4"/>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44" name="Shape 44"/>
        <p:cNvGrpSpPr/>
        <p:nvPr/>
      </p:nvGrpSpPr>
      <p:grpSpPr>
        <a:xfrm>
          <a:off x="0" y="0"/>
          <a:ext cx="0" cy="0"/>
          <a:chOff x="0" y="0"/>
          <a:chExt cx="0" cy="0"/>
        </a:xfrm>
      </p:grpSpPr>
      <p:sp>
        <p:nvSpPr>
          <p:cNvPr id="45" name="Google Shape;45;p5"/>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0"/>
              </a:spcBef>
              <a:spcAft>
                <a:spcPts val="0"/>
              </a:spcAft>
              <a:buSzPts val="3200"/>
              <a:buFont typeface="Calibri"/>
              <a:buNone/>
              <a:defRPr b="1"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9" name="Google Shape;49;p5"/>
          <p:cNvPicPr preferRelativeResize="0"/>
          <p:nvPr/>
        </p:nvPicPr>
        <p:blipFill rotWithShape="1">
          <a:blip r:embed="rId2">
            <a:alphaModFix/>
          </a:blip>
          <a:srcRect b="0" l="0" r="0" t="0"/>
          <a:stretch/>
        </p:blipFill>
        <p:spPr>
          <a:xfrm>
            <a:off x="5025246" y="1219202"/>
            <a:ext cx="2138334" cy="3029373"/>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0" name="Shape 50"/>
        <p:cNvGrpSpPr/>
        <p:nvPr/>
      </p:nvGrpSpPr>
      <p:grpSpPr>
        <a:xfrm>
          <a:off x="0" y="0"/>
          <a:ext cx="0" cy="0"/>
          <a:chOff x="0" y="0"/>
          <a:chExt cx="0" cy="0"/>
        </a:xfrm>
      </p:grpSpPr>
      <p:sp>
        <p:nvSpPr>
          <p:cNvPr id="51" name="Google Shape;51;p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3" name="Google Shape;53;p6"/>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6"/>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6"/>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p6"/>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57" name="Google Shape;57;p6"/>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Layout">
  <p:cSld name="Summary Layout">
    <p:spTree>
      <p:nvGrpSpPr>
        <p:cNvPr id="58" name="Shape 58"/>
        <p:cNvGrpSpPr/>
        <p:nvPr/>
      </p:nvGrpSpPr>
      <p:grpSpPr>
        <a:xfrm>
          <a:off x="0" y="0"/>
          <a:ext cx="0" cy="0"/>
          <a:chOff x="0" y="0"/>
          <a:chExt cx="0" cy="0"/>
        </a:xfrm>
      </p:grpSpPr>
      <p:pic>
        <p:nvPicPr>
          <p:cNvPr descr="Related image" id="59" name="Google Shape;59;p7"/>
          <p:cNvPicPr preferRelativeResize="0"/>
          <p:nvPr/>
        </p:nvPicPr>
        <p:blipFill rotWithShape="1">
          <a:blip r:embed="rId2">
            <a:alphaModFix/>
          </a:blip>
          <a:srcRect b="0" l="0" r="0" t="0"/>
          <a:stretch/>
        </p:blipFill>
        <p:spPr>
          <a:xfrm>
            <a:off x="9371012" y="914400"/>
            <a:ext cx="1842993" cy="1676400"/>
          </a:xfrm>
          <a:prstGeom prst="rect">
            <a:avLst/>
          </a:prstGeom>
          <a:noFill/>
          <a:ln>
            <a:noFill/>
          </a:ln>
        </p:spPr>
      </p:pic>
      <p:pic>
        <p:nvPicPr>
          <p:cNvPr descr="D:\Pictures\PNG\present.png" id="60" name="Google Shape;60;p7"/>
          <p:cNvPicPr preferRelativeResize="0"/>
          <p:nvPr/>
        </p:nvPicPr>
        <p:blipFill rotWithShape="1">
          <a:blip r:embed="rId3">
            <a:alphaModFix/>
          </a:blip>
          <a:srcRect b="0" l="0" r="0" t="0"/>
          <a:stretch/>
        </p:blipFill>
        <p:spPr>
          <a:xfrm flipH="1">
            <a:off x="9900340" y="1501140"/>
            <a:ext cx="2318714" cy="5356861"/>
          </a:xfrm>
          <a:prstGeom prst="rect">
            <a:avLst/>
          </a:prstGeom>
          <a:noFill/>
          <a:ln>
            <a:noFill/>
          </a:ln>
        </p:spPr>
      </p:pic>
      <p:sp>
        <p:nvSpPr>
          <p:cNvPr id="61" name="Google Shape;61;p7"/>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3" name="Google Shape;63;p7"/>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7"/>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6" name="Google Shape;66;p7"/>
          <p:cNvPicPr preferRelativeResize="0"/>
          <p:nvPr/>
        </p:nvPicPr>
        <p:blipFill rotWithShape="1">
          <a:blip r:embed="rId4">
            <a:alphaModFix/>
          </a:blip>
          <a:srcRect b="0" l="0" r="0" t="0"/>
          <a:stretch/>
        </p:blipFill>
        <p:spPr>
          <a:xfrm>
            <a:off x="638251" y="218718"/>
            <a:ext cx="2104236" cy="548806"/>
          </a:xfrm>
          <a:prstGeom prst="rect">
            <a:avLst/>
          </a:prstGeom>
          <a:noFill/>
          <a:ln>
            <a:noFill/>
          </a:ln>
        </p:spPr>
      </p:pic>
      <p:cxnSp>
        <p:nvCxnSpPr>
          <p:cNvPr id="67" name="Google Shape;67;p7"/>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Layout">
  <p:cSld name="Thank You Layout">
    <p:spTree>
      <p:nvGrpSpPr>
        <p:cNvPr id="68" name="Shape 68"/>
        <p:cNvGrpSpPr/>
        <p:nvPr/>
      </p:nvGrpSpPr>
      <p:grpSpPr>
        <a:xfrm>
          <a:off x="0" y="0"/>
          <a:ext cx="0" cy="0"/>
          <a:chOff x="0" y="0"/>
          <a:chExt cx="0" cy="0"/>
        </a:xfrm>
      </p:grpSpPr>
      <p:sp>
        <p:nvSpPr>
          <p:cNvPr id="69" name="Google Shape;69;p8"/>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grpSp>
        <p:nvGrpSpPr>
          <p:cNvPr id="72" name="Google Shape;72;p8"/>
          <p:cNvGrpSpPr/>
          <p:nvPr/>
        </p:nvGrpSpPr>
        <p:grpSpPr>
          <a:xfrm>
            <a:off x="0" y="12700"/>
            <a:ext cx="12240699" cy="6845300"/>
            <a:chOff x="0" y="12700"/>
            <a:chExt cx="12213597" cy="6845300"/>
          </a:xfrm>
        </p:grpSpPr>
        <p:pic>
          <p:nvPicPr>
            <p:cNvPr id="73" name="Google Shape;73;p8"/>
            <p:cNvPicPr preferRelativeResize="0"/>
            <p:nvPr/>
          </p:nvPicPr>
          <p:blipFill rotWithShape="1">
            <a:blip r:embed="rId2">
              <a:alphaModFix/>
            </a:blip>
            <a:srcRect b="0" l="0" r="0" t="0"/>
            <a:stretch/>
          </p:blipFill>
          <p:spPr>
            <a:xfrm>
              <a:off x="3069597" y="12700"/>
              <a:ext cx="9144000" cy="6845300"/>
            </a:xfrm>
            <a:prstGeom prst="rect">
              <a:avLst/>
            </a:prstGeom>
            <a:noFill/>
            <a:ln>
              <a:noFill/>
            </a:ln>
          </p:spPr>
        </p:pic>
        <p:pic>
          <p:nvPicPr>
            <p:cNvPr id="74" name="Google Shape;74;p8"/>
            <p:cNvPicPr preferRelativeResize="0"/>
            <p:nvPr/>
          </p:nvPicPr>
          <p:blipFill rotWithShape="1">
            <a:blip r:embed="rId2">
              <a:alphaModFix/>
            </a:blip>
            <a:srcRect b="0" l="0" r="90861" t="0"/>
            <a:stretch/>
          </p:blipFill>
          <p:spPr>
            <a:xfrm>
              <a:off x="0" y="12700"/>
              <a:ext cx="3069597" cy="6845300"/>
            </a:xfrm>
            <a:prstGeom prst="rect">
              <a:avLst/>
            </a:prstGeom>
            <a:noFill/>
            <a:ln>
              <a:noFill/>
            </a:ln>
          </p:spPr>
        </p:pic>
      </p:grpSp>
      <p:pic>
        <p:nvPicPr>
          <p:cNvPr descr="Image result for thanks" id="75" name="Google Shape;75;p8"/>
          <p:cNvPicPr preferRelativeResize="0"/>
          <p:nvPr/>
        </p:nvPicPr>
        <p:blipFill rotWithShape="1">
          <a:blip r:embed="rId3">
            <a:alphaModFix/>
          </a:blip>
          <a:srcRect b="0" l="0" r="0" t="0"/>
          <a:stretch/>
        </p:blipFill>
        <p:spPr>
          <a:xfrm>
            <a:off x="2360612" y="4155743"/>
            <a:ext cx="4419600" cy="2702257"/>
          </a:xfrm>
          <a:prstGeom prst="rect">
            <a:avLst/>
          </a:prstGeom>
          <a:solidFill>
            <a:srgbClr val="ECECEC"/>
          </a:solidFill>
          <a:ln cap="sq" cmpd="sng" w="101600">
            <a:solidFill>
              <a:srgbClr val="FDFDFD"/>
            </a:solidFill>
            <a:prstDash val="solid"/>
            <a:miter lim="800000"/>
            <a:headEnd len="sm" w="sm" type="none"/>
            <a:tailEnd len="sm" w="sm" type="none"/>
          </a:ln>
          <a:effectLst>
            <a:outerShdw blurRad="57150" kx="110000" rotWithShape="0" algn="tl" dir="7560000" dist="37500" sy="98000" ky="200000">
              <a:srgbClr val="000000">
                <a:alpha val="20000"/>
              </a:srgbClr>
            </a:outerShdw>
          </a:effectLst>
        </p:spPr>
      </p:pic>
      <p:grpSp>
        <p:nvGrpSpPr>
          <p:cNvPr id="76" name="Google Shape;76;p8"/>
          <p:cNvGrpSpPr/>
          <p:nvPr/>
        </p:nvGrpSpPr>
        <p:grpSpPr>
          <a:xfrm>
            <a:off x="645390" y="2542160"/>
            <a:ext cx="2243139" cy="4371824"/>
            <a:chOff x="-2798010" y="2616804"/>
            <a:chExt cx="2238173" cy="4371824"/>
          </a:xfrm>
        </p:grpSpPr>
        <p:sp>
          <p:nvSpPr>
            <p:cNvPr id="77" name="Google Shape;77;p8"/>
            <p:cNvSpPr/>
            <p:nvPr/>
          </p:nvSpPr>
          <p:spPr>
            <a:xfrm>
              <a:off x="-2468880" y="3032760"/>
              <a:ext cx="1737360" cy="1935480"/>
            </a:xfrm>
            <a:custGeom>
              <a:rect b="b" l="l" r="r" t="t"/>
              <a:pathLst>
                <a:path extrusionOk="0" h="1935480" w="173736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p:txBody>
        </p:sp>
        <p:grpSp>
          <p:nvGrpSpPr>
            <p:cNvPr id="78" name="Google Shape;78;p8"/>
            <p:cNvGrpSpPr/>
            <p:nvPr/>
          </p:nvGrpSpPr>
          <p:grpSpPr>
            <a:xfrm>
              <a:off x="-2798010" y="2616804"/>
              <a:ext cx="2238173" cy="4371824"/>
              <a:chOff x="100462" y="2616804"/>
              <a:chExt cx="2238173" cy="4371824"/>
            </a:xfrm>
          </p:grpSpPr>
          <p:grpSp>
            <p:nvGrpSpPr>
              <p:cNvPr id="79" name="Google Shape;79;p8"/>
              <p:cNvGrpSpPr/>
              <p:nvPr/>
            </p:nvGrpSpPr>
            <p:grpSpPr>
              <a:xfrm>
                <a:off x="100462" y="2616804"/>
                <a:ext cx="2238173" cy="3972506"/>
                <a:chOff x="-84753" y="2896722"/>
                <a:chExt cx="2238173" cy="3972506"/>
              </a:xfrm>
            </p:grpSpPr>
            <p:sp>
              <p:nvSpPr>
                <p:cNvPr id="80" name="Google Shape;80;p8"/>
                <p:cNvSpPr/>
                <p:nvPr/>
              </p:nvSpPr>
              <p:spPr>
                <a:xfrm>
                  <a:off x="196771" y="3252486"/>
                  <a:ext cx="114172" cy="1400537"/>
                </a:xfrm>
                <a:custGeom>
                  <a:rect b="b" l="l" r="r" t="t"/>
                  <a:pathLst>
                    <a:path extrusionOk="0" h="1400537" w="114172">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Clr>
                      <a:srgbClr val="000000"/>
                    </a:buClr>
                    <a:buSzPts val="2400"/>
                    <a:buFont typeface="Arial"/>
                    <a:buNone/>
                  </a:pPr>
                  <a:r>
                    <a:t/>
                  </a:r>
                  <a:endParaRPr b="1" i="0" sz="2400" u="none" cap="none" strike="noStrike">
                    <a:solidFill>
                      <a:schemeClr val="dk1"/>
                    </a:solidFill>
                    <a:latin typeface="Quattrocento Sans"/>
                    <a:ea typeface="Quattrocento Sans"/>
                    <a:cs typeface="Quattrocento Sans"/>
                    <a:sym typeface="Quattrocento Sans"/>
                  </a:endParaRPr>
                </a:p>
              </p:txBody>
            </p:sp>
            <p:pic>
              <p:nvPicPr>
                <p:cNvPr id="81" name="Google Shape;81;p8"/>
                <p:cNvPicPr preferRelativeResize="0"/>
                <p:nvPr/>
              </p:nvPicPr>
              <p:blipFill rotWithShape="1">
                <a:blip r:embed="rId4">
                  <a:alphaModFix/>
                </a:blip>
                <a:srcRect b="0" l="20048" r="23610" t="0"/>
                <a:stretch/>
              </p:blipFill>
              <p:spPr>
                <a:xfrm>
                  <a:off x="-84753" y="2896722"/>
                  <a:ext cx="2238173" cy="3972506"/>
                </a:xfrm>
                <a:prstGeom prst="rect">
                  <a:avLst/>
                </a:prstGeom>
                <a:noFill/>
                <a:ln>
                  <a:noFill/>
                </a:ln>
              </p:spPr>
            </p:pic>
          </p:grpSp>
          <p:pic>
            <p:nvPicPr>
              <p:cNvPr id="82" name="Google Shape;82;p8"/>
              <p:cNvPicPr preferRelativeResize="0"/>
              <p:nvPr/>
            </p:nvPicPr>
            <p:blipFill rotWithShape="1">
              <a:blip r:embed="rId5">
                <a:alphaModFix/>
              </a:blip>
              <a:srcRect b="0" l="0" r="0" t="0"/>
              <a:stretch/>
            </p:blipFill>
            <p:spPr>
              <a:xfrm>
                <a:off x="100462" y="5057191"/>
                <a:ext cx="1150930" cy="1931437"/>
              </a:xfrm>
              <a:prstGeom prst="rect">
                <a:avLst/>
              </a:prstGeom>
              <a:noFill/>
              <a:ln>
                <a:noFill/>
              </a:ln>
            </p:spPr>
          </p:pic>
        </p:grpSp>
      </p:grpSp>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83" name="Shape 83"/>
        <p:cNvGrpSpPr/>
        <p:nvPr/>
      </p:nvGrpSpPr>
      <p:grpSpPr>
        <a:xfrm>
          <a:off x="0" y="0"/>
          <a:ext cx="0" cy="0"/>
          <a:chOff x="0" y="0"/>
          <a:chExt cx="0" cy="0"/>
        </a:xfrm>
      </p:grpSpPr>
      <p:sp>
        <p:nvSpPr>
          <p:cNvPr id="84" name="Google Shape;84;p9"/>
          <p:cNvSpPr txBox="1"/>
          <p:nvPr>
            <p:ph type="title"/>
          </p:nvPr>
        </p:nvSpPr>
        <p:spPr>
          <a:xfrm>
            <a:off x="711015" y="3581400"/>
            <a:ext cx="10969942"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9"/>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9"/>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9"/>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Image result for Demo" id="88" name="Google Shape;88;p9"/>
          <p:cNvPicPr preferRelativeResize="0"/>
          <p:nvPr/>
        </p:nvPicPr>
        <p:blipFill rotWithShape="1">
          <a:blip r:embed="rId2">
            <a:alphaModFix/>
          </a:blip>
          <a:srcRect b="0" l="0" r="0" t="0"/>
          <a:stretch/>
        </p:blipFill>
        <p:spPr>
          <a:xfrm>
            <a:off x="2924723" y="1295400"/>
            <a:ext cx="6148084" cy="21336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9" name="Shape 89"/>
        <p:cNvGrpSpPr/>
        <p:nvPr/>
      </p:nvGrpSpPr>
      <p:grpSpPr>
        <a:xfrm>
          <a:off x="0" y="0"/>
          <a:ext cx="0" cy="0"/>
          <a:chOff x="0" y="0"/>
          <a:chExt cx="0" cy="0"/>
        </a:xfrm>
      </p:grpSpPr>
      <p:sp>
        <p:nvSpPr>
          <p:cNvPr id="90" name="Google Shape;90;p10"/>
          <p:cNvSpPr txBox="1"/>
          <p:nvPr>
            <p:ph idx="1" type="body"/>
          </p:nvPr>
        </p:nvSpPr>
        <p:spPr>
          <a:xfrm>
            <a:off x="609441" y="990601"/>
            <a:ext cx="5383397" cy="513556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3300"/>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3300"/>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chemeClr val="dk1"/>
              </a:buClr>
              <a:buSzPts val="2000"/>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1" name="Google Shape;91;p10"/>
          <p:cNvSpPr txBox="1"/>
          <p:nvPr>
            <p:ph idx="2" type="body"/>
          </p:nvPr>
        </p:nvSpPr>
        <p:spPr>
          <a:xfrm>
            <a:off x="6195987" y="990601"/>
            <a:ext cx="5383397" cy="5135564"/>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rgbClr val="FF3300"/>
              </a:buClr>
              <a:buSzPts val="2800"/>
              <a:buFont typeface="Noto Sans Symbols"/>
              <a:buChar char="❖"/>
              <a:defRPr sz="2800">
                <a:latin typeface="Quattrocento Sans"/>
                <a:ea typeface="Quattrocento Sans"/>
                <a:cs typeface="Quattrocento Sans"/>
                <a:sym typeface="Quattrocento Sans"/>
              </a:defRPr>
            </a:lvl1pPr>
            <a:lvl2pPr indent="-381000" lvl="1" marL="914400" algn="l">
              <a:lnSpc>
                <a:spcPct val="100000"/>
              </a:lnSpc>
              <a:spcBef>
                <a:spcPts val="480"/>
              </a:spcBef>
              <a:spcAft>
                <a:spcPts val="0"/>
              </a:spcAft>
              <a:buClr>
                <a:srgbClr val="FF3300"/>
              </a:buClr>
              <a:buSzPts val="2400"/>
              <a:buFont typeface="Noto Sans Symbols"/>
              <a:buChar char="⮚"/>
              <a:defRPr sz="2400">
                <a:latin typeface="Quattrocento Sans"/>
                <a:ea typeface="Quattrocento Sans"/>
                <a:cs typeface="Quattrocento Sans"/>
                <a:sym typeface="Quattrocento Sans"/>
              </a:defRPr>
            </a:lvl2pPr>
            <a:lvl3pPr indent="-355600" lvl="2" marL="1371600" algn="l">
              <a:lnSpc>
                <a:spcPct val="100000"/>
              </a:lnSpc>
              <a:spcBef>
                <a:spcPts val="400"/>
              </a:spcBef>
              <a:spcAft>
                <a:spcPts val="0"/>
              </a:spcAft>
              <a:buClr>
                <a:schemeClr val="dk1"/>
              </a:buClr>
              <a:buSzPts val="2000"/>
              <a:buChar char="•"/>
              <a:defRPr sz="2000">
                <a:latin typeface="Quattrocento Sans"/>
                <a:ea typeface="Quattrocento Sans"/>
                <a:cs typeface="Quattrocento Sans"/>
                <a:sym typeface="Quattrocento Sans"/>
              </a:defRPr>
            </a:lvl3pPr>
            <a:lvl4pPr indent="-342900" lvl="3" marL="18288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4pPr>
            <a:lvl5pPr indent="-342900" lvl="4" marL="2286000" algn="l">
              <a:lnSpc>
                <a:spcPct val="100000"/>
              </a:lnSpc>
              <a:spcBef>
                <a:spcPts val="360"/>
              </a:spcBef>
              <a:spcAft>
                <a:spcPts val="0"/>
              </a:spcAft>
              <a:buClr>
                <a:schemeClr val="dk1"/>
              </a:buClr>
              <a:buSzPts val="1800"/>
              <a:buChar char="»"/>
              <a:defRPr sz="1800">
                <a:latin typeface="Quattrocento Sans"/>
                <a:ea typeface="Quattrocento Sans"/>
                <a:cs typeface="Quattrocento Sans"/>
                <a:sym typeface="Quattrocento Sans"/>
              </a:defRPr>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92" name="Google Shape;92;p10"/>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0"/>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0"/>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5" name="Google Shape;95;p10"/>
          <p:cNvPicPr preferRelativeResize="0"/>
          <p:nvPr/>
        </p:nvPicPr>
        <p:blipFill rotWithShape="1">
          <a:blip r:embed="rId2">
            <a:alphaModFix/>
          </a:blip>
          <a:srcRect b="0" l="0" r="0" t="0"/>
          <a:stretch/>
        </p:blipFill>
        <p:spPr>
          <a:xfrm>
            <a:off x="638251" y="218718"/>
            <a:ext cx="2104236" cy="548806"/>
          </a:xfrm>
          <a:prstGeom prst="rect">
            <a:avLst/>
          </a:prstGeom>
          <a:noFill/>
          <a:ln>
            <a:noFill/>
          </a:ln>
        </p:spPr>
      </p:pic>
      <p:cxnSp>
        <p:nvCxnSpPr>
          <p:cNvPr id="96" name="Google Shape;96;p10"/>
          <p:cNvCxnSpPr/>
          <p:nvPr/>
        </p:nvCxnSpPr>
        <p:spPr>
          <a:xfrm>
            <a:off x="609442" y="838200"/>
            <a:ext cx="10969942" cy="0"/>
          </a:xfrm>
          <a:prstGeom prst="straightConnector1">
            <a:avLst/>
          </a:prstGeom>
          <a:noFill/>
          <a:ln cap="flat" cmpd="sng" w="38100">
            <a:solidFill>
              <a:srgbClr val="FF9900"/>
            </a:solidFill>
            <a:prstDash val="solid"/>
            <a:round/>
            <a:headEnd len="sm" w="sm" type="none"/>
            <a:tailEnd len="sm" w="sm" type="none"/>
          </a:ln>
        </p:spPr>
      </p:cxnSp>
      <p:sp>
        <p:nvSpPr>
          <p:cNvPr id="97" name="Google Shape;97;p10"/>
          <p:cNvSpPr txBox="1"/>
          <p:nvPr>
            <p:ph type="title"/>
          </p:nvPr>
        </p:nvSpPr>
        <p:spPr>
          <a:xfrm>
            <a:off x="2742486" y="274638"/>
            <a:ext cx="8836898" cy="49288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1400">
        <p:fade thruBlk="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09442" y="274638"/>
            <a:ext cx="10969942"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609442" y="1600202"/>
            <a:ext cx="10969942"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09441" y="6356352"/>
            <a:ext cx="284405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164516" y="6356352"/>
            <a:ext cx="3859795"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735325" y="6356352"/>
            <a:ext cx="284405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0.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5.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31.png"/><Relationship Id="rId4"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eveloper.mozilla.org/en-US/docs/Web/JavaScript/Guide/Working_with_Object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eveloper.mozilla.org/en-US/docs/Web/JavaScript/Guide/Working_with_Object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type="ctrTitle"/>
          </p:nvPr>
        </p:nvSpPr>
        <p:spPr>
          <a:xfrm>
            <a:off x="4567032" y="4038600"/>
            <a:ext cx="7255063" cy="830884"/>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rgbClr val="FFA15D"/>
              </a:buClr>
              <a:buSzPts val="3200"/>
              <a:buFont typeface="Quattrocento Sans"/>
              <a:buNone/>
            </a:pPr>
            <a:r>
              <a:rPr lang="en-US"/>
              <a:t>JAVASCRIPT NÂNG CAO</a:t>
            </a:r>
            <a:endParaRPr/>
          </a:p>
        </p:txBody>
      </p:sp>
      <p:sp>
        <p:nvSpPr>
          <p:cNvPr id="146" name="Google Shape;146;p18"/>
          <p:cNvSpPr txBox="1"/>
          <p:nvPr>
            <p:ph idx="1" type="subTitle"/>
          </p:nvPr>
        </p:nvSpPr>
        <p:spPr>
          <a:xfrm>
            <a:off x="4567032" y="4876800"/>
            <a:ext cx="7255063" cy="990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FFF0E6"/>
              </a:buClr>
              <a:buSzPts val="3200"/>
              <a:buNone/>
            </a:pPr>
            <a:r>
              <a:rPr lang="en-US" sz="2800">
                <a:solidFill>
                  <a:srgbClr val="FF0000"/>
                </a:solidFill>
              </a:rPr>
              <a:t>Lập trình hướng đối tượng trong Javascript</a:t>
            </a:r>
            <a:endParaRPr sz="2800">
              <a:solidFill>
                <a:srgbClr val="FF0000"/>
              </a:solidFill>
            </a:endParaRPr>
          </a:p>
        </p:txBody>
      </p:sp>
      <p:cxnSp>
        <p:nvCxnSpPr>
          <p:cNvPr id="147" name="Google Shape;147;p18"/>
          <p:cNvCxnSpPr/>
          <p:nvPr/>
        </p:nvCxnSpPr>
        <p:spPr>
          <a:xfrm>
            <a:off x="4681585" y="4800600"/>
            <a:ext cx="7469056" cy="0"/>
          </a:xfrm>
          <a:prstGeom prst="straightConnector1">
            <a:avLst/>
          </a:prstGeom>
          <a:noFill/>
          <a:ln cap="flat" cmpd="sng" w="38100">
            <a:solidFill>
              <a:schemeClr val="accent6"/>
            </a:solidFill>
            <a:prstDash val="solid"/>
            <a:round/>
            <a:headEnd len="sm" w="sm" type="none"/>
            <a:tailEnd len="sm" w="sm" type="none"/>
          </a:ln>
          <a:effectLst>
            <a:outerShdw blurRad="40000" rotWithShape="0" dir="5400000" dist="23000">
              <a:srgbClr val="000000">
                <a:alpha val="34509"/>
              </a:srgbClr>
            </a:outerShdw>
          </a:effectLst>
        </p:spPr>
      </p:cxnSp>
    </p:spTree>
  </p:cSld>
  <p:clrMapOvr>
    <a:masterClrMapping/>
  </p:clrMapOvr>
  <mc:AlternateContent>
    <mc:Choice Requires="p14">
      <p:transition spd="slow" p14:dur="14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Font typeface="Calibri"/>
              <a:buNone/>
            </a:pPr>
            <a:r>
              <a:rPr lang="en-US"/>
              <a:t>PHẦN 2: </a:t>
            </a:r>
            <a:br>
              <a:rPr lang="en-US"/>
            </a:br>
            <a:r>
              <a:rPr lang="en-US"/>
              <a:t>SỬ DỤNG OBJECT LITERALS</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sp>
        <p:nvSpPr>
          <p:cNvPr id="208" name="Google Shape;208;p28"/>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b="1" i="1" lang="en-US"/>
              <a:t>Object literals</a:t>
            </a:r>
            <a:r>
              <a:rPr lang="en-US"/>
              <a:t> được biểu diễn bằng dấu phẩy ngăn cách giữa các cặp </a:t>
            </a:r>
            <a:r>
              <a:rPr i="1" lang="en-US"/>
              <a:t>name-value</a:t>
            </a:r>
            <a:r>
              <a:rPr lang="en-US"/>
              <a:t> nằm trong ngoặc nhọn.</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Thuộc tính </a:t>
            </a:r>
            <a:r>
              <a:rPr i="1" lang="en-US"/>
              <a:t>name</a:t>
            </a:r>
            <a:r>
              <a:rPr lang="en-US"/>
              <a:t> thuộc kiểu dữ liệu dạng chuỗi (strings)</a:t>
            </a:r>
            <a:r>
              <a:rPr i="1" lang="en-US"/>
              <a:t> </a:t>
            </a:r>
            <a:r>
              <a:rPr lang="en-US"/>
              <a:t>và giá trị là một trong số bất kỳ kiểu dữ liệu nào của javascript như mảng (arrays), chuỗi (strings),</a:t>
            </a:r>
            <a:r>
              <a:rPr i="1" lang="en-US"/>
              <a:t> </a:t>
            </a:r>
            <a:r>
              <a:rPr lang="en-US"/>
              <a:t>số (number) hay hàm (function)...</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object literals chúng ta có thể gom các giá trị (properties) và phương thức (method) vào cùng nhau giúp code sạch và dễ đọc hơn.</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1000"/>
                                        <p:tgtEl>
                                          <p:spTgt spid="20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1000"/>
                                        <p:tgtEl>
                                          <p:spTgt spid="20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1000"/>
                                        <p:tgtEl>
                                          <p:spTgt spid="20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sp>
        <p:nvSpPr>
          <p:cNvPr id="214" name="Google Shape;214;p29"/>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Ví dụ: Tạo object mới</a:t>
            </a:r>
            <a:endParaRPr/>
          </a:p>
        </p:txBody>
      </p:sp>
      <p:pic>
        <p:nvPicPr>
          <p:cNvPr id="215" name="Google Shape;215;p29"/>
          <p:cNvPicPr preferRelativeResize="0"/>
          <p:nvPr/>
        </p:nvPicPr>
        <p:blipFill rotWithShape="1">
          <a:blip r:embed="rId3">
            <a:alphaModFix/>
          </a:blip>
          <a:srcRect b="0" l="0" r="0" t="0"/>
          <a:stretch/>
        </p:blipFill>
        <p:spPr>
          <a:xfrm>
            <a:off x="2894012" y="1676400"/>
            <a:ext cx="7102194" cy="44196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14">
                                            <p:txEl>
                                              <p:pRg end="0" st="0"/>
                                            </p:txEl>
                                          </p:spTgt>
                                        </p:tgtEl>
                                        <p:attrNameLst>
                                          <p:attrName>style.visibility</p:attrName>
                                        </p:attrNameLst>
                                      </p:cBhvr>
                                      <p:to>
                                        <p:strVal val="visible"/>
                                      </p:to>
                                    </p:set>
                                    <p:animEffect filter="fade" transition="in">
                                      <p:cBhvr>
                                        <p:cTn dur="1000"/>
                                        <p:tgtEl>
                                          <p:spTgt spid="21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pic>
        <p:nvPicPr>
          <p:cNvPr id="221" name="Google Shape;221;p30"/>
          <p:cNvPicPr preferRelativeResize="0"/>
          <p:nvPr/>
        </p:nvPicPr>
        <p:blipFill rotWithShape="1">
          <a:blip r:embed="rId3">
            <a:alphaModFix/>
          </a:blip>
          <a:srcRect b="0" l="0" r="0" t="0"/>
          <a:stretch/>
        </p:blipFill>
        <p:spPr>
          <a:xfrm>
            <a:off x="608012" y="1447800"/>
            <a:ext cx="5471948" cy="1866900"/>
          </a:xfrm>
          <a:prstGeom prst="rect">
            <a:avLst/>
          </a:prstGeom>
          <a:noFill/>
          <a:ln>
            <a:noFill/>
          </a:ln>
        </p:spPr>
      </p:pic>
      <p:sp>
        <p:nvSpPr>
          <p:cNvPr id="222" name="Google Shape;222;p30"/>
          <p:cNvSpPr txBox="1"/>
          <p:nvPr/>
        </p:nvSpPr>
        <p:spPr>
          <a:xfrm>
            <a:off x="531812" y="1078468"/>
            <a:ext cx="4574779"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Hiển thị giá trị thuộc tính/gọi phương thức</a:t>
            </a:r>
            <a:endParaRPr b="1" i="0" sz="1800" u="none" cap="none" strike="noStrike">
              <a:solidFill>
                <a:schemeClr val="dk1"/>
              </a:solidFill>
              <a:latin typeface="Calibri"/>
              <a:ea typeface="Calibri"/>
              <a:cs typeface="Calibri"/>
              <a:sym typeface="Calibri"/>
            </a:endParaRPr>
          </a:p>
        </p:txBody>
      </p:sp>
      <p:sp>
        <p:nvSpPr>
          <p:cNvPr id="223" name="Google Shape;223;p30"/>
          <p:cNvSpPr txBox="1"/>
          <p:nvPr/>
        </p:nvSpPr>
        <p:spPr>
          <a:xfrm>
            <a:off x="6856412" y="1078468"/>
            <a:ext cx="3317575" cy="36933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Thay đổi giá trị của thuộc tính</a:t>
            </a:r>
            <a:endParaRPr b="1" i="0" sz="1800" u="none" cap="none" strike="noStrike">
              <a:solidFill>
                <a:schemeClr val="dk1"/>
              </a:solidFill>
              <a:latin typeface="Calibri"/>
              <a:ea typeface="Calibri"/>
              <a:cs typeface="Calibri"/>
              <a:sym typeface="Calibri"/>
            </a:endParaRPr>
          </a:p>
        </p:txBody>
      </p:sp>
      <p:pic>
        <p:nvPicPr>
          <p:cNvPr id="224" name="Google Shape;224;p30"/>
          <p:cNvPicPr preferRelativeResize="0"/>
          <p:nvPr/>
        </p:nvPicPr>
        <p:blipFill rotWithShape="1">
          <a:blip r:embed="rId4">
            <a:alphaModFix/>
          </a:blip>
          <a:srcRect b="0" l="0" r="0" t="0"/>
          <a:stretch/>
        </p:blipFill>
        <p:spPr>
          <a:xfrm>
            <a:off x="6932612" y="1482969"/>
            <a:ext cx="4401983" cy="51816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sp>
        <p:nvSpPr>
          <p:cNvPr id="230" name="Google Shape;230;p3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Bên cạnh việc tạo object bằng ký tự {} thì chúng ta có thể tạo bằng câu lệnh new Object().</a:t>
            </a:r>
            <a:endParaRPr/>
          </a:p>
        </p:txBody>
      </p:sp>
      <p:pic>
        <p:nvPicPr>
          <p:cNvPr id="231" name="Google Shape;231;p31"/>
          <p:cNvPicPr preferRelativeResize="0"/>
          <p:nvPr/>
        </p:nvPicPr>
        <p:blipFill rotWithShape="1">
          <a:blip r:embed="rId3">
            <a:alphaModFix/>
          </a:blip>
          <a:srcRect b="0" l="0" r="0" t="0"/>
          <a:stretch/>
        </p:blipFill>
        <p:spPr>
          <a:xfrm>
            <a:off x="609442" y="2158577"/>
            <a:ext cx="6845300" cy="2197382"/>
          </a:xfrm>
          <a:prstGeom prst="rect">
            <a:avLst/>
          </a:prstGeom>
          <a:noFill/>
          <a:ln>
            <a:noFill/>
          </a:ln>
          <a:effectLst>
            <a:outerShdw blurRad="292100" rotWithShape="0" algn="tl" dir="2700000" dist="139700">
              <a:srgbClr val="333333">
                <a:alpha val="64313"/>
              </a:srgbClr>
            </a:outerShdw>
          </a:effectLst>
        </p:spPr>
      </p:pic>
      <p:pic>
        <p:nvPicPr>
          <p:cNvPr id="232" name="Google Shape;232;p31"/>
          <p:cNvPicPr preferRelativeResize="0"/>
          <p:nvPr/>
        </p:nvPicPr>
        <p:blipFill rotWithShape="1">
          <a:blip r:embed="rId4">
            <a:alphaModFix/>
          </a:blip>
          <a:srcRect b="0" l="0" r="0" t="0"/>
          <a:stretch/>
        </p:blipFill>
        <p:spPr>
          <a:xfrm>
            <a:off x="5332412" y="4572000"/>
            <a:ext cx="4724400" cy="2138907"/>
          </a:xfrm>
          <a:prstGeom prst="rect">
            <a:avLst/>
          </a:prstGeom>
          <a:noFill/>
          <a:ln>
            <a:noFill/>
          </a:ln>
          <a:effectLst>
            <a:outerShdw blurRad="292100" rotWithShape="0" algn="tl" dir="2700000" dist="139700">
              <a:srgbClr val="333333">
                <a:alpha val="64313"/>
              </a:srgbClr>
            </a:outerShdw>
          </a:effectLst>
        </p:spPr>
      </p:pic>
      <p:cxnSp>
        <p:nvCxnSpPr>
          <p:cNvPr id="233" name="Google Shape;233;p31"/>
          <p:cNvCxnSpPr/>
          <p:nvPr/>
        </p:nvCxnSpPr>
        <p:spPr>
          <a:xfrm>
            <a:off x="3427412" y="4572000"/>
            <a:ext cx="1600200" cy="1069500"/>
          </a:xfrm>
          <a:prstGeom prst="bentConnector3">
            <a:avLst>
              <a:gd fmla="val 3846" name="adj1"/>
            </a:avLst>
          </a:prstGeom>
          <a:noFill/>
          <a:ln cap="flat" cmpd="sng" w="130175">
            <a:solidFill>
              <a:srgbClr val="4A7DBA"/>
            </a:solidFill>
            <a:prstDash val="solid"/>
            <a:round/>
            <a:headEnd len="sm" w="sm" type="none"/>
            <a:tailEnd len="med" w="med" type="triangle"/>
          </a:ln>
        </p:spPr>
      </p:cxnSp>
      <p:sp>
        <p:nvSpPr>
          <p:cNvPr id="234" name="Google Shape;234;p31"/>
          <p:cNvSpPr txBox="1"/>
          <p:nvPr/>
        </p:nvSpPr>
        <p:spPr>
          <a:xfrm>
            <a:off x="3544618" y="5263070"/>
            <a:ext cx="9749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sp>
        <p:nvSpPr>
          <p:cNvPr id="240" name="Google Shape;240;p32"/>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Lưu ý với cách sử dụng object literals thì lợi thế là chúng ta có thể tạo ra object tùy ý và ở bất kỳ đâu trong dự án, tuy nhiên cách sử dụng này cũng có những hạn chế đó là:</a:t>
            </a:r>
            <a:endParaRPr/>
          </a:p>
          <a:p>
            <a:pPr indent="-285750" lvl="1" marL="742950" rtl="0" algn="l">
              <a:lnSpc>
                <a:spcPct val="100000"/>
              </a:lnSpc>
              <a:spcBef>
                <a:spcPts val="480"/>
              </a:spcBef>
              <a:spcAft>
                <a:spcPts val="0"/>
              </a:spcAft>
              <a:buSzPts val="2400"/>
              <a:buChar char="❖"/>
            </a:pPr>
            <a:r>
              <a:rPr lang="en-US"/>
              <a:t>Không hỗ trợ thực thể hóa đối tượng (instantiation)</a:t>
            </a:r>
            <a:endParaRPr/>
          </a:p>
          <a:p>
            <a:pPr indent="-285750" lvl="1" marL="742950" rtl="0" algn="l">
              <a:lnSpc>
                <a:spcPct val="100000"/>
              </a:lnSpc>
              <a:spcBef>
                <a:spcPts val="480"/>
              </a:spcBef>
              <a:spcAft>
                <a:spcPts val="0"/>
              </a:spcAft>
              <a:buSzPts val="2400"/>
              <a:buChar char="❖"/>
            </a:pPr>
            <a:r>
              <a:rPr lang="en-US"/>
              <a:t>Không có tính chất kế thừa (inheritance)</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animEffect filter="fade" transition="in">
                                      <p:cBhvr>
                                        <p:cTn dur="1000"/>
                                        <p:tgtEl>
                                          <p:spTgt spid="24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animEffect filter="fade" transition="in">
                                      <p:cBhvr>
                                        <p:cTn dur="1000"/>
                                        <p:tgtEl>
                                          <p:spTgt spid="24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animEffect filter="fade" transition="in">
                                      <p:cBhvr>
                                        <p:cTn dur="1000"/>
                                        <p:tgtEl>
                                          <p:spTgt spid="2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sp>
        <p:nvSpPr>
          <p:cNvPr id="246" name="Google Shape;246;p33"/>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Luyện tập: Tạo một đối tượng sinh viên bằng phương pháp sử dụng object literals, đối tượng bao gồm các thuộc tính/phương thức sau</a:t>
            </a:r>
            <a:endParaRPr/>
          </a:p>
          <a:p>
            <a:pPr indent="-285750" lvl="1" marL="742950" rtl="0" algn="l">
              <a:lnSpc>
                <a:spcPct val="100000"/>
              </a:lnSpc>
              <a:spcBef>
                <a:spcPts val="480"/>
              </a:spcBef>
              <a:spcAft>
                <a:spcPts val="0"/>
              </a:spcAft>
              <a:buSzPts val="2400"/>
              <a:buChar char="❖"/>
            </a:pPr>
            <a:r>
              <a:rPr lang="en-US"/>
              <a:t>ma_sinh_vien</a:t>
            </a:r>
            <a:endParaRPr/>
          </a:p>
          <a:p>
            <a:pPr indent="-285750" lvl="1" marL="742950" rtl="0" algn="l">
              <a:lnSpc>
                <a:spcPct val="100000"/>
              </a:lnSpc>
              <a:spcBef>
                <a:spcPts val="480"/>
              </a:spcBef>
              <a:spcAft>
                <a:spcPts val="0"/>
              </a:spcAft>
              <a:buSzPts val="2400"/>
              <a:buChar char="❖"/>
            </a:pPr>
            <a:r>
              <a:rPr lang="en-US"/>
              <a:t>ho_va_ten</a:t>
            </a:r>
            <a:endParaRPr/>
          </a:p>
          <a:p>
            <a:pPr indent="-285750" lvl="1" marL="742950" rtl="0" algn="l">
              <a:lnSpc>
                <a:spcPct val="100000"/>
              </a:lnSpc>
              <a:spcBef>
                <a:spcPts val="480"/>
              </a:spcBef>
              <a:spcAft>
                <a:spcPts val="0"/>
              </a:spcAft>
              <a:buSzPts val="2400"/>
              <a:buChar char="❖"/>
            </a:pPr>
            <a:r>
              <a:rPr lang="en-US"/>
              <a:t>lop</a:t>
            </a:r>
            <a:endParaRPr/>
          </a:p>
          <a:p>
            <a:pPr indent="-285750" lvl="1" marL="742950" rtl="0" algn="l">
              <a:lnSpc>
                <a:spcPct val="100000"/>
              </a:lnSpc>
              <a:spcBef>
                <a:spcPts val="480"/>
              </a:spcBef>
              <a:spcAft>
                <a:spcPts val="0"/>
              </a:spcAft>
              <a:buSzPts val="2400"/>
              <a:buChar char="❖"/>
            </a:pPr>
            <a:r>
              <a:rPr lang="en-US"/>
              <a:t>ngay_nhap_hoc</a:t>
            </a:r>
            <a:endParaRPr/>
          </a:p>
          <a:p>
            <a:pPr indent="-285750" lvl="1" marL="742950" rtl="0" algn="l">
              <a:lnSpc>
                <a:spcPct val="100000"/>
              </a:lnSpc>
              <a:spcBef>
                <a:spcPts val="480"/>
              </a:spcBef>
              <a:spcAft>
                <a:spcPts val="0"/>
              </a:spcAft>
              <a:buSzPts val="2400"/>
              <a:buChar char="❖"/>
            </a:pPr>
            <a:r>
              <a:rPr lang="en-US"/>
              <a:t>diem_trung_binh</a:t>
            </a:r>
            <a:endParaRPr/>
          </a:p>
          <a:p>
            <a:pPr indent="-285750" lvl="1" marL="742950" rtl="0" algn="l">
              <a:lnSpc>
                <a:spcPct val="100000"/>
              </a:lnSpc>
              <a:spcBef>
                <a:spcPts val="480"/>
              </a:spcBef>
              <a:spcAft>
                <a:spcPts val="0"/>
              </a:spcAft>
              <a:buSzPts val="2400"/>
              <a:buChar char="❖"/>
            </a:pPr>
            <a:r>
              <a:rPr lang="en-US"/>
              <a:t>tinhHocLuc()</a:t>
            </a:r>
            <a:endParaRPr/>
          </a:p>
          <a:p>
            <a:pPr indent="-285750" lvl="1" marL="742950" rtl="0" algn="l">
              <a:lnSpc>
                <a:spcPct val="100000"/>
              </a:lnSpc>
              <a:spcBef>
                <a:spcPts val="480"/>
              </a:spcBef>
              <a:spcAft>
                <a:spcPts val="0"/>
              </a:spcAft>
              <a:buSzPts val="2400"/>
              <a:buChar char="❖"/>
            </a:pPr>
            <a:r>
              <a:rPr lang="en-US"/>
              <a:t>thoiGianRaTruong()</a:t>
            </a:r>
            <a:endParaRPr/>
          </a:p>
          <a:p>
            <a:pPr indent="-133350" lvl="1" marL="742950" rtl="0" algn="l">
              <a:lnSpc>
                <a:spcPct val="100000"/>
              </a:lnSpc>
              <a:spcBef>
                <a:spcPts val="480"/>
              </a:spcBef>
              <a:spcAft>
                <a:spcPts val="0"/>
              </a:spcAft>
              <a:buSzPts val="2400"/>
              <a:buNone/>
            </a:pPr>
            <a:r>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animEffect filter="fade" transition="in">
                                      <p:cBhvr>
                                        <p:cTn dur="1000"/>
                                        <p:tgtEl>
                                          <p:spTgt spid="2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animEffect filter="fade" transition="in">
                                      <p:cBhvr>
                                        <p:cTn dur="1000"/>
                                        <p:tgtEl>
                                          <p:spTgt spid="24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animEffect filter="fade" transition="in">
                                      <p:cBhvr>
                                        <p:cTn dur="1000"/>
                                        <p:tgtEl>
                                          <p:spTgt spid="24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animEffect filter="fade" transition="in">
                                      <p:cBhvr>
                                        <p:cTn dur="1000"/>
                                        <p:tgtEl>
                                          <p:spTgt spid="246">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animEffect filter="fade" transition="in">
                                      <p:cBhvr>
                                        <p:cTn dur="1000"/>
                                        <p:tgtEl>
                                          <p:spTgt spid="246">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animEffect filter="fade" transition="in">
                                      <p:cBhvr>
                                        <p:cTn dur="1000"/>
                                        <p:tgtEl>
                                          <p:spTgt spid="246">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animEffect filter="fade" transition="in">
                                      <p:cBhvr>
                                        <p:cTn dur="1000"/>
                                        <p:tgtEl>
                                          <p:spTgt spid="246">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animEffect filter="fade" transition="in">
                                      <p:cBhvr>
                                        <p:cTn dur="1000"/>
                                        <p:tgtEl>
                                          <p:spTgt spid="246">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46">
                                            <p:txEl>
                                              <p:pRg end="8" st="8"/>
                                            </p:txEl>
                                          </p:spTgt>
                                        </p:tgtEl>
                                        <p:attrNameLst>
                                          <p:attrName>style.visibility</p:attrName>
                                        </p:attrNameLst>
                                      </p:cBhvr>
                                      <p:to>
                                        <p:strVal val="visible"/>
                                      </p:to>
                                    </p:set>
                                    <p:animEffect filter="fade" transition="in">
                                      <p:cBhvr>
                                        <p:cTn dur="1000"/>
                                        <p:tgtEl>
                                          <p:spTgt spid="24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object literals</a:t>
            </a:r>
            <a:endParaRPr/>
          </a:p>
        </p:txBody>
      </p:sp>
      <p:sp>
        <p:nvSpPr>
          <p:cNvPr id="252" name="Google Shape;252;p3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Phương thức tinhHocLuc() trả về học lực của sinh viên theo thang điểm:</a:t>
            </a:r>
            <a:endParaRPr/>
          </a:p>
          <a:p>
            <a:pPr indent="-285750" lvl="1" marL="742950" rtl="0" algn="l">
              <a:lnSpc>
                <a:spcPct val="100000"/>
              </a:lnSpc>
              <a:spcBef>
                <a:spcPts val="480"/>
              </a:spcBef>
              <a:spcAft>
                <a:spcPts val="0"/>
              </a:spcAft>
              <a:buSzPts val="2400"/>
              <a:buChar char="❖"/>
            </a:pPr>
            <a:r>
              <a:rPr lang="en-US"/>
              <a:t>&lt; 5: Học lực Yếu</a:t>
            </a:r>
            <a:endParaRPr/>
          </a:p>
          <a:p>
            <a:pPr indent="-285750" lvl="1" marL="742950" rtl="0" algn="l">
              <a:lnSpc>
                <a:spcPct val="100000"/>
              </a:lnSpc>
              <a:spcBef>
                <a:spcPts val="480"/>
              </a:spcBef>
              <a:spcAft>
                <a:spcPts val="0"/>
              </a:spcAft>
              <a:buSzPts val="2400"/>
              <a:buChar char="❖"/>
            </a:pPr>
            <a:r>
              <a:rPr lang="en-US"/>
              <a:t>Từ 5 đến &lt; 7 điểm: Học lực Trung bình</a:t>
            </a:r>
            <a:endParaRPr/>
          </a:p>
          <a:p>
            <a:pPr indent="-285750" lvl="1" marL="742950" rtl="0" algn="l">
              <a:lnSpc>
                <a:spcPct val="100000"/>
              </a:lnSpc>
              <a:spcBef>
                <a:spcPts val="480"/>
              </a:spcBef>
              <a:spcAft>
                <a:spcPts val="0"/>
              </a:spcAft>
              <a:buSzPts val="2400"/>
              <a:buChar char="❖"/>
            </a:pPr>
            <a:r>
              <a:rPr lang="en-US"/>
              <a:t>Từ 7 đến 8: Học lực Khá</a:t>
            </a:r>
            <a:endParaRPr/>
          </a:p>
          <a:p>
            <a:pPr indent="-285750" lvl="1" marL="742950" rtl="0" algn="l">
              <a:lnSpc>
                <a:spcPct val="100000"/>
              </a:lnSpc>
              <a:spcBef>
                <a:spcPts val="480"/>
              </a:spcBef>
              <a:spcAft>
                <a:spcPts val="0"/>
              </a:spcAft>
              <a:buSzPts val="2400"/>
              <a:buChar char="❖"/>
            </a:pPr>
            <a:r>
              <a:rPr lang="en-US"/>
              <a:t>Từ 8 đến 10: Học lực Giỏi</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Phương thức thoiGianRaTruong() trả về số tháng còn lại theo dự kiến tổng thời gian học là 28 tháng. Ví dụ nhập học ngày 04/01/2019 thì dự kiến sẽ còn 17 tháng nữa sẽ ra trường.</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1000"/>
                                        <p:tgtEl>
                                          <p:spTgt spid="252">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1000"/>
                                        <p:tgtEl>
                                          <p:spTgt spid="252">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2">
                                            <p:txEl>
                                              <p:pRg end="2" st="2"/>
                                            </p:txEl>
                                          </p:spTgt>
                                        </p:tgtEl>
                                        <p:attrNameLst>
                                          <p:attrName>style.visibility</p:attrName>
                                        </p:attrNameLst>
                                      </p:cBhvr>
                                      <p:to>
                                        <p:strVal val="visible"/>
                                      </p:to>
                                    </p:set>
                                    <p:animEffect filter="fade" transition="in">
                                      <p:cBhvr>
                                        <p:cTn dur="1000"/>
                                        <p:tgtEl>
                                          <p:spTgt spid="252">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2">
                                            <p:txEl>
                                              <p:pRg end="3" st="3"/>
                                            </p:txEl>
                                          </p:spTgt>
                                        </p:tgtEl>
                                        <p:attrNameLst>
                                          <p:attrName>style.visibility</p:attrName>
                                        </p:attrNameLst>
                                      </p:cBhvr>
                                      <p:to>
                                        <p:strVal val="visible"/>
                                      </p:to>
                                    </p:set>
                                    <p:animEffect filter="fade" transition="in">
                                      <p:cBhvr>
                                        <p:cTn dur="1000"/>
                                        <p:tgtEl>
                                          <p:spTgt spid="252">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2">
                                            <p:txEl>
                                              <p:pRg end="4" st="4"/>
                                            </p:txEl>
                                          </p:spTgt>
                                        </p:tgtEl>
                                        <p:attrNameLst>
                                          <p:attrName>style.visibility</p:attrName>
                                        </p:attrNameLst>
                                      </p:cBhvr>
                                      <p:to>
                                        <p:strVal val="visible"/>
                                      </p:to>
                                    </p:set>
                                    <p:animEffect filter="fade" transition="in">
                                      <p:cBhvr>
                                        <p:cTn dur="1000"/>
                                        <p:tgtEl>
                                          <p:spTgt spid="252">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52">
                                            <p:txEl>
                                              <p:pRg end="5" st="5"/>
                                            </p:txEl>
                                          </p:spTgt>
                                        </p:tgtEl>
                                        <p:attrNameLst>
                                          <p:attrName>style.visibility</p:attrName>
                                        </p:attrNameLst>
                                      </p:cBhvr>
                                      <p:to>
                                        <p:strVal val="visible"/>
                                      </p:to>
                                    </p:set>
                                    <p:animEffect filter="fade" transition="in">
                                      <p:cBhvr>
                                        <p:cTn dur="1000"/>
                                        <p:tgtEl>
                                          <p:spTgt spid="252">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Font typeface="Calibri"/>
              <a:buNone/>
            </a:pPr>
            <a:r>
              <a:rPr lang="en-US"/>
              <a:t>PHẦN 3: </a:t>
            </a:r>
            <a:br>
              <a:rPr lang="en-US"/>
            </a:br>
            <a:r>
              <a:rPr lang="en-US"/>
              <a:t>OBJECT CONSTRUCTOR FUNCTIONS</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263" name="Google Shape;263;p3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b="1" i="1" lang="en-US"/>
              <a:t>Object constructor functions</a:t>
            </a:r>
            <a:r>
              <a:rPr lang="en-US"/>
              <a:t> hay tạo khuôn mẫu một đối tượng bằng cách sử dụng hàm (khởi tạo). Đây là một trong những cách thông dụng nhất để tạo ra một object, cách này có các ưu điểm sau:</a:t>
            </a:r>
            <a:endParaRPr/>
          </a:p>
          <a:p>
            <a:pPr indent="-285750" lvl="1" marL="742950" rtl="0" algn="l">
              <a:lnSpc>
                <a:spcPct val="100000"/>
              </a:lnSpc>
              <a:spcBef>
                <a:spcPts val="480"/>
              </a:spcBef>
              <a:spcAft>
                <a:spcPts val="0"/>
              </a:spcAft>
              <a:buSzPts val="2400"/>
              <a:buChar char="❖"/>
            </a:pPr>
            <a:r>
              <a:rPr lang="en-US"/>
              <a:t>Có thể thực thể hóa các đối tượng (instantiation)</a:t>
            </a:r>
            <a:endParaRPr/>
          </a:p>
          <a:p>
            <a:pPr indent="-285750" lvl="1" marL="742950" rtl="0" algn="l">
              <a:lnSpc>
                <a:spcPct val="100000"/>
              </a:lnSpc>
              <a:spcBef>
                <a:spcPts val="480"/>
              </a:spcBef>
              <a:spcAft>
                <a:spcPts val="0"/>
              </a:spcAft>
              <a:buSzPts val="2400"/>
              <a:buChar char="❖"/>
            </a:pPr>
            <a:r>
              <a:rPr lang="en-US"/>
              <a:t>Có thể được kế thừa hoặc cho phép kế thừa (inherited)</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1000"/>
                                        <p:tgtEl>
                                          <p:spTgt spid="26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1000"/>
                                        <p:tgtEl>
                                          <p:spTgt spid="26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1000"/>
                                        <p:tgtEl>
                                          <p:spTgt spid="2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Mục tiêu</a:t>
            </a:r>
            <a:endParaRPr/>
          </a:p>
        </p:txBody>
      </p:sp>
      <p:sp>
        <p:nvSpPr>
          <p:cNvPr id="153" name="Google Shape;153;p19"/>
          <p:cNvSpPr txBox="1"/>
          <p:nvPr>
            <p:ph idx="1" type="body"/>
          </p:nvPr>
        </p:nvSpPr>
        <p:spPr>
          <a:xfrm>
            <a:off x="2436812" y="1066800"/>
            <a:ext cx="9142571"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Giải thích được khái niệm về hướng đối tượng, sử dụng đối tượng như công cụ trong công việc.</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Nắm được các cách triển khai đối tượng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Triển khai lớp kế thừa trong javascript</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1000"/>
                                        <p:tgtEl>
                                          <p:spTgt spid="15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1000"/>
                                        <p:tgtEl>
                                          <p:spTgt spid="15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1000"/>
                                        <p:tgtEl>
                                          <p:spTgt spid="15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270" name="Google Shape;270;p37"/>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Tạo đối tượng sử dụng Object constructor functions</a:t>
            </a:r>
            <a:endParaRPr/>
          </a:p>
        </p:txBody>
      </p:sp>
      <p:cxnSp>
        <p:nvCxnSpPr>
          <p:cNvPr id="271" name="Google Shape;271;p37"/>
          <p:cNvCxnSpPr/>
          <p:nvPr/>
        </p:nvCxnSpPr>
        <p:spPr>
          <a:xfrm>
            <a:off x="1751012" y="4488413"/>
            <a:ext cx="1600200" cy="1069500"/>
          </a:xfrm>
          <a:prstGeom prst="bentConnector3">
            <a:avLst>
              <a:gd fmla="val 3846" name="adj1"/>
            </a:avLst>
          </a:prstGeom>
          <a:noFill/>
          <a:ln cap="flat" cmpd="sng" w="130175">
            <a:solidFill>
              <a:srgbClr val="4A7DBA"/>
            </a:solidFill>
            <a:prstDash val="solid"/>
            <a:round/>
            <a:headEnd len="sm" w="sm" type="none"/>
            <a:tailEnd len="med" w="med" type="triangle"/>
          </a:ln>
        </p:spPr>
      </p:cxnSp>
      <p:sp>
        <p:nvSpPr>
          <p:cNvPr id="272" name="Google Shape;272;p37"/>
          <p:cNvSpPr txBox="1"/>
          <p:nvPr/>
        </p:nvSpPr>
        <p:spPr>
          <a:xfrm>
            <a:off x="1868218" y="5179483"/>
            <a:ext cx="9749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pic>
        <p:nvPicPr>
          <p:cNvPr id="273" name="Google Shape;273;p37"/>
          <p:cNvPicPr preferRelativeResize="0"/>
          <p:nvPr/>
        </p:nvPicPr>
        <p:blipFill rotWithShape="1">
          <a:blip r:embed="rId3">
            <a:alphaModFix/>
          </a:blip>
          <a:srcRect b="0" l="0" r="0" t="0"/>
          <a:stretch/>
        </p:blipFill>
        <p:spPr>
          <a:xfrm>
            <a:off x="678217" y="1626577"/>
            <a:ext cx="5208588" cy="2654830"/>
          </a:xfrm>
          <a:prstGeom prst="rect">
            <a:avLst/>
          </a:prstGeom>
          <a:noFill/>
          <a:ln>
            <a:noFill/>
          </a:ln>
        </p:spPr>
      </p:pic>
      <p:pic>
        <p:nvPicPr>
          <p:cNvPr id="274" name="Google Shape;274;p37"/>
          <p:cNvPicPr preferRelativeResize="0"/>
          <p:nvPr/>
        </p:nvPicPr>
        <p:blipFill rotWithShape="1">
          <a:blip r:embed="rId4">
            <a:alphaModFix/>
          </a:blip>
          <a:srcRect b="0" l="0" r="0" t="0"/>
          <a:stretch/>
        </p:blipFill>
        <p:spPr>
          <a:xfrm>
            <a:off x="3451202" y="4488413"/>
            <a:ext cx="8472488" cy="2077389"/>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0">
                                            <p:txEl>
                                              <p:pRg end="0" st="0"/>
                                            </p:txEl>
                                          </p:spTgt>
                                        </p:tgtEl>
                                        <p:attrNameLst>
                                          <p:attrName>style.visibility</p:attrName>
                                        </p:attrNameLst>
                                      </p:cBhvr>
                                      <p:to>
                                        <p:strVal val="visible"/>
                                      </p:to>
                                    </p:set>
                                    <p:animEffect filter="fade" transition="in">
                                      <p:cBhvr>
                                        <p:cTn dur="1000"/>
                                        <p:tgtEl>
                                          <p:spTgt spid="27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280" name="Google Shape;280;p38"/>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Cách tạo đối tượng bằng Object constructor functions khá giống với các ngôn ngữ backend như Java, C#, PHP,… khác ở chỗ sử dụng hàm thay cho class. </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Từ khóa this – trỏ đến thực thể (instance) vừa được tạo ra bởi cú pháp new Animal()</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Để thực hiện kế thừa giữa các lớp đối tượng với nhau, với phương pháp tạo đối tượng này chúng ta cần sử dụng đến phương thức call().</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Ý nghĩa của hàm call(): sử dụng để có thể viết một phương thức một lần duy nhất và sau đó thừa kế nó trong một đối tương khác mà không phải viết lại phương thức đó cho đối tượng mới.</a:t>
            </a:r>
            <a:endParaRPr/>
          </a:p>
          <a:p>
            <a:pPr indent="-165100" lvl="0" marL="342900" rtl="0" algn="l">
              <a:lnSpc>
                <a:spcPct val="100000"/>
              </a:lnSpc>
              <a:spcBef>
                <a:spcPts val="560"/>
              </a:spcBef>
              <a:spcAft>
                <a:spcPts val="0"/>
              </a:spcAft>
              <a:buClr>
                <a:srgbClr val="FF5A33"/>
              </a:buClr>
              <a:buSzPts val="2800"/>
              <a:buFont typeface="Noto Sans Symbols"/>
              <a:buNone/>
            </a:pPr>
            <a:r>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1000"/>
                                        <p:tgtEl>
                                          <p:spTgt spid="28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1000"/>
                                        <p:tgtEl>
                                          <p:spTgt spid="28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1000"/>
                                        <p:tgtEl>
                                          <p:spTgt spid="28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1000"/>
                                        <p:tgtEl>
                                          <p:spTgt spid="28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1000"/>
                                        <p:tgtEl>
                                          <p:spTgt spid="28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287" name="Google Shape;287;p39"/>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Ví dụ sử dụng hàm call() để thực hiện kế thừa giữa 2 đối tượng</a:t>
            </a:r>
            <a:endParaRPr/>
          </a:p>
        </p:txBody>
      </p:sp>
      <p:pic>
        <p:nvPicPr>
          <p:cNvPr id="288" name="Google Shape;288;p39"/>
          <p:cNvPicPr preferRelativeResize="0"/>
          <p:nvPr/>
        </p:nvPicPr>
        <p:blipFill rotWithShape="1">
          <a:blip r:embed="rId3">
            <a:alphaModFix/>
          </a:blip>
          <a:srcRect b="0" l="0" r="0" t="0"/>
          <a:stretch/>
        </p:blipFill>
        <p:spPr>
          <a:xfrm>
            <a:off x="609442" y="1600200"/>
            <a:ext cx="5484970" cy="3134269"/>
          </a:xfrm>
          <a:prstGeom prst="rect">
            <a:avLst/>
          </a:prstGeom>
          <a:noFill/>
          <a:ln>
            <a:noFill/>
          </a:ln>
        </p:spPr>
      </p:pic>
      <p:cxnSp>
        <p:nvCxnSpPr>
          <p:cNvPr id="289" name="Google Shape;289;p39"/>
          <p:cNvCxnSpPr/>
          <p:nvPr/>
        </p:nvCxnSpPr>
        <p:spPr>
          <a:xfrm>
            <a:off x="2589212" y="4876800"/>
            <a:ext cx="1571700" cy="1187400"/>
          </a:xfrm>
          <a:prstGeom prst="bentConnector3">
            <a:avLst>
              <a:gd fmla="val 3758" name="adj1"/>
            </a:avLst>
          </a:prstGeom>
          <a:noFill/>
          <a:ln cap="flat" cmpd="sng" w="130175">
            <a:solidFill>
              <a:srgbClr val="4A7DBA"/>
            </a:solidFill>
            <a:prstDash val="solid"/>
            <a:round/>
            <a:headEnd len="sm" w="sm" type="none"/>
            <a:tailEnd len="med" w="med" type="triangle"/>
          </a:ln>
        </p:spPr>
      </p:cxnSp>
      <p:sp>
        <p:nvSpPr>
          <p:cNvPr id="290" name="Google Shape;290;p39"/>
          <p:cNvSpPr txBox="1"/>
          <p:nvPr/>
        </p:nvSpPr>
        <p:spPr>
          <a:xfrm>
            <a:off x="2678002" y="5685878"/>
            <a:ext cx="97494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pic>
        <p:nvPicPr>
          <p:cNvPr id="291" name="Google Shape;291;p39"/>
          <p:cNvPicPr preferRelativeResize="0"/>
          <p:nvPr/>
        </p:nvPicPr>
        <p:blipFill rotWithShape="1">
          <a:blip r:embed="rId4">
            <a:alphaModFix/>
          </a:blip>
          <a:srcRect b="0" l="0" r="0" t="0"/>
          <a:stretch/>
        </p:blipFill>
        <p:spPr>
          <a:xfrm>
            <a:off x="4283367" y="5029532"/>
            <a:ext cx="6719888" cy="1682023"/>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297" name="Google Shape;297;p40"/>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Luyện tập: tạo lớp VanDongVien bằng phương pháp Object constructor functions gồm các thuộc tính/phương thức sau:</a:t>
            </a:r>
            <a:endParaRPr/>
          </a:p>
          <a:p>
            <a:pPr indent="-285750" lvl="1" marL="742950" rtl="0" algn="l">
              <a:lnSpc>
                <a:spcPct val="100000"/>
              </a:lnSpc>
              <a:spcBef>
                <a:spcPts val="480"/>
              </a:spcBef>
              <a:spcAft>
                <a:spcPts val="0"/>
              </a:spcAft>
              <a:buSzPts val="2400"/>
              <a:buChar char="❖"/>
            </a:pPr>
            <a:r>
              <a:rPr lang="en-US"/>
              <a:t>ma_van_dong_vien</a:t>
            </a:r>
            <a:endParaRPr/>
          </a:p>
          <a:p>
            <a:pPr indent="-285750" lvl="1" marL="742950" rtl="0" algn="l">
              <a:lnSpc>
                <a:spcPct val="100000"/>
              </a:lnSpc>
              <a:spcBef>
                <a:spcPts val="480"/>
              </a:spcBef>
              <a:spcAft>
                <a:spcPts val="0"/>
              </a:spcAft>
              <a:buSzPts val="2400"/>
              <a:buChar char="❖"/>
            </a:pPr>
            <a:r>
              <a:rPr lang="en-US"/>
              <a:t>ho_va_ten</a:t>
            </a:r>
            <a:endParaRPr/>
          </a:p>
          <a:p>
            <a:pPr indent="-285750" lvl="1" marL="742950" rtl="0" algn="l">
              <a:lnSpc>
                <a:spcPct val="100000"/>
              </a:lnSpc>
              <a:spcBef>
                <a:spcPts val="480"/>
              </a:spcBef>
              <a:spcAft>
                <a:spcPts val="0"/>
              </a:spcAft>
              <a:buSzPts val="2400"/>
              <a:buChar char="❖"/>
            </a:pPr>
            <a:r>
              <a:rPr lang="en-US"/>
              <a:t>ngay_sinh</a:t>
            </a:r>
            <a:endParaRPr/>
          </a:p>
          <a:p>
            <a:pPr indent="-285750" lvl="1" marL="742950" rtl="0" algn="l">
              <a:lnSpc>
                <a:spcPct val="100000"/>
              </a:lnSpc>
              <a:spcBef>
                <a:spcPts val="480"/>
              </a:spcBef>
              <a:spcAft>
                <a:spcPts val="0"/>
              </a:spcAft>
              <a:buSzPts val="2400"/>
              <a:buChar char="❖"/>
            </a:pPr>
            <a:r>
              <a:rPr lang="en-US"/>
              <a:t>giai_thuong</a:t>
            </a:r>
            <a:endParaRPr/>
          </a:p>
          <a:p>
            <a:pPr indent="-285750" lvl="1" marL="742950" rtl="0" algn="l">
              <a:lnSpc>
                <a:spcPct val="100000"/>
              </a:lnSpc>
              <a:spcBef>
                <a:spcPts val="480"/>
              </a:spcBef>
              <a:spcAft>
                <a:spcPts val="0"/>
              </a:spcAft>
              <a:buSzPts val="2400"/>
              <a:buChar char="❖"/>
            </a:pPr>
            <a:r>
              <a:rPr lang="en-US"/>
              <a:t>kiemTraDieuKien()</a:t>
            </a:r>
            <a:endParaRPr/>
          </a:p>
          <a:p>
            <a:pPr indent="-285750" lvl="1" marL="742950" rtl="0" algn="l">
              <a:lnSpc>
                <a:spcPct val="100000"/>
              </a:lnSpc>
              <a:spcBef>
                <a:spcPts val="480"/>
              </a:spcBef>
              <a:spcAft>
                <a:spcPts val="0"/>
              </a:spcAft>
              <a:buSzPts val="2400"/>
              <a:buChar char="❖"/>
            </a:pPr>
            <a:r>
              <a:rPr lang="en-US"/>
              <a:t>themGiaiThuong()</a:t>
            </a:r>
            <a:endParaRPr/>
          </a:p>
          <a:p>
            <a:pPr indent="-285750" lvl="1" marL="742950" rtl="0" algn="l">
              <a:lnSpc>
                <a:spcPct val="100000"/>
              </a:lnSpc>
              <a:spcBef>
                <a:spcPts val="480"/>
              </a:spcBef>
              <a:spcAft>
                <a:spcPts val="0"/>
              </a:spcAft>
              <a:buSzPts val="2400"/>
              <a:buChar char="❖"/>
            </a:pPr>
            <a:r>
              <a:rPr lang="en-US"/>
              <a:t>danhSachGiaiThuong()</a:t>
            </a:r>
            <a:endParaRPr/>
          </a:p>
          <a:p>
            <a:pPr indent="-133350" lvl="1" marL="742950" rtl="0" algn="l">
              <a:lnSpc>
                <a:spcPct val="100000"/>
              </a:lnSpc>
              <a:spcBef>
                <a:spcPts val="480"/>
              </a:spcBef>
              <a:spcAft>
                <a:spcPts val="0"/>
              </a:spcAft>
              <a:buSzPts val="2400"/>
              <a:buNone/>
            </a:pPr>
            <a:r>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1000"/>
                                        <p:tgtEl>
                                          <p:spTgt spid="29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1000"/>
                                        <p:tgtEl>
                                          <p:spTgt spid="29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1000"/>
                                        <p:tgtEl>
                                          <p:spTgt spid="297">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1000"/>
                                        <p:tgtEl>
                                          <p:spTgt spid="297">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1000"/>
                                        <p:tgtEl>
                                          <p:spTgt spid="297">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animEffect filter="fade" transition="in">
                                      <p:cBhvr>
                                        <p:cTn dur="1000"/>
                                        <p:tgtEl>
                                          <p:spTgt spid="297">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animEffect filter="fade" transition="in">
                                      <p:cBhvr>
                                        <p:cTn dur="1000"/>
                                        <p:tgtEl>
                                          <p:spTgt spid="297">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animEffect filter="fade" transition="in">
                                      <p:cBhvr>
                                        <p:cTn dur="1000"/>
                                        <p:tgtEl>
                                          <p:spTgt spid="297">
                                            <p:txEl>
                                              <p:pRg end="7" st="7"/>
                                            </p:txEl>
                                          </p:spTgt>
                                        </p:tgtEl>
                                      </p:cBhvr>
                                    </p:animEffect>
                                  </p:childTnLst>
                                </p:cTn>
                              </p:par>
                              <p:par>
                                <p:cTn fill="hold" nodeType="withEffect" presetClass="entr" presetID="10" presetSubtype="0">
                                  <p:stCondLst>
                                    <p:cond delay="0"/>
                                  </p:stCondLst>
                                  <p:childTnLst>
                                    <p:set>
                                      <p:cBhvr>
                                        <p:cTn dur="1" fill="hold">
                                          <p:stCondLst>
                                            <p:cond delay="0"/>
                                          </p:stCondLst>
                                        </p:cTn>
                                        <p:tgtEl>
                                          <p:spTgt spid="297">
                                            <p:txEl>
                                              <p:pRg end="8" st="8"/>
                                            </p:txEl>
                                          </p:spTgt>
                                        </p:tgtEl>
                                        <p:attrNameLst>
                                          <p:attrName>style.visibility</p:attrName>
                                        </p:attrNameLst>
                                      </p:cBhvr>
                                      <p:to>
                                        <p:strVal val="visible"/>
                                      </p:to>
                                    </p:set>
                                    <p:animEffect filter="fade" transition="in">
                                      <p:cBhvr>
                                        <p:cTn dur="1000"/>
                                        <p:tgtEl>
                                          <p:spTgt spid="29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303" name="Google Shape;303;p4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Phương thức </a:t>
            </a:r>
            <a:r>
              <a:rPr b="1" lang="en-US"/>
              <a:t>kiemTraDieuKien() </a:t>
            </a:r>
            <a:r>
              <a:rPr lang="en-US"/>
              <a:t>trả về true/false, nhận 2 tham số là:</a:t>
            </a:r>
            <a:endParaRPr/>
          </a:p>
          <a:p>
            <a:pPr indent="-285750" lvl="1" marL="742950" rtl="0" algn="l">
              <a:lnSpc>
                <a:spcPct val="100000"/>
              </a:lnSpc>
              <a:spcBef>
                <a:spcPts val="480"/>
              </a:spcBef>
              <a:spcAft>
                <a:spcPts val="0"/>
              </a:spcAft>
              <a:buSzPts val="2400"/>
              <a:buChar char="❖"/>
            </a:pPr>
            <a:r>
              <a:rPr lang="en-US"/>
              <a:t>Chuỗi ngày tháng năm (ngày tổ chức giải đấu tiếp theo)</a:t>
            </a:r>
            <a:endParaRPr/>
          </a:p>
          <a:p>
            <a:pPr indent="-285750" lvl="1" marL="742950" rtl="0" algn="l">
              <a:lnSpc>
                <a:spcPct val="100000"/>
              </a:lnSpc>
              <a:spcBef>
                <a:spcPts val="480"/>
              </a:spcBef>
              <a:spcAft>
                <a:spcPts val="0"/>
              </a:spcAft>
              <a:buSzPts val="2400"/>
              <a:buChar char="❖"/>
            </a:pPr>
            <a:r>
              <a:rPr lang="en-US"/>
              <a:t>Số tuổi đủ điều kiện tham gia thi đấu</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Yêu cầu 1: viết code cho hàm để kiểm tra xem với ngày tháng năm sinh của mình, vận động viên có đủ điều kiện tham gia thi đấu hay không?</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3">
                                            <p:txEl>
                                              <p:pRg end="0" st="0"/>
                                            </p:txEl>
                                          </p:spTgt>
                                        </p:tgtEl>
                                        <p:attrNameLst>
                                          <p:attrName>style.visibility</p:attrName>
                                        </p:attrNameLst>
                                      </p:cBhvr>
                                      <p:to>
                                        <p:strVal val="visible"/>
                                      </p:to>
                                    </p:set>
                                    <p:animEffect filter="fade" transition="in">
                                      <p:cBhvr>
                                        <p:cTn dur="1000"/>
                                        <p:tgtEl>
                                          <p:spTgt spid="30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3">
                                            <p:txEl>
                                              <p:pRg end="1" st="1"/>
                                            </p:txEl>
                                          </p:spTgt>
                                        </p:tgtEl>
                                        <p:attrNameLst>
                                          <p:attrName>style.visibility</p:attrName>
                                        </p:attrNameLst>
                                      </p:cBhvr>
                                      <p:to>
                                        <p:strVal val="visible"/>
                                      </p:to>
                                    </p:set>
                                    <p:animEffect filter="fade" transition="in">
                                      <p:cBhvr>
                                        <p:cTn dur="1000"/>
                                        <p:tgtEl>
                                          <p:spTgt spid="30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3">
                                            <p:txEl>
                                              <p:pRg end="2" st="2"/>
                                            </p:txEl>
                                          </p:spTgt>
                                        </p:tgtEl>
                                        <p:attrNameLst>
                                          <p:attrName>style.visibility</p:attrName>
                                        </p:attrNameLst>
                                      </p:cBhvr>
                                      <p:to>
                                        <p:strVal val="visible"/>
                                      </p:to>
                                    </p:set>
                                    <p:animEffect filter="fade" transition="in">
                                      <p:cBhvr>
                                        <p:cTn dur="1000"/>
                                        <p:tgtEl>
                                          <p:spTgt spid="30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3">
                                            <p:txEl>
                                              <p:pRg end="3" st="3"/>
                                            </p:txEl>
                                          </p:spTgt>
                                        </p:tgtEl>
                                        <p:attrNameLst>
                                          <p:attrName>style.visibility</p:attrName>
                                        </p:attrNameLst>
                                      </p:cBhvr>
                                      <p:to>
                                        <p:strVal val="visible"/>
                                      </p:to>
                                    </p:set>
                                    <p:animEffect filter="fade" transition="in">
                                      <p:cBhvr>
                                        <p:cTn dur="1000"/>
                                        <p:tgtEl>
                                          <p:spTgt spid="30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Sử dụng </a:t>
            </a:r>
            <a:r>
              <a:rPr lang="en-US"/>
              <a:t>Object constructor functions</a:t>
            </a:r>
            <a:endParaRPr/>
          </a:p>
        </p:txBody>
      </p:sp>
      <p:sp>
        <p:nvSpPr>
          <p:cNvPr id="309" name="Google Shape;309;p42"/>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Thuộc tính </a:t>
            </a:r>
            <a:r>
              <a:rPr b="1" lang="en-US"/>
              <a:t>giai_thuong</a:t>
            </a:r>
            <a:r>
              <a:rPr lang="en-US"/>
              <a:t> là dạng mảng chứa các phần tử dạng chuỗi để lưu lại các giải thưởng của vận động viên đạt được.</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Phương thức </a:t>
            </a:r>
            <a:r>
              <a:rPr b="1" lang="en-US"/>
              <a:t>themGiaiThuong() </a:t>
            </a:r>
            <a:r>
              <a:rPr lang="en-US"/>
              <a:t>trả về số lượng giải thưởng của vận động viên, nhận tham số là:</a:t>
            </a:r>
            <a:endParaRPr/>
          </a:p>
          <a:p>
            <a:pPr indent="-285750" lvl="1" marL="742950" rtl="0" algn="l">
              <a:lnSpc>
                <a:spcPct val="100000"/>
              </a:lnSpc>
              <a:spcBef>
                <a:spcPts val="480"/>
              </a:spcBef>
              <a:spcAft>
                <a:spcPts val="0"/>
              </a:spcAft>
              <a:buSzPts val="2400"/>
              <a:buChar char="❖"/>
            </a:pPr>
            <a:r>
              <a:rPr lang="en-US"/>
              <a:t>Chuỗi là tên giải thưởng của vận động viên nhận được</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Yêu cầu 2: viết code cho phương thức </a:t>
            </a:r>
            <a:r>
              <a:rPr b="1" lang="en-US"/>
              <a:t>themGiaiThuong() </a:t>
            </a:r>
            <a:r>
              <a:rPr lang="en-US"/>
              <a:t>để thêm phần tử cho thuộc tính </a:t>
            </a:r>
            <a:r>
              <a:rPr b="1" lang="en-US"/>
              <a:t>giai_thuong</a:t>
            </a:r>
            <a:r>
              <a:rPr lang="en-US"/>
              <a: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Yêu cầu 3: viết code cho phương thức </a:t>
            </a:r>
            <a:r>
              <a:rPr b="1" lang="en-US"/>
              <a:t>danhSachGiaiThuong()</a:t>
            </a:r>
            <a:r>
              <a:rPr lang="en-US"/>
              <a:t> để hiển thị danh sách các giải thưởng mà vận động viên đã đạt được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9">
                                            <p:txEl>
                                              <p:pRg end="0" st="0"/>
                                            </p:txEl>
                                          </p:spTgt>
                                        </p:tgtEl>
                                        <p:attrNameLst>
                                          <p:attrName>style.visibility</p:attrName>
                                        </p:attrNameLst>
                                      </p:cBhvr>
                                      <p:to>
                                        <p:strVal val="visible"/>
                                      </p:to>
                                    </p:set>
                                    <p:animEffect filter="fade" transition="in">
                                      <p:cBhvr>
                                        <p:cTn dur="1000"/>
                                        <p:tgtEl>
                                          <p:spTgt spid="30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9">
                                            <p:txEl>
                                              <p:pRg end="1" st="1"/>
                                            </p:txEl>
                                          </p:spTgt>
                                        </p:tgtEl>
                                        <p:attrNameLst>
                                          <p:attrName>style.visibility</p:attrName>
                                        </p:attrNameLst>
                                      </p:cBhvr>
                                      <p:to>
                                        <p:strVal val="visible"/>
                                      </p:to>
                                    </p:set>
                                    <p:animEffect filter="fade" transition="in">
                                      <p:cBhvr>
                                        <p:cTn dur="1000"/>
                                        <p:tgtEl>
                                          <p:spTgt spid="30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9">
                                            <p:txEl>
                                              <p:pRg end="2" st="2"/>
                                            </p:txEl>
                                          </p:spTgt>
                                        </p:tgtEl>
                                        <p:attrNameLst>
                                          <p:attrName>style.visibility</p:attrName>
                                        </p:attrNameLst>
                                      </p:cBhvr>
                                      <p:to>
                                        <p:strVal val="visible"/>
                                      </p:to>
                                    </p:set>
                                    <p:animEffect filter="fade" transition="in">
                                      <p:cBhvr>
                                        <p:cTn dur="1000"/>
                                        <p:tgtEl>
                                          <p:spTgt spid="30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9">
                                            <p:txEl>
                                              <p:pRg end="3" st="3"/>
                                            </p:txEl>
                                          </p:spTgt>
                                        </p:tgtEl>
                                        <p:attrNameLst>
                                          <p:attrName>style.visibility</p:attrName>
                                        </p:attrNameLst>
                                      </p:cBhvr>
                                      <p:to>
                                        <p:strVal val="visible"/>
                                      </p:to>
                                    </p:set>
                                    <p:animEffect filter="fade" transition="in">
                                      <p:cBhvr>
                                        <p:cTn dur="1000"/>
                                        <p:tgtEl>
                                          <p:spTgt spid="309">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09">
                                            <p:txEl>
                                              <p:pRg end="4" st="4"/>
                                            </p:txEl>
                                          </p:spTgt>
                                        </p:tgtEl>
                                        <p:attrNameLst>
                                          <p:attrName>style.visibility</p:attrName>
                                        </p:attrNameLst>
                                      </p:cBhvr>
                                      <p:to>
                                        <p:strVal val="visible"/>
                                      </p:to>
                                    </p:set>
                                    <p:animEffect filter="fade" transition="in">
                                      <p:cBhvr>
                                        <p:cTn dur="1000"/>
                                        <p:tgtEl>
                                          <p:spTgt spid="309">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3"/>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100000"/>
              </a:lnSpc>
              <a:spcBef>
                <a:spcPts val="0"/>
              </a:spcBef>
              <a:spcAft>
                <a:spcPts val="0"/>
              </a:spcAft>
              <a:buSzPct val="100000"/>
              <a:buFont typeface="Calibri"/>
              <a:buNone/>
            </a:pPr>
            <a:r>
              <a:rPr lang="en-US"/>
              <a:t>PHẦN 4: </a:t>
            </a:r>
            <a:br>
              <a:rPr lang="en-US"/>
            </a:br>
            <a:r>
              <a:rPr lang="en-US" sz="3600"/>
              <a:t>SỬ DỤNG PROTOTYPING INHERITANCE</a:t>
            </a:r>
            <a:br>
              <a:rPr lang="en-US"/>
            </a:b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Khái niệm prototype</a:t>
            </a:r>
            <a:endParaRPr/>
          </a:p>
        </p:txBody>
      </p:sp>
      <p:sp>
        <p:nvSpPr>
          <p:cNvPr id="320" name="Google Shape;320;p4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Ví dụ 1:</a:t>
            </a:r>
            <a:endParaRPr/>
          </a:p>
        </p:txBody>
      </p:sp>
      <p:pic>
        <p:nvPicPr>
          <p:cNvPr id="321" name="Google Shape;321;p44"/>
          <p:cNvPicPr preferRelativeResize="0"/>
          <p:nvPr/>
        </p:nvPicPr>
        <p:blipFill rotWithShape="1">
          <a:blip r:embed="rId3">
            <a:alphaModFix/>
          </a:blip>
          <a:srcRect b="0" l="0" r="0" t="0"/>
          <a:stretch/>
        </p:blipFill>
        <p:spPr>
          <a:xfrm>
            <a:off x="448226" y="2667000"/>
            <a:ext cx="6071894" cy="2451100"/>
          </a:xfrm>
          <a:prstGeom prst="rect">
            <a:avLst/>
          </a:prstGeom>
          <a:noFill/>
          <a:ln>
            <a:noFill/>
          </a:ln>
        </p:spPr>
      </p:pic>
      <p:pic>
        <p:nvPicPr>
          <p:cNvPr id="322" name="Google Shape;322;p44"/>
          <p:cNvPicPr preferRelativeResize="0"/>
          <p:nvPr/>
        </p:nvPicPr>
        <p:blipFill rotWithShape="1">
          <a:blip r:embed="rId4">
            <a:alphaModFix/>
          </a:blip>
          <a:srcRect b="0" l="0" r="0" t="0"/>
          <a:stretch/>
        </p:blipFill>
        <p:spPr>
          <a:xfrm>
            <a:off x="6682774" y="2667000"/>
            <a:ext cx="5091407" cy="2451100"/>
          </a:xfrm>
          <a:prstGeom prst="rect">
            <a:avLst/>
          </a:prstGeom>
          <a:noFill/>
          <a:ln>
            <a:noFill/>
          </a:ln>
        </p:spPr>
      </p:pic>
      <p:sp>
        <p:nvSpPr>
          <p:cNvPr id="323" name="Google Shape;323;p44"/>
          <p:cNvSpPr txBox="1"/>
          <p:nvPr/>
        </p:nvSpPr>
        <p:spPr>
          <a:xfrm>
            <a:off x="448226" y="2280083"/>
            <a:ext cx="16115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Code javascript</a:t>
            </a:r>
            <a:endParaRPr b="0" i="0" sz="1800" u="none" cap="none" strike="noStrike">
              <a:solidFill>
                <a:schemeClr val="dk1"/>
              </a:solidFill>
              <a:latin typeface="Calibri"/>
              <a:ea typeface="Calibri"/>
              <a:cs typeface="Calibri"/>
              <a:sym typeface="Calibri"/>
            </a:endParaRPr>
          </a:p>
        </p:txBody>
      </p:sp>
      <p:sp>
        <p:nvSpPr>
          <p:cNvPr id="324" name="Google Shape;324;p44"/>
          <p:cNvSpPr txBox="1"/>
          <p:nvPr/>
        </p:nvSpPr>
        <p:spPr>
          <a:xfrm>
            <a:off x="6682774" y="2280083"/>
            <a:ext cx="11368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 lỗi</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animEffect filter="fade" transition="in">
                                      <p:cBhvr>
                                        <p:cTn dur="1000"/>
                                        <p:tgtEl>
                                          <p:spTgt spid="32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Khái niệm prototype</a:t>
            </a:r>
            <a:endParaRPr/>
          </a:p>
        </p:txBody>
      </p:sp>
      <p:sp>
        <p:nvSpPr>
          <p:cNvPr id="330" name="Google Shape;330;p45"/>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Từ ví dụ trên ta có thể nhận thấy được khi thêm hàm sayHello() vào trực tiếp Student thì chỉ có thể được gọi trực tiếp từ Student chứ không thể truy cập được từ instance s1 được tạo bởi new Student().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Do đó chúng ta cần phải có giải pháp để có thể sửa nội dung của Student (ví dụ thêm phương thức mới) mà các instance (ví dụ như s1) được tạo ra từ đó cũng có thể sử dụng được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1000"/>
                                        <p:tgtEl>
                                          <p:spTgt spid="33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1000"/>
                                        <p:tgtEl>
                                          <p:spTgt spid="3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Khái niệm prototype</a:t>
            </a:r>
            <a:endParaRPr/>
          </a:p>
        </p:txBody>
      </p:sp>
      <p:sp>
        <p:nvSpPr>
          <p:cNvPr id="336" name="Google Shape;336;p4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Hãy xem ví dụ 2:</a:t>
            </a:r>
            <a:endParaRPr/>
          </a:p>
        </p:txBody>
      </p:sp>
      <p:sp>
        <p:nvSpPr>
          <p:cNvPr id="337" name="Google Shape;337;p46"/>
          <p:cNvSpPr txBox="1"/>
          <p:nvPr/>
        </p:nvSpPr>
        <p:spPr>
          <a:xfrm>
            <a:off x="442314" y="1688068"/>
            <a:ext cx="16115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Code javascript</a:t>
            </a:r>
            <a:endParaRPr b="0" i="0" sz="1800" u="none" cap="none" strike="noStrike">
              <a:solidFill>
                <a:schemeClr val="dk1"/>
              </a:solidFill>
              <a:latin typeface="Calibri"/>
              <a:ea typeface="Calibri"/>
              <a:cs typeface="Calibri"/>
              <a:sym typeface="Calibri"/>
            </a:endParaRPr>
          </a:p>
        </p:txBody>
      </p:sp>
      <p:sp>
        <p:nvSpPr>
          <p:cNvPr id="338" name="Google Shape;338;p46"/>
          <p:cNvSpPr txBox="1"/>
          <p:nvPr/>
        </p:nvSpPr>
        <p:spPr>
          <a:xfrm>
            <a:off x="6676862" y="1688068"/>
            <a:ext cx="8563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pic>
        <p:nvPicPr>
          <p:cNvPr id="339" name="Google Shape;339;p46"/>
          <p:cNvPicPr preferRelativeResize="0"/>
          <p:nvPr/>
        </p:nvPicPr>
        <p:blipFill rotWithShape="1">
          <a:blip r:embed="rId3">
            <a:alphaModFix/>
          </a:blip>
          <a:srcRect b="0" l="0" r="0" t="0"/>
          <a:stretch/>
        </p:blipFill>
        <p:spPr>
          <a:xfrm>
            <a:off x="442314" y="2074985"/>
            <a:ext cx="5719482" cy="3657600"/>
          </a:xfrm>
          <a:prstGeom prst="rect">
            <a:avLst/>
          </a:prstGeom>
          <a:noFill/>
          <a:ln>
            <a:noFill/>
          </a:ln>
        </p:spPr>
      </p:pic>
      <p:pic>
        <p:nvPicPr>
          <p:cNvPr id="340" name="Google Shape;340;p46"/>
          <p:cNvPicPr preferRelativeResize="0"/>
          <p:nvPr/>
        </p:nvPicPr>
        <p:blipFill rotWithShape="1">
          <a:blip r:embed="rId4">
            <a:alphaModFix/>
          </a:blip>
          <a:srcRect b="0" l="0" r="0" t="0"/>
          <a:stretch/>
        </p:blipFill>
        <p:spPr>
          <a:xfrm>
            <a:off x="6323012" y="2057400"/>
            <a:ext cx="5473700" cy="33909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Nội dung</a:t>
            </a:r>
            <a:endParaRPr/>
          </a:p>
        </p:txBody>
      </p:sp>
      <p:sp>
        <p:nvSpPr>
          <p:cNvPr id="159" name="Google Shape;159;p20"/>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Khái niệm hướng đối tượng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được Object literals</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được Object constructor functions</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Prototyping inheritance</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59">
                                            <p:txEl>
                                              <p:pRg end="0" st="0"/>
                                            </p:txEl>
                                          </p:spTgt>
                                        </p:tgtEl>
                                        <p:attrNameLst>
                                          <p:attrName>style.visibility</p:attrName>
                                        </p:attrNameLst>
                                      </p:cBhvr>
                                      <p:to>
                                        <p:strVal val="visible"/>
                                      </p:to>
                                    </p:set>
                                    <p:animEffect filter="fade" transition="in">
                                      <p:cBhvr>
                                        <p:cTn dur="1000"/>
                                        <p:tgtEl>
                                          <p:spTgt spid="1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1" st="1"/>
                                            </p:txEl>
                                          </p:spTgt>
                                        </p:tgtEl>
                                        <p:attrNameLst>
                                          <p:attrName>style.visibility</p:attrName>
                                        </p:attrNameLst>
                                      </p:cBhvr>
                                      <p:to>
                                        <p:strVal val="visible"/>
                                      </p:to>
                                    </p:set>
                                    <p:animEffect filter="fade" transition="in">
                                      <p:cBhvr>
                                        <p:cTn dur="1000"/>
                                        <p:tgtEl>
                                          <p:spTgt spid="1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2" st="2"/>
                                            </p:txEl>
                                          </p:spTgt>
                                        </p:tgtEl>
                                        <p:attrNameLst>
                                          <p:attrName>style.visibility</p:attrName>
                                        </p:attrNameLst>
                                      </p:cBhvr>
                                      <p:to>
                                        <p:strVal val="visible"/>
                                      </p:to>
                                    </p:set>
                                    <p:animEffect filter="fade" transition="in">
                                      <p:cBhvr>
                                        <p:cTn dur="1000"/>
                                        <p:tgtEl>
                                          <p:spTgt spid="159">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59">
                                            <p:txEl>
                                              <p:pRg end="3" st="3"/>
                                            </p:txEl>
                                          </p:spTgt>
                                        </p:tgtEl>
                                        <p:attrNameLst>
                                          <p:attrName>style.visibility</p:attrName>
                                        </p:attrNameLst>
                                      </p:cBhvr>
                                      <p:to>
                                        <p:strVal val="visible"/>
                                      </p:to>
                                    </p:set>
                                    <p:animEffect filter="fade" transition="in">
                                      <p:cBhvr>
                                        <p:cTn dur="1000"/>
                                        <p:tgtEl>
                                          <p:spTgt spid="15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Khái niệm prototype</a:t>
            </a:r>
            <a:endParaRPr/>
          </a:p>
        </p:txBody>
      </p:sp>
      <p:sp>
        <p:nvSpPr>
          <p:cNvPr id="346" name="Google Shape;346;p47"/>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Ta có thể nhận thấy, nếu hàm sayHello() được tạo ra khi ta gọi từ prototype thì các instance (s1) có thể gọi được hàm đó. </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Vậy ta có thể phát biểu như sau: prototype là nơi định nghĩa ra các thuộc tính, phương thức (hàm) cho khuôn mẫu của 1 đối tượng, các thực thể (instance) được tạo ra từ đối tượng đó được quyền sử dụng các thuộc tính, phương thức được tạo ra bằng prototype – một cách tạo constructor rất thú vị của javascript.</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sử dụng prototyping inheritance</a:t>
            </a:r>
            <a:endParaRPr/>
          </a:p>
        </p:txBody>
      </p:sp>
      <p:sp>
        <p:nvSpPr>
          <p:cNvPr id="352" name="Google Shape;352;p48"/>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Cho ví dụ 3:</a:t>
            </a:r>
            <a:endParaRPr/>
          </a:p>
        </p:txBody>
      </p:sp>
      <p:pic>
        <p:nvPicPr>
          <p:cNvPr id="353" name="Google Shape;353;p48"/>
          <p:cNvPicPr preferRelativeResize="0"/>
          <p:nvPr/>
        </p:nvPicPr>
        <p:blipFill rotWithShape="1">
          <a:blip r:embed="rId3">
            <a:alphaModFix/>
          </a:blip>
          <a:srcRect b="0" l="0" r="0" t="0"/>
          <a:stretch/>
        </p:blipFill>
        <p:spPr>
          <a:xfrm>
            <a:off x="1332706" y="1905000"/>
            <a:ext cx="9523413" cy="3858117"/>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sử dụng prototyping inheritance</a:t>
            </a:r>
            <a:endParaRPr/>
          </a:p>
        </p:txBody>
      </p:sp>
      <p:sp>
        <p:nvSpPr>
          <p:cNvPr id="359" name="Google Shape;359;p49"/>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Trong ví du 3 chúng ta có thể quan sát được cả 2 đối tượng đều sử dụng chung phương thức showInfo(), như vậy nếu các đối tượng được tạo ra từ phương pháp Object Literals thì các thuộc tính hay phương thức sẽ cần phải viết lại khá nhiều, gây phức tạp khi tiến hành maintainance sau này.</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Trong javascript có cung cấp thuộc tính __proto__ sẽ hỗ trợ giải quyết vấn đề rút gọn code (có thể coi là một dạng kế thừa) khi sử dụng object.</a:t>
            </a:r>
            <a:endParaRPr/>
          </a:p>
          <a:p>
            <a:pPr indent="-285750" lvl="1" marL="742950" rtl="0" algn="l">
              <a:lnSpc>
                <a:spcPct val="100000"/>
              </a:lnSpc>
              <a:spcBef>
                <a:spcPts val="480"/>
              </a:spcBef>
              <a:spcAft>
                <a:spcPts val="0"/>
              </a:spcAft>
              <a:buSzPts val="2400"/>
              <a:buChar char="❖"/>
            </a:pPr>
            <a:r>
              <a:rPr lang="en-US"/>
              <a:t>Thuộc tính __proto__ thực ra là 1 </a:t>
            </a:r>
            <a:r>
              <a:rPr i="1" lang="en-US"/>
              <a:t>getter function</a:t>
            </a:r>
            <a:r>
              <a:rPr lang="en-US"/>
              <a:t>, </a:t>
            </a:r>
            <a:r>
              <a:rPr i="1" lang="en-US"/>
              <a:t>getter function</a:t>
            </a:r>
            <a:r>
              <a:rPr lang="en-US"/>
              <a:t> này được định nghĩa trên </a:t>
            </a:r>
            <a:r>
              <a:rPr b="1" lang="en-US"/>
              <a:t>native built-in Object</a:t>
            </a:r>
            <a:r>
              <a:rPr lang="en-US"/>
              <a:t> của JavaScript. Có thể coi như 1 cách trình duyệt  để bạn truy cập vào Prototype của Object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9">
                                            <p:txEl>
                                              <p:pRg end="0" st="0"/>
                                            </p:txEl>
                                          </p:spTgt>
                                        </p:tgtEl>
                                        <p:attrNameLst>
                                          <p:attrName>style.visibility</p:attrName>
                                        </p:attrNameLst>
                                      </p:cBhvr>
                                      <p:to>
                                        <p:strVal val="visible"/>
                                      </p:to>
                                    </p:set>
                                    <p:animEffect filter="fade" transition="in">
                                      <p:cBhvr>
                                        <p:cTn dur="1000"/>
                                        <p:tgtEl>
                                          <p:spTgt spid="359">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9">
                                            <p:txEl>
                                              <p:pRg end="1" st="1"/>
                                            </p:txEl>
                                          </p:spTgt>
                                        </p:tgtEl>
                                        <p:attrNameLst>
                                          <p:attrName>style.visibility</p:attrName>
                                        </p:attrNameLst>
                                      </p:cBhvr>
                                      <p:to>
                                        <p:strVal val="visible"/>
                                      </p:to>
                                    </p:set>
                                    <p:animEffect filter="fade" transition="in">
                                      <p:cBhvr>
                                        <p:cTn dur="1000"/>
                                        <p:tgtEl>
                                          <p:spTgt spid="359">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59">
                                            <p:txEl>
                                              <p:pRg end="2" st="2"/>
                                            </p:txEl>
                                          </p:spTgt>
                                        </p:tgtEl>
                                        <p:attrNameLst>
                                          <p:attrName>style.visibility</p:attrName>
                                        </p:attrNameLst>
                                      </p:cBhvr>
                                      <p:to>
                                        <p:strVal val="visible"/>
                                      </p:to>
                                    </p:set>
                                    <p:animEffect filter="fade" transition="in">
                                      <p:cBhvr>
                                        <p:cTn dur="1000"/>
                                        <p:tgtEl>
                                          <p:spTgt spid="3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0"/>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sử dụng prototyping inheritance</a:t>
            </a:r>
            <a:endParaRPr/>
          </a:p>
        </p:txBody>
      </p:sp>
      <p:sp>
        <p:nvSpPr>
          <p:cNvPr id="365" name="Google Shape;365;p50"/>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Cho ví dụ 4:</a:t>
            </a:r>
            <a:endParaRPr/>
          </a:p>
        </p:txBody>
      </p:sp>
      <p:pic>
        <p:nvPicPr>
          <p:cNvPr id="366" name="Google Shape;366;p50"/>
          <p:cNvPicPr preferRelativeResize="0"/>
          <p:nvPr/>
        </p:nvPicPr>
        <p:blipFill rotWithShape="1">
          <a:blip r:embed="rId3">
            <a:alphaModFix/>
          </a:blip>
          <a:srcRect b="0" l="0" r="0" t="0"/>
          <a:stretch/>
        </p:blipFill>
        <p:spPr>
          <a:xfrm>
            <a:off x="6133169" y="1922584"/>
            <a:ext cx="5447643" cy="3235570"/>
          </a:xfrm>
          <a:prstGeom prst="rect">
            <a:avLst/>
          </a:prstGeom>
          <a:noFill/>
          <a:ln>
            <a:noFill/>
          </a:ln>
        </p:spPr>
      </p:pic>
      <p:sp>
        <p:nvSpPr>
          <p:cNvPr id="367" name="Google Shape;367;p50"/>
          <p:cNvSpPr txBox="1"/>
          <p:nvPr/>
        </p:nvSpPr>
        <p:spPr>
          <a:xfrm>
            <a:off x="662514" y="1588421"/>
            <a:ext cx="16115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Code javascript</a:t>
            </a:r>
            <a:endParaRPr b="0" i="0" sz="1800" u="none" cap="none" strike="noStrike">
              <a:solidFill>
                <a:schemeClr val="dk1"/>
              </a:solidFill>
              <a:latin typeface="Calibri"/>
              <a:ea typeface="Calibri"/>
              <a:cs typeface="Calibri"/>
              <a:sym typeface="Calibri"/>
            </a:endParaRPr>
          </a:p>
        </p:txBody>
      </p:sp>
      <p:sp>
        <p:nvSpPr>
          <p:cNvPr id="368" name="Google Shape;368;p50"/>
          <p:cNvSpPr txBox="1"/>
          <p:nvPr/>
        </p:nvSpPr>
        <p:spPr>
          <a:xfrm>
            <a:off x="6080689" y="1588421"/>
            <a:ext cx="85632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Output</a:t>
            </a:r>
            <a:endParaRPr b="0" i="0" sz="1400" u="none" cap="none" strike="noStrike">
              <a:solidFill>
                <a:srgbClr val="000000"/>
              </a:solidFill>
              <a:latin typeface="Arial"/>
              <a:ea typeface="Arial"/>
              <a:cs typeface="Arial"/>
              <a:sym typeface="Arial"/>
            </a:endParaRPr>
          </a:p>
        </p:txBody>
      </p:sp>
      <p:pic>
        <p:nvPicPr>
          <p:cNvPr id="369" name="Google Shape;369;p50"/>
          <p:cNvPicPr preferRelativeResize="0"/>
          <p:nvPr/>
        </p:nvPicPr>
        <p:blipFill rotWithShape="1">
          <a:blip r:embed="rId4">
            <a:alphaModFix/>
          </a:blip>
          <a:srcRect b="0" l="0" r="0" t="0"/>
          <a:stretch/>
        </p:blipFill>
        <p:spPr>
          <a:xfrm>
            <a:off x="608013" y="1958718"/>
            <a:ext cx="5061284" cy="47244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5">
                                            <p:txEl>
                                              <p:pRg end="0" st="0"/>
                                            </p:txEl>
                                          </p:spTgt>
                                        </p:tgtEl>
                                        <p:attrNameLst>
                                          <p:attrName>style.visibility</p:attrName>
                                        </p:attrNameLst>
                                      </p:cBhvr>
                                      <p:to>
                                        <p:strVal val="visible"/>
                                      </p:to>
                                    </p:set>
                                    <p:animEffect filter="fade" transition="in">
                                      <p:cBhvr>
                                        <p:cTn dur="1000"/>
                                        <p:tgtEl>
                                          <p:spTgt spid="36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sử dụng prototyping inheritance</a:t>
            </a:r>
            <a:endParaRPr/>
          </a:p>
        </p:txBody>
      </p:sp>
      <p:sp>
        <p:nvSpPr>
          <p:cNvPr id="375" name="Google Shape;375;p5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Như ví dụ 4 ta có thể xây dựng ra 1 khung sườn (base) cho một đối tượng (gọi là A), sau đó sử dụng thuộc tính __proto__ để đưa đối tượng đó trở thành khuôn mẫu cho các đối tượng khác (B và C), các đối tượng kế thừa (B, C) đối tượng gốc (A) kia có thể tái sử dụng lại các phương thức/thuộc tính được định nghĩa từ đối tượng A. Có thể coi đây là 1 cách để tạo constructor cho các đối tượng trong javascript.</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animEffect filter="fade" transition="in">
                                      <p:cBhvr>
                                        <p:cTn dur="1000"/>
                                        <p:tgtEl>
                                          <p:spTgt spid="37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2"/>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Tổng kết</a:t>
            </a:r>
            <a:endParaRPr/>
          </a:p>
        </p:txBody>
      </p:sp>
      <p:sp>
        <p:nvSpPr>
          <p:cNvPr id="381" name="Google Shape;381;p52"/>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Khái niệm đối tượng trong javascript</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Tạo đối tượng bằng Object Literals</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Tạo đối tượng bằng Object constructor functions</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Khái niệm prototype</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Cách sử dụng Prototyping Inheritance</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animEffect filter="fade" transition="in">
                                      <p:cBhvr>
                                        <p:cTn dur="1000"/>
                                        <p:tgtEl>
                                          <p:spTgt spid="38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animEffect filter="fade" transition="in">
                                      <p:cBhvr>
                                        <p:cTn dur="1000"/>
                                        <p:tgtEl>
                                          <p:spTgt spid="381">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animEffect filter="fade" transition="in">
                                      <p:cBhvr>
                                        <p:cTn dur="1000"/>
                                        <p:tgtEl>
                                          <p:spTgt spid="381">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animEffect filter="fade" transition="in">
                                      <p:cBhvr>
                                        <p:cTn dur="1000"/>
                                        <p:tgtEl>
                                          <p:spTgt spid="381">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animEffect filter="fade" transition="in">
                                      <p:cBhvr>
                                        <p:cTn dur="1000"/>
                                        <p:tgtEl>
                                          <p:spTgt spid="381">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Tree>
  </p:cSld>
  <p:clrMapOvr>
    <a:masterClrMapping/>
  </p:clrMapOvr>
  <mc:AlternateContent>
    <mc:Choice Requires="p14">
      <p:transition spd="slow" p14:dur="1400">
        <p:fade thruBlk="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lang="en-US"/>
              <a:t>Nhắc lại bài cũ</a:t>
            </a:r>
            <a:endParaRPr/>
          </a:p>
        </p:txBody>
      </p:sp>
      <p:sp>
        <p:nvSpPr>
          <p:cNvPr id="165" name="Google Shape;165;p21"/>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Ôn tập lại các hàm xử lý chuỗi</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khái niệm và các cách sử dụng regex</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các khái niệm Pattern/Modifiers trong regex</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Sử dụng được các cú pháp regex cho pattern</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Giải thích được xử lý ngoại lệ, khái niệm try – catch – finally </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animEffect filter="fade" transition="in">
                                      <p:cBhvr>
                                        <p:cTn dur="1000"/>
                                        <p:tgtEl>
                                          <p:spTgt spid="165">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animEffect filter="fade" transition="in">
                                      <p:cBhvr>
                                        <p:cTn dur="1000"/>
                                        <p:tgtEl>
                                          <p:spTgt spid="165">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animEffect filter="fade" transition="in">
                                      <p:cBhvr>
                                        <p:cTn dur="1000"/>
                                        <p:tgtEl>
                                          <p:spTgt spid="165">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animEffect filter="fade" transition="in">
                                      <p:cBhvr>
                                        <p:cTn dur="1000"/>
                                        <p:tgtEl>
                                          <p:spTgt spid="165">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65">
                                            <p:txEl>
                                              <p:pRg end="4" st="4"/>
                                            </p:txEl>
                                          </p:spTgt>
                                        </p:tgtEl>
                                        <p:attrNameLst>
                                          <p:attrName>style.visibility</p:attrName>
                                        </p:attrNameLst>
                                      </p:cBhvr>
                                      <p:to>
                                        <p:strVal val="visible"/>
                                      </p:to>
                                    </p:set>
                                    <p:animEffect filter="fade" transition="in">
                                      <p:cBhvr>
                                        <p:cTn dur="1000"/>
                                        <p:tgtEl>
                                          <p:spTgt spid="16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962834" y="4406902"/>
            <a:ext cx="10360501" cy="1362075"/>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3200"/>
              <a:buFont typeface="Calibri"/>
              <a:buNone/>
            </a:pPr>
            <a:r>
              <a:rPr lang="en-US"/>
              <a:t>PHẦN 1: </a:t>
            </a:r>
            <a:br>
              <a:rPr lang="en-US"/>
            </a:br>
            <a:r>
              <a:rPr b="0" lang="en-US"/>
              <a:t>KHÁI NIỆM HƯỚNG ĐỐI TƯỢNG</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Khái niệm hướng đối tượng</a:t>
            </a:r>
            <a:endParaRPr/>
          </a:p>
        </p:txBody>
      </p:sp>
      <p:sp>
        <p:nvSpPr>
          <p:cNvPr id="176" name="Google Shape;176;p23"/>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Javascript được thiết kế dựa trên mô hình đối tượng đơn giản (object-based paradigm). </a:t>
            </a:r>
            <a:endParaRPr/>
          </a:p>
          <a:p>
            <a:pPr indent="-285750" lvl="1" marL="742950" rtl="0" algn="l">
              <a:lnSpc>
                <a:spcPct val="100000"/>
              </a:lnSpc>
              <a:spcBef>
                <a:spcPts val="480"/>
              </a:spcBef>
              <a:spcAft>
                <a:spcPts val="0"/>
              </a:spcAft>
              <a:buSzPts val="2400"/>
              <a:buChar char="❖"/>
            </a:pPr>
            <a:r>
              <a:rPr lang="en-US"/>
              <a:t>Một đối tượng là một tập hợp các thuộc tính và một thuộc tính là một liên kết giữa một tên (hoặc khóa) và một giá trị (key-value). </a:t>
            </a:r>
            <a:endParaRPr/>
          </a:p>
          <a:p>
            <a:pPr indent="-285750" lvl="1" marL="742950" rtl="0" algn="l">
              <a:lnSpc>
                <a:spcPct val="100000"/>
              </a:lnSpc>
              <a:spcBef>
                <a:spcPts val="480"/>
              </a:spcBef>
              <a:spcAft>
                <a:spcPts val="0"/>
              </a:spcAft>
              <a:buSzPts val="2400"/>
              <a:buChar char="❖"/>
            </a:pPr>
            <a:r>
              <a:rPr lang="en-US"/>
              <a:t>Giá trị của một thuộc tính có thể là một hàm, trong trường hợp đó, thuộc tính được gọi là một phương thức. </a:t>
            </a:r>
            <a:endParaRPr/>
          </a:p>
          <a:p>
            <a:pPr indent="-285750" lvl="1" marL="742950" rtl="0" algn="l">
              <a:lnSpc>
                <a:spcPct val="100000"/>
              </a:lnSpc>
              <a:spcBef>
                <a:spcPts val="480"/>
              </a:spcBef>
              <a:spcAft>
                <a:spcPts val="0"/>
              </a:spcAft>
              <a:buSzPts val="2400"/>
              <a:buChar char="❖"/>
            </a:pPr>
            <a:r>
              <a:rPr lang="en-US"/>
              <a:t>Ngoài các đối tượng được xác định trước trong trình duyệt, bạn có thể xác định các đối tượng của riêng mình.</a:t>
            </a:r>
            <a:endParaRPr/>
          </a:p>
        </p:txBody>
      </p:sp>
      <p:sp>
        <p:nvSpPr>
          <p:cNvPr id="177" name="Google Shape;177;p23"/>
          <p:cNvSpPr txBox="1"/>
          <p:nvPr/>
        </p:nvSpPr>
        <p:spPr>
          <a:xfrm>
            <a:off x="2909884" y="6324600"/>
            <a:ext cx="92480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Nguồn: </a:t>
            </a:r>
            <a:r>
              <a:rPr b="0" i="0" lang="en-US" sz="1800" u="sng" cap="none" strike="noStrike">
                <a:solidFill>
                  <a:schemeClr val="hlink"/>
                </a:solidFill>
                <a:latin typeface="Calibri"/>
                <a:ea typeface="Calibri"/>
                <a:cs typeface="Calibri"/>
                <a:sym typeface="Calibri"/>
                <a:hlinkClick r:id="rId3"/>
              </a:rPr>
              <a:t>https://developer.mozilla.org/en-US/docs/Web/JavaScript/Guide/Working_with_Objects</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animEffect filter="fade" transition="in">
                                      <p:cBhvr>
                                        <p:cTn dur="1000"/>
                                        <p:tgtEl>
                                          <p:spTgt spid="176">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animEffect filter="fade" transition="in">
                                      <p:cBhvr>
                                        <p:cTn dur="1000"/>
                                        <p:tgtEl>
                                          <p:spTgt spid="176">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animEffect filter="fade" transition="in">
                                      <p:cBhvr>
                                        <p:cTn dur="1000"/>
                                        <p:tgtEl>
                                          <p:spTgt spid="176">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animEffect filter="fade" transition="in">
                                      <p:cBhvr>
                                        <p:cTn dur="1000"/>
                                        <p:tgtEl>
                                          <p:spTgt spid="1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Khái niệm hướng đối tượng</a:t>
            </a:r>
            <a:endParaRPr/>
          </a:p>
        </p:txBody>
      </p:sp>
      <p:sp>
        <p:nvSpPr>
          <p:cNvPr id="183" name="Google Shape;183;p24"/>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Các đối tượng trong Javascript, giống như trong nhiều ngôn ngữ lập trình khác, có thể được so sánh với các đối tượng trong cuộc sống thực. </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Khái niệm về các đối tượng trong JavaScript có thể được hiểu với cuộc sống thực, các đối tượng hữu hình.</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Trong JavaScript, một đối tượng là một thực thể độc lập, với các thuộc tính và loại. </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Ví dụ: mô tả một chiếc cốc chẳng hạn, chiếc cốc là một đối tượng, với các thuộc tính. Một chiếc cốc có màu sắc, kiểu dáng, trọng lượng, chất liệu, giá tiền, v.v ... Tương tự, các đối tượng Javascript có thể có các thuộc tính, các đặc điểm của riêng mình.</a:t>
            </a:r>
            <a:endParaRPr/>
          </a:p>
        </p:txBody>
      </p:sp>
      <p:sp>
        <p:nvSpPr>
          <p:cNvPr id="184" name="Google Shape;184;p24"/>
          <p:cNvSpPr txBox="1"/>
          <p:nvPr/>
        </p:nvSpPr>
        <p:spPr>
          <a:xfrm>
            <a:off x="2909884" y="6324600"/>
            <a:ext cx="924804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Nguồn: </a:t>
            </a:r>
            <a:r>
              <a:rPr b="0" i="0" lang="en-US" sz="1800" u="sng" cap="none" strike="noStrike">
                <a:solidFill>
                  <a:schemeClr val="hlink"/>
                </a:solidFill>
                <a:latin typeface="Calibri"/>
                <a:ea typeface="Calibri"/>
                <a:cs typeface="Calibri"/>
                <a:sym typeface="Calibri"/>
                <a:hlinkClick r:id="rId3"/>
              </a:rPr>
              <a:t>https://developer.mozilla.org/en-US/docs/Web/JavaScript/Guide/Working_with_Objects</a:t>
            </a:r>
            <a:endParaRPr b="0" i="0" sz="18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animEffect filter="fade" transition="in">
                                      <p:cBhvr>
                                        <p:cTn dur="1000"/>
                                        <p:tgtEl>
                                          <p:spTgt spid="183">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3">
                                            <p:txEl>
                                              <p:pRg end="1" st="1"/>
                                            </p:txEl>
                                          </p:spTgt>
                                        </p:tgtEl>
                                        <p:attrNameLst>
                                          <p:attrName>style.visibility</p:attrName>
                                        </p:attrNameLst>
                                      </p:cBhvr>
                                      <p:to>
                                        <p:strVal val="visible"/>
                                      </p:to>
                                    </p:set>
                                    <p:animEffect filter="fade" transition="in">
                                      <p:cBhvr>
                                        <p:cTn dur="1000"/>
                                        <p:tgtEl>
                                          <p:spTgt spid="183">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3">
                                            <p:txEl>
                                              <p:pRg end="2" st="2"/>
                                            </p:txEl>
                                          </p:spTgt>
                                        </p:tgtEl>
                                        <p:attrNameLst>
                                          <p:attrName>style.visibility</p:attrName>
                                        </p:attrNameLst>
                                      </p:cBhvr>
                                      <p:to>
                                        <p:strVal val="visible"/>
                                      </p:to>
                                    </p:set>
                                    <p:animEffect filter="fade" transition="in">
                                      <p:cBhvr>
                                        <p:cTn dur="1000"/>
                                        <p:tgtEl>
                                          <p:spTgt spid="183">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83">
                                            <p:txEl>
                                              <p:pRg end="3" st="3"/>
                                            </p:txEl>
                                          </p:spTgt>
                                        </p:tgtEl>
                                        <p:attrNameLst>
                                          <p:attrName>style.visibility</p:attrName>
                                        </p:attrNameLst>
                                      </p:cBhvr>
                                      <p:to>
                                        <p:strVal val="visible"/>
                                      </p:to>
                                    </p:set>
                                    <p:animEffect filter="fade" transition="in">
                                      <p:cBhvr>
                                        <p:cTn dur="1000"/>
                                        <p:tgtEl>
                                          <p:spTgt spid="18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5"/>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Khái niệm hướng đối tượng</a:t>
            </a:r>
            <a:endParaRPr/>
          </a:p>
        </p:txBody>
      </p:sp>
      <p:sp>
        <p:nvSpPr>
          <p:cNvPr id="190" name="Google Shape;190;p25"/>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Sử dụng đối tượng trong javascript không có gì xa lạ, vì về cơ bản mọi thứ trong javascript đều là đối tượng.</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Ví dụ:</a:t>
            </a:r>
            <a:endParaRPr/>
          </a:p>
          <a:p>
            <a:pPr indent="-285750" lvl="1" marL="742950" rtl="0" algn="l">
              <a:lnSpc>
                <a:spcPct val="100000"/>
              </a:lnSpc>
              <a:spcBef>
                <a:spcPts val="480"/>
              </a:spcBef>
              <a:spcAft>
                <a:spcPts val="0"/>
              </a:spcAft>
              <a:buSzPts val="2400"/>
              <a:buChar char="❖"/>
            </a:pPr>
            <a:r>
              <a:rPr lang="en-US"/>
              <a:t>Chuỗi</a:t>
            </a:r>
            <a:endParaRPr/>
          </a:p>
          <a:p>
            <a:pPr indent="-285750" lvl="1" marL="742950" rtl="0" algn="l">
              <a:lnSpc>
                <a:spcPct val="100000"/>
              </a:lnSpc>
              <a:spcBef>
                <a:spcPts val="480"/>
              </a:spcBef>
              <a:spcAft>
                <a:spcPts val="0"/>
              </a:spcAft>
              <a:buSzPts val="2400"/>
              <a:buChar char="❖"/>
            </a:pPr>
            <a:r>
              <a:rPr lang="en-US"/>
              <a:t>Mảng</a:t>
            </a:r>
            <a:endParaRPr/>
          </a:p>
          <a:p>
            <a:pPr indent="-285750" lvl="1" marL="742950" rtl="0" algn="l">
              <a:lnSpc>
                <a:spcPct val="100000"/>
              </a:lnSpc>
              <a:spcBef>
                <a:spcPts val="480"/>
              </a:spcBef>
              <a:spcAft>
                <a:spcPts val="0"/>
              </a:spcAft>
              <a:buSzPts val="2400"/>
              <a:buChar char="❖"/>
            </a:pPr>
            <a:r>
              <a:rPr lang="en-US"/>
              <a:t>Số</a:t>
            </a:r>
            <a:endParaRPr/>
          </a:p>
          <a:p>
            <a:pPr indent="-285750" lvl="1" marL="742950" rtl="0" algn="l">
              <a:lnSpc>
                <a:spcPct val="100000"/>
              </a:lnSpc>
              <a:spcBef>
                <a:spcPts val="480"/>
              </a:spcBef>
              <a:spcAft>
                <a:spcPts val="0"/>
              </a:spcAft>
              <a:buSzPts val="2400"/>
              <a:buChar char="❖"/>
            </a:pPr>
            <a:r>
              <a:rPr lang="en-US"/>
              <a:t>…</a:t>
            </a:r>
            <a:endParaRPr/>
          </a:p>
          <a:p>
            <a:pPr indent="-133350" lvl="1" marL="742950" rtl="0" algn="l">
              <a:lnSpc>
                <a:spcPct val="100000"/>
              </a:lnSpc>
              <a:spcBef>
                <a:spcPts val="480"/>
              </a:spcBef>
              <a:spcAft>
                <a:spcPts val="0"/>
              </a:spcAft>
              <a:buSzPts val="2400"/>
              <a:buNone/>
            </a:pPr>
            <a:r>
              <a:t/>
            </a:r>
            <a:endParaRPr/>
          </a:p>
          <a:p>
            <a:pPr indent="-342900" lvl="0" marL="342900" rtl="0" algn="l">
              <a:lnSpc>
                <a:spcPct val="100000"/>
              </a:lnSpc>
              <a:spcBef>
                <a:spcPts val="560"/>
              </a:spcBef>
              <a:spcAft>
                <a:spcPts val="0"/>
              </a:spcAft>
              <a:buClr>
                <a:srgbClr val="FF5A33"/>
              </a:buClr>
              <a:buSzPts val="2800"/>
              <a:buFont typeface="Noto Sans Symbols"/>
              <a:buChar char="❑"/>
            </a:pPr>
            <a:r>
              <a:rPr lang="en-US"/>
              <a:t>Do đó khi sử dụng các api trong các bài học trước chúng ta gọi các hàm là phương thức.</a:t>
            </a:r>
            <a:endParaRPr/>
          </a:p>
        </p:txBody>
      </p:sp>
      <p:pic>
        <p:nvPicPr>
          <p:cNvPr id="191" name="Google Shape;191;p25"/>
          <p:cNvPicPr preferRelativeResize="0"/>
          <p:nvPr/>
        </p:nvPicPr>
        <p:blipFill rotWithShape="1">
          <a:blip r:embed="rId3">
            <a:alphaModFix/>
          </a:blip>
          <a:srcRect b="0" l="0" r="0" t="0"/>
          <a:stretch/>
        </p:blipFill>
        <p:spPr>
          <a:xfrm>
            <a:off x="3046412" y="2514600"/>
            <a:ext cx="7493000" cy="1651000"/>
          </a:xfrm>
          <a:prstGeom prst="rect">
            <a:avLst/>
          </a:prstGeom>
          <a:noFill/>
          <a:ln>
            <a:noFill/>
          </a:ln>
        </p:spPr>
      </p:pic>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animEffect filter="fade" transition="in">
                                      <p:cBhvr>
                                        <p:cTn dur="1000"/>
                                        <p:tgtEl>
                                          <p:spTgt spid="19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animEffect filter="fade" transition="in">
                                      <p:cBhvr>
                                        <p:cTn dur="1000"/>
                                        <p:tgtEl>
                                          <p:spTgt spid="190">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animEffect filter="fade" transition="in">
                                      <p:cBhvr>
                                        <p:cTn dur="1000"/>
                                        <p:tgtEl>
                                          <p:spTgt spid="190">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animEffect filter="fade" transition="in">
                                      <p:cBhvr>
                                        <p:cTn dur="1000"/>
                                        <p:tgtEl>
                                          <p:spTgt spid="190">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animEffect filter="fade" transition="in">
                                      <p:cBhvr>
                                        <p:cTn dur="1000"/>
                                        <p:tgtEl>
                                          <p:spTgt spid="190">
                                            <p:txEl>
                                              <p:pRg end="4" st="4"/>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animEffect filter="fade" transition="in">
                                      <p:cBhvr>
                                        <p:cTn dur="1000"/>
                                        <p:tgtEl>
                                          <p:spTgt spid="190">
                                            <p:txEl>
                                              <p:pRg end="5" st="5"/>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animEffect filter="fade" transition="in">
                                      <p:cBhvr>
                                        <p:cTn dur="1000"/>
                                        <p:tgtEl>
                                          <p:spTgt spid="190">
                                            <p:txEl>
                                              <p:pRg end="6" st="6"/>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animEffect filter="fade" transition="in">
                                      <p:cBhvr>
                                        <p:cTn dur="1000"/>
                                        <p:tgtEl>
                                          <p:spTgt spid="19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6"/>
          <p:cNvSpPr txBox="1"/>
          <p:nvPr>
            <p:ph type="title"/>
          </p:nvPr>
        </p:nvSpPr>
        <p:spPr>
          <a:xfrm>
            <a:off x="2742485" y="274638"/>
            <a:ext cx="8836899" cy="487362"/>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F5A33"/>
              </a:buClr>
              <a:buSzPts val="2800"/>
              <a:buFont typeface="Quattrocento Sans"/>
              <a:buNone/>
            </a:pPr>
            <a:r>
              <a:rPr b="0" lang="en-US"/>
              <a:t>Khái niệm hướng đối tượng</a:t>
            </a:r>
            <a:endParaRPr/>
          </a:p>
        </p:txBody>
      </p:sp>
      <p:sp>
        <p:nvSpPr>
          <p:cNvPr id="197" name="Google Shape;197;p26"/>
          <p:cNvSpPr txBox="1"/>
          <p:nvPr>
            <p:ph idx="1" type="body"/>
          </p:nvPr>
        </p:nvSpPr>
        <p:spPr>
          <a:xfrm>
            <a:off x="609442" y="1066800"/>
            <a:ext cx="10969942" cy="52578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5A33"/>
              </a:buClr>
              <a:buSzPts val="2800"/>
              <a:buFont typeface="Noto Sans Symbols"/>
              <a:buChar char="❑"/>
            </a:pPr>
            <a:r>
              <a:rPr lang="en-US"/>
              <a:t>Các cách tự tạo đối tượng trong javascript:</a:t>
            </a:r>
            <a:endParaRPr/>
          </a:p>
          <a:p>
            <a:pPr indent="-285750" lvl="1" marL="742950" rtl="0" algn="l">
              <a:lnSpc>
                <a:spcPct val="100000"/>
              </a:lnSpc>
              <a:spcBef>
                <a:spcPts val="480"/>
              </a:spcBef>
              <a:spcAft>
                <a:spcPts val="0"/>
              </a:spcAft>
              <a:buSzPts val="2400"/>
              <a:buChar char="❖"/>
            </a:pPr>
            <a:r>
              <a:rPr lang="en-US"/>
              <a:t>Object literals</a:t>
            </a:r>
            <a:endParaRPr/>
          </a:p>
          <a:p>
            <a:pPr indent="-285750" lvl="1" marL="742950" rtl="0" algn="l">
              <a:lnSpc>
                <a:spcPct val="100000"/>
              </a:lnSpc>
              <a:spcBef>
                <a:spcPts val="480"/>
              </a:spcBef>
              <a:spcAft>
                <a:spcPts val="0"/>
              </a:spcAft>
              <a:buSzPts val="2400"/>
              <a:buChar char="❖"/>
            </a:pPr>
            <a:r>
              <a:rPr lang="en-US"/>
              <a:t>Object constructor functions</a:t>
            </a:r>
            <a:endParaRPr/>
          </a:p>
        </p:txBody>
      </p:sp>
    </p:spTree>
  </p:cSld>
  <p:clrMapOvr>
    <a:masterClrMapping/>
  </p:clrMapOvr>
  <mc:AlternateContent>
    <mc:Choice Requires="p14">
      <p:transition spd="slow" p14:dur="1400">
        <p:fade thruBlk="1"/>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1000"/>
                                        <p:tgtEl>
                                          <p:spTgt spid="19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1000"/>
                                        <p:tgtEl>
                                          <p:spTgt spid="197">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animEffect filter="fade" transition="in">
                                      <p:cBhvr>
                                        <p:cTn dur="1000"/>
                                        <p:tgtEl>
                                          <p:spTgt spid="19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