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88825"/>
  <p:notesSz cx="6858000" cy="9144000"/>
  <p:embeddedFontLst>
    <p:embeddedFont>
      <p:font typeface="Quattrocento Sans"/>
      <p:regular r:id="rId36"/>
      <p:bold r:id="rId37"/>
      <p:italic r:id="rId38"/>
      <p:boldItalic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ttrocentoSans-bold.fntdata"/><Relationship Id="rId14" Type="http://schemas.openxmlformats.org/officeDocument/2006/relationships/slide" Target="slides/slide9.xml"/><Relationship Id="rId36" Type="http://schemas.openxmlformats.org/officeDocument/2006/relationships/font" Target="fonts/QuattrocentoSans-regular.fntdata"/><Relationship Id="rId17" Type="http://schemas.openxmlformats.org/officeDocument/2006/relationships/slide" Target="slides/slide12.xml"/><Relationship Id="rId39" Type="http://schemas.openxmlformats.org/officeDocument/2006/relationships/font" Target="fonts/QuattrocentoSans-boldItalic.fntdata"/><Relationship Id="rId16" Type="http://schemas.openxmlformats.org/officeDocument/2006/relationships/slide" Target="slides/slide11.xml"/><Relationship Id="rId38" Type="http://schemas.openxmlformats.org/officeDocument/2006/relationships/font" Target="fonts/Quattrocento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Lưu ý cần phải kiểm tra hàm callback truyền vào có tồn tại hay không, do đó cần có đoạn code if(callback) callback(); nếu không nếu hàm callback không tồn tại thì sẽ gây lỗi.</a:t>
            </a:r>
            <a:endParaRPr/>
          </a:p>
        </p:txBody>
      </p:sp>
      <p:sp>
        <p:nvSpPr>
          <p:cNvPr id="314" name="Google Shape;31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15113" y="0"/>
            <a:ext cx="12203938" cy="6858000"/>
          </a:xfrm>
          <a:prstGeom prst="rect">
            <a:avLst/>
          </a:prstGeom>
          <a:noFill/>
          <a:ln>
            <a:noFill/>
          </a:ln>
        </p:spPr>
      </p:pic>
      <p:sp>
        <p:nvSpPr>
          <p:cNvPr id="17" name="Google Shape;17;p2"/>
          <p:cNvSpPr txBox="1"/>
          <p:nvPr>
            <p:ph type="ctrTitle"/>
          </p:nvPr>
        </p:nvSpPr>
        <p:spPr>
          <a:xfrm>
            <a:off x="4567032" y="4038600"/>
            <a:ext cx="7255063" cy="83088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A15D"/>
              </a:buClr>
              <a:buSzPts val="3200"/>
              <a:buFont typeface="Quattrocento Sans"/>
              <a:buNone/>
              <a:defRPr b="1" sz="3200" cap="none">
                <a:solidFill>
                  <a:srgbClr val="FFA15D"/>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4567032" y="4800600"/>
            <a:ext cx="7255063"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40"/>
              </a:spcBef>
              <a:spcAft>
                <a:spcPts val="0"/>
              </a:spcAft>
              <a:buClr>
                <a:srgbClr val="FFF0E6"/>
              </a:buClr>
              <a:buSzPts val="3200"/>
              <a:buNone/>
              <a:defRPr b="1" sz="3200" cap="small">
                <a:solidFill>
                  <a:srgbClr val="FFF0E6"/>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9" name="Google Shape;19;p2"/>
          <p:cNvPicPr preferRelativeResize="0"/>
          <p:nvPr/>
        </p:nvPicPr>
        <p:blipFill rotWithShape="1">
          <a:blip r:embed="rId3">
            <a:alphaModFix/>
          </a:blip>
          <a:srcRect b="0" l="0" r="0" t="0"/>
          <a:stretch/>
        </p:blipFill>
        <p:spPr>
          <a:xfrm>
            <a:off x="549628" y="1998676"/>
            <a:ext cx="3330081" cy="3867692"/>
          </a:xfrm>
          <a:prstGeom prst="ellipse">
            <a:avLst/>
          </a:prstGeom>
          <a:noFill/>
          <a:ln>
            <a:noFill/>
          </a:ln>
        </p:spPr>
      </p:pic>
      <p:pic>
        <p:nvPicPr>
          <p:cNvPr id="20" name="Google Shape;20;p2"/>
          <p:cNvPicPr preferRelativeResize="0"/>
          <p:nvPr/>
        </p:nvPicPr>
        <p:blipFill rotWithShape="1">
          <a:blip r:embed="rId4">
            <a:alphaModFix/>
          </a:blip>
          <a:srcRect b="0" l="0" r="0" t="0"/>
          <a:stretch/>
        </p:blipFill>
        <p:spPr>
          <a:xfrm>
            <a:off x="1163067" y="2615632"/>
            <a:ext cx="2103203" cy="2612290"/>
          </a:xfrm>
          <a:prstGeom prst="rect">
            <a:avLst/>
          </a:prstGeom>
          <a:noFill/>
          <a:ln>
            <a:noFill/>
          </a:ln>
        </p:spPr>
      </p:pic>
      <p:pic>
        <p:nvPicPr>
          <p:cNvPr id="21" name="Google Shape;21;p2"/>
          <p:cNvPicPr preferRelativeResize="0"/>
          <p:nvPr/>
        </p:nvPicPr>
        <p:blipFill rotWithShape="1">
          <a:blip r:embed="rId5">
            <a:alphaModFix/>
          </a:blip>
          <a:srcRect b="0" l="0" r="0" t="0"/>
          <a:stretch/>
        </p:blipFill>
        <p:spPr>
          <a:xfrm>
            <a:off x="8517125" y="533400"/>
            <a:ext cx="2626541" cy="1447800"/>
          </a:xfrm>
          <a:prstGeom prst="rect">
            <a:avLst/>
          </a:prstGeom>
          <a:noFill/>
          <a:ln>
            <a:noFill/>
          </a:ln>
        </p:spPr>
      </p:pic>
      <p:sp>
        <p:nvSpPr>
          <p:cNvPr id="22" name="Google Shape;22;p2"/>
          <p:cNvSpPr/>
          <p:nvPr/>
        </p:nvSpPr>
        <p:spPr>
          <a:xfrm>
            <a:off x="8029096" y="1978223"/>
            <a:ext cx="415977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Quattrocento Sans"/>
                <a:ea typeface="Quattrocento Sans"/>
                <a:cs typeface="Quattrocento Sans"/>
                <a:sym typeface="Quattrocento Sans"/>
              </a:rPr>
              <a:t>Conceive Design Implement Operate</a:t>
            </a:r>
            <a:endParaRPr b="1" i="0" sz="1800" u="none" cap="none" strike="noStrike">
              <a:solidFill>
                <a:schemeClr val="lt1"/>
              </a:solidFill>
              <a:latin typeface="Quattrocento Sans"/>
              <a:ea typeface="Quattrocento Sans"/>
              <a:cs typeface="Quattrocento Sans"/>
              <a:sym typeface="Quattrocento Sans"/>
            </a:endParaRPr>
          </a:p>
        </p:txBody>
      </p:sp>
      <p:sp>
        <p:nvSpPr>
          <p:cNvPr id="23" name="Google Shape;23;p2"/>
          <p:cNvSpPr txBox="1"/>
          <p:nvPr/>
        </p:nvSpPr>
        <p:spPr>
          <a:xfrm>
            <a:off x="9324662" y="6488668"/>
            <a:ext cx="2879277"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F5A33"/>
                </a:solidFill>
                <a:latin typeface="Century Gothic"/>
                <a:ea typeface="Century Gothic"/>
                <a:cs typeface="Century Gothic"/>
                <a:sym typeface="Century Gothic"/>
              </a:rPr>
              <a:t>http://www.poly.edu.vn</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58571" y="6062246"/>
            <a:ext cx="2712194"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Quattrocento Sans"/>
                <a:ea typeface="Quattrocento Sans"/>
                <a:cs typeface="Quattrocento Sans"/>
                <a:sym typeface="Quattrocento Sans"/>
              </a:rPr>
              <a:t>THỰC HỌC – THỰC NGHIỆP</a:t>
            </a:r>
            <a:endParaRPr b="0" i="0" sz="1600" u="none" cap="none" strike="noStrike">
              <a:solidFill>
                <a:srgbClr val="FFFFFF"/>
              </a:solidFill>
              <a:latin typeface="Quattrocento Sans"/>
              <a:ea typeface="Quattrocento Sans"/>
              <a:cs typeface="Quattrocento Sans"/>
              <a:sym typeface="Quattrocento Sans"/>
            </a:endParaRPr>
          </a:p>
        </p:txBody>
      </p:sp>
      <p:cxnSp>
        <p:nvCxnSpPr>
          <p:cNvPr id="25" name="Google Shape;25;p2"/>
          <p:cNvCxnSpPr/>
          <p:nvPr/>
        </p:nvCxnSpPr>
        <p:spPr>
          <a:xfrm>
            <a:off x="4681585" y="4800600"/>
            <a:ext cx="7469056"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p:tgtEl>
                                          <p:spTgt spid="20"/>
                                        </p:tgtEl>
                                        <p:attrNameLst>
                                          <p:attrName>ppt_w</p:attrName>
                                        </p:attrNameLst>
                                      </p:cBhvr>
                                      <p:tavLst>
                                        <p:tav fmla="" tm="0">
                                          <p:val>
                                            <p:strVal val="0"/>
                                          </p:val>
                                        </p:tav>
                                        <p:tav fmla="" tm="100000">
                                          <p:val>
                                            <p:strVal val="#ppt_w"/>
                                          </p:val>
                                        </p:tav>
                                      </p:tavLst>
                                    </p:anim>
                                    <p:anim calcmode="lin" valueType="num">
                                      <p:cBhvr additive="base">
                                        <p:cTn dur="500"/>
                                        <p:tgtEl>
                                          <p:spTgt spid="2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1000"/>
                                        <p:tgtEl>
                                          <p:spTgt spid="21"/>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1000"/>
                                        <p:tgtEl>
                                          <p:spTgt spid="17"/>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0"/>
                                        <p:tgtEl>
                                          <p:spTgt spid="1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0"/>
                                        <p:tgtEl>
                                          <p:spTgt spid="1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0"/>
                                        <p:tgtEl>
                                          <p:spTgt spid="1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0"/>
                                        <p:tgtEl>
                                          <p:spTgt spid="1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0"/>
                                        <p:tgtEl>
                                          <p:spTgt spid="1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0"/>
                                        <p:tgtEl>
                                          <p:spTgt spid="1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0"/>
                                        <p:tgtEl>
                                          <p:spTgt spid="1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0"/>
                                        <p:tgtEl>
                                          <p:spTgt spid="1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0"/>
                                        <p:tgtEl>
                                          <p:spTgt spid="1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8" name="Shape 98"/>
        <p:cNvGrpSpPr/>
        <p:nvPr/>
      </p:nvGrpSpPr>
      <p:grpSpPr>
        <a:xfrm>
          <a:off x="0" y="0"/>
          <a:ext cx="0" cy="0"/>
          <a:chOff x="0" y="0"/>
          <a:chExt cx="0" cy="0"/>
        </a:xfrm>
      </p:grpSpPr>
      <p:sp>
        <p:nvSpPr>
          <p:cNvPr id="99" name="Google Shape;99;p11"/>
          <p:cNvSpPr txBox="1"/>
          <p:nvPr>
            <p:ph idx="1" type="body"/>
          </p:nvPr>
        </p:nvSpPr>
        <p:spPr>
          <a:xfrm>
            <a:off x="609442" y="914400"/>
            <a:ext cx="538551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FF3300"/>
              </a:buClr>
              <a:buSzPts val="2400"/>
              <a:buNone/>
              <a:defRPr b="1" sz="2400" cap="small">
                <a:solidFill>
                  <a:srgbClr val="FF3300"/>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0" name="Google Shape;100;p11"/>
          <p:cNvSpPr txBox="1"/>
          <p:nvPr>
            <p:ph idx="2" type="body"/>
          </p:nvPr>
        </p:nvSpPr>
        <p:spPr>
          <a:xfrm>
            <a:off x="609442" y="1600201"/>
            <a:ext cx="5385515" cy="4525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FF3300"/>
              </a:buClr>
              <a:buSzPts val="2400"/>
              <a:buFont typeface="Noto Sans Symbols"/>
              <a:buChar char="❖"/>
              <a:defRPr sz="2400"/>
            </a:lvl1pPr>
            <a:lvl2pPr indent="-355600" lvl="1" marL="914400" algn="l">
              <a:lnSpc>
                <a:spcPct val="100000"/>
              </a:lnSpc>
              <a:spcBef>
                <a:spcPts val="400"/>
              </a:spcBef>
              <a:spcAft>
                <a:spcPts val="0"/>
              </a:spcAft>
              <a:buClr>
                <a:srgbClr val="FF3300"/>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1" name="Google Shape;101;p11"/>
          <p:cNvSpPr txBox="1"/>
          <p:nvPr>
            <p:ph idx="3" type="body"/>
          </p:nvPr>
        </p:nvSpPr>
        <p:spPr>
          <a:xfrm>
            <a:off x="6191755" y="914400"/>
            <a:ext cx="5387630"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FF3300"/>
              </a:buClr>
              <a:buSzPts val="2400"/>
              <a:buNone/>
              <a:defRPr b="1" sz="2400" cap="small">
                <a:solidFill>
                  <a:srgbClr val="FF3300"/>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2" name="Google Shape;102;p11"/>
          <p:cNvSpPr txBox="1"/>
          <p:nvPr>
            <p:ph idx="4" type="body"/>
          </p:nvPr>
        </p:nvSpPr>
        <p:spPr>
          <a:xfrm>
            <a:off x="6191755" y="1600201"/>
            <a:ext cx="5387630" cy="4525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FF3300"/>
              </a:buClr>
              <a:buSzPts val="2400"/>
              <a:buFont typeface="Noto Sans Symbols"/>
              <a:buChar char="❖"/>
              <a:defRPr sz="2400"/>
            </a:lvl1pPr>
            <a:lvl2pPr indent="-355600" lvl="1" marL="914400" algn="l">
              <a:lnSpc>
                <a:spcPct val="100000"/>
              </a:lnSpc>
              <a:spcBef>
                <a:spcPts val="400"/>
              </a:spcBef>
              <a:spcAft>
                <a:spcPts val="0"/>
              </a:spcAft>
              <a:buClr>
                <a:srgbClr val="FF3300"/>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3" name="Google Shape;103;p11"/>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1"/>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6" name="Google Shape;106;p11"/>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107" name="Google Shape;107;p11"/>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
        <p:nvSpPr>
          <p:cNvPr id="108" name="Google Shape;108;p11"/>
          <p:cNvSpPr txBox="1"/>
          <p:nvPr>
            <p:ph type="title"/>
          </p:nvPr>
        </p:nvSpPr>
        <p:spPr>
          <a:xfrm>
            <a:off x="2742486" y="274638"/>
            <a:ext cx="8836898" cy="563562"/>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12"/>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2"/>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13"/>
          <p:cNvSpPr txBox="1"/>
          <p:nvPr>
            <p:ph type="title"/>
          </p:nvPr>
        </p:nvSpPr>
        <p:spPr>
          <a:xfrm>
            <a:off x="609443" y="273050"/>
            <a:ext cx="4010040"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
          <p:cNvSpPr txBox="1"/>
          <p:nvPr>
            <p:ph idx="1" type="body"/>
          </p:nvPr>
        </p:nvSpPr>
        <p:spPr>
          <a:xfrm>
            <a:off x="4765493" y="273052"/>
            <a:ext cx="6813891"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16" name="Google Shape;116;p13"/>
          <p:cNvSpPr txBox="1"/>
          <p:nvPr>
            <p:ph idx="2" type="body"/>
          </p:nvPr>
        </p:nvSpPr>
        <p:spPr>
          <a:xfrm>
            <a:off x="609443" y="1435102"/>
            <a:ext cx="4010040"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7" name="Google Shape;117;p13"/>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3"/>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14"/>
          <p:cNvSpPr txBox="1"/>
          <p:nvPr>
            <p:ph type="title"/>
          </p:nvPr>
        </p:nvSpPr>
        <p:spPr>
          <a:xfrm>
            <a:off x="2389095" y="4800600"/>
            <a:ext cx="7313295"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4"/>
          <p:cNvSpPr/>
          <p:nvPr>
            <p:ph idx="2" type="pic"/>
          </p:nvPr>
        </p:nvSpPr>
        <p:spPr>
          <a:xfrm>
            <a:off x="2389095" y="612775"/>
            <a:ext cx="7313295" cy="4114800"/>
          </a:xfrm>
          <a:prstGeom prst="rect">
            <a:avLst/>
          </a:prstGeom>
          <a:noFill/>
          <a:ln>
            <a:noFill/>
          </a:ln>
        </p:spPr>
      </p:sp>
      <p:sp>
        <p:nvSpPr>
          <p:cNvPr id="123" name="Google Shape;123;p14"/>
          <p:cNvSpPr txBox="1"/>
          <p:nvPr>
            <p:ph idx="1" type="body"/>
          </p:nvPr>
        </p:nvSpPr>
        <p:spPr>
          <a:xfrm>
            <a:off x="2389095" y="5367338"/>
            <a:ext cx="7313295"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4" name="Google Shape;124;p14"/>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4"/>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4"/>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5"/>
          <p:cNvSpPr txBox="1"/>
          <p:nvPr>
            <p:ph type="title"/>
          </p:nvPr>
        </p:nvSpPr>
        <p:spPr>
          <a:xfrm>
            <a:off x="609442" y="274638"/>
            <a:ext cx="10969942"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5"/>
          <p:cNvSpPr txBox="1"/>
          <p:nvPr>
            <p:ph idx="1" type="body"/>
          </p:nvPr>
        </p:nvSpPr>
        <p:spPr>
          <a:xfrm rot="5400000">
            <a:off x="3831432" y="-1621787"/>
            <a:ext cx="4525963" cy="1096994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0" name="Google Shape;130;p15"/>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5"/>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5"/>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6"/>
          <p:cNvSpPr txBox="1"/>
          <p:nvPr>
            <p:ph type="title"/>
          </p:nvPr>
        </p:nvSpPr>
        <p:spPr>
          <a:xfrm rot="5400000">
            <a:off x="7282379" y="1829160"/>
            <a:ext cx="5851525" cy="274248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6"/>
          <p:cNvSpPr txBox="1"/>
          <p:nvPr>
            <p:ph idx="1" type="body"/>
          </p:nvPr>
        </p:nvSpPr>
        <p:spPr>
          <a:xfrm rot="5400000">
            <a:off x="1695834" y="-811752"/>
            <a:ext cx="5851525" cy="80243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6" name="Google Shape;136;p16"/>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6"/>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6"/>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39" name="Shape 139"/>
        <p:cNvGrpSpPr/>
        <p:nvPr/>
      </p:nvGrpSpPr>
      <p:grpSpPr>
        <a:xfrm>
          <a:off x="0" y="0"/>
          <a:ext cx="0" cy="0"/>
          <a:chOff x="0" y="0"/>
          <a:chExt cx="0" cy="0"/>
        </a:xfrm>
      </p:grpSpPr>
      <p:sp>
        <p:nvSpPr>
          <p:cNvPr id="140" name="Google Shape;140;p17"/>
          <p:cNvSpPr txBox="1"/>
          <p:nvPr>
            <p:ph idx="12" type="sldNum"/>
          </p:nvPr>
        </p:nvSpPr>
        <p:spPr>
          <a:xfrm>
            <a:off x="-1929897" y="6188077"/>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 Layou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2436812" y="1066800"/>
            <a:ext cx="9142571"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3"/>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3"/>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33" name="Google Shape;33;p3"/>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pic>
        <p:nvPicPr>
          <p:cNvPr descr="D:\Pictures\PNG\present.png" id="34" name="Google Shape;34;p3"/>
          <p:cNvPicPr preferRelativeResize="0"/>
          <p:nvPr/>
        </p:nvPicPr>
        <p:blipFill rotWithShape="1">
          <a:blip r:embed="rId3">
            <a:alphaModFix/>
          </a:blip>
          <a:srcRect b="0" l="0" r="0" t="0"/>
          <a:stretch/>
        </p:blipFill>
        <p:spPr>
          <a:xfrm>
            <a:off x="303212" y="1501139"/>
            <a:ext cx="2318714" cy="5356861"/>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35" name="Shape 35"/>
        <p:cNvGrpSpPr/>
        <p:nvPr/>
      </p:nvGrpSpPr>
      <p:grpSpPr>
        <a:xfrm>
          <a:off x="0" y="0"/>
          <a:ext cx="0" cy="0"/>
          <a:chOff x="0" y="0"/>
          <a:chExt cx="0" cy="0"/>
        </a:xfrm>
      </p:grpSpPr>
      <p:pic>
        <p:nvPicPr>
          <p:cNvPr descr="D:\Pictures\PNG\present.png" id="36" name="Google Shape;36;p4"/>
          <p:cNvPicPr preferRelativeResize="0"/>
          <p:nvPr/>
        </p:nvPicPr>
        <p:blipFill rotWithShape="1">
          <a:blip r:embed="rId2">
            <a:alphaModFix/>
          </a:blip>
          <a:srcRect b="0" l="0" r="0" t="0"/>
          <a:stretch/>
        </p:blipFill>
        <p:spPr>
          <a:xfrm flipH="1">
            <a:off x="9900340" y="1501140"/>
            <a:ext cx="2318714" cy="5356861"/>
          </a:xfrm>
          <a:prstGeom prst="rect">
            <a:avLst/>
          </a:prstGeom>
          <a:noFill/>
          <a:ln>
            <a:noFill/>
          </a:ln>
        </p:spPr>
      </p:pic>
      <p:sp>
        <p:nvSpPr>
          <p:cNvPr id="37" name="Google Shape;37;p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4"/>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4"/>
          <p:cNvPicPr preferRelativeResize="0"/>
          <p:nvPr/>
        </p:nvPicPr>
        <p:blipFill rotWithShape="1">
          <a:blip r:embed="rId3">
            <a:alphaModFix/>
          </a:blip>
          <a:srcRect b="0" l="0" r="0" t="0"/>
          <a:stretch/>
        </p:blipFill>
        <p:spPr>
          <a:xfrm>
            <a:off x="638251" y="218718"/>
            <a:ext cx="2104236" cy="548806"/>
          </a:xfrm>
          <a:prstGeom prst="rect">
            <a:avLst/>
          </a:prstGeom>
          <a:noFill/>
          <a:ln>
            <a:noFill/>
          </a:ln>
        </p:spPr>
      </p:pic>
      <p:cxnSp>
        <p:nvCxnSpPr>
          <p:cNvPr id="43" name="Google Shape;43;p4"/>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4" name="Shape 44"/>
        <p:cNvGrpSpPr/>
        <p:nvPr/>
      </p:nvGrpSpPr>
      <p:grpSpPr>
        <a:xfrm>
          <a:off x="0" y="0"/>
          <a:ext cx="0" cy="0"/>
          <a:chOff x="0" y="0"/>
          <a:chExt cx="0" cy="0"/>
        </a:xfrm>
      </p:grpSpPr>
      <p:sp>
        <p:nvSpPr>
          <p:cNvPr id="45" name="Google Shape;45;p5"/>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3200"/>
              <a:buFont typeface="Calibri"/>
              <a:buNone/>
              <a:defRPr b="1"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9" name="Google Shape;49;p5"/>
          <p:cNvPicPr preferRelativeResize="0"/>
          <p:nvPr/>
        </p:nvPicPr>
        <p:blipFill rotWithShape="1">
          <a:blip r:embed="rId2">
            <a:alphaModFix/>
          </a:blip>
          <a:srcRect b="0" l="0" r="0" t="0"/>
          <a:stretch/>
        </p:blipFill>
        <p:spPr>
          <a:xfrm>
            <a:off x="5025246" y="1219202"/>
            <a:ext cx="2138334" cy="3029373"/>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 name="Google Shape;53;p6"/>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6"/>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57" name="Google Shape;57;p6"/>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Layout">
  <p:cSld name="Summary Layout">
    <p:spTree>
      <p:nvGrpSpPr>
        <p:cNvPr id="58" name="Shape 58"/>
        <p:cNvGrpSpPr/>
        <p:nvPr/>
      </p:nvGrpSpPr>
      <p:grpSpPr>
        <a:xfrm>
          <a:off x="0" y="0"/>
          <a:ext cx="0" cy="0"/>
          <a:chOff x="0" y="0"/>
          <a:chExt cx="0" cy="0"/>
        </a:xfrm>
      </p:grpSpPr>
      <p:pic>
        <p:nvPicPr>
          <p:cNvPr descr="Related image" id="59" name="Google Shape;59;p7"/>
          <p:cNvPicPr preferRelativeResize="0"/>
          <p:nvPr/>
        </p:nvPicPr>
        <p:blipFill rotWithShape="1">
          <a:blip r:embed="rId2">
            <a:alphaModFix/>
          </a:blip>
          <a:srcRect b="0" l="0" r="0" t="0"/>
          <a:stretch/>
        </p:blipFill>
        <p:spPr>
          <a:xfrm>
            <a:off x="9371012" y="914400"/>
            <a:ext cx="1842993" cy="1676400"/>
          </a:xfrm>
          <a:prstGeom prst="rect">
            <a:avLst/>
          </a:prstGeom>
          <a:noFill/>
          <a:ln>
            <a:noFill/>
          </a:ln>
        </p:spPr>
      </p:pic>
      <p:pic>
        <p:nvPicPr>
          <p:cNvPr descr="D:\Pictures\PNG\present.png" id="60" name="Google Shape;60;p7"/>
          <p:cNvPicPr preferRelativeResize="0"/>
          <p:nvPr/>
        </p:nvPicPr>
        <p:blipFill rotWithShape="1">
          <a:blip r:embed="rId3">
            <a:alphaModFix/>
          </a:blip>
          <a:srcRect b="0" l="0" r="0" t="0"/>
          <a:stretch/>
        </p:blipFill>
        <p:spPr>
          <a:xfrm flipH="1">
            <a:off x="9900340" y="1501140"/>
            <a:ext cx="2318714" cy="5356861"/>
          </a:xfrm>
          <a:prstGeom prst="rect">
            <a:avLst/>
          </a:prstGeom>
          <a:noFill/>
          <a:ln>
            <a:noFill/>
          </a:ln>
        </p:spPr>
      </p:pic>
      <p:sp>
        <p:nvSpPr>
          <p:cNvPr id="61" name="Google Shape;61;p7"/>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7"/>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6" name="Google Shape;66;p7"/>
          <p:cNvPicPr preferRelativeResize="0"/>
          <p:nvPr/>
        </p:nvPicPr>
        <p:blipFill rotWithShape="1">
          <a:blip r:embed="rId4">
            <a:alphaModFix/>
          </a:blip>
          <a:srcRect b="0" l="0" r="0" t="0"/>
          <a:stretch/>
        </p:blipFill>
        <p:spPr>
          <a:xfrm>
            <a:off x="638251" y="218718"/>
            <a:ext cx="2104236" cy="548806"/>
          </a:xfrm>
          <a:prstGeom prst="rect">
            <a:avLst/>
          </a:prstGeom>
          <a:noFill/>
          <a:ln>
            <a:noFill/>
          </a:ln>
        </p:spPr>
      </p:pic>
      <p:cxnSp>
        <p:nvCxnSpPr>
          <p:cNvPr id="67" name="Google Shape;67;p7"/>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Layout">
  <p:cSld name="Thank You Layout">
    <p:spTree>
      <p:nvGrpSpPr>
        <p:cNvPr id="68" name="Shape 68"/>
        <p:cNvGrpSpPr/>
        <p:nvPr/>
      </p:nvGrpSpPr>
      <p:grpSpPr>
        <a:xfrm>
          <a:off x="0" y="0"/>
          <a:ext cx="0" cy="0"/>
          <a:chOff x="0" y="0"/>
          <a:chExt cx="0" cy="0"/>
        </a:xfrm>
      </p:grpSpPr>
      <p:sp>
        <p:nvSpPr>
          <p:cNvPr id="69" name="Google Shape;69;p8"/>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72" name="Google Shape;72;p8"/>
          <p:cNvGrpSpPr/>
          <p:nvPr/>
        </p:nvGrpSpPr>
        <p:grpSpPr>
          <a:xfrm>
            <a:off x="0" y="12700"/>
            <a:ext cx="12240699" cy="6845300"/>
            <a:chOff x="0" y="12700"/>
            <a:chExt cx="12213597" cy="6845300"/>
          </a:xfrm>
        </p:grpSpPr>
        <p:pic>
          <p:nvPicPr>
            <p:cNvPr id="73" name="Google Shape;73;p8"/>
            <p:cNvPicPr preferRelativeResize="0"/>
            <p:nvPr/>
          </p:nvPicPr>
          <p:blipFill rotWithShape="1">
            <a:blip r:embed="rId2">
              <a:alphaModFix/>
            </a:blip>
            <a:srcRect b="0" l="0" r="0" t="0"/>
            <a:stretch/>
          </p:blipFill>
          <p:spPr>
            <a:xfrm>
              <a:off x="3069597" y="12700"/>
              <a:ext cx="9144000" cy="6845300"/>
            </a:xfrm>
            <a:prstGeom prst="rect">
              <a:avLst/>
            </a:prstGeom>
            <a:noFill/>
            <a:ln>
              <a:noFill/>
            </a:ln>
          </p:spPr>
        </p:pic>
        <p:pic>
          <p:nvPicPr>
            <p:cNvPr id="74" name="Google Shape;74;p8"/>
            <p:cNvPicPr preferRelativeResize="0"/>
            <p:nvPr/>
          </p:nvPicPr>
          <p:blipFill rotWithShape="1">
            <a:blip r:embed="rId2">
              <a:alphaModFix/>
            </a:blip>
            <a:srcRect b="0" l="0" r="90861" t="0"/>
            <a:stretch/>
          </p:blipFill>
          <p:spPr>
            <a:xfrm>
              <a:off x="0" y="12700"/>
              <a:ext cx="3069597" cy="6845300"/>
            </a:xfrm>
            <a:prstGeom prst="rect">
              <a:avLst/>
            </a:prstGeom>
            <a:noFill/>
            <a:ln>
              <a:noFill/>
            </a:ln>
          </p:spPr>
        </p:pic>
      </p:grpSp>
      <p:pic>
        <p:nvPicPr>
          <p:cNvPr descr="Image result for thanks" id="75" name="Google Shape;75;p8"/>
          <p:cNvPicPr preferRelativeResize="0"/>
          <p:nvPr/>
        </p:nvPicPr>
        <p:blipFill rotWithShape="1">
          <a:blip r:embed="rId3">
            <a:alphaModFix/>
          </a:blip>
          <a:srcRect b="0" l="0" r="0" t="0"/>
          <a:stretch/>
        </p:blipFill>
        <p:spPr>
          <a:xfrm>
            <a:off x="2360612" y="4155743"/>
            <a:ext cx="4419600" cy="2702257"/>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grpSp>
        <p:nvGrpSpPr>
          <p:cNvPr id="76" name="Google Shape;76;p8"/>
          <p:cNvGrpSpPr/>
          <p:nvPr/>
        </p:nvGrpSpPr>
        <p:grpSpPr>
          <a:xfrm>
            <a:off x="645390" y="2542160"/>
            <a:ext cx="2243139" cy="4371824"/>
            <a:chOff x="-2798010" y="2616804"/>
            <a:chExt cx="2238173" cy="4371824"/>
          </a:xfrm>
        </p:grpSpPr>
        <p:sp>
          <p:nvSpPr>
            <p:cNvPr id="77" name="Google Shape;77;p8"/>
            <p:cNvSpPr/>
            <p:nvPr/>
          </p:nvSpPr>
          <p:spPr>
            <a:xfrm>
              <a:off x="-2468880" y="3032760"/>
              <a:ext cx="1737360" cy="1935480"/>
            </a:xfrm>
            <a:custGeom>
              <a:rect b="b" l="l" r="r" t="t"/>
              <a:pathLst>
                <a:path extrusionOk="0" h="1935480" w="173736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p:txBody>
        </p:sp>
        <p:grpSp>
          <p:nvGrpSpPr>
            <p:cNvPr id="78" name="Google Shape;78;p8"/>
            <p:cNvGrpSpPr/>
            <p:nvPr/>
          </p:nvGrpSpPr>
          <p:grpSpPr>
            <a:xfrm>
              <a:off x="-2798010" y="2616804"/>
              <a:ext cx="2238173" cy="4371824"/>
              <a:chOff x="100462" y="2616804"/>
              <a:chExt cx="2238173" cy="4371824"/>
            </a:xfrm>
          </p:grpSpPr>
          <p:grpSp>
            <p:nvGrpSpPr>
              <p:cNvPr id="79" name="Google Shape;79;p8"/>
              <p:cNvGrpSpPr/>
              <p:nvPr/>
            </p:nvGrpSpPr>
            <p:grpSpPr>
              <a:xfrm>
                <a:off x="100462" y="2616804"/>
                <a:ext cx="2238173" cy="3972506"/>
                <a:chOff x="-84753" y="2896722"/>
                <a:chExt cx="2238173" cy="3972506"/>
              </a:xfrm>
            </p:grpSpPr>
            <p:sp>
              <p:nvSpPr>
                <p:cNvPr id="80" name="Google Shape;80;p8"/>
                <p:cNvSpPr/>
                <p:nvPr/>
              </p:nvSpPr>
              <p:spPr>
                <a:xfrm>
                  <a:off x="196771" y="3252486"/>
                  <a:ext cx="114172" cy="1400537"/>
                </a:xfrm>
                <a:custGeom>
                  <a:rect b="b" l="l" r="r" t="t"/>
                  <a:pathLst>
                    <a:path extrusionOk="0" h="1400537" w="114172">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p:txBody>
            </p:sp>
            <p:pic>
              <p:nvPicPr>
                <p:cNvPr id="81" name="Google Shape;81;p8"/>
                <p:cNvPicPr preferRelativeResize="0"/>
                <p:nvPr/>
              </p:nvPicPr>
              <p:blipFill rotWithShape="1">
                <a:blip r:embed="rId4">
                  <a:alphaModFix/>
                </a:blip>
                <a:srcRect b="0" l="20048" r="23610" t="0"/>
                <a:stretch/>
              </p:blipFill>
              <p:spPr>
                <a:xfrm>
                  <a:off x="-84753" y="2896722"/>
                  <a:ext cx="2238173" cy="3972506"/>
                </a:xfrm>
                <a:prstGeom prst="rect">
                  <a:avLst/>
                </a:prstGeom>
                <a:noFill/>
                <a:ln>
                  <a:noFill/>
                </a:ln>
              </p:spPr>
            </p:pic>
          </p:grpSp>
          <p:pic>
            <p:nvPicPr>
              <p:cNvPr id="82" name="Google Shape;82;p8"/>
              <p:cNvPicPr preferRelativeResize="0"/>
              <p:nvPr/>
            </p:nvPicPr>
            <p:blipFill rotWithShape="1">
              <a:blip r:embed="rId5">
                <a:alphaModFix/>
              </a:blip>
              <a:srcRect b="0" l="0" r="0" t="0"/>
              <a:stretch/>
            </p:blipFill>
            <p:spPr>
              <a:xfrm>
                <a:off x="100462" y="5057191"/>
                <a:ext cx="1150930" cy="1931437"/>
              </a:xfrm>
              <a:prstGeom prst="rect">
                <a:avLst/>
              </a:prstGeom>
              <a:noFill/>
              <a:ln>
                <a:noFill/>
              </a:ln>
            </p:spPr>
          </p:pic>
        </p:grpSp>
      </p:gr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3" name="Shape 83"/>
        <p:cNvGrpSpPr/>
        <p:nvPr/>
      </p:nvGrpSpPr>
      <p:grpSpPr>
        <a:xfrm>
          <a:off x="0" y="0"/>
          <a:ext cx="0" cy="0"/>
          <a:chOff x="0" y="0"/>
          <a:chExt cx="0" cy="0"/>
        </a:xfrm>
      </p:grpSpPr>
      <p:sp>
        <p:nvSpPr>
          <p:cNvPr id="84" name="Google Shape;84;p9"/>
          <p:cNvSpPr txBox="1"/>
          <p:nvPr>
            <p:ph type="title"/>
          </p:nvPr>
        </p:nvSpPr>
        <p:spPr>
          <a:xfrm>
            <a:off x="711015" y="3581400"/>
            <a:ext cx="10969942"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Demo" id="88" name="Google Shape;88;p9"/>
          <p:cNvPicPr preferRelativeResize="0"/>
          <p:nvPr/>
        </p:nvPicPr>
        <p:blipFill rotWithShape="1">
          <a:blip r:embed="rId2">
            <a:alphaModFix/>
          </a:blip>
          <a:srcRect b="0" l="0" r="0" t="0"/>
          <a:stretch/>
        </p:blipFill>
        <p:spPr>
          <a:xfrm>
            <a:off x="2924723" y="1295400"/>
            <a:ext cx="6148084" cy="21336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9" name="Shape 89"/>
        <p:cNvGrpSpPr/>
        <p:nvPr/>
      </p:nvGrpSpPr>
      <p:grpSpPr>
        <a:xfrm>
          <a:off x="0" y="0"/>
          <a:ext cx="0" cy="0"/>
          <a:chOff x="0" y="0"/>
          <a:chExt cx="0" cy="0"/>
        </a:xfrm>
      </p:grpSpPr>
      <p:sp>
        <p:nvSpPr>
          <p:cNvPr id="90" name="Google Shape;90;p10"/>
          <p:cNvSpPr txBox="1"/>
          <p:nvPr>
            <p:ph idx="1" type="body"/>
          </p:nvPr>
        </p:nvSpPr>
        <p:spPr>
          <a:xfrm>
            <a:off x="609441" y="990601"/>
            <a:ext cx="5383397" cy="513556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3300"/>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3300"/>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chemeClr val="dk1"/>
              </a:buClr>
              <a:buSzPts val="2000"/>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1" name="Google Shape;91;p10"/>
          <p:cNvSpPr txBox="1"/>
          <p:nvPr>
            <p:ph idx="2" type="body"/>
          </p:nvPr>
        </p:nvSpPr>
        <p:spPr>
          <a:xfrm>
            <a:off x="6195987" y="990601"/>
            <a:ext cx="5383397" cy="513556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3300"/>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3300"/>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chemeClr val="dk1"/>
              </a:buClr>
              <a:buSzPts val="2000"/>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2" name="Google Shape;92;p10"/>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0"/>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5" name="Google Shape;95;p10"/>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96" name="Google Shape;96;p10"/>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
        <p:nvSpPr>
          <p:cNvPr id="97" name="Google Shape;97;p10"/>
          <p:cNvSpPr txBox="1"/>
          <p:nvPr>
            <p:ph type="title"/>
          </p:nvPr>
        </p:nvSpPr>
        <p:spPr>
          <a:xfrm>
            <a:off x="2742486" y="274638"/>
            <a:ext cx="8836898" cy="49288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42" y="274638"/>
            <a:ext cx="10969942"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09442" y="1600202"/>
            <a:ext cx="10969942"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8.png"/><Relationship Id="rId5" Type="http://schemas.openxmlformats.org/officeDocument/2006/relationships/image" Target="../media/image37.png"/><Relationship Id="rId6"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ctrTitle"/>
          </p:nvPr>
        </p:nvSpPr>
        <p:spPr>
          <a:xfrm>
            <a:off x="4567032" y="4038600"/>
            <a:ext cx="7255063" cy="83088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A15D"/>
              </a:buClr>
              <a:buSzPts val="3200"/>
              <a:buFont typeface="Quattrocento Sans"/>
              <a:buNone/>
            </a:pPr>
            <a:r>
              <a:rPr lang="en-US"/>
              <a:t>JAVASCRIPT NÂNG CAO</a:t>
            </a:r>
            <a:endParaRPr/>
          </a:p>
        </p:txBody>
      </p:sp>
      <p:sp>
        <p:nvSpPr>
          <p:cNvPr id="146" name="Google Shape;146;p18"/>
          <p:cNvSpPr txBox="1"/>
          <p:nvPr>
            <p:ph idx="1" type="subTitle"/>
          </p:nvPr>
        </p:nvSpPr>
        <p:spPr>
          <a:xfrm>
            <a:off x="4567032" y="4876800"/>
            <a:ext cx="7255063" cy="990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FFF0E6"/>
              </a:buClr>
              <a:buSzPts val="3200"/>
              <a:buNone/>
            </a:pPr>
            <a:r>
              <a:rPr b="0" lang="en-US">
                <a:solidFill>
                  <a:srgbClr val="FF0000"/>
                </a:solidFill>
              </a:rPr>
              <a:t>Bất đồng bộ và xử lý bất đồng bộ (Phần 1)</a:t>
            </a:r>
            <a:endParaRPr>
              <a:solidFill>
                <a:srgbClr val="FF0000"/>
              </a:solidFill>
            </a:endParaRPr>
          </a:p>
        </p:txBody>
      </p:sp>
      <p:cxnSp>
        <p:nvCxnSpPr>
          <p:cNvPr id="147" name="Google Shape;147;p18"/>
          <p:cNvCxnSpPr/>
          <p:nvPr/>
        </p:nvCxnSpPr>
        <p:spPr>
          <a:xfrm>
            <a:off x="4681585" y="4800600"/>
            <a:ext cx="7469056"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mc:AlternateContent>
    <mc:Choice Requires="p14">
      <p:transition spd="slow" p14:dur="14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10" name="Google Shape;210;p27"/>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Ví dụ 2:</a:t>
            </a:r>
            <a:endParaRPr/>
          </a:p>
          <a:p>
            <a:pPr indent="-165100" lvl="0" marL="342900" rtl="0" algn="l">
              <a:lnSpc>
                <a:spcPct val="100000"/>
              </a:lnSpc>
              <a:spcBef>
                <a:spcPts val="560"/>
              </a:spcBef>
              <a:spcAft>
                <a:spcPts val="0"/>
              </a:spcAft>
              <a:buClr>
                <a:srgbClr val="FF5A33"/>
              </a:buClr>
              <a:buSzPts val="2800"/>
              <a:buFont typeface="Noto Sans Symbols"/>
              <a:buNone/>
            </a:pPr>
            <a:r>
              <a:t/>
            </a:r>
            <a:endParaRPr/>
          </a:p>
        </p:txBody>
      </p:sp>
      <p:pic>
        <p:nvPicPr>
          <p:cNvPr id="211" name="Google Shape;211;p27"/>
          <p:cNvPicPr preferRelativeResize="0"/>
          <p:nvPr/>
        </p:nvPicPr>
        <p:blipFill rotWithShape="1">
          <a:blip r:embed="rId3">
            <a:alphaModFix/>
          </a:blip>
          <a:srcRect b="0" l="0" r="0" t="0"/>
          <a:stretch/>
        </p:blipFill>
        <p:spPr>
          <a:xfrm>
            <a:off x="168982" y="2123978"/>
            <a:ext cx="5459572" cy="2478771"/>
          </a:xfrm>
          <a:prstGeom prst="rect">
            <a:avLst/>
          </a:prstGeom>
          <a:noFill/>
          <a:ln>
            <a:noFill/>
          </a:ln>
        </p:spPr>
      </p:pic>
      <p:pic>
        <p:nvPicPr>
          <p:cNvPr id="212" name="Google Shape;212;p27"/>
          <p:cNvPicPr preferRelativeResize="0"/>
          <p:nvPr/>
        </p:nvPicPr>
        <p:blipFill rotWithShape="1">
          <a:blip r:embed="rId4">
            <a:alphaModFix/>
          </a:blip>
          <a:srcRect b="0" l="0" r="0" t="0"/>
          <a:stretch/>
        </p:blipFill>
        <p:spPr>
          <a:xfrm>
            <a:off x="6560271" y="2638798"/>
            <a:ext cx="5459572" cy="1580403"/>
          </a:xfrm>
          <a:prstGeom prst="rect">
            <a:avLst/>
          </a:prstGeom>
          <a:noFill/>
          <a:ln>
            <a:noFill/>
          </a:ln>
        </p:spPr>
      </p:pic>
      <p:sp>
        <p:nvSpPr>
          <p:cNvPr id="213" name="Google Shape;213;p27"/>
          <p:cNvSpPr/>
          <p:nvPr/>
        </p:nvSpPr>
        <p:spPr>
          <a:xfrm>
            <a:off x="5713412" y="3288610"/>
            <a:ext cx="808588" cy="370437"/>
          </a:xfrm>
          <a:prstGeom prst="rightArrow">
            <a:avLst>
              <a:gd fmla="val 31252"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b="0" l="0" r="0" t="0"/>
          <a:stretch/>
        </p:blipFill>
        <p:spPr>
          <a:xfrm>
            <a:off x="3013545" y="1852653"/>
            <a:ext cx="7354956" cy="4896016"/>
          </a:xfrm>
          <a:prstGeom prst="rect">
            <a:avLst/>
          </a:prstGeom>
          <a:noFill/>
          <a:ln>
            <a:noFill/>
          </a:ln>
        </p:spPr>
      </p:pic>
      <p:sp>
        <p:nvSpPr>
          <p:cNvPr id="219" name="Google Shape;219;p28"/>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20" name="Google Shape;220;p28"/>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1. Khi chương trình bắt đầu chạy lệnh đầu tiên của chương trình (console.log('This is the first line')) sẽ được đưa vào trong </a:t>
            </a:r>
            <a:r>
              <a:rPr b="1" lang="en-US"/>
              <a:t>CALL STACK</a:t>
            </a:r>
            <a:r>
              <a:rPr lang="en-US"/>
              <a:t>.</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26" name="Google Shape;226;p29"/>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2. Lệnh này lập tức trả về dòng chữ This is the first line đồng nghĩa với việc nó đã chạy xong và được đẩy ra khỏi </a:t>
            </a:r>
            <a:r>
              <a:rPr b="1" lang="en-US"/>
              <a:t>CALL STACK</a:t>
            </a:r>
            <a:r>
              <a:rPr lang="en-US"/>
              <a:t>.</a:t>
            </a:r>
            <a:endParaRPr/>
          </a:p>
        </p:txBody>
      </p:sp>
      <p:pic>
        <p:nvPicPr>
          <p:cNvPr id="227" name="Google Shape;227;p29"/>
          <p:cNvPicPr preferRelativeResize="0"/>
          <p:nvPr/>
        </p:nvPicPr>
        <p:blipFill rotWithShape="1">
          <a:blip r:embed="rId3">
            <a:alphaModFix/>
          </a:blip>
          <a:srcRect b="0" l="0" r="0" t="0"/>
          <a:stretch/>
        </p:blipFill>
        <p:spPr>
          <a:xfrm>
            <a:off x="4144962" y="2286000"/>
            <a:ext cx="6369050" cy="3956794"/>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33" name="Google Shape;233;p30"/>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3. Tiếp đến hàm setTimeout(function() { console.log('This is the second line'); }, 1000); được đưa vào trong </a:t>
            </a:r>
            <a:r>
              <a:rPr b="1" lang="en-US"/>
              <a:t>CALL STACK</a:t>
            </a:r>
            <a:r>
              <a:rPr lang="en-US"/>
              <a:t> để thực hiện.</a:t>
            </a:r>
            <a:endParaRPr/>
          </a:p>
        </p:txBody>
      </p:sp>
      <p:pic>
        <p:nvPicPr>
          <p:cNvPr id="234" name="Google Shape;234;p30"/>
          <p:cNvPicPr preferRelativeResize="0"/>
          <p:nvPr/>
        </p:nvPicPr>
        <p:blipFill rotWithShape="1">
          <a:blip r:embed="rId3">
            <a:alphaModFix/>
          </a:blip>
          <a:srcRect b="0" l="0" r="0" t="0"/>
          <a:stretch/>
        </p:blipFill>
        <p:spPr>
          <a:xfrm>
            <a:off x="4265612" y="2250865"/>
            <a:ext cx="6597650" cy="4098813"/>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1"/>
          <p:cNvPicPr preferRelativeResize="0"/>
          <p:nvPr/>
        </p:nvPicPr>
        <p:blipFill rotWithShape="1">
          <a:blip r:embed="rId3">
            <a:alphaModFix/>
          </a:blip>
          <a:srcRect b="0" l="0" r="0" t="0"/>
          <a:stretch/>
        </p:blipFill>
        <p:spPr>
          <a:xfrm>
            <a:off x="4443412" y="2895600"/>
            <a:ext cx="6378074" cy="3962400"/>
          </a:xfrm>
          <a:prstGeom prst="rect">
            <a:avLst/>
          </a:prstGeom>
          <a:noFill/>
          <a:ln>
            <a:noFill/>
          </a:ln>
        </p:spPr>
      </p:pic>
      <p:sp>
        <p:nvSpPr>
          <p:cNvPr id="240" name="Google Shape;240;p3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41" name="Google Shape;241;p3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4. Hàm nay không trả về kết qua ngay mà phải đợi 1 giây. Hàm setTimeout() ở đây chính là một API mà </a:t>
            </a:r>
            <a:r>
              <a:rPr b="1" lang="en-US"/>
              <a:t>WEB APIs</a:t>
            </a:r>
            <a:r>
              <a:rPr lang="en-US"/>
              <a:t> cung cấp. Lập tức đoạn code này được chuyển vào trong </a:t>
            </a:r>
            <a:r>
              <a:rPr b="1" lang="en-US"/>
              <a:t>WEB APIs</a:t>
            </a:r>
            <a:r>
              <a:rPr lang="en-US"/>
              <a:t> và trình duyệt sẽ tạo ra một bộ hẹn giờ tương ứng với thời gian trên là 1 giây trước khi trả về kết quả</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47" name="Google Shape;247;p32"/>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5. Đoạn code thứ 2 được chuyển sang </a:t>
            </a:r>
            <a:r>
              <a:rPr b="1" lang="en-US"/>
              <a:t>WEB APIs</a:t>
            </a:r>
            <a:r>
              <a:rPr lang="en-US"/>
              <a:t> thì lập tức đoạn code cuối cùng console.log('This is the last line ') đã được đưa vào </a:t>
            </a:r>
            <a:r>
              <a:rPr b="1" lang="en-US"/>
              <a:t>CALL STACK</a:t>
            </a:r>
            <a:r>
              <a:rPr lang="en-US"/>
              <a:t> để thực hiện và trả về kết quả là dòng chữ This is the last line. Sau đó đoạn code này cũng được đẩy ra khỏi </a:t>
            </a:r>
            <a:r>
              <a:rPr b="1" lang="en-US"/>
              <a:t>CALL STACK</a:t>
            </a:r>
            <a:endParaRPr/>
          </a:p>
        </p:txBody>
      </p:sp>
      <p:pic>
        <p:nvPicPr>
          <p:cNvPr id="248" name="Google Shape;248;p32"/>
          <p:cNvPicPr preferRelativeResize="0"/>
          <p:nvPr/>
        </p:nvPicPr>
        <p:blipFill rotWithShape="1">
          <a:blip r:embed="rId3">
            <a:alphaModFix/>
          </a:blip>
          <a:srcRect b="0" l="0" r="0" t="0"/>
          <a:stretch/>
        </p:blipFill>
        <p:spPr>
          <a:xfrm>
            <a:off x="225982" y="3385080"/>
            <a:ext cx="5334000" cy="3313766"/>
          </a:xfrm>
          <a:prstGeom prst="rect">
            <a:avLst/>
          </a:prstGeom>
          <a:noFill/>
          <a:ln>
            <a:noFill/>
          </a:ln>
          <a:effectLst>
            <a:outerShdw blurRad="292100" rotWithShape="0" algn="tl" dir="2700000" dist="139700">
              <a:srgbClr val="333333">
                <a:alpha val="64313"/>
              </a:srgbClr>
            </a:outerShdw>
          </a:effectLst>
        </p:spPr>
      </p:pic>
      <p:pic>
        <p:nvPicPr>
          <p:cNvPr id="249" name="Google Shape;249;p32"/>
          <p:cNvPicPr preferRelativeResize="0"/>
          <p:nvPr/>
        </p:nvPicPr>
        <p:blipFill rotWithShape="1">
          <a:blip r:embed="rId4">
            <a:alphaModFix/>
          </a:blip>
          <a:srcRect b="0" l="0" r="0" t="0"/>
          <a:stretch/>
        </p:blipFill>
        <p:spPr>
          <a:xfrm>
            <a:off x="6628843" y="3437466"/>
            <a:ext cx="5249678" cy="3261380"/>
          </a:xfrm>
          <a:prstGeom prst="rect">
            <a:avLst/>
          </a:prstGeom>
          <a:noFill/>
          <a:ln>
            <a:noFill/>
          </a:ln>
          <a:effectLst>
            <a:outerShdw blurRad="292100" rotWithShape="0" algn="tl" dir="2700000" dist="139700">
              <a:srgbClr val="333333">
                <a:alpha val="64313"/>
              </a:srgbClr>
            </a:outerShdw>
          </a:effectLst>
        </p:spPr>
      </p:pic>
      <p:sp>
        <p:nvSpPr>
          <p:cNvPr id="250" name="Google Shape;250;p32"/>
          <p:cNvSpPr/>
          <p:nvPr/>
        </p:nvSpPr>
        <p:spPr>
          <a:xfrm>
            <a:off x="5700991" y="4781083"/>
            <a:ext cx="786843" cy="400517"/>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3"/>
          <p:cNvPicPr preferRelativeResize="0"/>
          <p:nvPr/>
        </p:nvPicPr>
        <p:blipFill rotWithShape="1">
          <a:blip r:embed="rId3">
            <a:alphaModFix/>
          </a:blip>
          <a:srcRect b="0" l="0" r="0" t="0"/>
          <a:stretch/>
        </p:blipFill>
        <p:spPr>
          <a:xfrm>
            <a:off x="4333345" y="2388569"/>
            <a:ext cx="6826250" cy="4240831"/>
          </a:xfrm>
          <a:prstGeom prst="rect">
            <a:avLst/>
          </a:prstGeom>
          <a:noFill/>
          <a:ln>
            <a:noFill/>
          </a:ln>
        </p:spPr>
      </p:pic>
      <p:sp>
        <p:nvSpPr>
          <p:cNvPr id="256" name="Google Shape;256;p3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57" name="Google Shape;257;p33"/>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6. Sau khi bộ giờ trong </a:t>
            </a:r>
            <a:r>
              <a:rPr b="1" lang="en-US"/>
              <a:t>WEB APIs</a:t>
            </a:r>
            <a:r>
              <a:rPr lang="en-US"/>
              <a:t> chạy xong thì kết quả trả về lúc này không được in ngay ra màn hình mà nó được đẩy vào </a:t>
            </a:r>
            <a:r>
              <a:rPr b="1" lang="en-US"/>
              <a:t>CALLBACK QUEUE</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sp>
        <p:nvSpPr>
          <p:cNvPr id="263" name="Google Shape;263;p3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7. </a:t>
            </a:r>
            <a:r>
              <a:rPr b="1" lang="en-US"/>
              <a:t>EVENT LOOP</a:t>
            </a:r>
            <a:r>
              <a:rPr lang="en-US"/>
              <a:t> với chức năng liên tục giám sát xem </a:t>
            </a:r>
            <a:r>
              <a:rPr b="1" lang="en-US"/>
              <a:t>CALL STACK</a:t>
            </a:r>
            <a:r>
              <a:rPr lang="en-US"/>
              <a:t> đã trống chưa và </a:t>
            </a:r>
            <a:r>
              <a:rPr b="1" lang="en-US"/>
              <a:t>CALLBACK QUEUE</a:t>
            </a:r>
            <a:r>
              <a:rPr lang="en-US"/>
              <a:t> có gì không. Lúc này </a:t>
            </a:r>
            <a:r>
              <a:rPr b="1" lang="en-US"/>
              <a:t>CALLBACK QUEUE</a:t>
            </a:r>
            <a:r>
              <a:rPr lang="en-US"/>
              <a:t> đang chờ kết quả mà </a:t>
            </a:r>
            <a:r>
              <a:rPr b="1" lang="en-US"/>
              <a:t>WEB APIs</a:t>
            </a:r>
            <a:r>
              <a:rPr lang="en-US"/>
              <a:t> trả về nên </a:t>
            </a:r>
            <a:r>
              <a:rPr b="1" lang="en-US"/>
              <a:t>CALL STACK</a:t>
            </a:r>
            <a:r>
              <a:rPr lang="en-US"/>
              <a:t> lúc này cũng đã trống do toàn bộ code trong chương trình đã được thực hiện nên nó sẽ đẩy kết quả trong </a:t>
            </a:r>
            <a:r>
              <a:rPr b="1" lang="en-US"/>
              <a:t>CALLBACK QUEUE</a:t>
            </a:r>
            <a:r>
              <a:rPr lang="en-US"/>
              <a:t> vào lại </a:t>
            </a:r>
            <a:r>
              <a:rPr b="1" lang="en-US"/>
              <a:t>CALL STACK</a:t>
            </a:r>
            <a:r>
              <a:rPr lang="en-US"/>
              <a:t> và đoạn code console.log(‘This is the second line’) được thực hiện và trả kết quả ra màn hình.</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a:p>
        </p:txBody>
      </p:sp>
      <p:pic>
        <p:nvPicPr>
          <p:cNvPr id="269" name="Google Shape;269;p35"/>
          <p:cNvPicPr preferRelativeResize="0"/>
          <p:nvPr>
            <p:ph idx="1" type="body"/>
          </p:nvPr>
        </p:nvPicPr>
        <p:blipFill rotWithShape="1">
          <a:blip r:embed="rId3">
            <a:alphaModFix/>
          </a:blip>
          <a:srcRect b="0" l="0" r="0" t="0"/>
          <a:stretch/>
        </p:blipFill>
        <p:spPr>
          <a:xfrm>
            <a:off x="303213" y="1714500"/>
            <a:ext cx="5257800" cy="3266426"/>
          </a:xfrm>
          <a:prstGeom prst="rect">
            <a:avLst/>
          </a:prstGeom>
          <a:noFill/>
          <a:ln>
            <a:noFill/>
          </a:ln>
          <a:effectLst>
            <a:outerShdw blurRad="292100" rotWithShape="0" algn="tl" dir="2700000" dist="139700">
              <a:srgbClr val="333333">
                <a:alpha val="64313"/>
              </a:srgbClr>
            </a:outerShdw>
          </a:effectLst>
        </p:spPr>
      </p:pic>
      <p:pic>
        <p:nvPicPr>
          <p:cNvPr id="270" name="Google Shape;270;p35"/>
          <p:cNvPicPr preferRelativeResize="0"/>
          <p:nvPr/>
        </p:nvPicPr>
        <p:blipFill rotWithShape="1">
          <a:blip r:embed="rId4">
            <a:alphaModFix/>
          </a:blip>
          <a:srcRect b="0" l="0" r="0" t="0"/>
          <a:stretch/>
        </p:blipFill>
        <p:spPr>
          <a:xfrm>
            <a:off x="6353056" y="1714500"/>
            <a:ext cx="5257801" cy="3266427"/>
          </a:xfrm>
          <a:prstGeom prst="rect">
            <a:avLst/>
          </a:prstGeom>
          <a:noFill/>
          <a:ln>
            <a:noFill/>
          </a:ln>
          <a:effectLst>
            <a:outerShdw blurRad="292100" rotWithShape="0" algn="tl" dir="2700000" dist="139700">
              <a:srgbClr val="333333">
                <a:alpha val="64313"/>
              </a:srgbClr>
            </a:outerShdw>
          </a:effectLst>
        </p:spPr>
      </p:pic>
      <p:sp>
        <p:nvSpPr>
          <p:cNvPr id="271" name="Google Shape;271;p35"/>
          <p:cNvSpPr/>
          <p:nvPr/>
        </p:nvSpPr>
        <p:spPr>
          <a:xfrm>
            <a:off x="5561013" y="3124200"/>
            <a:ext cx="792043"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5"/>
          <p:cNvSpPr txBox="1"/>
          <p:nvPr/>
        </p:nvSpPr>
        <p:spPr>
          <a:xfrm>
            <a:off x="531812" y="1066800"/>
            <a:ext cx="115961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Kết quả</a:t>
            </a:r>
            <a:endParaRPr b="1" i="0" sz="2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Font typeface="Calibri"/>
              <a:buNone/>
            </a:pPr>
            <a:r>
              <a:rPr lang="en-US"/>
              <a:t>PHẦN 2: </a:t>
            </a:r>
            <a:br>
              <a:rPr lang="en-US"/>
            </a:br>
            <a:r>
              <a:rPr b="0" lang="en-US"/>
              <a:t>XỬ LÝ BẤT ĐỒNG BỘ BẰNG CALLBACK</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Mục tiêu</a:t>
            </a:r>
            <a:endParaRPr/>
          </a:p>
        </p:txBody>
      </p:sp>
      <p:sp>
        <p:nvSpPr>
          <p:cNvPr id="153" name="Google Shape;153;p19"/>
          <p:cNvSpPr txBox="1"/>
          <p:nvPr>
            <p:ph idx="1" type="body"/>
          </p:nvPr>
        </p:nvSpPr>
        <p:spPr>
          <a:xfrm>
            <a:off x="2436812" y="1066800"/>
            <a:ext cx="9142571"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Giải thích được khái niệm bất đồng bộ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Có thể tự xử lý được bài toán bất đồng bộ khi thực hiện công việc (sử dung callback)</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Lý bất đồng bộ trong javascript</a:t>
            </a:r>
            <a:endParaRPr/>
          </a:p>
        </p:txBody>
      </p:sp>
      <p:sp>
        <p:nvSpPr>
          <p:cNvPr id="283" name="Google Shape;283;p37"/>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Trong javascript mặc định áp dụng xử lý bất đồng bộ (cả trên trình duyệt lẫn nodejs) do đó rất nhiều trường hợp lập trình viên gặp phải tình huống khó xử khi vô tình rơi vào các trường hợp hệ thống tự động xử lý bất đồng bộ, do đó chúng ta sẽ tìm cách để “khử” bất đồng bộ.</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Các phương án xử lý bất đồng bộ:</a:t>
            </a:r>
            <a:endParaRPr/>
          </a:p>
          <a:p>
            <a:pPr indent="-285750" lvl="1" marL="742950" rtl="0" algn="l">
              <a:lnSpc>
                <a:spcPct val="100000"/>
              </a:lnSpc>
              <a:spcBef>
                <a:spcPts val="480"/>
              </a:spcBef>
              <a:spcAft>
                <a:spcPts val="0"/>
              </a:spcAft>
              <a:buSzPts val="2400"/>
              <a:buChar char="❖"/>
            </a:pPr>
            <a:r>
              <a:rPr lang="en-US"/>
              <a:t>Sử dụng hàm Callback</a:t>
            </a:r>
            <a:endParaRPr/>
          </a:p>
          <a:p>
            <a:pPr indent="-285750" lvl="1" marL="742950" rtl="0" algn="l">
              <a:lnSpc>
                <a:spcPct val="100000"/>
              </a:lnSpc>
              <a:spcBef>
                <a:spcPts val="480"/>
              </a:spcBef>
              <a:spcAft>
                <a:spcPts val="0"/>
              </a:spcAft>
              <a:buSzPts val="2400"/>
              <a:buChar char="❖"/>
            </a:pPr>
            <a:r>
              <a:rPr lang="en-US"/>
              <a:t>Sử dụng Promise</a:t>
            </a:r>
            <a:endParaRPr/>
          </a:p>
          <a:p>
            <a:pPr indent="-285750" lvl="1" marL="742950" rtl="0" algn="l">
              <a:lnSpc>
                <a:spcPct val="100000"/>
              </a:lnSpc>
              <a:spcBef>
                <a:spcPts val="480"/>
              </a:spcBef>
              <a:spcAft>
                <a:spcPts val="0"/>
              </a:spcAft>
              <a:buSzPts val="2400"/>
              <a:buChar char="❖"/>
            </a:pPr>
            <a:r>
              <a:rPr lang="en-US"/>
              <a:t>Sử dụng async/await (của es6)</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1000"/>
                                        <p:tgtEl>
                                          <p:spTgt spid="28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1000"/>
                                        <p:tgtEl>
                                          <p:spTgt spid="28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animEffect filter="fade" transition="in">
                                      <p:cBhvr>
                                        <p:cTn dur="1000"/>
                                        <p:tgtEl>
                                          <p:spTgt spid="2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sz="2400"/>
              <a:t>Cách xử bất đồng bộ trong javascript – sử dung callback</a:t>
            </a:r>
            <a:endParaRPr sz="2400"/>
          </a:p>
        </p:txBody>
      </p:sp>
      <p:sp>
        <p:nvSpPr>
          <p:cNvPr id="290" name="Google Shape;290;p38"/>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Định nghĩa hàm callback: Trong lập trình máy tính, callback là một đoạn code chạy được (thường là một hàm A) </a:t>
            </a:r>
            <a:r>
              <a:rPr lang="en-US">
                <a:solidFill>
                  <a:srgbClr val="C00000"/>
                </a:solidFill>
              </a:rPr>
              <a:t>được sử dụng như tham số truyền vào của hàm B </a:t>
            </a:r>
            <a:r>
              <a:rPr lang="en-US"/>
              <a:t>nào đó. Hàm A được gọi ngay lập tức hoặc trễ một chút sau khi hàm B được gọi. Các ngôn ngữ lập trình khác nhau hỗ trợ callback theo các cách khác nhau, thường được triển khai dưới dạng chương trình con, hàm ẩn/nặc danh, chuỗi lệnh hoặc con trỏ hàm.</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bất đồng bộ trong javascript – sử dung callback</a:t>
            </a:r>
            <a:endParaRPr/>
          </a:p>
        </p:txBody>
      </p:sp>
      <p:sp>
        <p:nvSpPr>
          <p:cNvPr id="297" name="Google Shape;297;p39"/>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Rất nhiều phương thức built-in trong javascript sử dụng hàm callback cho việc xử lý nghiệp vụ.</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Ví dụ 3:</a:t>
            </a:r>
            <a:endParaRPr/>
          </a:p>
        </p:txBody>
      </p:sp>
      <p:pic>
        <p:nvPicPr>
          <p:cNvPr id="298" name="Google Shape;298;p39"/>
          <p:cNvPicPr preferRelativeResize="0"/>
          <p:nvPr/>
        </p:nvPicPr>
        <p:blipFill rotWithShape="1">
          <a:blip r:embed="rId3">
            <a:alphaModFix/>
          </a:blip>
          <a:srcRect b="0" l="0" r="0" t="0"/>
          <a:stretch/>
        </p:blipFill>
        <p:spPr>
          <a:xfrm>
            <a:off x="7313612" y="2851150"/>
            <a:ext cx="4038600" cy="1892300"/>
          </a:xfrm>
          <a:prstGeom prst="rect">
            <a:avLst/>
          </a:prstGeom>
          <a:noFill/>
          <a:ln>
            <a:noFill/>
          </a:ln>
        </p:spPr>
      </p:pic>
      <p:sp>
        <p:nvSpPr>
          <p:cNvPr id="299" name="Google Shape;299;p39"/>
          <p:cNvSpPr/>
          <p:nvPr/>
        </p:nvSpPr>
        <p:spPr>
          <a:xfrm>
            <a:off x="6246812" y="3657600"/>
            <a:ext cx="1066800"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0" name="Google Shape;300;p39"/>
          <p:cNvPicPr preferRelativeResize="0"/>
          <p:nvPr/>
        </p:nvPicPr>
        <p:blipFill rotWithShape="1">
          <a:blip r:embed="rId4">
            <a:alphaModFix/>
          </a:blip>
          <a:srcRect b="0" l="0" r="0" t="0"/>
          <a:stretch/>
        </p:blipFill>
        <p:spPr>
          <a:xfrm>
            <a:off x="607853" y="2876550"/>
            <a:ext cx="5613400" cy="18415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bất đồng bộ trong javascript – sử dung callback</a:t>
            </a:r>
            <a:endParaRPr/>
          </a:p>
        </p:txBody>
      </p:sp>
      <p:sp>
        <p:nvSpPr>
          <p:cNvPr id="307" name="Google Shape;307;p40"/>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Các cách để sử dụng hàm callback:</a:t>
            </a:r>
            <a:endParaRPr/>
          </a:p>
          <a:p>
            <a:pPr indent="-285750" lvl="1" marL="742950" rtl="0" algn="l">
              <a:lnSpc>
                <a:spcPct val="100000"/>
              </a:lnSpc>
              <a:spcBef>
                <a:spcPts val="480"/>
              </a:spcBef>
              <a:spcAft>
                <a:spcPts val="0"/>
              </a:spcAft>
              <a:buSzPts val="2400"/>
              <a:buChar char="❖"/>
            </a:pPr>
            <a:r>
              <a:rPr lang="en-US"/>
              <a:t>1. Sử dụng anonymous functions (ví dụ 3)</a:t>
            </a:r>
            <a:endParaRPr/>
          </a:p>
          <a:p>
            <a:pPr indent="-285750" lvl="1" marL="742950" rtl="0" algn="l">
              <a:lnSpc>
                <a:spcPct val="100000"/>
              </a:lnSpc>
              <a:spcBef>
                <a:spcPts val="480"/>
              </a:spcBef>
              <a:spcAft>
                <a:spcPts val="0"/>
              </a:spcAft>
              <a:buSzPts val="2400"/>
              <a:buChar char="❖"/>
            </a:pPr>
            <a:r>
              <a:rPr lang="en-US"/>
              <a:t>2. Sử dụng 1 hàm đã được đặt tên</a:t>
            </a:r>
            <a:endParaRPr/>
          </a:p>
        </p:txBody>
      </p:sp>
      <p:pic>
        <p:nvPicPr>
          <p:cNvPr id="308" name="Google Shape;308;p40"/>
          <p:cNvPicPr preferRelativeResize="0"/>
          <p:nvPr/>
        </p:nvPicPr>
        <p:blipFill rotWithShape="1">
          <a:blip r:embed="rId3">
            <a:alphaModFix/>
          </a:blip>
          <a:srcRect b="0" l="0" r="0" t="0"/>
          <a:stretch/>
        </p:blipFill>
        <p:spPr>
          <a:xfrm>
            <a:off x="1141412" y="2895600"/>
            <a:ext cx="4953000" cy="2438400"/>
          </a:xfrm>
          <a:prstGeom prst="rect">
            <a:avLst/>
          </a:prstGeom>
          <a:noFill/>
          <a:ln>
            <a:noFill/>
          </a:ln>
        </p:spPr>
      </p:pic>
      <p:pic>
        <p:nvPicPr>
          <p:cNvPr id="309" name="Google Shape;309;p40"/>
          <p:cNvPicPr preferRelativeResize="0"/>
          <p:nvPr/>
        </p:nvPicPr>
        <p:blipFill rotWithShape="1">
          <a:blip r:embed="rId4">
            <a:alphaModFix/>
          </a:blip>
          <a:srcRect b="0" l="0" r="0" t="0"/>
          <a:stretch/>
        </p:blipFill>
        <p:spPr>
          <a:xfrm>
            <a:off x="6958032" y="3048000"/>
            <a:ext cx="4621351" cy="2165350"/>
          </a:xfrm>
          <a:prstGeom prst="rect">
            <a:avLst/>
          </a:prstGeom>
          <a:noFill/>
          <a:ln>
            <a:noFill/>
          </a:ln>
        </p:spPr>
      </p:pic>
      <p:sp>
        <p:nvSpPr>
          <p:cNvPr id="310" name="Google Shape;310;p40"/>
          <p:cNvSpPr/>
          <p:nvPr/>
        </p:nvSpPr>
        <p:spPr>
          <a:xfrm>
            <a:off x="6094912" y="3902075"/>
            <a:ext cx="863619"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000"/>
                                        <p:tgtEl>
                                          <p:spTgt spid="30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000"/>
                                        <p:tgtEl>
                                          <p:spTgt spid="30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000"/>
                                        <p:tgtEl>
                                          <p:spTgt spid="3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bất đồng bộ trong javascript – sử dung callback</a:t>
            </a:r>
            <a:endParaRPr/>
          </a:p>
        </p:txBody>
      </p:sp>
      <p:sp>
        <p:nvSpPr>
          <p:cNvPr id="317" name="Google Shape;317;p4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Tự định nghĩa 1 hàm sử dụng callback: Ta có thể tự tạo 1 hàm sử dụng callback bằng cách nhận tenbien ở tham số sau đó thực thi tenbien() ở nội dung của hàm. </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Ví dụ 4: </a:t>
            </a:r>
            <a:endParaRPr/>
          </a:p>
        </p:txBody>
      </p:sp>
      <p:pic>
        <p:nvPicPr>
          <p:cNvPr id="318" name="Google Shape;318;p41"/>
          <p:cNvPicPr preferRelativeResize="0"/>
          <p:nvPr/>
        </p:nvPicPr>
        <p:blipFill rotWithShape="1">
          <a:blip r:embed="rId3">
            <a:alphaModFix/>
          </a:blip>
          <a:srcRect b="0" l="0" r="0" t="0"/>
          <a:stretch/>
        </p:blipFill>
        <p:spPr>
          <a:xfrm>
            <a:off x="609441" y="2819400"/>
            <a:ext cx="5632450" cy="2657780"/>
          </a:xfrm>
          <a:prstGeom prst="rect">
            <a:avLst/>
          </a:prstGeom>
          <a:noFill/>
          <a:ln>
            <a:noFill/>
          </a:ln>
        </p:spPr>
      </p:pic>
      <p:pic>
        <p:nvPicPr>
          <p:cNvPr id="319" name="Google Shape;319;p41"/>
          <p:cNvPicPr preferRelativeResize="0"/>
          <p:nvPr/>
        </p:nvPicPr>
        <p:blipFill rotWithShape="1">
          <a:blip r:embed="rId4">
            <a:alphaModFix/>
          </a:blip>
          <a:srcRect b="0" l="0" r="0" t="0"/>
          <a:stretch/>
        </p:blipFill>
        <p:spPr>
          <a:xfrm>
            <a:off x="6856412" y="3412942"/>
            <a:ext cx="5024878" cy="1470696"/>
          </a:xfrm>
          <a:prstGeom prst="rect">
            <a:avLst/>
          </a:prstGeom>
          <a:noFill/>
          <a:ln>
            <a:noFill/>
          </a:ln>
        </p:spPr>
      </p:pic>
      <p:sp>
        <p:nvSpPr>
          <p:cNvPr id="320" name="Google Shape;320;p41"/>
          <p:cNvSpPr/>
          <p:nvPr/>
        </p:nvSpPr>
        <p:spPr>
          <a:xfrm>
            <a:off x="6241891" y="3902075"/>
            <a:ext cx="614521"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bất đồng bộ trong javascript – sử dung callback</a:t>
            </a:r>
            <a:endParaRPr/>
          </a:p>
        </p:txBody>
      </p:sp>
      <p:sp>
        <p:nvSpPr>
          <p:cNvPr id="327" name="Google Shape;327;p42"/>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Ưu điểm của hàm callback:</a:t>
            </a:r>
            <a:endParaRPr/>
          </a:p>
          <a:p>
            <a:pPr indent="-285750" lvl="1" marL="742950" rtl="0" algn="l">
              <a:lnSpc>
                <a:spcPct val="100000"/>
              </a:lnSpc>
              <a:spcBef>
                <a:spcPts val="480"/>
              </a:spcBef>
              <a:spcAft>
                <a:spcPts val="0"/>
              </a:spcAft>
              <a:buSzPts val="2400"/>
              <a:buChar char="❖"/>
            </a:pPr>
            <a:r>
              <a:rPr lang="en-US"/>
              <a:t>Callback function là một mô hình khá phổ biến nên rất dễ hiểu.</a:t>
            </a:r>
            <a:endParaRPr/>
          </a:p>
          <a:p>
            <a:pPr indent="-285750" lvl="1" marL="742950" rtl="0" algn="l">
              <a:lnSpc>
                <a:spcPct val="100000"/>
              </a:lnSpc>
              <a:spcBef>
                <a:spcPts val="480"/>
              </a:spcBef>
              <a:spcAft>
                <a:spcPts val="0"/>
              </a:spcAft>
              <a:buSzPts val="2400"/>
              <a:buChar char="❖"/>
            </a:pPr>
            <a:r>
              <a:rPr lang="en-US"/>
              <a:t>Rất dễ triển khai.</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Nhược điểm:</a:t>
            </a:r>
            <a:endParaRPr/>
          </a:p>
          <a:p>
            <a:pPr indent="-285750" lvl="1" marL="742950" rtl="0" algn="l">
              <a:lnSpc>
                <a:spcPct val="100000"/>
              </a:lnSpc>
              <a:spcBef>
                <a:spcPts val="480"/>
              </a:spcBef>
              <a:spcAft>
                <a:spcPts val="0"/>
              </a:spcAft>
              <a:buSzPts val="2400"/>
              <a:buChar char="❖"/>
            </a:pPr>
            <a:r>
              <a:rPr lang="en-US"/>
              <a:t>Rất dễ xảy ra tình huống các callback lồng nhau dẫn đến tình trạng CallbackHell (sẽ được đề cập đến ở bài tới) – điều này sẽ gây khó khăn khi sửa lỗi và bảo trì.</a:t>
            </a:r>
            <a:endParaRPr/>
          </a:p>
          <a:p>
            <a:pPr indent="-285750" lvl="1" marL="742950" rtl="0" algn="l">
              <a:lnSpc>
                <a:spcPct val="100000"/>
              </a:lnSpc>
              <a:spcBef>
                <a:spcPts val="480"/>
              </a:spcBef>
              <a:spcAft>
                <a:spcPts val="0"/>
              </a:spcAft>
              <a:buSzPts val="2400"/>
              <a:buChar char="❖"/>
            </a:pPr>
            <a:r>
              <a:rPr lang="en-US"/>
              <a:t>Chỉ có thể truyền một callback cho một sự kiện nhất định, điều này có thể là một giới hạn lớn trong nhiều trường hợp.</a:t>
            </a:r>
            <a:endParaRPr/>
          </a:p>
          <a:p>
            <a:pPr indent="-165100" lvl="0" marL="342900" rtl="0" algn="l">
              <a:lnSpc>
                <a:spcPct val="100000"/>
              </a:lnSpc>
              <a:spcBef>
                <a:spcPts val="560"/>
              </a:spcBef>
              <a:spcAft>
                <a:spcPts val="0"/>
              </a:spcAft>
              <a:buClr>
                <a:srgbClr val="FF5A33"/>
              </a:buClr>
              <a:buSzPts val="2800"/>
              <a:buFont typeface="Noto Sans Symbols"/>
              <a:buNone/>
            </a:pPr>
            <a:r>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1000"/>
                                        <p:tgtEl>
                                          <p:spTgt spid="32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1000"/>
                                        <p:tgtEl>
                                          <p:spTgt spid="32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1000"/>
                                        <p:tgtEl>
                                          <p:spTgt spid="32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animEffect filter="fade" transition="in">
                                      <p:cBhvr>
                                        <p:cTn dur="1000"/>
                                        <p:tgtEl>
                                          <p:spTgt spid="32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animEffect filter="fade" transition="in">
                                      <p:cBhvr>
                                        <p:cTn dur="1000"/>
                                        <p:tgtEl>
                                          <p:spTgt spid="32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animEffect filter="fade" transition="in">
                                      <p:cBhvr>
                                        <p:cTn dur="1000"/>
                                        <p:tgtEl>
                                          <p:spTgt spid="32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7">
                                            <p:txEl>
                                              <p:pRg end="6" st="6"/>
                                            </p:txEl>
                                          </p:spTgt>
                                        </p:tgtEl>
                                        <p:attrNameLst>
                                          <p:attrName>style.visibility</p:attrName>
                                        </p:attrNameLst>
                                      </p:cBhvr>
                                      <p:to>
                                        <p:strVal val="visible"/>
                                      </p:to>
                                    </p:set>
                                    <p:animEffect filter="fade" transition="in">
                                      <p:cBhvr>
                                        <p:cTn dur="1000"/>
                                        <p:tgtEl>
                                          <p:spTgt spid="3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bất đồng bộ trong javascript – sử dung callback</a:t>
            </a:r>
            <a:endParaRPr/>
          </a:p>
        </p:txBody>
      </p:sp>
      <p:sp>
        <p:nvSpPr>
          <p:cNvPr id="334" name="Google Shape;334;p43"/>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Ví dụ 5: Viết hàm nhập môn học, sau đó hiển thị alert ra môn đang học, nhập số điểm đạt được, sau đó gọi hàm callback để hiển thị ra học lực của bạn.</a:t>
            </a:r>
            <a:endParaRPr/>
          </a:p>
          <a:p>
            <a:pPr indent="-165100" lvl="0" marL="342900" rtl="0" algn="l">
              <a:lnSpc>
                <a:spcPct val="100000"/>
              </a:lnSpc>
              <a:spcBef>
                <a:spcPts val="560"/>
              </a:spcBef>
              <a:spcAft>
                <a:spcPts val="0"/>
              </a:spcAft>
              <a:buClr>
                <a:srgbClr val="FF5A33"/>
              </a:buClr>
              <a:buSzPts val="2800"/>
              <a:buFont typeface="Noto Sans Symbols"/>
              <a:buNone/>
            </a:pPr>
            <a:r>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Cách xử bất đồng bộ trong javascript – sử dung callback</a:t>
            </a:r>
            <a:endParaRPr/>
          </a:p>
        </p:txBody>
      </p:sp>
      <p:pic>
        <p:nvPicPr>
          <p:cNvPr id="341" name="Google Shape;341;p44"/>
          <p:cNvPicPr preferRelativeResize="0"/>
          <p:nvPr>
            <p:ph idx="1" type="body"/>
          </p:nvPr>
        </p:nvPicPr>
        <p:blipFill rotWithShape="1">
          <a:blip r:embed="rId3">
            <a:alphaModFix/>
          </a:blip>
          <a:srcRect b="0" l="0" r="0" t="0"/>
          <a:stretch/>
        </p:blipFill>
        <p:spPr>
          <a:xfrm>
            <a:off x="7008812" y="1066800"/>
            <a:ext cx="4728558" cy="1408059"/>
          </a:xfrm>
          <a:prstGeom prst="rect">
            <a:avLst/>
          </a:prstGeom>
          <a:noFill/>
          <a:ln>
            <a:noFill/>
          </a:ln>
        </p:spPr>
      </p:pic>
      <p:pic>
        <p:nvPicPr>
          <p:cNvPr id="342" name="Google Shape;342;p44"/>
          <p:cNvPicPr preferRelativeResize="0"/>
          <p:nvPr/>
        </p:nvPicPr>
        <p:blipFill rotWithShape="1">
          <a:blip r:embed="rId4">
            <a:alphaModFix/>
          </a:blip>
          <a:srcRect b="0" l="0" r="0" t="0"/>
          <a:stretch/>
        </p:blipFill>
        <p:spPr>
          <a:xfrm>
            <a:off x="150812" y="1304230"/>
            <a:ext cx="6394450" cy="4249540"/>
          </a:xfrm>
          <a:prstGeom prst="rect">
            <a:avLst/>
          </a:prstGeom>
          <a:noFill/>
          <a:ln>
            <a:noFill/>
          </a:ln>
        </p:spPr>
      </p:pic>
      <p:pic>
        <p:nvPicPr>
          <p:cNvPr id="343" name="Google Shape;343;p44"/>
          <p:cNvPicPr preferRelativeResize="0"/>
          <p:nvPr/>
        </p:nvPicPr>
        <p:blipFill rotWithShape="1">
          <a:blip r:embed="rId5">
            <a:alphaModFix/>
          </a:blip>
          <a:srcRect b="0" l="0" r="0" t="0"/>
          <a:stretch/>
        </p:blipFill>
        <p:spPr>
          <a:xfrm>
            <a:off x="6984173" y="2827686"/>
            <a:ext cx="4728558" cy="1922947"/>
          </a:xfrm>
          <a:prstGeom prst="rect">
            <a:avLst/>
          </a:prstGeom>
          <a:noFill/>
          <a:ln>
            <a:noFill/>
          </a:ln>
        </p:spPr>
      </p:pic>
      <p:pic>
        <p:nvPicPr>
          <p:cNvPr id="344" name="Google Shape;344;p44"/>
          <p:cNvPicPr preferRelativeResize="0"/>
          <p:nvPr/>
        </p:nvPicPr>
        <p:blipFill rotWithShape="1">
          <a:blip r:embed="rId6">
            <a:alphaModFix/>
          </a:blip>
          <a:srcRect b="0" l="0" r="0" t="0"/>
          <a:stretch/>
        </p:blipFill>
        <p:spPr>
          <a:xfrm>
            <a:off x="7008812" y="5260182"/>
            <a:ext cx="4718050" cy="1376536"/>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Tổng kết</a:t>
            </a:r>
            <a:endParaRPr/>
          </a:p>
        </p:txBody>
      </p:sp>
      <p:sp>
        <p:nvSpPr>
          <p:cNvPr id="351" name="Google Shape;351;p45"/>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Khái niệm bất đồng bộ là một trong những yếu tố gây khó khăn cho lập trình viên khi làm quen với ngôn ngữ javascript, bài học này đem lại cho chúng ta khái niệm, giải thích cơ chế và cách giải quyết bất đồng bộ cơ bản với callback.</a:t>
            </a:r>
            <a:endParaRPr/>
          </a:p>
          <a:p>
            <a:pPr indent="-165100" lvl="0" marL="342900" rtl="0" algn="l">
              <a:lnSpc>
                <a:spcPct val="100000"/>
              </a:lnSpc>
              <a:spcBef>
                <a:spcPts val="560"/>
              </a:spcBef>
              <a:spcAft>
                <a:spcPts val="0"/>
              </a:spcAft>
              <a:buClr>
                <a:srgbClr val="FF5A33"/>
              </a:buClr>
              <a:buSzPts val="2800"/>
              <a:buFont typeface="Noto Sans Symbols"/>
              <a:buNone/>
            </a:pPr>
            <a:r>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Tổng kết</a:t>
            </a:r>
            <a:endParaRPr/>
          </a:p>
        </p:txBody>
      </p:sp>
      <p:sp>
        <p:nvSpPr>
          <p:cNvPr id="357" name="Google Shape;357;p4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Giải thích được khái niệm bất đồng bộ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Nguyên lý xử lý bất đồng bộ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khái niệm Callback</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được Callback</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sp>
        <p:nvSpPr>
          <p:cNvPr id="159" name="Google Shape;159;p20"/>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Giải thích được khái niệm bất đồng bộ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Nguyên lý </a:t>
            </a:r>
            <a:r>
              <a:rPr b="1" lang="en-US"/>
              <a:t>`xử lý bất đồng bộ` </a:t>
            </a:r>
            <a:r>
              <a:rPr lang="en-US"/>
              <a:t>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khái niệm Callback</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được Callback</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Tree>
  </p:cSld>
  <p:clrMapOvr>
    <a:masterClrMapping/>
  </p:clrMapOvr>
  <mc:AlternateContent>
    <mc:Choice Requires="p14">
      <p:transition spd="slow" p14:dur="14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Nhắc lại bài cũ</a:t>
            </a:r>
            <a:endParaRPr/>
          </a:p>
        </p:txBody>
      </p:sp>
      <p:sp>
        <p:nvSpPr>
          <p:cNvPr id="165" name="Google Shape;165;p2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Sử dụng được Object literals</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Prototyping inheritance</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được Object constructor functions</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Font typeface="Calibri"/>
              <a:buNone/>
            </a:pPr>
            <a:r>
              <a:rPr lang="en-US"/>
              <a:t>PHẦN 1: </a:t>
            </a:r>
            <a:br>
              <a:rPr lang="en-US"/>
            </a:br>
            <a:r>
              <a:rPr b="0" lang="en-US"/>
              <a:t>BẤT ĐỒNG BỘ TRONG JAVASCRIPT</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Đồng bộ và bất đồng bộ trong javascript</a:t>
            </a:r>
            <a:endParaRPr/>
          </a:p>
        </p:txBody>
      </p:sp>
      <p:sp>
        <p:nvSpPr>
          <p:cNvPr id="176" name="Google Shape;176;p23"/>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Xử lý đồng bộ (</a:t>
            </a:r>
            <a:r>
              <a:rPr lang="en-US">
                <a:solidFill>
                  <a:srgbClr val="FF0000"/>
                </a:solidFill>
              </a:rPr>
              <a:t>Syn</a:t>
            </a:r>
            <a:r>
              <a:rPr lang="en-US">
                <a:solidFill>
                  <a:schemeClr val="accent3"/>
                </a:solidFill>
              </a:rPr>
              <a:t>chro</a:t>
            </a:r>
            <a:r>
              <a:rPr lang="en-US"/>
              <a:t>nous): Chương trình sẽ chạy theo từng bước và chỉ khi nào bước 1 thực hiện xong thì mới nhảy sang bước 2, khi nào chương trình này chạy xong mới nhảy qua chương trình khác. Chương trình sẽ chạy theo trình tự code từ trên xuống dưới. =&gt; </a:t>
            </a:r>
            <a:r>
              <a:rPr b="1" lang="en-US">
                <a:solidFill>
                  <a:srgbClr val="C00000"/>
                </a:solidFill>
              </a:rPr>
              <a:t>Theo thứ tự logic code</a:t>
            </a:r>
            <a:endParaRPr b="1">
              <a:solidFill>
                <a:srgbClr val="C00000"/>
              </a:solidFill>
            </a:endParaRPr>
          </a:p>
          <a:p>
            <a:pPr indent="-342900" lvl="0" marL="342900" rtl="0" algn="l">
              <a:lnSpc>
                <a:spcPct val="100000"/>
              </a:lnSpc>
              <a:spcBef>
                <a:spcPts val="560"/>
              </a:spcBef>
              <a:spcAft>
                <a:spcPts val="0"/>
              </a:spcAft>
              <a:buClr>
                <a:srgbClr val="FF5A33"/>
              </a:buClr>
              <a:buSzPts val="2800"/>
              <a:buFont typeface="Noto Sans Symbols"/>
              <a:buChar char="❑"/>
            </a:pPr>
            <a:r>
              <a:rPr lang="en-US"/>
              <a:t>Mặt tốt của xử lý đồng bộ: </a:t>
            </a:r>
            <a:endParaRPr/>
          </a:p>
          <a:p>
            <a:pPr indent="-285750" lvl="1" marL="742950" rtl="0" algn="l">
              <a:lnSpc>
                <a:spcPct val="100000"/>
              </a:lnSpc>
              <a:spcBef>
                <a:spcPts val="480"/>
              </a:spcBef>
              <a:spcAft>
                <a:spcPts val="0"/>
              </a:spcAft>
              <a:buSzPts val="2400"/>
              <a:buChar char="❖"/>
            </a:pPr>
            <a:r>
              <a:rPr lang="en-US"/>
              <a:t>Dễ kiểm soát quá trình xử lý logic của chương trình</a:t>
            </a:r>
            <a:endParaRPr/>
          </a:p>
          <a:p>
            <a:pPr indent="-285750" lvl="1" marL="742950" rtl="0" algn="l">
              <a:lnSpc>
                <a:spcPct val="100000"/>
              </a:lnSpc>
              <a:spcBef>
                <a:spcPts val="480"/>
              </a:spcBef>
              <a:spcAft>
                <a:spcPts val="0"/>
              </a:spcAft>
              <a:buSzPts val="2400"/>
              <a:buChar char="❖"/>
            </a:pPr>
            <a:r>
              <a:rPr lang="en-US"/>
              <a:t>Dễ kiểm soát lỗi phát sinh</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Mặt không tốt của xử lý đồng bộ:</a:t>
            </a:r>
            <a:endParaRPr/>
          </a:p>
          <a:p>
            <a:pPr indent="-285750" lvl="1" marL="742950" rtl="0" algn="l">
              <a:lnSpc>
                <a:spcPct val="100000"/>
              </a:lnSpc>
              <a:spcBef>
                <a:spcPts val="480"/>
              </a:spcBef>
              <a:spcAft>
                <a:spcPts val="0"/>
              </a:spcAft>
              <a:buSzPts val="2400"/>
              <a:buChar char="❖"/>
            </a:pPr>
            <a:r>
              <a:rPr lang="en-US"/>
              <a:t>Chương trình chạy theo thứ tự do đó sẽ có trạng thái chờ, điều này gây chậm việc xử lý, nhiều khi gây tràn bộ nhớ</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1000"/>
                                        <p:tgtEl>
                                          <p:spTgt spid="1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Đồng bộ và bất đồng bộ trong javascript</a:t>
            </a:r>
            <a:endParaRPr/>
          </a:p>
        </p:txBody>
      </p:sp>
      <p:sp>
        <p:nvSpPr>
          <p:cNvPr id="182" name="Google Shape;182;p2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rgbClr val="FF5A33"/>
              </a:buClr>
              <a:buSzPts val="2800"/>
              <a:buFont typeface="Noto Sans Symbols"/>
              <a:buChar char="❑"/>
            </a:pPr>
            <a:r>
              <a:rPr lang="en-US"/>
              <a:t>Xử lý bất đồng bộ (</a:t>
            </a:r>
            <a:r>
              <a:rPr lang="en-US">
                <a:solidFill>
                  <a:srgbClr val="7030A0"/>
                </a:solidFill>
              </a:rPr>
              <a:t>A</a:t>
            </a:r>
            <a:r>
              <a:rPr lang="en-US">
                <a:solidFill>
                  <a:srgbClr val="FF0000"/>
                </a:solidFill>
              </a:rPr>
              <a:t>syn</a:t>
            </a:r>
            <a:r>
              <a:rPr lang="en-US">
                <a:solidFill>
                  <a:schemeClr val="accent1"/>
                </a:solidFill>
              </a:rPr>
              <a:t>chro</a:t>
            </a:r>
            <a:r>
              <a:rPr lang="en-US"/>
              <a:t>nous): Chương trình cho phép nhiều công việc có thể được thực hiện cùng lúc. Và nếu công việc thứ hai kết thúc trước, nó có thể sẽ cho ra kết quả trước cả câu lệnh thứ nhất. Vì thế, đôi khi kết quả của các câu lệnh sẽ không trả về đúng theo đúng thứ tự như trực quan của nó. =&gt; </a:t>
            </a:r>
            <a:r>
              <a:rPr b="1" lang="en-US">
                <a:solidFill>
                  <a:srgbClr val="C00000"/>
                </a:solidFill>
              </a:rPr>
              <a:t>Không theo thứ tự trực quan</a:t>
            </a:r>
            <a:endParaRPr b="1">
              <a:solidFill>
                <a:srgbClr val="C00000"/>
              </a:solidFill>
            </a:endParaRPr>
          </a:p>
          <a:p>
            <a:pPr indent="-342900" lvl="0" marL="342900" rtl="0" algn="l">
              <a:lnSpc>
                <a:spcPct val="100000"/>
              </a:lnSpc>
              <a:spcBef>
                <a:spcPts val="560"/>
              </a:spcBef>
              <a:spcAft>
                <a:spcPts val="0"/>
              </a:spcAft>
              <a:buClr>
                <a:srgbClr val="FF5A33"/>
              </a:buClr>
              <a:buSzPts val="2800"/>
              <a:buFont typeface="Noto Sans Symbols"/>
              <a:buChar char="❑"/>
            </a:pPr>
            <a:r>
              <a:rPr lang="en-US"/>
              <a:t>Mặt tốt của xử lý bất đồng bộ:</a:t>
            </a:r>
            <a:endParaRPr/>
          </a:p>
          <a:p>
            <a:pPr indent="-285750" lvl="1" marL="742950" rtl="0" algn="l">
              <a:lnSpc>
                <a:spcPct val="100000"/>
              </a:lnSpc>
              <a:spcBef>
                <a:spcPts val="480"/>
              </a:spcBef>
              <a:spcAft>
                <a:spcPts val="0"/>
              </a:spcAft>
              <a:buSzPts val="2400"/>
              <a:buChar char="❖"/>
            </a:pPr>
            <a:r>
              <a:rPr lang="en-US"/>
              <a:t>Tối ưu được sức mạnh của hệ thống</a:t>
            </a:r>
            <a:endParaRPr/>
          </a:p>
          <a:p>
            <a:pPr indent="-285750" lvl="1" marL="742950" rtl="0" algn="l">
              <a:lnSpc>
                <a:spcPct val="100000"/>
              </a:lnSpc>
              <a:spcBef>
                <a:spcPts val="480"/>
              </a:spcBef>
              <a:spcAft>
                <a:spcPts val="0"/>
              </a:spcAft>
              <a:buSzPts val="2400"/>
              <a:buChar char="❖"/>
            </a:pPr>
            <a:r>
              <a:rPr lang="en-US"/>
              <a:t>Giảm thời gian chờ đợi của người dùng, tạo cảm giác thoải mái hơn khi sử dụng</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Mặt không tốt của xử lý bất đồng bộ:</a:t>
            </a:r>
            <a:endParaRPr/>
          </a:p>
          <a:p>
            <a:pPr indent="-285750" lvl="1" marL="742950" rtl="0" algn="l">
              <a:lnSpc>
                <a:spcPct val="100000"/>
              </a:lnSpc>
              <a:spcBef>
                <a:spcPts val="480"/>
              </a:spcBef>
              <a:spcAft>
                <a:spcPts val="0"/>
              </a:spcAft>
              <a:buSzPts val="2400"/>
              <a:buChar char="❖"/>
            </a:pPr>
            <a:r>
              <a:rPr lang="en-US"/>
              <a:t>Không phải chương trình, hệ thống nào cũng sử dung bất đồng bộ được</a:t>
            </a:r>
            <a:endParaRPr/>
          </a:p>
          <a:p>
            <a:pPr indent="-285750" lvl="1" marL="742950" rtl="0" algn="l">
              <a:lnSpc>
                <a:spcPct val="100000"/>
              </a:lnSpc>
              <a:spcBef>
                <a:spcPts val="480"/>
              </a:spcBef>
              <a:spcAft>
                <a:spcPts val="0"/>
              </a:spcAft>
              <a:buSzPts val="2400"/>
              <a:buChar char="❖"/>
            </a:pPr>
            <a:r>
              <a:rPr lang="en-US"/>
              <a:t>Khó làm quen và kiểm soát lỗi phát sinh</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1000"/>
                                        <p:tgtEl>
                                          <p:spTgt spid="18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1000"/>
                                        <p:tgtEl>
                                          <p:spTgt spid="18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Effect filter="fade" transition="in">
                                      <p:cBhvr>
                                        <p:cTn dur="1000"/>
                                        <p:tgtEl>
                                          <p:spTgt spid="18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Đồng bộ và bất đồng bộ trong javascript</a:t>
            </a:r>
            <a:endParaRPr/>
          </a:p>
        </p:txBody>
      </p:sp>
      <p:sp>
        <p:nvSpPr>
          <p:cNvPr id="189" name="Google Shape;189;p25"/>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Ví dụ 1:</a:t>
            </a:r>
            <a:endParaRPr/>
          </a:p>
        </p:txBody>
      </p:sp>
      <p:pic>
        <p:nvPicPr>
          <p:cNvPr id="190" name="Google Shape;190;p25"/>
          <p:cNvPicPr preferRelativeResize="0"/>
          <p:nvPr/>
        </p:nvPicPr>
        <p:blipFill rotWithShape="1">
          <a:blip r:embed="rId3">
            <a:alphaModFix/>
          </a:blip>
          <a:srcRect b="0" l="0" r="0" t="0"/>
          <a:stretch/>
        </p:blipFill>
        <p:spPr>
          <a:xfrm>
            <a:off x="736548" y="2143246"/>
            <a:ext cx="5168900" cy="1574800"/>
          </a:xfrm>
          <a:prstGeom prst="rect">
            <a:avLst/>
          </a:prstGeom>
          <a:noFill/>
          <a:ln>
            <a:noFill/>
          </a:ln>
        </p:spPr>
      </p:pic>
      <p:pic>
        <p:nvPicPr>
          <p:cNvPr id="191" name="Google Shape;191;p25"/>
          <p:cNvPicPr preferRelativeResize="0"/>
          <p:nvPr/>
        </p:nvPicPr>
        <p:blipFill rotWithShape="1">
          <a:blip r:embed="rId4">
            <a:alphaModFix/>
          </a:blip>
          <a:srcRect b="0" l="0" r="0" t="0"/>
          <a:stretch/>
        </p:blipFill>
        <p:spPr>
          <a:xfrm>
            <a:off x="736548" y="4724400"/>
            <a:ext cx="5168900" cy="1298719"/>
          </a:xfrm>
          <a:prstGeom prst="rect">
            <a:avLst/>
          </a:prstGeom>
          <a:noFill/>
          <a:ln>
            <a:noFill/>
          </a:ln>
        </p:spPr>
      </p:pic>
      <p:pic>
        <p:nvPicPr>
          <p:cNvPr id="192" name="Google Shape;192;p25"/>
          <p:cNvPicPr preferRelativeResize="0"/>
          <p:nvPr/>
        </p:nvPicPr>
        <p:blipFill rotWithShape="1">
          <a:blip r:embed="rId5">
            <a:alphaModFix/>
          </a:blip>
          <a:srcRect b="0" l="0" r="0" t="0"/>
          <a:stretch/>
        </p:blipFill>
        <p:spPr>
          <a:xfrm>
            <a:off x="6813162" y="2143246"/>
            <a:ext cx="4628846" cy="1589908"/>
          </a:xfrm>
          <a:prstGeom prst="rect">
            <a:avLst/>
          </a:prstGeom>
          <a:noFill/>
          <a:ln>
            <a:noFill/>
          </a:ln>
        </p:spPr>
      </p:pic>
      <p:pic>
        <p:nvPicPr>
          <p:cNvPr id="193" name="Google Shape;193;p25"/>
          <p:cNvPicPr preferRelativeResize="0"/>
          <p:nvPr/>
        </p:nvPicPr>
        <p:blipFill rotWithShape="1">
          <a:blip r:embed="rId6">
            <a:alphaModFix/>
          </a:blip>
          <a:srcRect b="0" l="0" r="0" t="0"/>
          <a:stretch/>
        </p:blipFill>
        <p:spPr>
          <a:xfrm>
            <a:off x="6813162" y="4724399"/>
            <a:ext cx="4386650" cy="1328528"/>
          </a:xfrm>
          <a:prstGeom prst="rect">
            <a:avLst/>
          </a:prstGeom>
          <a:noFill/>
          <a:ln>
            <a:noFill/>
          </a:ln>
        </p:spPr>
      </p:pic>
      <p:sp>
        <p:nvSpPr>
          <p:cNvPr id="194" name="Google Shape;194;p25"/>
          <p:cNvSpPr txBox="1"/>
          <p:nvPr/>
        </p:nvSpPr>
        <p:spPr>
          <a:xfrm>
            <a:off x="736548" y="1767162"/>
            <a:ext cx="16209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Xử lý đồng bộ</a:t>
            </a:r>
            <a:endParaRPr b="0" i="0" sz="1800" u="none" cap="none" strike="noStrike">
              <a:solidFill>
                <a:schemeClr val="dk1"/>
              </a:solidFill>
              <a:latin typeface="Calibri"/>
              <a:ea typeface="Calibri"/>
              <a:cs typeface="Calibri"/>
              <a:sym typeface="Calibri"/>
            </a:endParaRPr>
          </a:p>
        </p:txBody>
      </p:sp>
      <p:sp>
        <p:nvSpPr>
          <p:cNvPr id="195" name="Google Shape;195;p25"/>
          <p:cNvSpPr txBox="1"/>
          <p:nvPr/>
        </p:nvSpPr>
        <p:spPr>
          <a:xfrm>
            <a:off x="6813162" y="1767162"/>
            <a:ext cx="200567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Xử lý bất đồng bộ</a:t>
            </a:r>
            <a:endParaRPr b="0" i="0" sz="1800" u="none" cap="none" strike="noStrike">
              <a:solidFill>
                <a:schemeClr val="dk1"/>
              </a:solidFill>
              <a:latin typeface="Calibri"/>
              <a:ea typeface="Calibri"/>
              <a:cs typeface="Calibri"/>
              <a:sym typeface="Calibri"/>
            </a:endParaRPr>
          </a:p>
        </p:txBody>
      </p:sp>
      <p:sp>
        <p:nvSpPr>
          <p:cNvPr id="196" name="Google Shape;196;p25"/>
          <p:cNvSpPr/>
          <p:nvPr/>
        </p:nvSpPr>
        <p:spPr>
          <a:xfrm>
            <a:off x="2817812" y="3733154"/>
            <a:ext cx="503186" cy="915046"/>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25"/>
          <p:cNvSpPr/>
          <p:nvPr/>
        </p:nvSpPr>
        <p:spPr>
          <a:xfrm>
            <a:off x="8624399" y="3771253"/>
            <a:ext cx="503186" cy="915046"/>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Nguyên lý bất đồng bộ trong javascript</a:t>
            </a:r>
            <a:endParaRPr b="0"/>
          </a:p>
        </p:txBody>
      </p:sp>
      <p:sp>
        <p:nvSpPr>
          <p:cNvPr id="204" name="Google Shape;204;p2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rgbClr val="FF5A33"/>
              </a:buClr>
              <a:buSzPts val="2800"/>
              <a:buFont typeface="Noto Sans Symbols"/>
              <a:buChar char="❑"/>
            </a:pPr>
            <a:r>
              <a:rPr lang="en-US"/>
              <a:t>Nguyên lý bất đồng bộ trong javascript được dựa trên 4 thành phần sau:</a:t>
            </a:r>
            <a:endParaRPr/>
          </a:p>
          <a:p>
            <a:pPr indent="-285750" lvl="1" marL="742950" rtl="0" algn="l">
              <a:lnSpc>
                <a:spcPct val="100000"/>
              </a:lnSpc>
              <a:spcBef>
                <a:spcPts val="480"/>
              </a:spcBef>
              <a:spcAft>
                <a:spcPts val="0"/>
              </a:spcAft>
              <a:buSzPts val="2400"/>
              <a:buChar char="❖"/>
            </a:pPr>
            <a:r>
              <a:rPr b="1" lang="en-US"/>
              <a:t>CALL STACK</a:t>
            </a:r>
            <a:r>
              <a:rPr lang="en-US"/>
              <a:t> - là một dạng cấu trúc dữ liệu ghi lại vị trí các lệnh đang được thực hiện trong chương trình. Khi lệnh bắt đầu được thực hiện sẽ được đưa vào </a:t>
            </a:r>
            <a:r>
              <a:rPr b="1" lang="en-US"/>
              <a:t>đỉnh của stack</a:t>
            </a:r>
            <a:r>
              <a:rPr lang="en-US"/>
              <a:t> và sau khi thực hiện xong sẽ được lấy ra khỏi ngăn xếp.</a:t>
            </a:r>
            <a:endParaRPr/>
          </a:p>
          <a:p>
            <a:pPr indent="-285750" lvl="1" marL="742950" rtl="0" algn="l">
              <a:lnSpc>
                <a:spcPct val="100000"/>
              </a:lnSpc>
              <a:spcBef>
                <a:spcPts val="480"/>
              </a:spcBef>
              <a:spcAft>
                <a:spcPts val="0"/>
              </a:spcAft>
              <a:buSzPts val="2400"/>
              <a:buChar char="❖"/>
            </a:pPr>
            <a:r>
              <a:rPr b="1" lang="en-US"/>
              <a:t>WEB APIs</a:t>
            </a:r>
            <a:r>
              <a:rPr lang="en-US"/>
              <a:t> - về bản chất đây chính là các luồng xử lý mà ta không thể truy cập trực tiếp mà chỉ có thể gọi được đến nó. Các luồng này do trình duyệt cung cấp.</a:t>
            </a:r>
            <a:endParaRPr/>
          </a:p>
          <a:p>
            <a:pPr indent="-285750" lvl="1" marL="742950" rtl="0" algn="l">
              <a:lnSpc>
                <a:spcPct val="100000"/>
              </a:lnSpc>
              <a:spcBef>
                <a:spcPts val="480"/>
              </a:spcBef>
              <a:spcAft>
                <a:spcPts val="0"/>
              </a:spcAft>
              <a:buSzPts val="2400"/>
              <a:buChar char="❖"/>
            </a:pPr>
            <a:r>
              <a:rPr b="1" lang="en-US"/>
              <a:t>CALLBACK QUEUE</a:t>
            </a:r>
            <a:r>
              <a:rPr lang="en-US"/>
              <a:t> - là một dạng cấu trúc dữ liệu với nguyên tắc First-In-First-Out (vào trước ra trước).</a:t>
            </a:r>
            <a:endParaRPr/>
          </a:p>
          <a:p>
            <a:pPr indent="-285750" lvl="1" marL="742950" rtl="0" algn="l">
              <a:lnSpc>
                <a:spcPct val="100000"/>
              </a:lnSpc>
              <a:spcBef>
                <a:spcPts val="480"/>
              </a:spcBef>
              <a:spcAft>
                <a:spcPts val="0"/>
              </a:spcAft>
              <a:buSzPts val="2400"/>
              <a:buChar char="❖"/>
            </a:pPr>
            <a:r>
              <a:rPr b="1" lang="en-US"/>
              <a:t>EVENT LOOP</a:t>
            </a:r>
            <a:r>
              <a:rPr lang="en-US"/>
              <a:t> - có nhiệm vụ giám sát tình trạng của CALL STACK và CALLBACK QUEUE. Để hiểu được quá trình thực hiện của cơ chế bất đồng bộ ta sẽ đưa ví dụ thứ hai vào và thực hiện trong mô hình trên.</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