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1"/>
  </p:notesMasterIdLst>
  <p:sldIdLst>
    <p:sldId id="3825" r:id="rId5"/>
    <p:sldId id="3826" r:id="rId6"/>
    <p:sldId id="3835" r:id="rId7"/>
    <p:sldId id="3836" r:id="rId8"/>
    <p:sldId id="3851" r:id="rId9"/>
    <p:sldId id="3852" r:id="rId10"/>
    <p:sldId id="3853" r:id="rId11"/>
    <p:sldId id="3854" r:id="rId12"/>
    <p:sldId id="3846" r:id="rId13"/>
    <p:sldId id="3850" r:id="rId14"/>
    <p:sldId id="3847" r:id="rId15"/>
    <p:sldId id="3848" r:id="rId16"/>
    <p:sldId id="3849" r:id="rId17"/>
    <p:sldId id="3855" r:id="rId18"/>
    <p:sldId id="3856" r:id="rId19"/>
    <p:sldId id="38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Rural Municipality Crop Yield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Ethan Lam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E952-C78F-1740-3BCB-AD71BF29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Partial Autocorrelation (Spring Wheat)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A205-7F63-B361-CA55-089E2FF1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1C13-804B-B259-DDF1-B267B78E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5E39-2643-01CC-A631-D68CB658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CA97C-B343-908B-BE66-137E854D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783052"/>
            <a:ext cx="5410200" cy="4124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8F5FE-1376-FFBB-BFDD-2C3AF59E1692}"/>
              </a:ext>
            </a:extLst>
          </p:cNvPr>
          <p:cNvSpPr txBox="1"/>
          <p:nvPr/>
        </p:nvSpPr>
        <p:spPr>
          <a:xfrm>
            <a:off x="757382" y="2235200"/>
            <a:ext cx="4599622" cy="385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400" dirty="0"/>
              <a:t>- When analyzing the plot, we can see that the first lag has a very strong correlation to our future value.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400" dirty="0"/>
              <a:t>- Lag 5 is the last lag the clearly goes above the green threshold line. As such, we now know to use 5 lags to create our auto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6299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69EE-1EB5-42AA-5434-E1259E2C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(Autoregressive model)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AB68B-8260-339C-D01A-B679AAFA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72BA-4214-B06C-02DE-BA36863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FC08-28A4-07BD-DA92-1A994A4B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733E38-086C-2553-B2B4-792CF919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256145"/>
            <a:ext cx="11018982" cy="531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6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03AB-15F5-19B8-207B-F7DFD92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ARIMA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5571-6FDE-2B51-3E0A-FDBBCFA0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77CB-87EB-4A75-3CCD-5E531A0C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8771-82C1-10C0-969E-E75292FD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388C8-0F05-49FC-71EE-0F4F13EE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982"/>
            <a:ext cx="12192000" cy="52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3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029-0D2E-C437-B94D-5D79019E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AD9E5-A3D9-66C1-55DA-ADDABDEE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6BEC-94E3-C647-39FB-C197335B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B972-7001-6168-3753-85CCE889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8362F-C8C0-CD3F-099A-5E4DF40B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320800"/>
            <a:ext cx="11181449" cy="52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0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41B7-9A3D-F41A-1D8B-CC0AA9D7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k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BF75-91C2-38B9-365E-02BC08AC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4528497" cy="3859742"/>
          </a:xfrm>
        </p:spPr>
        <p:txBody>
          <a:bodyPr/>
          <a:lstStyle/>
          <a:p>
            <a:r>
              <a:rPr lang="en-US" dirty="0"/>
              <a:t>The image show that the k=5 is not a bad choice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CE90-17FB-756E-98B4-E15DF1E0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2161-B3C3-6EC7-25B8-355E63BE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C0FA-6D06-FC88-0735-C86870CB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CBAB42-FF34-D5EA-2354-DC3D38E0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72" y="1573512"/>
            <a:ext cx="56102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5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ED09-D24A-3B86-A68B-0C3DCD98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8E33-A849-DE29-8B5A-A169859C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4343769" cy="3859742"/>
          </a:xfrm>
        </p:spPr>
        <p:txBody>
          <a:bodyPr/>
          <a:lstStyle/>
          <a:p>
            <a:r>
              <a:rPr lang="en-US" dirty="0"/>
              <a:t>Used to determine the degree of separation between clusters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C4CE-E846-F0ED-8127-4817EF04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7FD0-B829-EEBC-EA3C-792DA929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4EC9-4B38-88A2-02EB-D48C3121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3F91D-3B76-4831-5F32-A1B993EFB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96" y="1843953"/>
            <a:ext cx="52768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3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The Problem</a:t>
            </a:r>
          </a:p>
          <a:p>
            <a:pPr marL="0" indent="0">
              <a:buNone/>
            </a:pPr>
            <a:r>
              <a:rPr lang="en-US" dirty="0"/>
              <a:t>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7861AE-DD68-2C47-22C1-5FF2F524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E2169-7400-9A72-DA6D-17AF1662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find the best place in Saskatchewan to grow Barley</a:t>
            </a:r>
          </a:p>
          <a:p>
            <a:r>
              <a:rPr lang="en-US" dirty="0"/>
              <a:t>I want to know if my investment is good in terms of the ROI or I want to forecast the yields in a specific Rural Municipality of a crop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92BF7-B213-47D1-9F09-FC5F1047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07/24/2023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319B03-B4A4-AB64-AAC6-F015345B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Rural Municipality Yield Forecast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4A511C-8BD3-D0D3-5B61-7F6B3BFD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2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711DC-FAB4-8DD3-D9AD-7681A1FF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319496" cy="1325880"/>
          </a:xfrm>
        </p:spPr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7E37A3-C61B-3F5B-40C6-EE43BA4C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10916234" cy="43525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Crop yield data:</a:t>
            </a:r>
          </a:p>
          <a:p>
            <a:pPr marL="571500" lvl="1" indent="-342900"/>
            <a:r>
              <a:rPr lang="en-US" dirty="0"/>
              <a:t>Crop yields by Rural Municipality (RM) are produced annually from the Ministry of Saskatchewan Crop Report and Saskatchewan Crop Insurance Corporation</a:t>
            </a:r>
          </a:p>
          <a:p>
            <a:pPr marL="571500" lvl="1" indent="-342900"/>
            <a:r>
              <a:rPr lang="en-US" dirty="0"/>
              <a:t>Data provided from 1938 to 2022.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400" dirty="0"/>
              <a:t>Geospatial: </a:t>
            </a:r>
          </a:p>
          <a:p>
            <a:pPr lvl="2" indent="0">
              <a:buNone/>
            </a:pPr>
            <a:r>
              <a:rPr lang="en-US" dirty="0"/>
              <a:t>The shapefile from Government of Saskatchewan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400" dirty="0"/>
              <a:t>First look at the data</a:t>
            </a:r>
          </a:p>
          <a:p>
            <a:pPr marL="342900" lvl="1" indent="-342900">
              <a:spcBef>
                <a:spcPts val="1000"/>
              </a:spcBef>
            </a:pPr>
            <a:endParaRPr lang="en-US" sz="2400" dirty="0"/>
          </a:p>
          <a:p>
            <a:pPr marL="0" lvl="1" indent="0">
              <a:spcBef>
                <a:spcPts val="1000"/>
              </a:spcBef>
              <a:buNone/>
            </a:pPr>
            <a:endParaRPr 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AA36BD-E6A9-F246-BEEE-FC2987A0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F95D1A-6596-0A22-4B08-7CB41174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F4FD0E-7B65-1C38-B562-6F3B8459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FBD2F4-D501-1AA7-8CB4-9EEB11A60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49285"/>
              </p:ext>
            </p:extLst>
          </p:nvPr>
        </p:nvGraphicFramePr>
        <p:xfrm>
          <a:off x="637015" y="4806811"/>
          <a:ext cx="10721196" cy="1549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622">
                  <a:extLst>
                    <a:ext uri="{9D8B030D-6E8A-4147-A177-3AD203B41FA5}">
                      <a16:colId xmlns:a16="http://schemas.microsoft.com/office/drawing/2014/main" val="2867624357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1245760322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3987223440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2883524165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983054653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677063837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2393214228"/>
                    </a:ext>
                  </a:extLst>
                </a:gridCol>
                <a:gridCol w="772144">
                  <a:extLst>
                    <a:ext uri="{9D8B030D-6E8A-4147-A177-3AD203B41FA5}">
                      <a16:colId xmlns:a16="http://schemas.microsoft.com/office/drawing/2014/main" val="3507704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92604795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1059836319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681752755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1278766956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1901009629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626550804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1853156147"/>
                    </a:ext>
                  </a:extLst>
                </a:gridCol>
                <a:gridCol w="595622">
                  <a:extLst>
                    <a:ext uri="{9D8B030D-6E8A-4147-A177-3AD203B41FA5}">
                      <a16:colId xmlns:a16="http://schemas.microsoft.com/office/drawing/2014/main" val="965768902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301484860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4159458857"/>
                    </a:ext>
                  </a:extLst>
                </a:gridCol>
              </a:tblGrid>
              <a:tr h="34621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RM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Winter Wheat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Canola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Spring Wheat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Mustard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Durum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Sunflowers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Oats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Lentils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Peas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Barley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Fall Rye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Canary Seed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Spring Rye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Tame Hay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Flax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Chickpeas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9128" marB="0" anchor="ctr"/>
                </a:tc>
                <a:extLst>
                  <a:ext uri="{0D108BD9-81ED-4DB2-BD59-A6C34878D82A}">
                    <a16:rowId xmlns:a16="http://schemas.microsoft.com/office/drawing/2014/main" val="409815482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extLst>
                  <a:ext uri="{0D108BD9-81ED-4DB2-BD59-A6C34878D82A}">
                    <a16:rowId xmlns:a16="http://schemas.microsoft.com/office/drawing/2014/main" val="2609127776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extLst>
                  <a:ext uri="{0D108BD9-81ED-4DB2-BD59-A6C34878D82A}">
                    <a16:rowId xmlns:a16="http://schemas.microsoft.com/office/drawing/2014/main" val="2082568380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extLst>
                  <a:ext uri="{0D108BD9-81ED-4DB2-BD59-A6C34878D82A}">
                    <a16:rowId xmlns:a16="http://schemas.microsoft.com/office/drawing/2014/main" val="1687875413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1941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extLst>
                  <a:ext uri="{0D108BD9-81ED-4DB2-BD59-A6C34878D82A}">
                    <a16:rowId xmlns:a16="http://schemas.microsoft.com/office/drawing/2014/main" val="1373699677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128" marR="9128" marT="36512" marB="36512" anchor="ctr"/>
                </a:tc>
                <a:extLst>
                  <a:ext uri="{0D108BD9-81ED-4DB2-BD59-A6C34878D82A}">
                    <a16:rowId xmlns:a16="http://schemas.microsoft.com/office/drawing/2014/main" val="328565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15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147331-9D77-BDE3-B48E-0ABB299D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Check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CBBF71-D203-ACD6-667F-76A5556F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for NULL/Missing values</a:t>
            </a:r>
          </a:p>
          <a:p>
            <a:pPr marL="571500" lvl="1" indent="-342900"/>
            <a:r>
              <a:rPr lang="en-US" dirty="0"/>
              <a:t>Many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for duplicate</a:t>
            </a:r>
          </a:p>
          <a:p>
            <a:pPr marL="571500" lvl="1" indent="-342900"/>
            <a:r>
              <a:rPr lang="en-US" dirty="0"/>
              <a:t>No duplicate was found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D17A84-E22A-88AE-FD6A-3F29CE1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3FB05A-A5F8-B1ED-8C8B-2025A360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5A424D-1D26-F105-10BE-1767318B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F067CF-61FF-5374-AA1D-F96F16A3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73" y="1647444"/>
            <a:ext cx="61722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0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E337123-D88C-35F1-A826-09BD7520FD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2CB8A-61E3-6876-1268-10A49E07F3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C967EF-35C2-A8C5-A8BF-1C07FAD4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68C6E-255E-B7B3-773B-96A6F74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that there are 25312 entries in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18 columns in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299 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84157C-8177-4C31-5587-A38817D6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AB1E43-2C0E-D9A9-8312-0B9D7353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92C48E-2692-179C-1004-B71FB3C3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8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67F3F-5DC1-C15A-46C0-41E53AD1BA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78E68-87B6-09DE-C7B7-40E345E35C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845FD-914F-4C16-0A5B-60D36281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Outliers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32CEA3-D093-FE5C-D1D9-E8B5B2B3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4614395" cy="4352544"/>
          </a:xfrm>
        </p:spPr>
        <p:txBody>
          <a:bodyPr/>
          <a:lstStyle/>
          <a:p>
            <a:r>
              <a:rPr lang="en-US" dirty="0"/>
              <a:t>There are many outliers in the data of Mustard, Lentils, Canary Seeds, and Chickpeas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5B4F85-092E-A4F3-D7D7-EB2769EC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D07D42-D3F2-F0B7-43DF-35E1E110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9156-8696-71AB-828D-313896FE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69D83-C283-80E8-9DA9-99554664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91" y="1234884"/>
            <a:ext cx="666892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8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FAEA200-EDE3-1DB1-38AB-78E8BB277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EFB83-D55D-FFD5-8F40-44A0FA32D0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F71DD0-38CF-9846-50D5-9E57A577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968408-1F56-25BD-07DE-007CD66A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30EC0F-2027-B411-1131-F17DB84C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568688-43C9-2F66-300C-B55C6E38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CD683-FDEC-2657-A678-5EAD391A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20" y="1293090"/>
            <a:ext cx="9968175" cy="54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7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EB9C-5A6E-7981-6411-C962FA1C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3E764-BB2A-C697-0DB2-C355DD2B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C52A-0140-76F0-B2E7-BDDE74EC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2547-CED5-0DC0-1F7C-D41A62F0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70C43D5-30CB-4887-6DAE-2A224FAF1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84183"/>
              </p:ext>
            </p:extLst>
          </p:nvPr>
        </p:nvGraphicFramePr>
        <p:xfrm>
          <a:off x="6837363" y="549275"/>
          <a:ext cx="380047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800520" imgH="5943600" progId="Paint.Picture">
                  <p:embed/>
                </p:oleObj>
              </mc:Choice>
              <mc:Fallback>
                <p:oleObj name="Bitmap Image" r:id="rId2" imgW="3800520" imgH="594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7363" y="549275"/>
                        <a:ext cx="3800475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3ED7FAD-2142-C2AB-6E78-94696DBB9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659" y="2416175"/>
            <a:ext cx="4762500" cy="4076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392A62-164F-AD6D-0369-F5304128413D}"/>
              </a:ext>
            </a:extLst>
          </p:cNvPr>
          <p:cNvSpPr txBox="1"/>
          <p:nvPr/>
        </p:nvSpPr>
        <p:spPr>
          <a:xfrm>
            <a:off x="1025236" y="1496291"/>
            <a:ext cx="408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place has the highest average Barley yield in the last 10 year is RM: 369</a:t>
            </a:r>
          </a:p>
        </p:txBody>
      </p:sp>
    </p:spTree>
    <p:extLst>
      <p:ext uri="{BB962C8B-B14F-4D97-AF65-F5344CB8AC3E}">
        <p14:creationId xmlns:p14="http://schemas.microsoft.com/office/powerpoint/2010/main" val="26819155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{923BCEBD-1AE6-4895-9181-01A530047228}tf78504181_win32</Template>
  <TotalTime>219</TotalTime>
  <Words>473</Words>
  <Application>Microsoft Office PowerPoint</Application>
  <PresentationFormat>Widescreen</PresentationFormat>
  <Paragraphs>195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Segoe UI</vt:lpstr>
      <vt:lpstr>Tw Cen MT</vt:lpstr>
      <vt:lpstr>ShapesVTI</vt:lpstr>
      <vt:lpstr>Paintbrush Picture</vt:lpstr>
      <vt:lpstr>Rural Municipality Crop Yield Prediction</vt:lpstr>
      <vt:lpstr>Agenda</vt:lpstr>
      <vt:lpstr>The problems</vt:lpstr>
      <vt:lpstr>Data Collection and Preprocessing</vt:lpstr>
      <vt:lpstr>Data Quality Check</vt:lpstr>
      <vt:lpstr>EXPLORATORY DATA ANALYSIS</vt:lpstr>
      <vt:lpstr>Check Outliers</vt:lpstr>
      <vt:lpstr>Correlation Matrix</vt:lpstr>
      <vt:lpstr>GIS Analysis</vt:lpstr>
      <vt:lpstr>Time Series: Partial Autocorrelation (Spring Wheat)</vt:lpstr>
      <vt:lpstr>Time Series (Autoregressive model)</vt:lpstr>
      <vt:lpstr>Time Series: ARIMA</vt:lpstr>
      <vt:lpstr>Time Series: XGBoost</vt:lpstr>
      <vt:lpstr>Unsupervised Learning – k number</vt:lpstr>
      <vt:lpstr>Silhouette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Rural Municipality Crop Yield Prediction</dc:title>
  <dc:creator>Lam, Hai Thong</dc:creator>
  <cp:lastModifiedBy>Lam, Hai Thong</cp:lastModifiedBy>
  <cp:revision>29</cp:revision>
  <dcterms:created xsi:type="dcterms:W3CDTF">2023-07-24T00:44:21Z</dcterms:created>
  <dcterms:modified xsi:type="dcterms:W3CDTF">2023-07-28T23:49:02Z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