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8" r:id="rId3"/>
    <p:sldId id="259" r:id="rId4"/>
    <p:sldId id="260" r:id="rId5"/>
    <p:sldId id="261" r:id="rId6"/>
    <p:sldId id="262" r:id="rId7"/>
    <p:sldId id="263" r:id="rId8"/>
    <p:sldId id="312" r:id="rId9"/>
    <p:sldId id="264" r:id="rId10"/>
    <p:sldId id="265" r:id="rId11"/>
    <p:sldId id="314" r:id="rId12"/>
    <p:sldId id="315" r:id="rId13"/>
    <p:sldId id="268" r:id="rId14"/>
    <p:sldId id="326" r:id="rId15"/>
    <p:sldId id="317" r:id="rId16"/>
    <p:sldId id="318" r:id="rId17"/>
    <p:sldId id="319" r:id="rId18"/>
    <p:sldId id="320" r:id="rId19"/>
    <p:sldId id="321" r:id="rId20"/>
    <p:sldId id="324" r:id="rId21"/>
    <p:sldId id="325" r:id="rId22"/>
    <p:sldId id="327" r:id="rId23"/>
    <p:sldId id="328" r:id="rId24"/>
    <p:sldId id="329" r:id="rId25"/>
    <p:sldId id="330" r:id="rId26"/>
    <p:sldId id="332" r:id="rId27"/>
    <p:sldId id="334" r:id="rId28"/>
    <p:sldId id="335"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Cambria" panose="02040503050406030204" pitchFamily="18" charset="0"/>
      <p:regular r:id="rId35"/>
      <p:bold r:id="rId36"/>
      <p:italic r:id="rId37"/>
      <p:boldItalic r:id="rId38"/>
    </p:embeddedFont>
    <p:embeddedFont>
      <p:font typeface="Consolas" panose="020B0609020204030204" pitchFamily="49" charset="0"/>
      <p:regular r:id="rId39"/>
      <p:bold r:id="rId40"/>
      <p:italic r:id="rId41"/>
      <p:boldItalic r:id="rId42"/>
    </p:embeddedFont>
    <p:embeddedFont>
      <p:font typeface="DM Sans" panose="020B0604020202020204" charset="0"/>
      <p:regular r:id="rId43"/>
    </p:embeddedFont>
    <p:embeddedFont>
      <p:font typeface="Nunito Light" pitchFamily="2" charset="0"/>
      <p:regular r:id="rId44"/>
    </p:embeddedFont>
    <p:embeddedFont>
      <p:font typeface="Outfit" panose="020B0604020202020204"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 uri="{505F2C04-C923-438B-8C0F-E0CD2BADF298}">
      <wppc:fontMiss xmln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9C74"/>
    <a:srgbClr val="356234"/>
    <a:srgbClr val="F884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d5260bdd85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d5260bdd85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4"/>
        <p:cNvGrpSpPr/>
        <p:nvPr/>
      </p:nvGrpSpPr>
      <p:grpSpPr>
        <a:xfrm>
          <a:off x="0" y="0"/>
          <a:ext cx="0" cy="0"/>
          <a:chOff x="0" y="0"/>
          <a:chExt cx="0" cy="0"/>
        </a:xfrm>
      </p:grpSpPr>
      <p:sp>
        <p:nvSpPr>
          <p:cNvPr id="65" name="Google Shape;65;p11"/>
          <p:cNvSpPr txBox="1">
            <a:spLocks noGrp="1"/>
          </p:cNvSpPr>
          <p:nvPr>
            <p:ph type="title" hasCustomPrompt="1"/>
          </p:nvPr>
        </p:nvSpPr>
        <p:spPr>
          <a:xfrm>
            <a:off x="713225" y="1774100"/>
            <a:ext cx="4676100" cy="10980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6" name="Google Shape;66;p11"/>
          <p:cNvSpPr txBox="1">
            <a:spLocks noGrp="1"/>
          </p:cNvSpPr>
          <p:nvPr>
            <p:ph type="subTitle" idx="1"/>
          </p:nvPr>
        </p:nvSpPr>
        <p:spPr>
          <a:xfrm>
            <a:off x="713225" y="2872275"/>
            <a:ext cx="46761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7"/>
        <p:cNvGrpSpPr/>
        <p:nvPr/>
      </p:nvGrpSpPr>
      <p:grpSpPr>
        <a:xfrm>
          <a:off x="0" y="0"/>
          <a:ext cx="0" cy="0"/>
          <a:chOff x="0" y="0"/>
          <a:chExt cx="0" cy="0"/>
        </a:xfrm>
      </p:grpSpPr>
      <p:grpSp>
        <p:nvGrpSpPr>
          <p:cNvPr id="98" name="Google Shape;98;p14"/>
          <p:cNvGrpSpPr/>
          <p:nvPr/>
        </p:nvGrpSpPr>
        <p:grpSpPr>
          <a:xfrm>
            <a:off x="-247298" y="-446215"/>
            <a:ext cx="9638600" cy="6030088"/>
            <a:chOff x="-247298" y="-446215"/>
            <a:chExt cx="9638600" cy="6030088"/>
          </a:xfrm>
        </p:grpSpPr>
        <p:sp>
          <p:nvSpPr>
            <p:cNvPr id="99" name="Google Shape;99;p1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4"/>
          <p:cNvSpPr txBox="1">
            <a:spLocks noGrp="1"/>
          </p:cNvSpPr>
          <p:nvPr>
            <p:ph type="title"/>
          </p:nvPr>
        </p:nvSpPr>
        <p:spPr>
          <a:xfrm>
            <a:off x="1226425" y="3229500"/>
            <a:ext cx="6691200" cy="54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8" name="Google Shape;108;p14"/>
          <p:cNvSpPr txBox="1">
            <a:spLocks noGrp="1"/>
          </p:cNvSpPr>
          <p:nvPr>
            <p:ph type="subTitle" idx="1"/>
          </p:nvPr>
        </p:nvSpPr>
        <p:spPr>
          <a:xfrm>
            <a:off x="1226413" y="1366200"/>
            <a:ext cx="6691200" cy="186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9"/>
        <p:cNvGrpSpPr/>
        <p:nvPr/>
      </p:nvGrpSpPr>
      <p:grpSpPr>
        <a:xfrm>
          <a:off x="0" y="0"/>
          <a:ext cx="0" cy="0"/>
          <a:chOff x="0" y="0"/>
          <a:chExt cx="0" cy="0"/>
        </a:xfrm>
      </p:grpSpPr>
      <p:grpSp>
        <p:nvGrpSpPr>
          <p:cNvPr id="110" name="Google Shape;110;p15"/>
          <p:cNvGrpSpPr/>
          <p:nvPr/>
        </p:nvGrpSpPr>
        <p:grpSpPr>
          <a:xfrm>
            <a:off x="-535133" y="-37823"/>
            <a:ext cx="10207495" cy="5621696"/>
            <a:chOff x="-535133" y="-37823"/>
            <a:chExt cx="10207495" cy="5621696"/>
          </a:xfrm>
        </p:grpSpPr>
        <p:sp>
          <p:nvSpPr>
            <p:cNvPr id="111" name="Google Shape;111;p15"/>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20"/>
        <p:cNvGrpSpPr/>
        <p:nvPr/>
      </p:nvGrpSpPr>
      <p:grpSpPr>
        <a:xfrm>
          <a:off x="0" y="0"/>
          <a:ext cx="0" cy="0"/>
          <a:chOff x="0" y="0"/>
          <a:chExt cx="0" cy="0"/>
        </a:xfrm>
      </p:grpSpPr>
      <p:grpSp>
        <p:nvGrpSpPr>
          <p:cNvPr id="121" name="Google Shape;121;p16"/>
          <p:cNvGrpSpPr/>
          <p:nvPr/>
        </p:nvGrpSpPr>
        <p:grpSpPr>
          <a:xfrm>
            <a:off x="-247298" y="-446215"/>
            <a:ext cx="9638610" cy="6030088"/>
            <a:chOff x="-247298" y="-446215"/>
            <a:chExt cx="9638610" cy="6030088"/>
          </a:xfrm>
        </p:grpSpPr>
        <p:sp>
          <p:nvSpPr>
            <p:cNvPr id="122" name="Google Shape;122;p16"/>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131"/>
        <p:cNvGrpSpPr/>
        <p:nvPr/>
      </p:nvGrpSpPr>
      <p:grpSpPr>
        <a:xfrm>
          <a:off x="0" y="0"/>
          <a:ext cx="0" cy="0"/>
          <a:chOff x="0" y="0"/>
          <a:chExt cx="0" cy="0"/>
        </a:xfrm>
      </p:grpSpPr>
      <p:grpSp>
        <p:nvGrpSpPr>
          <p:cNvPr id="132" name="Google Shape;132;p17"/>
          <p:cNvGrpSpPr/>
          <p:nvPr/>
        </p:nvGrpSpPr>
        <p:grpSpPr>
          <a:xfrm>
            <a:off x="-548808" y="-584898"/>
            <a:ext cx="10241610" cy="6168779"/>
            <a:chOff x="-548808" y="-584898"/>
            <a:chExt cx="10241610" cy="6168779"/>
          </a:xfrm>
        </p:grpSpPr>
        <p:sp>
          <p:nvSpPr>
            <p:cNvPr id="133" name="Google Shape;133;p17"/>
            <p:cNvSpPr/>
            <p:nvPr/>
          </p:nvSpPr>
          <p:spPr>
            <a:xfrm>
              <a:off x="293877" y="46157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7"/>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7"/>
            <p:cNvSpPr/>
            <p:nvPr/>
          </p:nvSpPr>
          <p:spPr>
            <a:xfrm rot="10800000" flipH="1">
              <a:off x="-129123"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7"/>
            <p:cNvSpPr/>
            <p:nvPr/>
          </p:nvSpPr>
          <p:spPr>
            <a:xfrm rot="10800000" flipH="1">
              <a:off x="-548808"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7"/>
            <p:cNvSpPr/>
            <p:nvPr/>
          </p:nvSpPr>
          <p:spPr>
            <a:xfrm>
              <a:off x="1851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7"/>
            <p:cNvSpPr/>
            <p:nvPr/>
          </p:nvSpPr>
          <p:spPr>
            <a:xfrm rot="10800000">
              <a:off x="8434407" y="44966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7"/>
            <p:cNvSpPr/>
            <p:nvPr/>
          </p:nvSpPr>
          <p:spPr>
            <a:xfrm rot="10800000">
              <a:off x="8854092" y="4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7"/>
            <p:cNvSpPr/>
            <p:nvPr/>
          </p:nvSpPr>
          <p:spPr>
            <a:xfrm flipH="1">
              <a:off x="8120092" y="-58489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TITLE_ONLY_4">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44" name="Google Shape;144;p18"/>
          <p:cNvGrpSpPr/>
          <p:nvPr/>
        </p:nvGrpSpPr>
        <p:grpSpPr>
          <a:xfrm>
            <a:off x="-476796" y="2900252"/>
            <a:ext cx="10097585" cy="2865204"/>
            <a:chOff x="-476796" y="2900252"/>
            <a:chExt cx="10097585" cy="2865204"/>
          </a:xfrm>
        </p:grpSpPr>
        <p:grpSp>
          <p:nvGrpSpPr>
            <p:cNvPr id="145" name="Google Shape;145;p18"/>
            <p:cNvGrpSpPr/>
            <p:nvPr/>
          </p:nvGrpSpPr>
          <p:grpSpPr>
            <a:xfrm>
              <a:off x="-476796" y="2900252"/>
              <a:ext cx="10097585" cy="2865204"/>
              <a:chOff x="-476796" y="2900252"/>
              <a:chExt cx="10097585" cy="2865204"/>
            </a:xfrm>
          </p:grpSpPr>
          <p:sp>
            <p:nvSpPr>
              <p:cNvPr id="146" name="Google Shape;146;p18"/>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8"/>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8"/>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8"/>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 name="Google Shape;153;p18"/>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54"/>
        <p:cNvGrpSpPr/>
        <p:nvPr/>
      </p:nvGrpSpPr>
      <p:grpSpPr>
        <a:xfrm>
          <a:off x="0" y="0"/>
          <a:ext cx="0" cy="0"/>
          <a:chOff x="0" y="0"/>
          <a:chExt cx="0" cy="0"/>
        </a:xfrm>
      </p:grpSpPr>
      <p:grpSp>
        <p:nvGrpSpPr>
          <p:cNvPr id="155" name="Google Shape;155;p19"/>
          <p:cNvGrpSpPr/>
          <p:nvPr/>
        </p:nvGrpSpPr>
        <p:grpSpPr>
          <a:xfrm>
            <a:off x="-145083" y="-503840"/>
            <a:ext cx="9434170" cy="6151188"/>
            <a:chOff x="-145083" y="-503840"/>
            <a:chExt cx="9434170" cy="6151188"/>
          </a:xfrm>
        </p:grpSpPr>
        <p:sp>
          <p:nvSpPr>
            <p:cNvPr id="156" name="Google Shape;156;p19"/>
            <p:cNvSpPr/>
            <p:nvPr/>
          </p:nvSpPr>
          <p:spPr>
            <a:xfrm rot="10800000" flipH="1">
              <a:off x="534577" y="46792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p:nvPr/>
          </p:nvSpPr>
          <p:spPr>
            <a:xfrm>
              <a:off x="-145073" y="392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9"/>
            <p:cNvSpPr/>
            <p:nvPr/>
          </p:nvSpPr>
          <p:spPr>
            <a:xfrm>
              <a:off x="-145083" y="44198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flipH="1">
              <a:off x="8430777" y="46443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9"/>
            <p:cNvSpPr/>
            <p:nvPr/>
          </p:nvSpPr>
          <p:spPr>
            <a:xfrm rot="10800000" flipH="1">
              <a:off x="-125483" y="-4286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9"/>
            <p:cNvSpPr/>
            <p:nvPr/>
          </p:nvSpPr>
          <p:spPr>
            <a:xfrm flipH="1">
              <a:off x="7770717" y="-5038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p:nvPr/>
          </p:nvSpPr>
          <p:spPr>
            <a:xfrm rot="10800000">
              <a:off x="8450367" y="2513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9"/>
            <p:cNvSpPr/>
            <p:nvPr/>
          </p:nvSpPr>
          <p:spPr>
            <a:xfrm rot="10800000">
              <a:off x="8450377" y="-2444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9"/>
          <p:cNvSpPr txBox="1">
            <a:spLocks noGrp="1"/>
          </p:cNvSpPr>
          <p:nvPr>
            <p:ph type="title"/>
          </p:nvPr>
        </p:nvSpPr>
        <p:spPr>
          <a:xfrm>
            <a:off x="720000" y="1270313"/>
            <a:ext cx="3777300" cy="1709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 name="Google Shape;165;p19"/>
          <p:cNvSpPr txBox="1">
            <a:spLocks noGrp="1"/>
          </p:cNvSpPr>
          <p:nvPr>
            <p:ph type="subTitle" idx="1"/>
          </p:nvPr>
        </p:nvSpPr>
        <p:spPr>
          <a:xfrm>
            <a:off x="720000" y="2979813"/>
            <a:ext cx="3777300" cy="89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19"/>
          <p:cNvSpPr>
            <a:spLocks noGrp="1"/>
          </p:cNvSpPr>
          <p:nvPr>
            <p:ph type="pic" idx="2"/>
          </p:nvPr>
        </p:nvSpPr>
        <p:spPr>
          <a:xfrm>
            <a:off x="5121925" y="1060325"/>
            <a:ext cx="3109200" cy="3109200"/>
          </a:xfrm>
          <a:prstGeom prst="ellipse">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67"/>
        <p:cNvGrpSpPr/>
        <p:nvPr/>
      </p:nvGrpSpPr>
      <p:grpSpPr>
        <a:xfrm>
          <a:off x="0" y="0"/>
          <a:ext cx="0" cy="0"/>
          <a:chOff x="0" y="0"/>
          <a:chExt cx="0" cy="0"/>
        </a:xfrm>
      </p:grpSpPr>
      <p:grpSp>
        <p:nvGrpSpPr>
          <p:cNvPr id="168" name="Google Shape;168;p20"/>
          <p:cNvGrpSpPr/>
          <p:nvPr/>
        </p:nvGrpSpPr>
        <p:grpSpPr>
          <a:xfrm>
            <a:off x="-247298" y="-446215"/>
            <a:ext cx="9638600" cy="6030088"/>
            <a:chOff x="-247298" y="-446215"/>
            <a:chExt cx="9638600" cy="6030088"/>
          </a:xfrm>
        </p:grpSpPr>
        <p:sp>
          <p:nvSpPr>
            <p:cNvPr id="169" name="Google Shape;169;p20"/>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0"/>
          <p:cNvSpPr txBox="1">
            <a:spLocks noGrp="1"/>
          </p:cNvSpPr>
          <p:nvPr>
            <p:ph type="title"/>
          </p:nvPr>
        </p:nvSpPr>
        <p:spPr>
          <a:xfrm>
            <a:off x="720000" y="1637550"/>
            <a:ext cx="35979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20"/>
          <p:cNvSpPr txBox="1">
            <a:spLocks noGrp="1"/>
          </p:cNvSpPr>
          <p:nvPr>
            <p:ph type="subTitle" idx="1"/>
          </p:nvPr>
        </p:nvSpPr>
        <p:spPr>
          <a:xfrm>
            <a:off x="720000" y="2700750"/>
            <a:ext cx="35979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79"/>
        <p:cNvGrpSpPr/>
        <p:nvPr/>
      </p:nvGrpSpPr>
      <p:grpSpPr>
        <a:xfrm>
          <a:off x="0" y="0"/>
          <a:ext cx="0" cy="0"/>
          <a:chOff x="0" y="0"/>
          <a:chExt cx="0" cy="0"/>
        </a:xfrm>
      </p:grpSpPr>
      <p:grpSp>
        <p:nvGrpSpPr>
          <p:cNvPr id="180" name="Google Shape;180;p21"/>
          <p:cNvGrpSpPr/>
          <p:nvPr/>
        </p:nvGrpSpPr>
        <p:grpSpPr>
          <a:xfrm flipH="1">
            <a:off x="-247298" y="-446215"/>
            <a:ext cx="9638600" cy="6030088"/>
            <a:chOff x="-247298" y="-446215"/>
            <a:chExt cx="9638600" cy="6030088"/>
          </a:xfrm>
        </p:grpSpPr>
        <p:sp>
          <p:nvSpPr>
            <p:cNvPr id="181" name="Google Shape;181;p21"/>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 name="Google Shape;189;p21"/>
          <p:cNvSpPr txBox="1">
            <a:spLocks noGrp="1"/>
          </p:cNvSpPr>
          <p:nvPr>
            <p:ph type="title"/>
          </p:nvPr>
        </p:nvSpPr>
        <p:spPr>
          <a:xfrm>
            <a:off x="4837200" y="1796350"/>
            <a:ext cx="35934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0" name="Google Shape;190;p21"/>
          <p:cNvSpPr txBox="1">
            <a:spLocks noGrp="1"/>
          </p:cNvSpPr>
          <p:nvPr>
            <p:ph type="subTitle" idx="1"/>
          </p:nvPr>
        </p:nvSpPr>
        <p:spPr>
          <a:xfrm>
            <a:off x="4837375" y="2441150"/>
            <a:ext cx="3593400" cy="9060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TITLE_AND_BODY_1">
    <p:spTree>
      <p:nvGrpSpPr>
        <p:cNvPr id="1" name="Shape 191"/>
        <p:cNvGrpSpPr/>
        <p:nvPr/>
      </p:nvGrpSpPr>
      <p:grpSpPr>
        <a:xfrm>
          <a:off x="0" y="0"/>
          <a:ext cx="0" cy="0"/>
          <a:chOff x="0" y="0"/>
          <a:chExt cx="0" cy="0"/>
        </a:xfrm>
      </p:grpSpPr>
      <p:grpSp>
        <p:nvGrpSpPr>
          <p:cNvPr id="192" name="Google Shape;192;p22"/>
          <p:cNvGrpSpPr/>
          <p:nvPr/>
        </p:nvGrpSpPr>
        <p:grpSpPr>
          <a:xfrm>
            <a:off x="-247298" y="-446215"/>
            <a:ext cx="9638600" cy="6030088"/>
            <a:chOff x="-247298" y="-446215"/>
            <a:chExt cx="9638600" cy="6030088"/>
          </a:xfrm>
        </p:grpSpPr>
        <p:sp>
          <p:nvSpPr>
            <p:cNvPr id="193" name="Google Shape;193;p22"/>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2" name="Google Shape;202;p22"/>
          <p:cNvSpPr txBox="1">
            <a:spLocks noGrp="1"/>
          </p:cNvSpPr>
          <p:nvPr>
            <p:ph type="body" idx="1"/>
          </p:nvPr>
        </p:nvSpPr>
        <p:spPr>
          <a:xfrm>
            <a:off x="720000" y="1215742"/>
            <a:ext cx="7704000" cy="1022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Clr>
                <a:srgbClr val="1A1A1A"/>
              </a:buClr>
              <a:buSzPts val="1400"/>
              <a:buFont typeface="Nunito Light"/>
              <a:buChar char="○"/>
              <a:defRPr/>
            </a:lvl2pPr>
            <a:lvl3pPr marL="1371600" lvl="2" indent="-317500" rtl="0">
              <a:lnSpc>
                <a:spcPct val="100000"/>
              </a:lnSpc>
              <a:spcBef>
                <a:spcPts val="0"/>
              </a:spcBef>
              <a:spcAft>
                <a:spcPts val="0"/>
              </a:spcAft>
              <a:buClr>
                <a:srgbClr val="1A1A1A"/>
              </a:buClr>
              <a:buSzPts val="1400"/>
              <a:buFont typeface="Nunito Light"/>
              <a:buChar char="■"/>
              <a:defRPr/>
            </a:lvl3pPr>
            <a:lvl4pPr marL="1828800" lvl="3" indent="-317500" rtl="0">
              <a:lnSpc>
                <a:spcPct val="100000"/>
              </a:lnSpc>
              <a:spcBef>
                <a:spcPts val="0"/>
              </a:spcBef>
              <a:spcAft>
                <a:spcPts val="0"/>
              </a:spcAft>
              <a:buClr>
                <a:srgbClr val="1A1A1A"/>
              </a:buClr>
              <a:buSzPts val="1400"/>
              <a:buFont typeface="Nunito Light"/>
              <a:buChar char="●"/>
              <a:defRPr/>
            </a:lvl4pPr>
            <a:lvl5pPr marL="2286000" lvl="4" indent="-317500" rtl="0">
              <a:lnSpc>
                <a:spcPct val="100000"/>
              </a:lnSpc>
              <a:spcBef>
                <a:spcPts val="0"/>
              </a:spcBef>
              <a:spcAft>
                <a:spcPts val="0"/>
              </a:spcAft>
              <a:buClr>
                <a:srgbClr val="1A1A1A"/>
              </a:buClr>
              <a:buSzPts val="1400"/>
              <a:buFont typeface="Nunito Light"/>
              <a:buChar char="○"/>
              <a:defRPr/>
            </a:lvl5pPr>
            <a:lvl6pPr marL="2743200" lvl="5" indent="-317500" rtl="0">
              <a:lnSpc>
                <a:spcPct val="100000"/>
              </a:lnSpc>
              <a:spcBef>
                <a:spcPts val="0"/>
              </a:spcBef>
              <a:spcAft>
                <a:spcPts val="0"/>
              </a:spcAft>
              <a:buClr>
                <a:srgbClr val="1A1A1A"/>
              </a:buClr>
              <a:buSzPts val="1400"/>
              <a:buFont typeface="Nunito Light"/>
              <a:buChar char="■"/>
              <a:defRPr/>
            </a:lvl6pPr>
            <a:lvl7pPr marL="3200400" lvl="6" indent="-317500" rtl="0">
              <a:lnSpc>
                <a:spcPct val="100000"/>
              </a:lnSpc>
              <a:spcBef>
                <a:spcPts val="0"/>
              </a:spcBef>
              <a:spcAft>
                <a:spcPts val="0"/>
              </a:spcAft>
              <a:buClr>
                <a:srgbClr val="1A1A1A"/>
              </a:buClr>
              <a:buSzPts val="1400"/>
              <a:buFont typeface="Nunito Light"/>
              <a:buChar char="●"/>
              <a:defRPr/>
            </a:lvl7pPr>
            <a:lvl8pPr marL="3657600" lvl="7" indent="-317500" rtl="0">
              <a:lnSpc>
                <a:spcPct val="100000"/>
              </a:lnSpc>
              <a:spcBef>
                <a:spcPts val="0"/>
              </a:spcBef>
              <a:spcAft>
                <a:spcPts val="0"/>
              </a:spcAft>
              <a:buClr>
                <a:srgbClr val="1A1A1A"/>
              </a:buClr>
              <a:buSzPts val="1400"/>
              <a:buFont typeface="Nunito Light"/>
              <a:buChar char="○"/>
              <a:defRPr/>
            </a:lvl8pPr>
            <a:lvl9pPr marL="4114800" lvl="8" indent="-317500" rtl="0">
              <a:lnSpc>
                <a:spcPct val="100000"/>
              </a:lnSpc>
              <a:spcBef>
                <a:spcPts val="0"/>
              </a:spcBef>
              <a:spcAft>
                <a:spcPts val="0"/>
              </a:spcAft>
              <a:buClr>
                <a:srgbClr val="1A1A1A"/>
              </a:buClr>
              <a:buSzPts val="1400"/>
              <a:buFont typeface="Nunito Light"/>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4">
  <p:cSld name="TITLE_AND_BODY_1_1">
    <p:spTree>
      <p:nvGrpSpPr>
        <p:cNvPr id="1" name="Shape 203"/>
        <p:cNvGrpSpPr/>
        <p:nvPr/>
      </p:nvGrpSpPr>
      <p:grpSpPr>
        <a:xfrm>
          <a:off x="0" y="0"/>
          <a:ext cx="0" cy="0"/>
          <a:chOff x="0" y="0"/>
          <a:chExt cx="0" cy="0"/>
        </a:xfrm>
      </p:grpSpPr>
      <p:grpSp>
        <p:nvGrpSpPr>
          <p:cNvPr id="204" name="Google Shape;204;p23"/>
          <p:cNvGrpSpPr/>
          <p:nvPr/>
        </p:nvGrpSpPr>
        <p:grpSpPr>
          <a:xfrm>
            <a:off x="-535133" y="-37823"/>
            <a:ext cx="10207495" cy="5621696"/>
            <a:chOff x="-535133" y="-37823"/>
            <a:chExt cx="10207495" cy="5621696"/>
          </a:xfrm>
        </p:grpSpPr>
        <p:sp>
          <p:nvSpPr>
            <p:cNvPr id="205" name="Google Shape;205;p23"/>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3"/>
          <p:cNvSpPr txBox="1">
            <a:spLocks noGrp="1"/>
          </p:cNvSpPr>
          <p:nvPr>
            <p:ph type="body" idx="1"/>
          </p:nvPr>
        </p:nvSpPr>
        <p:spPr>
          <a:xfrm>
            <a:off x="720000" y="1215749"/>
            <a:ext cx="7704000" cy="3145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Clr>
                <a:srgbClr val="1A1A1A"/>
              </a:buClr>
              <a:buSzPts val="1400"/>
              <a:buFont typeface="Nunito Light"/>
              <a:buChar char="○"/>
              <a:defRPr/>
            </a:lvl2pPr>
            <a:lvl3pPr marL="1371600" lvl="2" indent="-317500" rtl="0">
              <a:lnSpc>
                <a:spcPct val="100000"/>
              </a:lnSpc>
              <a:spcBef>
                <a:spcPts val="0"/>
              </a:spcBef>
              <a:spcAft>
                <a:spcPts val="0"/>
              </a:spcAft>
              <a:buClr>
                <a:srgbClr val="1A1A1A"/>
              </a:buClr>
              <a:buSzPts val="1400"/>
              <a:buFont typeface="Nunito Light"/>
              <a:buChar char="■"/>
              <a:defRPr/>
            </a:lvl3pPr>
            <a:lvl4pPr marL="1828800" lvl="3" indent="-317500" rtl="0">
              <a:lnSpc>
                <a:spcPct val="100000"/>
              </a:lnSpc>
              <a:spcBef>
                <a:spcPts val="0"/>
              </a:spcBef>
              <a:spcAft>
                <a:spcPts val="0"/>
              </a:spcAft>
              <a:buClr>
                <a:srgbClr val="1A1A1A"/>
              </a:buClr>
              <a:buSzPts val="1400"/>
              <a:buFont typeface="Nunito Light"/>
              <a:buChar char="●"/>
              <a:defRPr/>
            </a:lvl4pPr>
            <a:lvl5pPr marL="2286000" lvl="4" indent="-317500" rtl="0">
              <a:lnSpc>
                <a:spcPct val="100000"/>
              </a:lnSpc>
              <a:spcBef>
                <a:spcPts val="0"/>
              </a:spcBef>
              <a:spcAft>
                <a:spcPts val="0"/>
              </a:spcAft>
              <a:buClr>
                <a:srgbClr val="1A1A1A"/>
              </a:buClr>
              <a:buSzPts val="1400"/>
              <a:buFont typeface="Nunito Light"/>
              <a:buChar char="○"/>
              <a:defRPr/>
            </a:lvl5pPr>
            <a:lvl6pPr marL="2743200" lvl="5" indent="-317500" rtl="0">
              <a:lnSpc>
                <a:spcPct val="100000"/>
              </a:lnSpc>
              <a:spcBef>
                <a:spcPts val="0"/>
              </a:spcBef>
              <a:spcAft>
                <a:spcPts val="0"/>
              </a:spcAft>
              <a:buClr>
                <a:srgbClr val="1A1A1A"/>
              </a:buClr>
              <a:buSzPts val="1400"/>
              <a:buFont typeface="Nunito Light"/>
              <a:buChar char="■"/>
              <a:defRPr/>
            </a:lvl6pPr>
            <a:lvl7pPr marL="3200400" lvl="6" indent="-317500" rtl="0">
              <a:lnSpc>
                <a:spcPct val="100000"/>
              </a:lnSpc>
              <a:spcBef>
                <a:spcPts val="0"/>
              </a:spcBef>
              <a:spcAft>
                <a:spcPts val="0"/>
              </a:spcAft>
              <a:buClr>
                <a:srgbClr val="1A1A1A"/>
              </a:buClr>
              <a:buSzPts val="1400"/>
              <a:buFont typeface="Nunito Light"/>
              <a:buChar char="●"/>
              <a:defRPr/>
            </a:lvl7pPr>
            <a:lvl8pPr marL="3657600" lvl="7" indent="-317500" rtl="0">
              <a:lnSpc>
                <a:spcPct val="100000"/>
              </a:lnSpc>
              <a:spcBef>
                <a:spcPts val="0"/>
              </a:spcBef>
              <a:spcAft>
                <a:spcPts val="0"/>
              </a:spcAft>
              <a:buClr>
                <a:srgbClr val="1A1A1A"/>
              </a:buClr>
              <a:buSzPts val="1400"/>
              <a:buFont typeface="Nunito Light"/>
              <a:buChar char="○"/>
              <a:defRPr/>
            </a:lvl8pPr>
            <a:lvl9pPr marL="4114800" lvl="8" indent="-317500" rtl="0">
              <a:lnSpc>
                <a:spcPct val="100000"/>
              </a:lnSpc>
              <a:spcBef>
                <a:spcPts val="0"/>
              </a:spcBef>
              <a:spcAft>
                <a:spcPts val="0"/>
              </a:spcAft>
              <a:buClr>
                <a:srgbClr val="1A1A1A"/>
              </a:buClr>
              <a:buSzPts val="1400"/>
              <a:buFont typeface="Nunito Light"/>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24"/>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4"/>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4"/>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24"/>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6"/>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6"/>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6"/>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8" name="Google Shape;258;p26"/>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9" name="Google Shape;259;p26"/>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60"/>
        <p:cNvGrpSpPr/>
        <p:nvPr/>
      </p:nvGrpSpPr>
      <p:grpSpPr>
        <a:xfrm>
          <a:off x="0" y="0"/>
          <a:ext cx="0" cy="0"/>
          <a:chOff x="0" y="0"/>
          <a:chExt cx="0" cy="0"/>
        </a:xfrm>
      </p:grpSpPr>
      <p:grpSp>
        <p:nvGrpSpPr>
          <p:cNvPr id="261" name="Google Shape;261;p27"/>
          <p:cNvGrpSpPr/>
          <p:nvPr/>
        </p:nvGrpSpPr>
        <p:grpSpPr>
          <a:xfrm>
            <a:off x="-519458" y="2674710"/>
            <a:ext cx="10224210" cy="2744938"/>
            <a:chOff x="-519458" y="2674710"/>
            <a:chExt cx="10224210" cy="2744938"/>
          </a:xfrm>
        </p:grpSpPr>
        <p:sp>
          <p:nvSpPr>
            <p:cNvPr id="262" name="Google Shape;262;p27"/>
            <p:cNvSpPr/>
            <p:nvPr/>
          </p:nvSpPr>
          <p:spPr>
            <a:xfrm rot="10800000" flipH="1">
              <a:off x="-118698"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rot="10800000" flipH="1">
              <a:off x="-519458"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519448"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213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rot="10800000">
              <a:off x="8465282"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rot="10800000">
              <a:off x="8866042"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flipH="1">
              <a:off x="8866032"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flipH="1">
              <a:off x="83251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1" name="Google Shape;271;p27"/>
          <p:cNvSpPr txBox="1">
            <a:spLocks noGrp="1"/>
          </p:cNvSpPr>
          <p:nvPr>
            <p:ph type="subTitle" idx="1"/>
          </p:nvPr>
        </p:nvSpPr>
        <p:spPr>
          <a:xfrm>
            <a:off x="1142950"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27"/>
          <p:cNvSpPr txBox="1">
            <a:spLocks noGrp="1"/>
          </p:cNvSpPr>
          <p:nvPr>
            <p:ph type="subTitle" idx="2"/>
          </p:nvPr>
        </p:nvSpPr>
        <p:spPr>
          <a:xfrm>
            <a:off x="4749341"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27"/>
          <p:cNvSpPr txBox="1">
            <a:spLocks noGrp="1"/>
          </p:cNvSpPr>
          <p:nvPr>
            <p:ph type="subTitle" idx="3"/>
          </p:nvPr>
        </p:nvSpPr>
        <p:spPr>
          <a:xfrm>
            <a:off x="1142950"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27"/>
          <p:cNvSpPr txBox="1">
            <a:spLocks noGrp="1"/>
          </p:cNvSpPr>
          <p:nvPr>
            <p:ph type="subTitle" idx="4"/>
          </p:nvPr>
        </p:nvSpPr>
        <p:spPr>
          <a:xfrm>
            <a:off x="4749341"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7"/>
          <p:cNvSpPr txBox="1">
            <a:spLocks noGrp="1"/>
          </p:cNvSpPr>
          <p:nvPr>
            <p:ph type="subTitle" idx="5"/>
          </p:nvPr>
        </p:nvSpPr>
        <p:spPr>
          <a:xfrm>
            <a:off x="1142962"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6" name="Google Shape;276;p27"/>
          <p:cNvSpPr txBox="1">
            <a:spLocks noGrp="1"/>
          </p:cNvSpPr>
          <p:nvPr>
            <p:ph type="subTitle" idx="6"/>
          </p:nvPr>
        </p:nvSpPr>
        <p:spPr>
          <a:xfrm>
            <a:off x="1142962"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7" name="Google Shape;277;p27"/>
          <p:cNvSpPr txBox="1">
            <a:spLocks noGrp="1"/>
          </p:cNvSpPr>
          <p:nvPr>
            <p:ph type="subTitle" idx="7"/>
          </p:nvPr>
        </p:nvSpPr>
        <p:spPr>
          <a:xfrm>
            <a:off x="4749338"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8" name="Google Shape;278;p27"/>
          <p:cNvSpPr txBox="1">
            <a:spLocks noGrp="1"/>
          </p:cNvSpPr>
          <p:nvPr>
            <p:ph type="subTitle" idx="8"/>
          </p:nvPr>
        </p:nvSpPr>
        <p:spPr>
          <a:xfrm>
            <a:off x="4749338"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79"/>
        <p:cNvGrpSpPr/>
        <p:nvPr/>
      </p:nvGrpSpPr>
      <p:grpSpPr>
        <a:xfrm>
          <a:off x="0" y="0"/>
          <a:ext cx="0" cy="0"/>
          <a:chOff x="0" y="0"/>
          <a:chExt cx="0" cy="0"/>
        </a:xfrm>
      </p:grpSpPr>
      <p:grpSp>
        <p:nvGrpSpPr>
          <p:cNvPr id="280" name="Google Shape;280;p28"/>
          <p:cNvGrpSpPr/>
          <p:nvPr/>
        </p:nvGrpSpPr>
        <p:grpSpPr>
          <a:xfrm>
            <a:off x="-266473" y="3341397"/>
            <a:ext cx="9676960" cy="2321921"/>
            <a:chOff x="-266473" y="3341397"/>
            <a:chExt cx="9676960" cy="2321921"/>
          </a:xfrm>
        </p:grpSpPr>
        <p:sp>
          <p:nvSpPr>
            <p:cNvPr id="281" name="Google Shape;281;p28"/>
            <p:cNvSpPr/>
            <p:nvPr/>
          </p:nvSpPr>
          <p:spPr>
            <a:xfrm flipH="1">
              <a:off x="744167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86361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rot="10800000" flipH="1">
              <a:off x="-266473"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15286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rot="10800000" flipH="1">
              <a:off x="-151033"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rot="10800000">
              <a:off x="8571777"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flipH="1">
              <a:off x="815243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rot="10800000">
              <a:off x="8456337"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0" name="Google Shape;290;p28"/>
          <p:cNvSpPr txBox="1">
            <a:spLocks noGrp="1"/>
          </p:cNvSpPr>
          <p:nvPr>
            <p:ph type="subTitle" idx="1"/>
          </p:nvPr>
        </p:nvSpPr>
        <p:spPr>
          <a:xfrm>
            <a:off x="968524" y="2235613"/>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8"/>
          <p:cNvSpPr txBox="1">
            <a:spLocks noGrp="1"/>
          </p:cNvSpPr>
          <p:nvPr>
            <p:ph type="subTitle" idx="2"/>
          </p:nvPr>
        </p:nvSpPr>
        <p:spPr>
          <a:xfrm>
            <a:off x="3439063"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28"/>
          <p:cNvSpPr txBox="1">
            <a:spLocks noGrp="1"/>
          </p:cNvSpPr>
          <p:nvPr>
            <p:ph type="subTitle" idx="3"/>
          </p:nvPr>
        </p:nvSpPr>
        <p:spPr>
          <a:xfrm>
            <a:off x="968524" y="3967325"/>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8"/>
          <p:cNvSpPr txBox="1">
            <a:spLocks noGrp="1"/>
          </p:cNvSpPr>
          <p:nvPr>
            <p:ph type="subTitle" idx="4"/>
          </p:nvPr>
        </p:nvSpPr>
        <p:spPr>
          <a:xfrm>
            <a:off x="3439063"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28"/>
          <p:cNvSpPr txBox="1">
            <a:spLocks noGrp="1"/>
          </p:cNvSpPr>
          <p:nvPr>
            <p:ph type="subTitle" idx="5"/>
          </p:nvPr>
        </p:nvSpPr>
        <p:spPr>
          <a:xfrm>
            <a:off x="5909375"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8"/>
          <p:cNvSpPr txBox="1">
            <a:spLocks noGrp="1"/>
          </p:cNvSpPr>
          <p:nvPr>
            <p:ph type="subTitle" idx="6"/>
          </p:nvPr>
        </p:nvSpPr>
        <p:spPr>
          <a:xfrm>
            <a:off x="5909375"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8"/>
          <p:cNvSpPr txBox="1">
            <a:spLocks noGrp="1"/>
          </p:cNvSpPr>
          <p:nvPr>
            <p:ph type="subTitle" idx="7"/>
          </p:nvPr>
        </p:nvSpPr>
        <p:spPr>
          <a:xfrm>
            <a:off x="968524" y="1890138"/>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7" name="Google Shape;297;p28"/>
          <p:cNvSpPr txBox="1">
            <a:spLocks noGrp="1"/>
          </p:cNvSpPr>
          <p:nvPr>
            <p:ph type="subTitle" idx="8"/>
          </p:nvPr>
        </p:nvSpPr>
        <p:spPr>
          <a:xfrm>
            <a:off x="3439063"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8" name="Google Shape;298;p28"/>
          <p:cNvSpPr txBox="1">
            <a:spLocks noGrp="1"/>
          </p:cNvSpPr>
          <p:nvPr>
            <p:ph type="subTitle" idx="9"/>
          </p:nvPr>
        </p:nvSpPr>
        <p:spPr>
          <a:xfrm>
            <a:off x="5909375"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9" name="Google Shape;299;p28"/>
          <p:cNvSpPr txBox="1">
            <a:spLocks noGrp="1"/>
          </p:cNvSpPr>
          <p:nvPr>
            <p:ph type="subTitle" idx="13"/>
          </p:nvPr>
        </p:nvSpPr>
        <p:spPr>
          <a:xfrm>
            <a:off x="968524" y="3621825"/>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0" name="Google Shape;300;p28"/>
          <p:cNvSpPr txBox="1">
            <a:spLocks noGrp="1"/>
          </p:cNvSpPr>
          <p:nvPr>
            <p:ph type="subTitle" idx="14"/>
          </p:nvPr>
        </p:nvSpPr>
        <p:spPr>
          <a:xfrm>
            <a:off x="3439063"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1" name="Google Shape;301;p28"/>
          <p:cNvSpPr txBox="1">
            <a:spLocks noGrp="1"/>
          </p:cNvSpPr>
          <p:nvPr>
            <p:ph type="subTitle" idx="15"/>
          </p:nvPr>
        </p:nvSpPr>
        <p:spPr>
          <a:xfrm>
            <a:off x="5909375"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02"/>
        <p:cNvGrpSpPr/>
        <p:nvPr/>
      </p:nvGrpSpPr>
      <p:grpSpPr>
        <a:xfrm>
          <a:off x="0" y="0"/>
          <a:ext cx="0" cy="0"/>
          <a:chOff x="0" y="0"/>
          <a:chExt cx="0" cy="0"/>
        </a:xfrm>
      </p:grpSpPr>
      <p:sp>
        <p:nvSpPr>
          <p:cNvPr id="303" name="Google Shape;303;p29"/>
          <p:cNvSpPr txBox="1">
            <a:spLocks noGrp="1"/>
          </p:cNvSpPr>
          <p:nvPr>
            <p:ph type="title" hasCustomPrompt="1"/>
          </p:nvPr>
        </p:nvSpPr>
        <p:spPr>
          <a:xfrm>
            <a:off x="4351975" y="638350"/>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4" name="Google Shape;304;p29"/>
          <p:cNvSpPr txBox="1">
            <a:spLocks noGrp="1"/>
          </p:cNvSpPr>
          <p:nvPr>
            <p:ph type="subTitle" idx="1"/>
          </p:nvPr>
        </p:nvSpPr>
        <p:spPr>
          <a:xfrm>
            <a:off x="4351975" y="1327275"/>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5" name="Google Shape;305;p29"/>
          <p:cNvSpPr txBox="1">
            <a:spLocks noGrp="1"/>
          </p:cNvSpPr>
          <p:nvPr>
            <p:ph type="title" idx="2" hasCustomPrompt="1"/>
          </p:nvPr>
        </p:nvSpPr>
        <p:spPr>
          <a:xfrm>
            <a:off x="4351975" y="1990612"/>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6" name="Google Shape;306;p29"/>
          <p:cNvSpPr txBox="1">
            <a:spLocks noGrp="1"/>
          </p:cNvSpPr>
          <p:nvPr>
            <p:ph type="subTitle" idx="3"/>
          </p:nvPr>
        </p:nvSpPr>
        <p:spPr>
          <a:xfrm>
            <a:off x="4351975" y="267952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7" name="Google Shape;307;p29"/>
          <p:cNvSpPr txBox="1">
            <a:spLocks noGrp="1"/>
          </p:cNvSpPr>
          <p:nvPr>
            <p:ph type="title" idx="4" hasCustomPrompt="1"/>
          </p:nvPr>
        </p:nvSpPr>
        <p:spPr>
          <a:xfrm>
            <a:off x="4351975" y="3342874"/>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8" name="Google Shape;308;p29"/>
          <p:cNvSpPr txBox="1">
            <a:spLocks noGrp="1"/>
          </p:cNvSpPr>
          <p:nvPr>
            <p:ph type="subTitle" idx="5"/>
          </p:nvPr>
        </p:nvSpPr>
        <p:spPr>
          <a:xfrm>
            <a:off x="4351975" y="403179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713225" y="677525"/>
            <a:ext cx="5094600" cy="1058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30"/>
          <p:cNvSpPr txBox="1">
            <a:spLocks noGrp="1"/>
          </p:cNvSpPr>
          <p:nvPr>
            <p:ph type="subTitle" idx="1"/>
          </p:nvPr>
        </p:nvSpPr>
        <p:spPr>
          <a:xfrm>
            <a:off x="713225" y="1841450"/>
            <a:ext cx="50946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30"/>
          <p:cNvSpPr txBox="1"/>
          <p:nvPr/>
        </p:nvSpPr>
        <p:spPr>
          <a:xfrm>
            <a:off x="713225" y="3611950"/>
            <a:ext cx="50946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GB" sz="1200" b="1">
                <a:solidFill>
                  <a:schemeClr val="dk1"/>
                </a:solidFill>
                <a:latin typeface="DM Sans"/>
                <a:ea typeface="DM Sans"/>
                <a:cs typeface="DM Sans"/>
                <a:sym typeface="DM Sans"/>
              </a:rPr>
              <a:t>CREDITS:</a:t>
            </a:r>
            <a:r>
              <a:rPr lang="en-GB" sz="1200">
                <a:solidFill>
                  <a:schemeClr val="dk1"/>
                </a:solidFill>
                <a:latin typeface="DM Sans"/>
                <a:ea typeface="DM Sans"/>
                <a:cs typeface="DM Sans"/>
                <a:sym typeface="DM Sans"/>
              </a:rPr>
              <a:t> This presentation template was created by </a:t>
            </a:r>
            <a:r>
              <a:rPr lang="en-GB" sz="1200" b="1" u="sng">
                <a:solidFill>
                  <a:schemeClr val="dk1"/>
                </a:solidFill>
                <a:latin typeface="DM Sans"/>
                <a:ea typeface="DM Sans"/>
                <a:cs typeface="DM Sans"/>
                <a:sym typeface="DM Sans"/>
                <a:hlinkClick r:id="rId2"/>
              </a:rPr>
              <a:t>Slidesgo</a:t>
            </a:r>
            <a:r>
              <a:rPr lang="en-GB" sz="1200">
                <a:solidFill>
                  <a:schemeClr val="dk1"/>
                </a:solidFill>
                <a:latin typeface="DM Sans"/>
                <a:ea typeface="DM Sans"/>
                <a:cs typeface="DM Sans"/>
                <a:sym typeface="DM Sans"/>
              </a:rPr>
              <a:t>, and includes icons by </a:t>
            </a:r>
            <a:r>
              <a:rPr lang="en-GB" sz="1200" b="1" u="sng">
                <a:solidFill>
                  <a:schemeClr val="dk1"/>
                </a:solidFill>
                <a:latin typeface="DM Sans"/>
                <a:ea typeface="DM Sans"/>
                <a:cs typeface="DM Sans"/>
                <a:sym typeface="DM Sans"/>
                <a:hlinkClick r:id="rId3"/>
              </a:rPr>
              <a:t>Flaticon</a:t>
            </a:r>
            <a:r>
              <a:rPr lang="en-GB" sz="1200">
                <a:solidFill>
                  <a:schemeClr val="dk1"/>
                </a:solidFill>
                <a:latin typeface="DM Sans"/>
                <a:ea typeface="DM Sans"/>
                <a:cs typeface="DM Sans"/>
                <a:sym typeface="DM Sans"/>
              </a:rPr>
              <a:t>, and infographics &amp; images by </a:t>
            </a:r>
            <a:r>
              <a:rPr lang="en-GB" sz="1200" b="1" u="sng">
                <a:solidFill>
                  <a:schemeClr val="dk1"/>
                </a:solidFill>
                <a:latin typeface="DM Sans"/>
                <a:ea typeface="DM Sans"/>
                <a:cs typeface="DM Sans"/>
                <a:sym typeface="DM Sans"/>
                <a:hlinkClick r:id="rId4"/>
              </a:rPr>
              <a:t>Freepik</a:t>
            </a:r>
            <a:r>
              <a:rPr lang="en-GB"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grpSp>
        <p:nvGrpSpPr>
          <p:cNvPr id="16" name="Google Shape;16;p4"/>
          <p:cNvGrpSpPr/>
          <p:nvPr/>
        </p:nvGrpSpPr>
        <p:grpSpPr>
          <a:xfrm>
            <a:off x="-247298" y="-446215"/>
            <a:ext cx="9638600" cy="6030088"/>
            <a:chOff x="-247298" y="-446215"/>
            <a:chExt cx="9638600" cy="6030088"/>
          </a:xfrm>
        </p:grpSpPr>
        <p:sp>
          <p:nvSpPr>
            <p:cNvPr id="17" name="Google Shape;17;p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1"/>
            <a:ext cx="7704000" cy="39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grpSp>
        <p:nvGrpSpPr>
          <p:cNvPr id="28" name="Google Shape;28;p5"/>
          <p:cNvGrpSpPr/>
          <p:nvPr/>
        </p:nvGrpSpPr>
        <p:grpSpPr>
          <a:xfrm>
            <a:off x="-247298" y="-446215"/>
            <a:ext cx="9638600" cy="6030088"/>
            <a:chOff x="-247298" y="-446215"/>
            <a:chExt cx="9638600" cy="6030088"/>
          </a:xfrm>
        </p:grpSpPr>
        <p:sp>
          <p:nvSpPr>
            <p:cNvPr id="29" name="Google Shape;29;p5"/>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5"/>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5"/>
          <p:cNvSpPr txBox="1">
            <a:spLocks noGrp="1"/>
          </p:cNvSpPr>
          <p:nvPr>
            <p:ph type="subTitle" idx="1"/>
          </p:nvPr>
        </p:nvSpPr>
        <p:spPr>
          <a:xfrm>
            <a:off x="5055284" y="35625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9" name="Google Shape;39;p5"/>
          <p:cNvSpPr txBox="1">
            <a:spLocks noGrp="1"/>
          </p:cNvSpPr>
          <p:nvPr>
            <p:ph type="subTitle" idx="2"/>
          </p:nvPr>
        </p:nvSpPr>
        <p:spPr>
          <a:xfrm>
            <a:off x="1583300" y="35625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 name="Google Shape;40;p5"/>
          <p:cNvSpPr txBox="1">
            <a:spLocks noGrp="1"/>
          </p:cNvSpPr>
          <p:nvPr>
            <p:ph type="subTitle" idx="3"/>
          </p:nvPr>
        </p:nvSpPr>
        <p:spPr>
          <a:xfrm>
            <a:off x="50552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1" name="Google Shape;41;p5"/>
          <p:cNvSpPr txBox="1">
            <a:spLocks noGrp="1"/>
          </p:cNvSpPr>
          <p:nvPr>
            <p:ph type="subTitle" idx="4"/>
          </p:nvPr>
        </p:nvSpPr>
        <p:spPr>
          <a:xfrm>
            <a:off x="15830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grpSp>
        <p:nvGrpSpPr>
          <p:cNvPr id="43" name="Google Shape;43;p6"/>
          <p:cNvGrpSpPr/>
          <p:nvPr/>
        </p:nvGrpSpPr>
        <p:grpSpPr>
          <a:xfrm>
            <a:off x="-247298" y="-284290"/>
            <a:ext cx="9638600" cy="5868163"/>
            <a:chOff x="-247298" y="-284290"/>
            <a:chExt cx="9638600" cy="5868163"/>
          </a:xfrm>
        </p:grpSpPr>
        <p:sp>
          <p:nvSpPr>
            <p:cNvPr id="44" name="Google Shape;44;p6"/>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800000" flipH="1">
              <a:off x="-125473"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800000" flipH="1">
              <a:off x="-125483"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0800000" flipH="1">
              <a:off x="8424002"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flipH="1">
              <a:off x="8423992"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3862975" y="1655500"/>
            <a:ext cx="4567800" cy="1161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0" name="Google Shape;60;p9"/>
          <p:cNvSpPr txBox="1">
            <a:spLocks noGrp="1"/>
          </p:cNvSpPr>
          <p:nvPr>
            <p:ph type="subTitle" idx="1"/>
          </p:nvPr>
        </p:nvSpPr>
        <p:spPr>
          <a:xfrm>
            <a:off x="3862975" y="2816925"/>
            <a:ext cx="4567800" cy="67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0"/>
          <p:cNvSpPr>
            <a:spLocks noGrp="1"/>
          </p:cNvSpPr>
          <p:nvPr>
            <p:ph type="pic" idx="2"/>
          </p:nvPr>
        </p:nvSpPr>
        <p:spPr>
          <a:xfrm>
            <a:off x="-25" y="-13725"/>
            <a:ext cx="9144000" cy="5157300"/>
          </a:xfrm>
          <a:prstGeom prst="rect">
            <a:avLst/>
          </a:prstGeom>
          <a:noFill/>
          <a:ln>
            <a:noFill/>
          </a:ln>
        </p:spPr>
      </p:sp>
      <p:sp>
        <p:nvSpPr>
          <p:cNvPr id="63" name="Google Shape;63;p10"/>
          <p:cNvSpPr txBox="1">
            <a:spLocks noGrp="1"/>
          </p:cNvSpPr>
          <p:nvPr>
            <p:ph type="title"/>
          </p:nvPr>
        </p:nvSpPr>
        <p:spPr>
          <a:xfrm>
            <a:off x="720000" y="3942625"/>
            <a:ext cx="7704000" cy="6444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713225" y="658160"/>
            <a:ext cx="4160700" cy="238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sz="4800" dirty="0">
                <a:latin typeface="+mj-lt"/>
                <a:cs typeface="+mj-lt"/>
              </a:rPr>
              <a:t>Pima Indians Diabetes Data</a:t>
            </a:r>
            <a:r>
              <a:rPr lang="en-US" sz="4800" dirty="0">
                <a:latin typeface="+mj-lt"/>
                <a:cs typeface="+mj-lt"/>
              </a:rPr>
              <a:t>set</a:t>
            </a:r>
          </a:p>
        </p:txBody>
      </p:sp>
      <p:sp>
        <p:nvSpPr>
          <p:cNvPr id="345" name="Google Shape;345;p36"/>
          <p:cNvSpPr txBox="1">
            <a:spLocks noGrp="1"/>
          </p:cNvSpPr>
          <p:nvPr>
            <p:ph type="subTitle" idx="1"/>
          </p:nvPr>
        </p:nvSpPr>
        <p:spPr>
          <a:xfrm>
            <a:off x="713225" y="3267915"/>
            <a:ext cx="41607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latin typeface="Arial" panose="020B0604020202020204" pitchFamily="34" charset="0"/>
                <a:sym typeface="+mn-ea"/>
              </a:rPr>
              <a:t>Thành </a:t>
            </a:r>
            <a:r>
              <a:rPr lang="en-US" b="1" dirty="0" err="1">
                <a:latin typeface="Arial" panose="020B0604020202020204" pitchFamily="34" charset="0"/>
                <a:sym typeface="+mn-ea"/>
              </a:rPr>
              <a:t>viên</a:t>
            </a:r>
            <a:r>
              <a:rPr lang="en-US" b="1" dirty="0">
                <a:latin typeface="Arial" panose="020B0604020202020204" pitchFamily="34" charset="0"/>
                <a:sym typeface="+mn-ea"/>
              </a:rPr>
              <a:t> </a:t>
            </a:r>
            <a:r>
              <a:rPr lang="en-US" b="1" dirty="0" err="1">
                <a:latin typeface="Arial" panose="020B0604020202020204" pitchFamily="34" charset="0"/>
                <a:sym typeface="+mn-ea"/>
              </a:rPr>
              <a:t>nhóm</a:t>
            </a:r>
            <a:r>
              <a:rPr lang="en-US" b="1" dirty="0">
                <a:latin typeface="Arial" panose="020B0604020202020204" pitchFamily="34" charset="0"/>
                <a:sym typeface="+mn-ea"/>
              </a:rPr>
              <a:t>:</a:t>
            </a:r>
            <a:endParaRPr lang="en-US" dirty="0">
              <a:latin typeface="Arial" panose="020B0604020202020204" pitchFamily="34" charset="0"/>
              <a:sym typeface="+mn-ea"/>
            </a:endParaRPr>
          </a:p>
          <a:p>
            <a:pPr marL="0" lvl="0" indent="0" algn="l" rtl="0">
              <a:spcBef>
                <a:spcPts val="0"/>
              </a:spcBef>
              <a:spcAft>
                <a:spcPts val="0"/>
              </a:spcAft>
              <a:buNone/>
            </a:pPr>
            <a:r>
              <a:rPr lang="en-US" dirty="0">
                <a:latin typeface="Arial" panose="020B0604020202020204" pitchFamily="34" charset="0"/>
                <a:sym typeface="+mn-ea"/>
              </a:rPr>
              <a:t>Võ Hoàng Thông - 3123410363</a:t>
            </a:r>
          </a:p>
          <a:p>
            <a:pPr marL="0" lvl="0" indent="0" algn="l" rtl="0">
              <a:spcBef>
                <a:spcPts val="0"/>
              </a:spcBef>
              <a:spcAft>
                <a:spcPts val="0"/>
              </a:spcAft>
              <a:buNone/>
            </a:pPr>
            <a:r>
              <a:rPr lang="en-US" dirty="0">
                <a:latin typeface="Arial" panose="020B0604020202020204" pitchFamily="34" charset="0"/>
                <a:sym typeface="+mn-ea"/>
              </a:rPr>
              <a:t>Phan Thanh Thịnh - 3123410360</a:t>
            </a:r>
          </a:p>
          <a:p>
            <a:pPr marL="0" lvl="0" indent="0" algn="l" rtl="0">
              <a:spcBef>
                <a:spcPts val="0"/>
              </a:spcBef>
              <a:spcAft>
                <a:spcPts val="0"/>
              </a:spcAft>
              <a:buNone/>
            </a:pPr>
            <a:r>
              <a:rPr lang="en-US" dirty="0">
                <a:latin typeface="Arial" panose="020B0604020202020204" pitchFamily="34" charset="0"/>
                <a:sym typeface="+mn-ea"/>
              </a:rPr>
              <a:t>Lê Văn Thông -3123410362</a:t>
            </a:r>
          </a:p>
          <a:p>
            <a:pPr marL="0" lvl="0" indent="0" algn="l" rtl="0">
              <a:spcBef>
                <a:spcPts val="0"/>
              </a:spcBef>
              <a:spcAft>
                <a:spcPts val="0"/>
              </a:spcAft>
              <a:buNone/>
            </a:pPr>
            <a:endParaRPr lang="en-US" dirty="0">
              <a:latin typeface="Arial" panose="020B0604020202020204" pitchFamily="34" charset="0"/>
              <a:sym typeface="+mn-ea"/>
            </a:endParaRPr>
          </a:p>
          <a:p>
            <a:pPr marL="0" lvl="0" indent="0" algn="l" rtl="0">
              <a:spcBef>
                <a:spcPts val="0"/>
              </a:spcBef>
              <a:spcAft>
                <a:spcPts val="0"/>
              </a:spcAft>
              <a:buNone/>
            </a:pPr>
            <a:r>
              <a:rPr lang="en-US" b="1" dirty="0" err="1">
                <a:latin typeface="Arial" panose="020B0604020202020204" pitchFamily="34" charset="0"/>
                <a:sym typeface="+mn-ea"/>
              </a:rPr>
              <a:t>Giáo</a:t>
            </a:r>
            <a:r>
              <a:rPr lang="en-US" b="1" dirty="0">
                <a:latin typeface="Arial" panose="020B0604020202020204" pitchFamily="34" charset="0"/>
                <a:sym typeface="+mn-ea"/>
              </a:rPr>
              <a:t> </a:t>
            </a:r>
            <a:r>
              <a:rPr lang="en-US" b="1" dirty="0" err="1">
                <a:latin typeface="Arial" panose="020B0604020202020204" pitchFamily="34" charset="0"/>
                <a:sym typeface="+mn-ea"/>
              </a:rPr>
              <a:t>viên</a:t>
            </a:r>
            <a:r>
              <a:rPr lang="en-US" b="1" dirty="0">
                <a:latin typeface="Arial" panose="020B0604020202020204" pitchFamily="34" charset="0"/>
                <a:sym typeface="+mn-ea"/>
              </a:rPr>
              <a:t> </a:t>
            </a:r>
            <a:r>
              <a:rPr lang="en-US" b="1" dirty="0" err="1">
                <a:latin typeface="Arial" panose="020B0604020202020204" pitchFamily="34" charset="0"/>
                <a:sym typeface="+mn-ea"/>
              </a:rPr>
              <a:t>hướng</a:t>
            </a:r>
            <a:r>
              <a:rPr lang="en-US" b="1" dirty="0">
                <a:latin typeface="Arial" panose="020B0604020202020204" pitchFamily="34" charset="0"/>
                <a:sym typeface="+mn-ea"/>
              </a:rPr>
              <a:t> </a:t>
            </a:r>
            <a:r>
              <a:rPr lang="en-US" b="1" dirty="0" err="1">
                <a:latin typeface="Arial" panose="020B0604020202020204" pitchFamily="34" charset="0"/>
                <a:sym typeface="+mn-ea"/>
              </a:rPr>
              <a:t>dẫn</a:t>
            </a:r>
            <a:r>
              <a:rPr lang="en-US" b="1" dirty="0">
                <a:latin typeface="Arial" panose="020B0604020202020204" pitchFamily="34" charset="0"/>
                <a:sym typeface="+mn-ea"/>
              </a:rPr>
              <a:t>: </a:t>
            </a:r>
            <a:r>
              <a:rPr lang="en-US" b="1" dirty="0" err="1">
                <a:latin typeface="Arial" panose="020B0604020202020204" pitchFamily="34" charset="0"/>
                <a:sym typeface="+mn-ea"/>
              </a:rPr>
              <a:t>TS.Đỗ</a:t>
            </a:r>
            <a:r>
              <a:rPr lang="en-US" b="1" dirty="0">
                <a:latin typeface="Arial" panose="020B0604020202020204" pitchFamily="34" charset="0"/>
                <a:sym typeface="+mn-ea"/>
              </a:rPr>
              <a:t> Như Tài</a:t>
            </a:r>
            <a:endParaRPr lang="en-US" b="1" dirty="0"/>
          </a:p>
          <a:p>
            <a:pPr marL="0" lvl="0" indent="0" algn="l" rtl="0">
              <a:spcBef>
                <a:spcPts val="0"/>
              </a:spcBef>
              <a:spcAft>
                <a:spcPts val="0"/>
              </a:spcAft>
              <a:buNone/>
            </a:pPr>
            <a:endParaRPr lang="en-GB" b="1" dirty="0"/>
          </a:p>
        </p:txBody>
      </p:sp>
      <p:cxnSp>
        <p:nvCxnSpPr>
          <p:cNvPr id="346" name="Google Shape;346;p36"/>
          <p:cNvCxnSpPr/>
          <p:nvPr/>
        </p:nvCxnSpPr>
        <p:spPr>
          <a:xfrm>
            <a:off x="712935" y="389043"/>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5115337" y="-42862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2.2. Nạp dữ liệu (Load Dataset)</a:t>
            </a:r>
          </a:p>
        </p:txBody>
      </p:sp>
      <p:grpSp>
        <p:nvGrpSpPr>
          <p:cNvPr id="535" name="Google Shape;535;p45"/>
          <p:cNvGrpSpPr/>
          <p:nvPr/>
        </p:nvGrpSpPr>
        <p:grpSpPr>
          <a:xfrm>
            <a:off x="4376675" y="1244263"/>
            <a:ext cx="391048" cy="391048"/>
            <a:chOff x="3288275" y="2636227"/>
            <a:chExt cx="391048" cy="391048"/>
          </a:xfrm>
        </p:grpSpPr>
        <p:sp>
          <p:nvSpPr>
            <p:cNvPr id="536" name="Google Shape;536;p45"/>
            <p:cNvSpPr/>
            <p:nvPr/>
          </p:nvSpPr>
          <p:spPr>
            <a:xfrm>
              <a:off x="3334288" y="2681133"/>
              <a:ext cx="152279" cy="69020"/>
            </a:xfrm>
            <a:custGeom>
              <a:avLst/>
              <a:gdLst/>
              <a:ahLst/>
              <a:cxnLst/>
              <a:rect l="l" t="t" r="r" b="b"/>
              <a:pathLst>
                <a:path w="6738" h="3054" extrusionOk="0">
                  <a:moveTo>
                    <a:pt x="5719" y="1018"/>
                  </a:moveTo>
                  <a:lnTo>
                    <a:pt x="5719" y="2036"/>
                  </a:lnTo>
                  <a:lnTo>
                    <a:pt x="1018" y="2036"/>
                  </a:lnTo>
                  <a:lnTo>
                    <a:pt x="1018" y="1018"/>
                  </a:lnTo>
                  <a:close/>
                  <a:moveTo>
                    <a:pt x="485" y="0"/>
                  </a:moveTo>
                  <a:lnTo>
                    <a:pt x="291" y="49"/>
                  </a:lnTo>
                  <a:lnTo>
                    <a:pt x="146" y="194"/>
                  </a:lnTo>
                  <a:lnTo>
                    <a:pt x="0" y="339"/>
                  </a:lnTo>
                  <a:lnTo>
                    <a:pt x="0" y="533"/>
                  </a:lnTo>
                  <a:lnTo>
                    <a:pt x="0" y="2569"/>
                  </a:lnTo>
                  <a:lnTo>
                    <a:pt x="0" y="2763"/>
                  </a:lnTo>
                  <a:lnTo>
                    <a:pt x="146" y="2908"/>
                  </a:lnTo>
                  <a:lnTo>
                    <a:pt x="291" y="3053"/>
                  </a:lnTo>
                  <a:lnTo>
                    <a:pt x="6446" y="3053"/>
                  </a:lnTo>
                  <a:lnTo>
                    <a:pt x="6592" y="2908"/>
                  </a:lnTo>
                  <a:lnTo>
                    <a:pt x="6689" y="2763"/>
                  </a:lnTo>
                  <a:lnTo>
                    <a:pt x="6737" y="2569"/>
                  </a:lnTo>
                  <a:lnTo>
                    <a:pt x="6737" y="533"/>
                  </a:lnTo>
                  <a:lnTo>
                    <a:pt x="6689" y="339"/>
                  </a:lnTo>
                  <a:lnTo>
                    <a:pt x="6592" y="194"/>
                  </a:lnTo>
                  <a:lnTo>
                    <a:pt x="6446" y="49"/>
                  </a:lnTo>
                  <a:lnTo>
                    <a:pt x="62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5"/>
            <p:cNvSpPr/>
            <p:nvPr/>
          </p:nvSpPr>
          <p:spPr>
            <a:xfrm>
              <a:off x="3334288" y="2773138"/>
              <a:ext cx="102988" cy="23007"/>
            </a:xfrm>
            <a:custGeom>
              <a:avLst/>
              <a:gdLst/>
              <a:ahLst/>
              <a:cxnLst/>
              <a:rect l="l" t="t" r="r" b="b"/>
              <a:pathLst>
                <a:path w="4557" h="1018" extrusionOk="0">
                  <a:moveTo>
                    <a:pt x="485" y="0"/>
                  </a:moveTo>
                  <a:lnTo>
                    <a:pt x="291" y="49"/>
                  </a:lnTo>
                  <a:lnTo>
                    <a:pt x="146" y="146"/>
                  </a:lnTo>
                  <a:lnTo>
                    <a:pt x="0" y="339"/>
                  </a:lnTo>
                  <a:lnTo>
                    <a:pt x="0" y="533"/>
                  </a:lnTo>
                  <a:lnTo>
                    <a:pt x="0" y="727"/>
                  </a:lnTo>
                  <a:lnTo>
                    <a:pt x="146" y="873"/>
                  </a:lnTo>
                  <a:lnTo>
                    <a:pt x="291" y="970"/>
                  </a:lnTo>
                  <a:lnTo>
                    <a:pt x="485" y="1018"/>
                  </a:lnTo>
                  <a:lnTo>
                    <a:pt x="4023" y="1018"/>
                  </a:lnTo>
                  <a:lnTo>
                    <a:pt x="4217" y="970"/>
                  </a:lnTo>
                  <a:lnTo>
                    <a:pt x="4411" y="873"/>
                  </a:lnTo>
                  <a:lnTo>
                    <a:pt x="4508" y="727"/>
                  </a:lnTo>
                  <a:lnTo>
                    <a:pt x="4556" y="533"/>
                  </a:lnTo>
                  <a:lnTo>
                    <a:pt x="4508" y="339"/>
                  </a:lnTo>
                  <a:lnTo>
                    <a:pt x="4411" y="146"/>
                  </a:lnTo>
                  <a:lnTo>
                    <a:pt x="4217" y="49"/>
                  </a:lnTo>
                  <a:lnTo>
                    <a:pt x="40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5"/>
            <p:cNvSpPr/>
            <p:nvPr/>
          </p:nvSpPr>
          <p:spPr>
            <a:xfrm>
              <a:off x="3334288" y="2819129"/>
              <a:ext cx="75597" cy="23029"/>
            </a:xfrm>
            <a:custGeom>
              <a:avLst/>
              <a:gdLst/>
              <a:ahLst/>
              <a:cxnLst/>
              <a:rect l="l" t="t" r="r" b="b"/>
              <a:pathLst>
                <a:path w="3345" h="1019" extrusionOk="0">
                  <a:moveTo>
                    <a:pt x="485" y="1"/>
                  </a:moveTo>
                  <a:lnTo>
                    <a:pt x="291" y="49"/>
                  </a:lnTo>
                  <a:lnTo>
                    <a:pt x="146" y="146"/>
                  </a:lnTo>
                  <a:lnTo>
                    <a:pt x="0" y="340"/>
                  </a:lnTo>
                  <a:lnTo>
                    <a:pt x="0" y="534"/>
                  </a:lnTo>
                  <a:lnTo>
                    <a:pt x="0" y="728"/>
                  </a:lnTo>
                  <a:lnTo>
                    <a:pt x="146" y="873"/>
                  </a:lnTo>
                  <a:lnTo>
                    <a:pt x="291" y="970"/>
                  </a:lnTo>
                  <a:lnTo>
                    <a:pt x="485" y="1018"/>
                  </a:lnTo>
                  <a:lnTo>
                    <a:pt x="2860" y="1018"/>
                  </a:lnTo>
                  <a:lnTo>
                    <a:pt x="3054" y="970"/>
                  </a:lnTo>
                  <a:lnTo>
                    <a:pt x="3199" y="873"/>
                  </a:lnTo>
                  <a:lnTo>
                    <a:pt x="3345" y="728"/>
                  </a:lnTo>
                  <a:lnTo>
                    <a:pt x="3345" y="534"/>
                  </a:lnTo>
                  <a:lnTo>
                    <a:pt x="3345" y="340"/>
                  </a:lnTo>
                  <a:lnTo>
                    <a:pt x="3199" y="146"/>
                  </a:lnTo>
                  <a:lnTo>
                    <a:pt x="3054" y="49"/>
                  </a:lnTo>
                  <a:lnTo>
                    <a:pt x="28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5"/>
            <p:cNvSpPr/>
            <p:nvPr/>
          </p:nvSpPr>
          <p:spPr>
            <a:xfrm>
              <a:off x="3288275" y="2636227"/>
              <a:ext cx="391048" cy="391048"/>
            </a:xfrm>
            <a:custGeom>
              <a:avLst/>
              <a:gdLst/>
              <a:ahLst/>
              <a:cxnLst/>
              <a:rect l="l" t="t" r="r" b="b"/>
              <a:pathLst>
                <a:path w="17303" h="17303" extrusionOk="0">
                  <a:moveTo>
                    <a:pt x="13862" y="969"/>
                  </a:moveTo>
                  <a:lnTo>
                    <a:pt x="13862" y="7706"/>
                  </a:lnTo>
                  <a:lnTo>
                    <a:pt x="13571" y="7415"/>
                  </a:lnTo>
                  <a:lnTo>
                    <a:pt x="13280" y="7076"/>
                  </a:lnTo>
                  <a:lnTo>
                    <a:pt x="12893" y="6834"/>
                  </a:lnTo>
                  <a:lnTo>
                    <a:pt x="12553" y="6591"/>
                  </a:lnTo>
                  <a:lnTo>
                    <a:pt x="12166" y="6446"/>
                  </a:lnTo>
                  <a:lnTo>
                    <a:pt x="11729" y="6301"/>
                  </a:lnTo>
                  <a:lnTo>
                    <a:pt x="11342" y="6204"/>
                  </a:lnTo>
                  <a:lnTo>
                    <a:pt x="10906" y="6155"/>
                  </a:lnTo>
                  <a:lnTo>
                    <a:pt x="10518" y="6107"/>
                  </a:lnTo>
                  <a:lnTo>
                    <a:pt x="10082" y="6155"/>
                  </a:lnTo>
                  <a:lnTo>
                    <a:pt x="9645" y="6204"/>
                  </a:lnTo>
                  <a:lnTo>
                    <a:pt x="9258" y="6301"/>
                  </a:lnTo>
                  <a:lnTo>
                    <a:pt x="8822" y="6446"/>
                  </a:lnTo>
                  <a:lnTo>
                    <a:pt x="8434" y="6591"/>
                  </a:lnTo>
                  <a:lnTo>
                    <a:pt x="8095" y="6834"/>
                  </a:lnTo>
                  <a:lnTo>
                    <a:pt x="7707" y="7076"/>
                  </a:lnTo>
                  <a:lnTo>
                    <a:pt x="7416" y="7415"/>
                  </a:lnTo>
                  <a:lnTo>
                    <a:pt x="7125" y="7706"/>
                  </a:lnTo>
                  <a:lnTo>
                    <a:pt x="6883" y="7997"/>
                  </a:lnTo>
                  <a:lnTo>
                    <a:pt x="6689" y="8336"/>
                  </a:lnTo>
                  <a:lnTo>
                    <a:pt x="6495" y="8675"/>
                  </a:lnTo>
                  <a:lnTo>
                    <a:pt x="6350" y="9063"/>
                  </a:lnTo>
                  <a:lnTo>
                    <a:pt x="6253" y="9402"/>
                  </a:lnTo>
                  <a:lnTo>
                    <a:pt x="6156" y="9790"/>
                  </a:lnTo>
                  <a:lnTo>
                    <a:pt x="6108" y="10178"/>
                  </a:lnTo>
                  <a:lnTo>
                    <a:pt x="1019" y="10178"/>
                  </a:lnTo>
                  <a:lnTo>
                    <a:pt x="1019" y="969"/>
                  </a:lnTo>
                  <a:close/>
                  <a:moveTo>
                    <a:pt x="10809" y="7124"/>
                  </a:moveTo>
                  <a:lnTo>
                    <a:pt x="11148" y="7173"/>
                  </a:lnTo>
                  <a:lnTo>
                    <a:pt x="11439" y="7270"/>
                  </a:lnTo>
                  <a:lnTo>
                    <a:pt x="11778" y="7367"/>
                  </a:lnTo>
                  <a:lnTo>
                    <a:pt x="12069" y="7512"/>
                  </a:lnTo>
                  <a:lnTo>
                    <a:pt x="12360" y="7658"/>
                  </a:lnTo>
                  <a:lnTo>
                    <a:pt x="12602" y="7900"/>
                  </a:lnTo>
                  <a:lnTo>
                    <a:pt x="12893" y="8094"/>
                  </a:lnTo>
                  <a:lnTo>
                    <a:pt x="13087" y="8385"/>
                  </a:lnTo>
                  <a:lnTo>
                    <a:pt x="13280" y="8627"/>
                  </a:lnTo>
                  <a:lnTo>
                    <a:pt x="13474" y="8918"/>
                  </a:lnTo>
                  <a:lnTo>
                    <a:pt x="13620" y="9208"/>
                  </a:lnTo>
                  <a:lnTo>
                    <a:pt x="13717" y="9548"/>
                  </a:lnTo>
                  <a:lnTo>
                    <a:pt x="13813" y="9838"/>
                  </a:lnTo>
                  <a:lnTo>
                    <a:pt x="13862" y="10178"/>
                  </a:lnTo>
                  <a:lnTo>
                    <a:pt x="13862" y="10469"/>
                  </a:lnTo>
                  <a:lnTo>
                    <a:pt x="13862" y="10808"/>
                  </a:lnTo>
                  <a:lnTo>
                    <a:pt x="13813" y="11147"/>
                  </a:lnTo>
                  <a:lnTo>
                    <a:pt x="13717" y="11438"/>
                  </a:lnTo>
                  <a:lnTo>
                    <a:pt x="13620" y="11777"/>
                  </a:lnTo>
                  <a:lnTo>
                    <a:pt x="13474" y="12068"/>
                  </a:lnTo>
                  <a:lnTo>
                    <a:pt x="13280" y="12359"/>
                  </a:lnTo>
                  <a:lnTo>
                    <a:pt x="13087" y="12601"/>
                  </a:lnTo>
                  <a:lnTo>
                    <a:pt x="12893" y="12843"/>
                  </a:lnTo>
                  <a:lnTo>
                    <a:pt x="12602" y="13086"/>
                  </a:lnTo>
                  <a:lnTo>
                    <a:pt x="12360" y="13279"/>
                  </a:lnTo>
                  <a:lnTo>
                    <a:pt x="12069" y="13473"/>
                  </a:lnTo>
                  <a:lnTo>
                    <a:pt x="11778" y="13619"/>
                  </a:lnTo>
                  <a:lnTo>
                    <a:pt x="11439" y="13716"/>
                  </a:lnTo>
                  <a:lnTo>
                    <a:pt x="11148" y="13813"/>
                  </a:lnTo>
                  <a:lnTo>
                    <a:pt x="10809" y="13813"/>
                  </a:lnTo>
                  <a:lnTo>
                    <a:pt x="10518" y="13861"/>
                  </a:lnTo>
                  <a:lnTo>
                    <a:pt x="10179" y="13813"/>
                  </a:lnTo>
                  <a:lnTo>
                    <a:pt x="9839" y="13813"/>
                  </a:lnTo>
                  <a:lnTo>
                    <a:pt x="9549" y="13716"/>
                  </a:lnTo>
                  <a:lnTo>
                    <a:pt x="9209" y="13619"/>
                  </a:lnTo>
                  <a:lnTo>
                    <a:pt x="8919" y="13473"/>
                  </a:lnTo>
                  <a:lnTo>
                    <a:pt x="8628" y="13279"/>
                  </a:lnTo>
                  <a:lnTo>
                    <a:pt x="8385" y="13086"/>
                  </a:lnTo>
                  <a:lnTo>
                    <a:pt x="8095" y="12843"/>
                  </a:lnTo>
                  <a:lnTo>
                    <a:pt x="7901" y="12601"/>
                  </a:lnTo>
                  <a:lnTo>
                    <a:pt x="7707" y="12359"/>
                  </a:lnTo>
                  <a:lnTo>
                    <a:pt x="7513" y="12068"/>
                  </a:lnTo>
                  <a:lnTo>
                    <a:pt x="7368" y="11777"/>
                  </a:lnTo>
                  <a:lnTo>
                    <a:pt x="7271" y="11438"/>
                  </a:lnTo>
                  <a:lnTo>
                    <a:pt x="7174" y="11147"/>
                  </a:lnTo>
                  <a:lnTo>
                    <a:pt x="7125" y="10808"/>
                  </a:lnTo>
                  <a:lnTo>
                    <a:pt x="7125" y="10469"/>
                  </a:lnTo>
                  <a:lnTo>
                    <a:pt x="7125" y="10178"/>
                  </a:lnTo>
                  <a:lnTo>
                    <a:pt x="7174" y="9838"/>
                  </a:lnTo>
                  <a:lnTo>
                    <a:pt x="7271" y="9548"/>
                  </a:lnTo>
                  <a:lnTo>
                    <a:pt x="7368" y="9208"/>
                  </a:lnTo>
                  <a:lnTo>
                    <a:pt x="7513" y="8918"/>
                  </a:lnTo>
                  <a:lnTo>
                    <a:pt x="7707" y="8627"/>
                  </a:lnTo>
                  <a:lnTo>
                    <a:pt x="7901" y="8385"/>
                  </a:lnTo>
                  <a:lnTo>
                    <a:pt x="8095" y="8094"/>
                  </a:lnTo>
                  <a:lnTo>
                    <a:pt x="8385" y="7900"/>
                  </a:lnTo>
                  <a:lnTo>
                    <a:pt x="8628" y="7658"/>
                  </a:lnTo>
                  <a:lnTo>
                    <a:pt x="8919" y="7512"/>
                  </a:lnTo>
                  <a:lnTo>
                    <a:pt x="9209" y="7367"/>
                  </a:lnTo>
                  <a:lnTo>
                    <a:pt x="9549" y="7270"/>
                  </a:lnTo>
                  <a:lnTo>
                    <a:pt x="9839" y="7173"/>
                  </a:lnTo>
                  <a:lnTo>
                    <a:pt x="10179" y="7124"/>
                  </a:lnTo>
                  <a:close/>
                  <a:moveTo>
                    <a:pt x="13910" y="13183"/>
                  </a:moveTo>
                  <a:lnTo>
                    <a:pt x="16140" y="15412"/>
                  </a:lnTo>
                  <a:lnTo>
                    <a:pt x="16285" y="15606"/>
                  </a:lnTo>
                  <a:lnTo>
                    <a:pt x="16285" y="15800"/>
                  </a:lnTo>
                  <a:lnTo>
                    <a:pt x="16285" y="15993"/>
                  </a:lnTo>
                  <a:lnTo>
                    <a:pt x="16140" y="16139"/>
                  </a:lnTo>
                  <a:lnTo>
                    <a:pt x="15994" y="16284"/>
                  </a:lnTo>
                  <a:lnTo>
                    <a:pt x="15607" y="16284"/>
                  </a:lnTo>
                  <a:lnTo>
                    <a:pt x="15461" y="16139"/>
                  </a:lnTo>
                  <a:lnTo>
                    <a:pt x="13232" y="13910"/>
                  </a:lnTo>
                  <a:lnTo>
                    <a:pt x="13571" y="13570"/>
                  </a:lnTo>
                  <a:lnTo>
                    <a:pt x="13910" y="13183"/>
                  </a:lnTo>
                  <a:close/>
                  <a:moveTo>
                    <a:pt x="292" y="0"/>
                  </a:moveTo>
                  <a:lnTo>
                    <a:pt x="146" y="146"/>
                  </a:lnTo>
                  <a:lnTo>
                    <a:pt x="1" y="291"/>
                  </a:lnTo>
                  <a:lnTo>
                    <a:pt x="1" y="485"/>
                  </a:lnTo>
                  <a:lnTo>
                    <a:pt x="1" y="10662"/>
                  </a:lnTo>
                  <a:lnTo>
                    <a:pt x="1" y="10856"/>
                  </a:lnTo>
                  <a:lnTo>
                    <a:pt x="146" y="11050"/>
                  </a:lnTo>
                  <a:lnTo>
                    <a:pt x="292" y="11147"/>
                  </a:lnTo>
                  <a:lnTo>
                    <a:pt x="486" y="11195"/>
                  </a:lnTo>
                  <a:lnTo>
                    <a:pt x="6156" y="11195"/>
                  </a:lnTo>
                  <a:lnTo>
                    <a:pt x="6350" y="11826"/>
                  </a:lnTo>
                  <a:lnTo>
                    <a:pt x="6592" y="12456"/>
                  </a:lnTo>
                  <a:lnTo>
                    <a:pt x="6931" y="13037"/>
                  </a:lnTo>
                  <a:lnTo>
                    <a:pt x="7416" y="13570"/>
                  </a:lnTo>
                  <a:lnTo>
                    <a:pt x="7707" y="13910"/>
                  </a:lnTo>
                  <a:lnTo>
                    <a:pt x="8095" y="14152"/>
                  </a:lnTo>
                  <a:lnTo>
                    <a:pt x="8434" y="14346"/>
                  </a:lnTo>
                  <a:lnTo>
                    <a:pt x="8822" y="14540"/>
                  </a:lnTo>
                  <a:lnTo>
                    <a:pt x="9258" y="14685"/>
                  </a:lnTo>
                  <a:lnTo>
                    <a:pt x="9645" y="14782"/>
                  </a:lnTo>
                  <a:lnTo>
                    <a:pt x="10082" y="14830"/>
                  </a:lnTo>
                  <a:lnTo>
                    <a:pt x="10518" y="14879"/>
                  </a:lnTo>
                  <a:lnTo>
                    <a:pt x="10954" y="14830"/>
                  </a:lnTo>
                  <a:lnTo>
                    <a:pt x="11439" y="14782"/>
                  </a:lnTo>
                  <a:lnTo>
                    <a:pt x="11875" y="14636"/>
                  </a:lnTo>
                  <a:lnTo>
                    <a:pt x="12311" y="14491"/>
                  </a:lnTo>
                  <a:lnTo>
                    <a:pt x="14734" y="16866"/>
                  </a:lnTo>
                  <a:lnTo>
                    <a:pt x="14977" y="17060"/>
                  </a:lnTo>
                  <a:lnTo>
                    <a:pt x="15219" y="17205"/>
                  </a:lnTo>
                  <a:lnTo>
                    <a:pt x="15510" y="17302"/>
                  </a:lnTo>
                  <a:lnTo>
                    <a:pt x="16091" y="17302"/>
                  </a:lnTo>
                  <a:lnTo>
                    <a:pt x="16382" y="17205"/>
                  </a:lnTo>
                  <a:lnTo>
                    <a:pt x="16624" y="17060"/>
                  </a:lnTo>
                  <a:lnTo>
                    <a:pt x="16867" y="16866"/>
                  </a:lnTo>
                  <a:lnTo>
                    <a:pt x="17061" y="16624"/>
                  </a:lnTo>
                  <a:lnTo>
                    <a:pt x="17206" y="16381"/>
                  </a:lnTo>
                  <a:lnTo>
                    <a:pt x="17303" y="16090"/>
                  </a:lnTo>
                  <a:lnTo>
                    <a:pt x="17303" y="15800"/>
                  </a:lnTo>
                  <a:lnTo>
                    <a:pt x="17303" y="15509"/>
                  </a:lnTo>
                  <a:lnTo>
                    <a:pt x="17206" y="15218"/>
                  </a:lnTo>
                  <a:lnTo>
                    <a:pt x="17061" y="14976"/>
                  </a:lnTo>
                  <a:lnTo>
                    <a:pt x="16867" y="14733"/>
                  </a:lnTo>
                  <a:lnTo>
                    <a:pt x="14492" y="12310"/>
                  </a:lnTo>
                  <a:lnTo>
                    <a:pt x="14637" y="11874"/>
                  </a:lnTo>
                  <a:lnTo>
                    <a:pt x="14783" y="11389"/>
                  </a:lnTo>
                  <a:lnTo>
                    <a:pt x="14831" y="10953"/>
                  </a:lnTo>
                  <a:lnTo>
                    <a:pt x="14880" y="10469"/>
                  </a:lnTo>
                  <a:lnTo>
                    <a:pt x="14880" y="485"/>
                  </a:lnTo>
                  <a:lnTo>
                    <a:pt x="14831" y="291"/>
                  </a:lnTo>
                  <a:lnTo>
                    <a:pt x="14734" y="146"/>
                  </a:lnTo>
                  <a:lnTo>
                    <a:pt x="14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5"/>
            <p:cNvSpPr/>
            <p:nvPr/>
          </p:nvSpPr>
          <p:spPr>
            <a:xfrm>
              <a:off x="3470114" y="2861843"/>
              <a:ext cx="23007" cy="23029"/>
            </a:xfrm>
            <a:custGeom>
              <a:avLst/>
              <a:gdLst/>
              <a:ahLst/>
              <a:cxnLst/>
              <a:rect l="l" t="t" r="r" b="b"/>
              <a:pathLst>
                <a:path w="1018" h="1019" extrusionOk="0">
                  <a:moveTo>
                    <a:pt x="485" y="1"/>
                  </a:moveTo>
                  <a:lnTo>
                    <a:pt x="291" y="49"/>
                  </a:lnTo>
                  <a:lnTo>
                    <a:pt x="146" y="146"/>
                  </a:lnTo>
                  <a:lnTo>
                    <a:pt x="49" y="292"/>
                  </a:lnTo>
                  <a:lnTo>
                    <a:pt x="0" y="486"/>
                  </a:lnTo>
                  <a:lnTo>
                    <a:pt x="49" y="679"/>
                  </a:lnTo>
                  <a:lnTo>
                    <a:pt x="146" y="873"/>
                  </a:lnTo>
                  <a:lnTo>
                    <a:pt x="291" y="970"/>
                  </a:lnTo>
                  <a:lnTo>
                    <a:pt x="485" y="1019"/>
                  </a:lnTo>
                  <a:lnTo>
                    <a:pt x="727" y="970"/>
                  </a:lnTo>
                  <a:lnTo>
                    <a:pt x="873" y="873"/>
                  </a:lnTo>
                  <a:lnTo>
                    <a:pt x="969" y="679"/>
                  </a:lnTo>
                  <a:lnTo>
                    <a:pt x="1018" y="486"/>
                  </a:lnTo>
                  <a:lnTo>
                    <a:pt x="969" y="292"/>
                  </a:lnTo>
                  <a:lnTo>
                    <a:pt x="873" y="146"/>
                  </a:lnTo>
                  <a:lnTo>
                    <a:pt x="727" y="49"/>
                  </a:lnTo>
                  <a:lnTo>
                    <a:pt x="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5"/>
            <p:cNvSpPr/>
            <p:nvPr/>
          </p:nvSpPr>
          <p:spPr>
            <a:xfrm>
              <a:off x="3513913" y="2861843"/>
              <a:ext cx="23029" cy="23029"/>
            </a:xfrm>
            <a:custGeom>
              <a:avLst/>
              <a:gdLst/>
              <a:ahLst/>
              <a:cxnLst/>
              <a:rect l="l" t="t" r="r" b="b"/>
              <a:pathLst>
                <a:path w="1019" h="1019" extrusionOk="0">
                  <a:moveTo>
                    <a:pt x="485" y="1"/>
                  </a:moveTo>
                  <a:lnTo>
                    <a:pt x="292" y="49"/>
                  </a:lnTo>
                  <a:lnTo>
                    <a:pt x="146" y="146"/>
                  </a:lnTo>
                  <a:lnTo>
                    <a:pt x="49" y="292"/>
                  </a:lnTo>
                  <a:lnTo>
                    <a:pt x="1" y="486"/>
                  </a:lnTo>
                  <a:lnTo>
                    <a:pt x="49" y="679"/>
                  </a:lnTo>
                  <a:lnTo>
                    <a:pt x="146" y="873"/>
                  </a:lnTo>
                  <a:lnTo>
                    <a:pt x="292" y="970"/>
                  </a:lnTo>
                  <a:lnTo>
                    <a:pt x="485" y="1019"/>
                  </a:lnTo>
                  <a:lnTo>
                    <a:pt x="679" y="970"/>
                  </a:lnTo>
                  <a:lnTo>
                    <a:pt x="873" y="873"/>
                  </a:lnTo>
                  <a:lnTo>
                    <a:pt x="970" y="679"/>
                  </a:lnTo>
                  <a:lnTo>
                    <a:pt x="1019" y="486"/>
                  </a:lnTo>
                  <a:lnTo>
                    <a:pt x="970" y="292"/>
                  </a:lnTo>
                  <a:lnTo>
                    <a:pt x="873" y="146"/>
                  </a:lnTo>
                  <a:lnTo>
                    <a:pt x="679" y="49"/>
                  </a:lnTo>
                  <a:lnTo>
                    <a:pt x="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5"/>
            <p:cNvSpPr/>
            <p:nvPr/>
          </p:nvSpPr>
          <p:spPr>
            <a:xfrm>
              <a:off x="3557735" y="2861843"/>
              <a:ext cx="23029" cy="23029"/>
            </a:xfrm>
            <a:custGeom>
              <a:avLst/>
              <a:gdLst/>
              <a:ahLst/>
              <a:cxnLst/>
              <a:rect l="l" t="t" r="r" b="b"/>
              <a:pathLst>
                <a:path w="1019" h="1019" extrusionOk="0">
                  <a:moveTo>
                    <a:pt x="533" y="1"/>
                  </a:moveTo>
                  <a:lnTo>
                    <a:pt x="340" y="49"/>
                  </a:lnTo>
                  <a:lnTo>
                    <a:pt x="146" y="146"/>
                  </a:lnTo>
                  <a:lnTo>
                    <a:pt x="49" y="292"/>
                  </a:lnTo>
                  <a:lnTo>
                    <a:pt x="0" y="486"/>
                  </a:lnTo>
                  <a:lnTo>
                    <a:pt x="49" y="679"/>
                  </a:lnTo>
                  <a:lnTo>
                    <a:pt x="146" y="873"/>
                  </a:lnTo>
                  <a:lnTo>
                    <a:pt x="340" y="970"/>
                  </a:lnTo>
                  <a:lnTo>
                    <a:pt x="533" y="1019"/>
                  </a:lnTo>
                  <a:lnTo>
                    <a:pt x="727" y="970"/>
                  </a:lnTo>
                  <a:lnTo>
                    <a:pt x="873" y="873"/>
                  </a:lnTo>
                  <a:lnTo>
                    <a:pt x="970" y="679"/>
                  </a:lnTo>
                  <a:lnTo>
                    <a:pt x="1018" y="486"/>
                  </a:lnTo>
                  <a:lnTo>
                    <a:pt x="970" y="292"/>
                  </a:lnTo>
                  <a:lnTo>
                    <a:pt x="873" y="146"/>
                  </a:lnTo>
                  <a:lnTo>
                    <a:pt x="727" y="49"/>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5"/>
            <p:cNvSpPr/>
            <p:nvPr/>
          </p:nvSpPr>
          <p:spPr>
            <a:xfrm>
              <a:off x="3509529" y="2681133"/>
              <a:ext cx="23029" cy="23007"/>
            </a:xfrm>
            <a:custGeom>
              <a:avLst/>
              <a:gdLst/>
              <a:ahLst/>
              <a:cxnLst/>
              <a:rect l="l" t="t" r="r" b="b"/>
              <a:pathLst>
                <a:path w="1019" h="1018" extrusionOk="0">
                  <a:moveTo>
                    <a:pt x="534" y="0"/>
                  </a:moveTo>
                  <a:lnTo>
                    <a:pt x="340" y="49"/>
                  </a:lnTo>
                  <a:lnTo>
                    <a:pt x="146" y="194"/>
                  </a:lnTo>
                  <a:lnTo>
                    <a:pt x="49" y="339"/>
                  </a:lnTo>
                  <a:lnTo>
                    <a:pt x="1" y="533"/>
                  </a:lnTo>
                  <a:lnTo>
                    <a:pt x="49" y="727"/>
                  </a:lnTo>
                  <a:lnTo>
                    <a:pt x="146" y="873"/>
                  </a:lnTo>
                  <a:lnTo>
                    <a:pt x="340" y="1018"/>
                  </a:lnTo>
                  <a:lnTo>
                    <a:pt x="728" y="1018"/>
                  </a:lnTo>
                  <a:lnTo>
                    <a:pt x="873" y="873"/>
                  </a:lnTo>
                  <a:lnTo>
                    <a:pt x="970" y="727"/>
                  </a:lnTo>
                  <a:lnTo>
                    <a:pt x="1019" y="533"/>
                  </a:lnTo>
                  <a:lnTo>
                    <a:pt x="970" y="339"/>
                  </a:lnTo>
                  <a:lnTo>
                    <a:pt x="873" y="194"/>
                  </a:lnTo>
                  <a:lnTo>
                    <a:pt x="728" y="49"/>
                  </a:lnTo>
                  <a:lnTo>
                    <a:pt x="5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5"/>
            <p:cNvSpPr/>
            <p:nvPr/>
          </p:nvSpPr>
          <p:spPr>
            <a:xfrm>
              <a:off x="3555542" y="2681133"/>
              <a:ext cx="23029" cy="23007"/>
            </a:xfrm>
            <a:custGeom>
              <a:avLst/>
              <a:gdLst/>
              <a:ahLst/>
              <a:cxnLst/>
              <a:rect l="l" t="t" r="r" b="b"/>
              <a:pathLst>
                <a:path w="1019" h="1018" extrusionOk="0">
                  <a:moveTo>
                    <a:pt x="534" y="0"/>
                  </a:moveTo>
                  <a:lnTo>
                    <a:pt x="340" y="49"/>
                  </a:lnTo>
                  <a:lnTo>
                    <a:pt x="146" y="194"/>
                  </a:lnTo>
                  <a:lnTo>
                    <a:pt x="49" y="339"/>
                  </a:lnTo>
                  <a:lnTo>
                    <a:pt x="0" y="533"/>
                  </a:lnTo>
                  <a:lnTo>
                    <a:pt x="49" y="727"/>
                  </a:lnTo>
                  <a:lnTo>
                    <a:pt x="146" y="873"/>
                  </a:lnTo>
                  <a:lnTo>
                    <a:pt x="340" y="1018"/>
                  </a:lnTo>
                  <a:lnTo>
                    <a:pt x="727" y="1018"/>
                  </a:lnTo>
                  <a:lnTo>
                    <a:pt x="873" y="873"/>
                  </a:lnTo>
                  <a:lnTo>
                    <a:pt x="970" y="727"/>
                  </a:lnTo>
                  <a:lnTo>
                    <a:pt x="1018" y="533"/>
                  </a:lnTo>
                  <a:lnTo>
                    <a:pt x="970" y="339"/>
                  </a:lnTo>
                  <a:lnTo>
                    <a:pt x="873" y="194"/>
                  </a:lnTo>
                  <a:lnTo>
                    <a:pt x="727" y="49"/>
                  </a:lnTo>
                  <a:lnTo>
                    <a:pt x="5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7"/>
          <p:cNvPicPr>
            <a:picLocks noChangeAspect="1"/>
          </p:cNvPicPr>
          <p:nvPr/>
        </p:nvPicPr>
        <p:blipFill>
          <a:blip r:embed="rId3"/>
          <a:stretch>
            <a:fillRect/>
          </a:stretch>
        </p:blipFill>
        <p:spPr>
          <a:xfrm>
            <a:off x="2332355" y="1635125"/>
            <a:ext cx="4333240" cy="25996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5"/>
          <p:cNvSpPr txBox="1">
            <a:spLocks noGrp="1"/>
          </p:cNvSpPr>
          <p:nvPr>
            <p:ph type="title"/>
          </p:nvPr>
        </p:nvSpPr>
        <p:spPr>
          <a:xfrm>
            <a:off x="674280" y="231685"/>
            <a:ext cx="7704000" cy="64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mj-lt"/>
                <a:cs typeface="+mj-lt"/>
              </a:rPr>
              <a:t>2.2. Nạp dữ liệu (Load Dataset)</a:t>
            </a:r>
          </a:p>
        </p:txBody>
      </p:sp>
      <p:grpSp>
        <p:nvGrpSpPr>
          <p:cNvPr id="554" name="Google Shape;554;p45"/>
          <p:cNvGrpSpPr/>
          <p:nvPr/>
        </p:nvGrpSpPr>
        <p:grpSpPr>
          <a:xfrm>
            <a:off x="4330011" y="964637"/>
            <a:ext cx="392133" cy="392155"/>
            <a:chOff x="6018897" y="2635120"/>
            <a:chExt cx="392133" cy="392155"/>
          </a:xfrm>
        </p:grpSpPr>
        <p:sp>
          <p:nvSpPr>
            <p:cNvPr id="555" name="Google Shape;555;p45"/>
            <p:cNvSpPr/>
            <p:nvPr/>
          </p:nvSpPr>
          <p:spPr>
            <a:xfrm>
              <a:off x="6181007" y="2797229"/>
              <a:ext cx="69020" cy="69020"/>
            </a:xfrm>
            <a:custGeom>
              <a:avLst/>
              <a:gdLst/>
              <a:ahLst/>
              <a:cxnLst/>
              <a:rect l="l" t="t" r="r" b="b"/>
              <a:pathLst>
                <a:path w="3054" h="3054" extrusionOk="0">
                  <a:moveTo>
                    <a:pt x="1503" y="1018"/>
                  </a:moveTo>
                  <a:lnTo>
                    <a:pt x="1696" y="1067"/>
                  </a:lnTo>
                  <a:lnTo>
                    <a:pt x="1890" y="1164"/>
                  </a:lnTo>
                  <a:lnTo>
                    <a:pt x="1987" y="1309"/>
                  </a:lnTo>
                  <a:lnTo>
                    <a:pt x="2036" y="1503"/>
                  </a:lnTo>
                  <a:lnTo>
                    <a:pt x="1987" y="1697"/>
                  </a:lnTo>
                  <a:lnTo>
                    <a:pt x="1890" y="1891"/>
                  </a:lnTo>
                  <a:lnTo>
                    <a:pt x="1696" y="1987"/>
                  </a:lnTo>
                  <a:lnTo>
                    <a:pt x="1503" y="2036"/>
                  </a:lnTo>
                  <a:lnTo>
                    <a:pt x="1309" y="1987"/>
                  </a:lnTo>
                  <a:lnTo>
                    <a:pt x="1163" y="1891"/>
                  </a:lnTo>
                  <a:lnTo>
                    <a:pt x="1066" y="1697"/>
                  </a:lnTo>
                  <a:lnTo>
                    <a:pt x="1018" y="1503"/>
                  </a:lnTo>
                  <a:lnTo>
                    <a:pt x="1066" y="1309"/>
                  </a:lnTo>
                  <a:lnTo>
                    <a:pt x="1163" y="1164"/>
                  </a:lnTo>
                  <a:lnTo>
                    <a:pt x="1309" y="1067"/>
                  </a:lnTo>
                  <a:lnTo>
                    <a:pt x="1503" y="1018"/>
                  </a:lnTo>
                  <a:close/>
                  <a:moveTo>
                    <a:pt x="1212" y="0"/>
                  </a:moveTo>
                  <a:lnTo>
                    <a:pt x="921" y="97"/>
                  </a:lnTo>
                  <a:lnTo>
                    <a:pt x="679" y="243"/>
                  </a:lnTo>
                  <a:lnTo>
                    <a:pt x="436" y="437"/>
                  </a:lnTo>
                  <a:lnTo>
                    <a:pt x="243" y="679"/>
                  </a:lnTo>
                  <a:lnTo>
                    <a:pt x="97" y="921"/>
                  </a:lnTo>
                  <a:lnTo>
                    <a:pt x="49" y="1212"/>
                  </a:lnTo>
                  <a:lnTo>
                    <a:pt x="0" y="1503"/>
                  </a:lnTo>
                  <a:lnTo>
                    <a:pt x="49" y="1842"/>
                  </a:lnTo>
                  <a:lnTo>
                    <a:pt x="97" y="2084"/>
                  </a:lnTo>
                  <a:lnTo>
                    <a:pt x="243" y="2375"/>
                  </a:lnTo>
                  <a:lnTo>
                    <a:pt x="436" y="2569"/>
                  </a:lnTo>
                  <a:lnTo>
                    <a:pt x="679" y="2763"/>
                  </a:lnTo>
                  <a:lnTo>
                    <a:pt x="921" y="2908"/>
                  </a:lnTo>
                  <a:lnTo>
                    <a:pt x="1212" y="3005"/>
                  </a:lnTo>
                  <a:lnTo>
                    <a:pt x="1503" y="3054"/>
                  </a:lnTo>
                  <a:lnTo>
                    <a:pt x="1842" y="3005"/>
                  </a:lnTo>
                  <a:lnTo>
                    <a:pt x="2133" y="2908"/>
                  </a:lnTo>
                  <a:lnTo>
                    <a:pt x="2375" y="2763"/>
                  </a:lnTo>
                  <a:lnTo>
                    <a:pt x="2617" y="2569"/>
                  </a:lnTo>
                  <a:lnTo>
                    <a:pt x="2763" y="2375"/>
                  </a:lnTo>
                  <a:lnTo>
                    <a:pt x="2908" y="2084"/>
                  </a:lnTo>
                  <a:lnTo>
                    <a:pt x="3005" y="1842"/>
                  </a:lnTo>
                  <a:lnTo>
                    <a:pt x="3053" y="1503"/>
                  </a:lnTo>
                  <a:lnTo>
                    <a:pt x="3005" y="1212"/>
                  </a:lnTo>
                  <a:lnTo>
                    <a:pt x="2908" y="921"/>
                  </a:lnTo>
                  <a:lnTo>
                    <a:pt x="2763" y="679"/>
                  </a:lnTo>
                  <a:lnTo>
                    <a:pt x="2617" y="437"/>
                  </a:lnTo>
                  <a:lnTo>
                    <a:pt x="2375" y="243"/>
                  </a:lnTo>
                  <a:lnTo>
                    <a:pt x="2133" y="97"/>
                  </a:lnTo>
                  <a:lnTo>
                    <a:pt x="1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5"/>
            <p:cNvSpPr/>
            <p:nvPr/>
          </p:nvSpPr>
          <p:spPr>
            <a:xfrm>
              <a:off x="6018897" y="2635120"/>
              <a:ext cx="392133" cy="392155"/>
            </a:xfrm>
            <a:custGeom>
              <a:avLst/>
              <a:gdLst/>
              <a:ahLst/>
              <a:cxnLst/>
              <a:rect l="l" t="t" r="r" b="b"/>
              <a:pathLst>
                <a:path w="17351" h="17352" extrusionOk="0">
                  <a:moveTo>
                    <a:pt x="15848" y="4993"/>
                  </a:moveTo>
                  <a:lnTo>
                    <a:pt x="16042" y="5041"/>
                  </a:lnTo>
                  <a:lnTo>
                    <a:pt x="16188" y="5138"/>
                  </a:lnTo>
                  <a:lnTo>
                    <a:pt x="16285" y="5332"/>
                  </a:lnTo>
                  <a:lnTo>
                    <a:pt x="16333" y="5526"/>
                  </a:lnTo>
                  <a:lnTo>
                    <a:pt x="16285" y="5719"/>
                  </a:lnTo>
                  <a:lnTo>
                    <a:pt x="16188" y="5865"/>
                  </a:lnTo>
                  <a:lnTo>
                    <a:pt x="16042" y="5962"/>
                  </a:lnTo>
                  <a:lnTo>
                    <a:pt x="15848" y="6010"/>
                  </a:lnTo>
                  <a:lnTo>
                    <a:pt x="15655" y="5962"/>
                  </a:lnTo>
                  <a:lnTo>
                    <a:pt x="15461" y="5865"/>
                  </a:lnTo>
                  <a:lnTo>
                    <a:pt x="15364" y="5719"/>
                  </a:lnTo>
                  <a:lnTo>
                    <a:pt x="15315" y="5526"/>
                  </a:lnTo>
                  <a:lnTo>
                    <a:pt x="15364" y="5332"/>
                  </a:lnTo>
                  <a:lnTo>
                    <a:pt x="15461" y="5138"/>
                  </a:lnTo>
                  <a:lnTo>
                    <a:pt x="15655" y="5041"/>
                  </a:lnTo>
                  <a:lnTo>
                    <a:pt x="15848" y="4993"/>
                  </a:lnTo>
                  <a:close/>
                  <a:moveTo>
                    <a:pt x="2278" y="1018"/>
                  </a:moveTo>
                  <a:lnTo>
                    <a:pt x="2714" y="1067"/>
                  </a:lnTo>
                  <a:lnTo>
                    <a:pt x="3199" y="1164"/>
                  </a:lnTo>
                  <a:lnTo>
                    <a:pt x="3732" y="1309"/>
                  </a:lnTo>
                  <a:lnTo>
                    <a:pt x="4314" y="1503"/>
                  </a:lnTo>
                  <a:lnTo>
                    <a:pt x="4944" y="1794"/>
                  </a:lnTo>
                  <a:lnTo>
                    <a:pt x="5622" y="2182"/>
                  </a:lnTo>
                  <a:lnTo>
                    <a:pt x="6349" y="2618"/>
                  </a:lnTo>
                  <a:lnTo>
                    <a:pt x="7125" y="3102"/>
                  </a:lnTo>
                  <a:lnTo>
                    <a:pt x="7852" y="3636"/>
                  </a:lnTo>
                  <a:lnTo>
                    <a:pt x="6737" y="4605"/>
                  </a:lnTo>
                  <a:lnTo>
                    <a:pt x="5671" y="5623"/>
                  </a:lnTo>
                  <a:lnTo>
                    <a:pt x="4605" y="6737"/>
                  </a:lnTo>
                  <a:lnTo>
                    <a:pt x="3635" y="7852"/>
                  </a:lnTo>
                  <a:lnTo>
                    <a:pt x="3102" y="7125"/>
                  </a:lnTo>
                  <a:lnTo>
                    <a:pt x="2617" y="6350"/>
                  </a:lnTo>
                  <a:lnTo>
                    <a:pt x="2181" y="5623"/>
                  </a:lnTo>
                  <a:lnTo>
                    <a:pt x="1794" y="4896"/>
                  </a:lnTo>
                  <a:lnTo>
                    <a:pt x="1503" y="4314"/>
                  </a:lnTo>
                  <a:lnTo>
                    <a:pt x="1309" y="3732"/>
                  </a:lnTo>
                  <a:lnTo>
                    <a:pt x="1164" y="3199"/>
                  </a:lnTo>
                  <a:lnTo>
                    <a:pt x="1067" y="2715"/>
                  </a:lnTo>
                  <a:lnTo>
                    <a:pt x="1018" y="2278"/>
                  </a:lnTo>
                  <a:lnTo>
                    <a:pt x="1067" y="1891"/>
                  </a:lnTo>
                  <a:lnTo>
                    <a:pt x="1164" y="1600"/>
                  </a:lnTo>
                  <a:lnTo>
                    <a:pt x="1357" y="1358"/>
                  </a:lnTo>
                  <a:lnTo>
                    <a:pt x="1600" y="1164"/>
                  </a:lnTo>
                  <a:lnTo>
                    <a:pt x="1890" y="1067"/>
                  </a:lnTo>
                  <a:lnTo>
                    <a:pt x="2278" y="1018"/>
                  </a:lnTo>
                  <a:close/>
                  <a:moveTo>
                    <a:pt x="15073" y="1018"/>
                  </a:moveTo>
                  <a:lnTo>
                    <a:pt x="15364" y="1067"/>
                  </a:lnTo>
                  <a:lnTo>
                    <a:pt x="15655" y="1115"/>
                  </a:lnTo>
                  <a:lnTo>
                    <a:pt x="15848" y="1212"/>
                  </a:lnTo>
                  <a:lnTo>
                    <a:pt x="16042" y="1358"/>
                  </a:lnTo>
                  <a:lnTo>
                    <a:pt x="16188" y="1552"/>
                  </a:lnTo>
                  <a:lnTo>
                    <a:pt x="16285" y="1745"/>
                  </a:lnTo>
                  <a:lnTo>
                    <a:pt x="16333" y="2036"/>
                  </a:lnTo>
                  <a:lnTo>
                    <a:pt x="16333" y="2375"/>
                  </a:lnTo>
                  <a:lnTo>
                    <a:pt x="16333" y="2715"/>
                  </a:lnTo>
                  <a:lnTo>
                    <a:pt x="16236" y="3102"/>
                  </a:lnTo>
                  <a:lnTo>
                    <a:pt x="16139" y="3539"/>
                  </a:lnTo>
                  <a:lnTo>
                    <a:pt x="15994" y="3975"/>
                  </a:lnTo>
                  <a:lnTo>
                    <a:pt x="15848" y="3975"/>
                  </a:lnTo>
                  <a:lnTo>
                    <a:pt x="15558" y="4023"/>
                  </a:lnTo>
                  <a:lnTo>
                    <a:pt x="15267" y="4120"/>
                  </a:lnTo>
                  <a:lnTo>
                    <a:pt x="14976" y="4266"/>
                  </a:lnTo>
                  <a:lnTo>
                    <a:pt x="14782" y="4411"/>
                  </a:lnTo>
                  <a:lnTo>
                    <a:pt x="14588" y="4653"/>
                  </a:lnTo>
                  <a:lnTo>
                    <a:pt x="14443" y="4896"/>
                  </a:lnTo>
                  <a:lnTo>
                    <a:pt x="14346" y="5186"/>
                  </a:lnTo>
                  <a:lnTo>
                    <a:pt x="14298" y="5526"/>
                  </a:lnTo>
                  <a:lnTo>
                    <a:pt x="14346" y="5768"/>
                  </a:lnTo>
                  <a:lnTo>
                    <a:pt x="14394" y="6059"/>
                  </a:lnTo>
                  <a:lnTo>
                    <a:pt x="14540" y="6301"/>
                  </a:lnTo>
                  <a:lnTo>
                    <a:pt x="14685" y="6495"/>
                  </a:lnTo>
                  <a:lnTo>
                    <a:pt x="14249" y="7173"/>
                  </a:lnTo>
                  <a:lnTo>
                    <a:pt x="13764" y="7852"/>
                  </a:lnTo>
                  <a:lnTo>
                    <a:pt x="12795" y="6737"/>
                  </a:lnTo>
                  <a:lnTo>
                    <a:pt x="11729" y="5623"/>
                  </a:lnTo>
                  <a:lnTo>
                    <a:pt x="10614" y="4605"/>
                  </a:lnTo>
                  <a:lnTo>
                    <a:pt x="9500" y="3636"/>
                  </a:lnTo>
                  <a:lnTo>
                    <a:pt x="10566" y="2860"/>
                  </a:lnTo>
                  <a:lnTo>
                    <a:pt x="11632" y="2230"/>
                  </a:lnTo>
                  <a:lnTo>
                    <a:pt x="12601" y="1745"/>
                  </a:lnTo>
                  <a:lnTo>
                    <a:pt x="13522" y="1358"/>
                  </a:lnTo>
                  <a:lnTo>
                    <a:pt x="13958" y="1212"/>
                  </a:lnTo>
                  <a:lnTo>
                    <a:pt x="14394" y="1115"/>
                  </a:lnTo>
                  <a:lnTo>
                    <a:pt x="14734" y="1067"/>
                  </a:lnTo>
                  <a:lnTo>
                    <a:pt x="15073" y="1018"/>
                  </a:lnTo>
                  <a:close/>
                  <a:moveTo>
                    <a:pt x="1745" y="11341"/>
                  </a:moveTo>
                  <a:lnTo>
                    <a:pt x="1890" y="11487"/>
                  </a:lnTo>
                  <a:lnTo>
                    <a:pt x="2036" y="11632"/>
                  </a:lnTo>
                  <a:lnTo>
                    <a:pt x="2036" y="11826"/>
                  </a:lnTo>
                  <a:lnTo>
                    <a:pt x="2036" y="12020"/>
                  </a:lnTo>
                  <a:lnTo>
                    <a:pt x="1890" y="12214"/>
                  </a:lnTo>
                  <a:lnTo>
                    <a:pt x="1745" y="12311"/>
                  </a:lnTo>
                  <a:lnTo>
                    <a:pt x="1551" y="12359"/>
                  </a:lnTo>
                  <a:lnTo>
                    <a:pt x="1357" y="12311"/>
                  </a:lnTo>
                  <a:lnTo>
                    <a:pt x="1212" y="12214"/>
                  </a:lnTo>
                  <a:lnTo>
                    <a:pt x="1067" y="12020"/>
                  </a:lnTo>
                  <a:lnTo>
                    <a:pt x="1018" y="11826"/>
                  </a:lnTo>
                  <a:lnTo>
                    <a:pt x="1067" y="11632"/>
                  </a:lnTo>
                  <a:lnTo>
                    <a:pt x="1212" y="11487"/>
                  </a:lnTo>
                  <a:lnTo>
                    <a:pt x="1357" y="11341"/>
                  </a:lnTo>
                  <a:close/>
                  <a:moveTo>
                    <a:pt x="8676" y="4266"/>
                  </a:moveTo>
                  <a:lnTo>
                    <a:pt x="9887" y="5235"/>
                  </a:lnTo>
                  <a:lnTo>
                    <a:pt x="11002" y="6350"/>
                  </a:lnTo>
                  <a:lnTo>
                    <a:pt x="12117" y="7513"/>
                  </a:lnTo>
                  <a:lnTo>
                    <a:pt x="13134" y="8676"/>
                  </a:lnTo>
                  <a:lnTo>
                    <a:pt x="12117" y="9839"/>
                  </a:lnTo>
                  <a:lnTo>
                    <a:pt x="11002" y="11002"/>
                  </a:lnTo>
                  <a:lnTo>
                    <a:pt x="9887" y="12117"/>
                  </a:lnTo>
                  <a:lnTo>
                    <a:pt x="8676" y="13135"/>
                  </a:lnTo>
                  <a:lnTo>
                    <a:pt x="7512" y="12117"/>
                  </a:lnTo>
                  <a:lnTo>
                    <a:pt x="6349" y="11002"/>
                  </a:lnTo>
                  <a:lnTo>
                    <a:pt x="5283" y="9839"/>
                  </a:lnTo>
                  <a:lnTo>
                    <a:pt x="4265" y="8676"/>
                  </a:lnTo>
                  <a:lnTo>
                    <a:pt x="5283" y="7513"/>
                  </a:lnTo>
                  <a:lnTo>
                    <a:pt x="6349" y="6350"/>
                  </a:lnTo>
                  <a:lnTo>
                    <a:pt x="7512" y="5283"/>
                  </a:lnTo>
                  <a:lnTo>
                    <a:pt x="8676" y="4266"/>
                  </a:lnTo>
                  <a:close/>
                  <a:moveTo>
                    <a:pt x="3635" y="9500"/>
                  </a:moveTo>
                  <a:lnTo>
                    <a:pt x="4605" y="10614"/>
                  </a:lnTo>
                  <a:lnTo>
                    <a:pt x="5671" y="11729"/>
                  </a:lnTo>
                  <a:lnTo>
                    <a:pt x="6737" y="12795"/>
                  </a:lnTo>
                  <a:lnTo>
                    <a:pt x="7852" y="13765"/>
                  </a:lnTo>
                  <a:lnTo>
                    <a:pt x="6785" y="14492"/>
                  </a:lnTo>
                  <a:lnTo>
                    <a:pt x="5768" y="15122"/>
                  </a:lnTo>
                  <a:lnTo>
                    <a:pt x="4750" y="15655"/>
                  </a:lnTo>
                  <a:lnTo>
                    <a:pt x="3829" y="16042"/>
                  </a:lnTo>
                  <a:lnTo>
                    <a:pt x="3393" y="16188"/>
                  </a:lnTo>
                  <a:lnTo>
                    <a:pt x="3005" y="16285"/>
                  </a:lnTo>
                  <a:lnTo>
                    <a:pt x="2617" y="16333"/>
                  </a:lnTo>
                  <a:lnTo>
                    <a:pt x="1987" y="16333"/>
                  </a:lnTo>
                  <a:lnTo>
                    <a:pt x="1745" y="16285"/>
                  </a:lnTo>
                  <a:lnTo>
                    <a:pt x="1503" y="16188"/>
                  </a:lnTo>
                  <a:lnTo>
                    <a:pt x="1357" y="16042"/>
                  </a:lnTo>
                  <a:lnTo>
                    <a:pt x="1212" y="15849"/>
                  </a:lnTo>
                  <a:lnTo>
                    <a:pt x="1115" y="15606"/>
                  </a:lnTo>
                  <a:lnTo>
                    <a:pt x="1067" y="15316"/>
                  </a:lnTo>
                  <a:lnTo>
                    <a:pt x="1018" y="15025"/>
                  </a:lnTo>
                  <a:lnTo>
                    <a:pt x="1067" y="14637"/>
                  </a:lnTo>
                  <a:lnTo>
                    <a:pt x="1164" y="14249"/>
                  </a:lnTo>
                  <a:lnTo>
                    <a:pt x="1260" y="13813"/>
                  </a:lnTo>
                  <a:lnTo>
                    <a:pt x="1406" y="13328"/>
                  </a:lnTo>
                  <a:lnTo>
                    <a:pt x="1551" y="13377"/>
                  </a:lnTo>
                  <a:lnTo>
                    <a:pt x="1842" y="13328"/>
                  </a:lnTo>
                  <a:lnTo>
                    <a:pt x="2133" y="13232"/>
                  </a:lnTo>
                  <a:lnTo>
                    <a:pt x="2424" y="13086"/>
                  </a:lnTo>
                  <a:lnTo>
                    <a:pt x="2617" y="12892"/>
                  </a:lnTo>
                  <a:lnTo>
                    <a:pt x="2811" y="12698"/>
                  </a:lnTo>
                  <a:lnTo>
                    <a:pt x="2957" y="12408"/>
                  </a:lnTo>
                  <a:lnTo>
                    <a:pt x="3054" y="12117"/>
                  </a:lnTo>
                  <a:lnTo>
                    <a:pt x="3054" y="11826"/>
                  </a:lnTo>
                  <a:lnTo>
                    <a:pt x="3054" y="11535"/>
                  </a:lnTo>
                  <a:lnTo>
                    <a:pt x="2957" y="11293"/>
                  </a:lnTo>
                  <a:lnTo>
                    <a:pt x="2860" y="11051"/>
                  </a:lnTo>
                  <a:lnTo>
                    <a:pt x="2714" y="10857"/>
                  </a:lnTo>
                  <a:lnTo>
                    <a:pt x="3151" y="10178"/>
                  </a:lnTo>
                  <a:lnTo>
                    <a:pt x="3635" y="9500"/>
                  </a:lnTo>
                  <a:close/>
                  <a:moveTo>
                    <a:pt x="13764" y="9500"/>
                  </a:moveTo>
                  <a:lnTo>
                    <a:pt x="14298" y="10275"/>
                  </a:lnTo>
                  <a:lnTo>
                    <a:pt x="14782" y="11002"/>
                  </a:lnTo>
                  <a:lnTo>
                    <a:pt x="15218" y="11729"/>
                  </a:lnTo>
                  <a:lnTo>
                    <a:pt x="15606" y="12456"/>
                  </a:lnTo>
                  <a:lnTo>
                    <a:pt x="15848" y="13086"/>
                  </a:lnTo>
                  <a:lnTo>
                    <a:pt x="16091" y="13668"/>
                  </a:lnTo>
                  <a:lnTo>
                    <a:pt x="16236" y="14201"/>
                  </a:lnTo>
                  <a:lnTo>
                    <a:pt x="16333" y="14685"/>
                  </a:lnTo>
                  <a:lnTo>
                    <a:pt x="16333" y="15122"/>
                  </a:lnTo>
                  <a:lnTo>
                    <a:pt x="16333" y="15461"/>
                  </a:lnTo>
                  <a:lnTo>
                    <a:pt x="16188" y="15800"/>
                  </a:lnTo>
                  <a:lnTo>
                    <a:pt x="16042" y="16042"/>
                  </a:lnTo>
                  <a:lnTo>
                    <a:pt x="15800" y="16188"/>
                  </a:lnTo>
                  <a:lnTo>
                    <a:pt x="15509" y="16285"/>
                  </a:lnTo>
                  <a:lnTo>
                    <a:pt x="15121" y="16333"/>
                  </a:lnTo>
                  <a:lnTo>
                    <a:pt x="14685" y="16333"/>
                  </a:lnTo>
                  <a:lnTo>
                    <a:pt x="14201" y="16236"/>
                  </a:lnTo>
                  <a:lnTo>
                    <a:pt x="13668" y="16091"/>
                  </a:lnTo>
                  <a:lnTo>
                    <a:pt x="13086" y="15849"/>
                  </a:lnTo>
                  <a:lnTo>
                    <a:pt x="12456" y="15558"/>
                  </a:lnTo>
                  <a:lnTo>
                    <a:pt x="11729" y="15219"/>
                  </a:lnTo>
                  <a:lnTo>
                    <a:pt x="11002" y="14782"/>
                  </a:lnTo>
                  <a:lnTo>
                    <a:pt x="10275" y="14298"/>
                  </a:lnTo>
                  <a:lnTo>
                    <a:pt x="9500" y="13765"/>
                  </a:lnTo>
                  <a:lnTo>
                    <a:pt x="10663" y="12795"/>
                  </a:lnTo>
                  <a:lnTo>
                    <a:pt x="11729" y="11729"/>
                  </a:lnTo>
                  <a:lnTo>
                    <a:pt x="12795" y="10614"/>
                  </a:lnTo>
                  <a:lnTo>
                    <a:pt x="13764" y="9500"/>
                  </a:lnTo>
                  <a:close/>
                  <a:moveTo>
                    <a:pt x="2036" y="1"/>
                  </a:moveTo>
                  <a:lnTo>
                    <a:pt x="1794" y="49"/>
                  </a:lnTo>
                  <a:lnTo>
                    <a:pt x="1503" y="98"/>
                  </a:lnTo>
                  <a:lnTo>
                    <a:pt x="1260" y="195"/>
                  </a:lnTo>
                  <a:lnTo>
                    <a:pt x="1018" y="340"/>
                  </a:lnTo>
                  <a:lnTo>
                    <a:pt x="824" y="437"/>
                  </a:lnTo>
                  <a:lnTo>
                    <a:pt x="630" y="631"/>
                  </a:lnTo>
                  <a:lnTo>
                    <a:pt x="485" y="825"/>
                  </a:lnTo>
                  <a:lnTo>
                    <a:pt x="340" y="1018"/>
                  </a:lnTo>
                  <a:lnTo>
                    <a:pt x="194" y="1261"/>
                  </a:lnTo>
                  <a:lnTo>
                    <a:pt x="146" y="1503"/>
                  </a:lnTo>
                  <a:lnTo>
                    <a:pt x="49" y="1745"/>
                  </a:lnTo>
                  <a:lnTo>
                    <a:pt x="49" y="2036"/>
                  </a:lnTo>
                  <a:lnTo>
                    <a:pt x="49" y="2666"/>
                  </a:lnTo>
                  <a:lnTo>
                    <a:pt x="146" y="3296"/>
                  </a:lnTo>
                  <a:lnTo>
                    <a:pt x="291" y="3926"/>
                  </a:lnTo>
                  <a:lnTo>
                    <a:pt x="582" y="4605"/>
                  </a:lnTo>
                  <a:lnTo>
                    <a:pt x="873" y="5380"/>
                  </a:lnTo>
                  <a:lnTo>
                    <a:pt x="1309" y="6156"/>
                  </a:lnTo>
                  <a:lnTo>
                    <a:pt x="1794" y="6980"/>
                  </a:lnTo>
                  <a:lnTo>
                    <a:pt x="2375" y="7852"/>
                  </a:lnTo>
                  <a:lnTo>
                    <a:pt x="2957" y="8676"/>
                  </a:lnTo>
                  <a:lnTo>
                    <a:pt x="2375" y="9500"/>
                  </a:lnTo>
                  <a:lnTo>
                    <a:pt x="1842" y="10324"/>
                  </a:lnTo>
                  <a:lnTo>
                    <a:pt x="1260" y="10324"/>
                  </a:lnTo>
                  <a:lnTo>
                    <a:pt x="970" y="10421"/>
                  </a:lnTo>
                  <a:lnTo>
                    <a:pt x="679" y="10566"/>
                  </a:lnTo>
                  <a:lnTo>
                    <a:pt x="485" y="10760"/>
                  </a:lnTo>
                  <a:lnTo>
                    <a:pt x="291" y="11002"/>
                  </a:lnTo>
                  <a:lnTo>
                    <a:pt x="146" y="11244"/>
                  </a:lnTo>
                  <a:lnTo>
                    <a:pt x="49" y="11535"/>
                  </a:lnTo>
                  <a:lnTo>
                    <a:pt x="0" y="11826"/>
                  </a:lnTo>
                  <a:lnTo>
                    <a:pt x="49" y="12165"/>
                  </a:lnTo>
                  <a:lnTo>
                    <a:pt x="146" y="12456"/>
                  </a:lnTo>
                  <a:lnTo>
                    <a:pt x="291" y="12698"/>
                  </a:lnTo>
                  <a:lnTo>
                    <a:pt x="485" y="12941"/>
                  </a:lnTo>
                  <a:lnTo>
                    <a:pt x="243" y="13716"/>
                  </a:lnTo>
                  <a:lnTo>
                    <a:pt x="97" y="14395"/>
                  </a:lnTo>
                  <a:lnTo>
                    <a:pt x="0" y="14976"/>
                  </a:lnTo>
                  <a:lnTo>
                    <a:pt x="49" y="15461"/>
                  </a:lnTo>
                  <a:lnTo>
                    <a:pt x="146" y="15897"/>
                  </a:lnTo>
                  <a:lnTo>
                    <a:pt x="243" y="16236"/>
                  </a:lnTo>
                  <a:lnTo>
                    <a:pt x="437" y="16527"/>
                  </a:lnTo>
                  <a:lnTo>
                    <a:pt x="630" y="16769"/>
                  </a:lnTo>
                  <a:lnTo>
                    <a:pt x="970" y="17012"/>
                  </a:lnTo>
                  <a:lnTo>
                    <a:pt x="1406" y="17206"/>
                  </a:lnTo>
                  <a:lnTo>
                    <a:pt x="1842" y="17303"/>
                  </a:lnTo>
                  <a:lnTo>
                    <a:pt x="2278" y="17351"/>
                  </a:lnTo>
                  <a:lnTo>
                    <a:pt x="2763" y="17303"/>
                  </a:lnTo>
                  <a:lnTo>
                    <a:pt x="3248" y="17254"/>
                  </a:lnTo>
                  <a:lnTo>
                    <a:pt x="3732" y="17109"/>
                  </a:lnTo>
                  <a:lnTo>
                    <a:pt x="4168" y="16963"/>
                  </a:lnTo>
                  <a:lnTo>
                    <a:pt x="5235" y="16576"/>
                  </a:lnTo>
                  <a:lnTo>
                    <a:pt x="6349" y="15994"/>
                  </a:lnTo>
                  <a:lnTo>
                    <a:pt x="7512" y="15267"/>
                  </a:lnTo>
                  <a:lnTo>
                    <a:pt x="8676" y="14395"/>
                  </a:lnTo>
                  <a:lnTo>
                    <a:pt x="9548" y="15025"/>
                  </a:lnTo>
                  <a:lnTo>
                    <a:pt x="10372" y="15558"/>
                  </a:lnTo>
                  <a:lnTo>
                    <a:pt x="11196" y="16091"/>
                  </a:lnTo>
                  <a:lnTo>
                    <a:pt x="12020" y="16479"/>
                  </a:lnTo>
                  <a:lnTo>
                    <a:pt x="12747" y="16818"/>
                  </a:lnTo>
                  <a:lnTo>
                    <a:pt x="13474" y="17060"/>
                  </a:lnTo>
                  <a:lnTo>
                    <a:pt x="14104" y="17254"/>
                  </a:lnTo>
                  <a:lnTo>
                    <a:pt x="14685" y="17351"/>
                  </a:lnTo>
                  <a:lnTo>
                    <a:pt x="15073" y="17351"/>
                  </a:lnTo>
                  <a:lnTo>
                    <a:pt x="15606" y="17303"/>
                  </a:lnTo>
                  <a:lnTo>
                    <a:pt x="16042" y="17206"/>
                  </a:lnTo>
                  <a:lnTo>
                    <a:pt x="16430" y="17012"/>
                  </a:lnTo>
                  <a:lnTo>
                    <a:pt x="16769" y="16769"/>
                  </a:lnTo>
                  <a:lnTo>
                    <a:pt x="16915" y="16576"/>
                  </a:lnTo>
                  <a:lnTo>
                    <a:pt x="17060" y="16333"/>
                  </a:lnTo>
                  <a:lnTo>
                    <a:pt x="17157" y="16139"/>
                  </a:lnTo>
                  <a:lnTo>
                    <a:pt x="17254" y="15897"/>
                  </a:lnTo>
                  <a:lnTo>
                    <a:pt x="17302" y="15606"/>
                  </a:lnTo>
                  <a:lnTo>
                    <a:pt x="17351" y="15316"/>
                  </a:lnTo>
                  <a:lnTo>
                    <a:pt x="17351" y="14685"/>
                  </a:lnTo>
                  <a:lnTo>
                    <a:pt x="17254" y="14104"/>
                  </a:lnTo>
                  <a:lnTo>
                    <a:pt x="17060" y="13425"/>
                  </a:lnTo>
                  <a:lnTo>
                    <a:pt x="16818" y="12747"/>
                  </a:lnTo>
                  <a:lnTo>
                    <a:pt x="16478" y="12020"/>
                  </a:lnTo>
                  <a:lnTo>
                    <a:pt x="16091" y="11196"/>
                  </a:lnTo>
                  <a:lnTo>
                    <a:pt x="15606" y="10372"/>
                  </a:lnTo>
                  <a:lnTo>
                    <a:pt x="15025" y="9548"/>
                  </a:lnTo>
                  <a:lnTo>
                    <a:pt x="14394" y="8676"/>
                  </a:lnTo>
                  <a:lnTo>
                    <a:pt x="15025" y="7852"/>
                  </a:lnTo>
                  <a:lnTo>
                    <a:pt x="15558" y="7028"/>
                  </a:lnTo>
                  <a:lnTo>
                    <a:pt x="16139" y="7028"/>
                  </a:lnTo>
                  <a:lnTo>
                    <a:pt x="16430" y="6931"/>
                  </a:lnTo>
                  <a:lnTo>
                    <a:pt x="16672" y="6786"/>
                  </a:lnTo>
                  <a:lnTo>
                    <a:pt x="16915" y="6592"/>
                  </a:lnTo>
                  <a:lnTo>
                    <a:pt x="17109" y="6350"/>
                  </a:lnTo>
                  <a:lnTo>
                    <a:pt x="17254" y="6107"/>
                  </a:lnTo>
                  <a:lnTo>
                    <a:pt x="17351" y="5816"/>
                  </a:lnTo>
                  <a:lnTo>
                    <a:pt x="17351" y="5526"/>
                  </a:lnTo>
                  <a:lnTo>
                    <a:pt x="17351" y="5186"/>
                  </a:lnTo>
                  <a:lnTo>
                    <a:pt x="17254" y="4896"/>
                  </a:lnTo>
                  <a:lnTo>
                    <a:pt x="17109" y="4653"/>
                  </a:lnTo>
                  <a:lnTo>
                    <a:pt x="16915" y="4411"/>
                  </a:lnTo>
                  <a:lnTo>
                    <a:pt x="17157" y="3636"/>
                  </a:lnTo>
                  <a:lnTo>
                    <a:pt x="17302" y="3005"/>
                  </a:lnTo>
                  <a:lnTo>
                    <a:pt x="17351" y="2424"/>
                  </a:lnTo>
                  <a:lnTo>
                    <a:pt x="17351" y="1891"/>
                  </a:lnTo>
                  <a:lnTo>
                    <a:pt x="17254" y="1503"/>
                  </a:lnTo>
                  <a:lnTo>
                    <a:pt x="17109" y="1115"/>
                  </a:lnTo>
                  <a:lnTo>
                    <a:pt x="16963" y="873"/>
                  </a:lnTo>
                  <a:lnTo>
                    <a:pt x="16769" y="631"/>
                  </a:lnTo>
                  <a:lnTo>
                    <a:pt x="16575" y="485"/>
                  </a:lnTo>
                  <a:lnTo>
                    <a:pt x="16382" y="340"/>
                  </a:lnTo>
                  <a:lnTo>
                    <a:pt x="15994" y="146"/>
                  </a:lnTo>
                  <a:lnTo>
                    <a:pt x="15509" y="49"/>
                  </a:lnTo>
                  <a:lnTo>
                    <a:pt x="15073" y="1"/>
                  </a:lnTo>
                  <a:lnTo>
                    <a:pt x="14588" y="49"/>
                  </a:lnTo>
                  <a:lnTo>
                    <a:pt x="14104" y="146"/>
                  </a:lnTo>
                  <a:lnTo>
                    <a:pt x="13619" y="243"/>
                  </a:lnTo>
                  <a:lnTo>
                    <a:pt x="13183" y="388"/>
                  </a:lnTo>
                  <a:lnTo>
                    <a:pt x="12165" y="825"/>
                  </a:lnTo>
                  <a:lnTo>
                    <a:pt x="11050" y="1406"/>
                  </a:lnTo>
                  <a:lnTo>
                    <a:pt x="9887" y="2133"/>
                  </a:lnTo>
                  <a:lnTo>
                    <a:pt x="8676" y="2957"/>
                  </a:lnTo>
                  <a:lnTo>
                    <a:pt x="7852" y="2327"/>
                  </a:lnTo>
                  <a:lnTo>
                    <a:pt x="6979" y="1794"/>
                  </a:lnTo>
                  <a:lnTo>
                    <a:pt x="6155" y="1309"/>
                  </a:lnTo>
                  <a:lnTo>
                    <a:pt x="5380" y="873"/>
                  </a:lnTo>
                  <a:lnTo>
                    <a:pt x="4653" y="534"/>
                  </a:lnTo>
                  <a:lnTo>
                    <a:pt x="3926" y="291"/>
                  </a:lnTo>
                  <a:lnTo>
                    <a:pt x="3296" y="146"/>
                  </a:lnTo>
                  <a:lnTo>
                    <a:pt x="2666" y="49"/>
                  </a:lnTo>
                  <a:lnTo>
                    <a:pt x="2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5"/>
            <p:cNvSpPr/>
            <p:nvPr/>
          </p:nvSpPr>
          <p:spPr>
            <a:xfrm>
              <a:off x="6203991" y="2635120"/>
              <a:ext cx="23029" cy="23029"/>
            </a:xfrm>
            <a:custGeom>
              <a:avLst/>
              <a:gdLst/>
              <a:ahLst/>
              <a:cxnLst/>
              <a:rect l="l" t="t" r="r" b="b"/>
              <a:pathLst>
                <a:path w="1019" h="1019" extrusionOk="0">
                  <a:moveTo>
                    <a:pt x="486" y="1"/>
                  </a:moveTo>
                  <a:lnTo>
                    <a:pt x="292" y="49"/>
                  </a:lnTo>
                  <a:lnTo>
                    <a:pt x="146" y="146"/>
                  </a:lnTo>
                  <a:lnTo>
                    <a:pt x="49" y="340"/>
                  </a:lnTo>
                  <a:lnTo>
                    <a:pt x="1" y="534"/>
                  </a:lnTo>
                  <a:lnTo>
                    <a:pt x="49" y="728"/>
                  </a:lnTo>
                  <a:lnTo>
                    <a:pt x="146" y="873"/>
                  </a:lnTo>
                  <a:lnTo>
                    <a:pt x="292" y="970"/>
                  </a:lnTo>
                  <a:lnTo>
                    <a:pt x="486" y="1018"/>
                  </a:lnTo>
                  <a:lnTo>
                    <a:pt x="679" y="970"/>
                  </a:lnTo>
                  <a:lnTo>
                    <a:pt x="873" y="873"/>
                  </a:lnTo>
                  <a:lnTo>
                    <a:pt x="970" y="728"/>
                  </a:lnTo>
                  <a:lnTo>
                    <a:pt x="1019" y="534"/>
                  </a:lnTo>
                  <a:lnTo>
                    <a:pt x="970" y="340"/>
                  </a:lnTo>
                  <a:lnTo>
                    <a:pt x="873" y="146"/>
                  </a:lnTo>
                  <a:lnTo>
                    <a:pt x="679" y="49"/>
                  </a:lnTo>
                  <a:lnTo>
                    <a:pt x="4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5"/>
            <p:cNvSpPr/>
            <p:nvPr/>
          </p:nvSpPr>
          <p:spPr>
            <a:xfrm>
              <a:off x="6203991" y="3004245"/>
              <a:ext cx="23029" cy="23029"/>
            </a:xfrm>
            <a:custGeom>
              <a:avLst/>
              <a:gdLst/>
              <a:ahLst/>
              <a:cxnLst/>
              <a:rect l="l" t="t" r="r" b="b"/>
              <a:pathLst>
                <a:path w="1019" h="1019" extrusionOk="0">
                  <a:moveTo>
                    <a:pt x="486" y="0"/>
                  </a:moveTo>
                  <a:lnTo>
                    <a:pt x="292" y="49"/>
                  </a:lnTo>
                  <a:lnTo>
                    <a:pt x="146" y="146"/>
                  </a:lnTo>
                  <a:lnTo>
                    <a:pt x="49" y="340"/>
                  </a:lnTo>
                  <a:lnTo>
                    <a:pt x="1" y="533"/>
                  </a:lnTo>
                  <a:lnTo>
                    <a:pt x="49" y="727"/>
                  </a:lnTo>
                  <a:lnTo>
                    <a:pt x="146" y="873"/>
                  </a:lnTo>
                  <a:lnTo>
                    <a:pt x="292" y="970"/>
                  </a:lnTo>
                  <a:lnTo>
                    <a:pt x="486" y="1018"/>
                  </a:lnTo>
                  <a:lnTo>
                    <a:pt x="679" y="970"/>
                  </a:lnTo>
                  <a:lnTo>
                    <a:pt x="873" y="873"/>
                  </a:lnTo>
                  <a:lnTo>
                    <a:pt x="970" y="727"/>
                  </a:lnTo>
                  <a:lnTo>
                    <a:pt x="1019" y="533"/>
                  </a:lnTo>
                  <a:lnTo>
                    <a:pt x="970" y="340"/>
                  </a:lnTo>
                  <a:lnTo>
                    <a:pt x="873" y="146"/>
                  </a:lnTo>
                  <a:lnTo>
                    <a:pt x="679" y="49"/>
                  </a:lnTo>
                  <a:lnTo>
                    <a:pt x="4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p:cNvPicPr>
            <a:picLocks noChangeAspect="1"/>
          </p:cNvPicPr>
          <p:nvPr/>
        </p:nvPicPr>
        <p:blipFill>
          <a:blip r:embed="rId3"/>
          <a:stretch>
            <a:fillRect/>
          </a:stretch>
        </p:blipFill>
        <p:spPr>
          <a:xfrm>
            <a:off x="1100455" y="1417955"/>
            <a:ext cx="6853555" cy="1737360"/>
          </a:xfrm>
          <a:prstGeom prst="rect">
            <a:avLst/>
          </a:prstGeom>
        </p:spPr>
      </p:pic>
      <p:sp>
        <p:nvSpPr>
          <p:cNvPr id="7" name="Google Shape;526;p45"/>
          <p:cNvSpPr txBox="1"/>
          <p:nvPr/>
        </p:nvSpPr>
        <p:spPr>
          <a:xfrm>
            <a:off x="720000" y="3377475"/>
            <a:ext cx="7704000" cy="644400"/>
          </a:xfrm>
          <a:prstGeom prst="rect">
            <a:avLst/>
          </a:prstGeom>
          <a:solidFill>
            <a:schemeClr val="lt1"/>
          </a:solid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000" b="1" i="0" u="none" strike="noStrike" cap="none">
                <a:solidFill>
                  <a:schemeClr val="dk1"/>
                </a:solidFill>
                <a:latin typeface="Outfit"/>
                <a:ea typeface="Outfit"/>
                <a:cs typeface="Outfit"/>
                <a:sym typeface="Outfit"/>
              </a:defRPr>
            </a:lvl1pPr>
            <a:lvl2pPr marR="0" lvl="1" algn="ctr"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ctr"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ctr"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ctr"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ctr"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ctr"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ctr"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ctr"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pPr marL="0" lvl="0" indent="0" algn="ctr" rtl="0">
              <a:spcBef>
                <a:spcPts val="0"/>
              </a:spcBef>
              <a:spcAft>
                <a:spcPts val="0"/>
              </a:spcAft>
              <a:buNone/>
            </a:pPr>
            <a:r>
              <a:rPr lang="en-GB" sz="1200">
                <a:latin typeface="+mj-lt"/>
                <a:cs typeface="+mj-lt"/>
              </a:rPr>
              <a:t>Đây là bảng dữ liệu gồm 5 dòng đầu tiên của tập dữ liệu Pima Indians Diabetes, hiển thị các thông tin y tế (số lần mang thai, glucose, huyết áp, BMI, insulin, v.v.) và kết quả phân loại bệnh tiểu đường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4400">
                <a:latin typeface="+mj-lt"/>
                <a:cs typeface="+mj-lt"/>
                <a:sym typeface="+mn-ea"/>
              </a:rPr>
              <a:t>Analyze Data</a:t>
            </a:r>
            <a:endParaRPr lang="en-US" altLang="en-GB" sz="4400">
              <a:latin typeface="+mj-lt"/>
              <a:cs typeface="+mj-lt"/>
            </a:endParaRPr>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a:t>
            </a:r>
            <a:r>
              <a:rPr lang="en-US" altLang="en-GB"/>
              <a:t>3</a:t>
            </a:r>
          </a:p>
        </p:txBody>
      </p:sp>
      <p:sp>
        <p:nvSpPr>
          <p:cNvPr id="431" name="Google Shape;431;p40"/>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Phân tích dữ liệu</a:t>
            </a:r>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8"/>
          <p:cNvSpPr txBox="1">
            <a:spLocks noGrp="1"/>
          </p:cNvSpPr>
          <p:nvPr>
            <p:ph type="subTitle" idx="1"/>
          </p:nvPr>
        </p:nvSpPr>
        <p:spPr>
          <a:xfrm>
            <a:off x="1234440" y="2052955"/>
            <a:ext cx="314833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200">
                <a:latin typeface="+mj-lt"/>
                <a:cs typeface="+mj-lt"/>
              </a:rPr>
              <a:t>• Số dòng, số cột của dữ liệu</a:t>
            </a:r>
          </a:p>
          <a:p>
            <a:pPr marL="0" lvl="0" indent="0" algn="l" rtl="0">
              <a:spcBef>
                <a:spcPts val="0"/>
              </a:spcBef>
              <a:spcAft>
                <a:spcPts val="0"/>
              </a:spcAft>
              <a:buNone/>
            </a:pPr>
            <a:r>
              <a:rPr lang="en-GB" sz="1200">
                <a:latin typeface="+mj-lt"/>
                <a:cs typeface="+mj-lt"/>
              </a:rPr>
              <a:t>• Kiểu dữ liệu của từng cột</a:t>
            </a:r>
          </a:p>
          <a:p>
            <a:pPr marL="0" lvl="0" indent="0" algn="l" rtl="0">
              <a:spcBef>
                <a:spcPts val="0"/>
              </a:spcBef>
              <a:spcAft>
                <a:spcPts val="0"/>
              </a:spcAft>
              <a:buNone/>
            </a:pPr>
            <a:r>
              <a:rPr lang="en-GB" sz="1200">
                <a:latin typeface="+mj-lt"/>
                <a:cs typeface="+mj-lt"/>
              </a:rPr>
              <a:t>• 5 dòng đầu và 5 dòng cuối của bảng dữ liệu</a:t>
            </a:r>
          </a:p>
          <a:p>
            <a:pPr marL="0" lvl="0" indent="0" algn="l" rtl="0">
              <a:spcBef>
                <a:spcPts val="0"/>
              </a:spcBef>
              <a:spcAft>
                <a:spcPts val="0"/>
              </a:spcAft>
              <a:buNone/>
            </a:pPr>
            <a:r>
              <a:rPr lang="en-GB" sz="1200">
                <a:latin typeface="+mj-lt"/>
                <a:cs typeface="+mj-lt"/>
              </a:rPr>
              <a:t>• Thông tin chung về dữ liệu</a:t>
            </a:r>
          </a:p>
        </p:txBody>
      </p:sp>
      <p:sp>
        <p:nvSpPr>
          <p:cNvPr id="645" name="Google Shape;645;p48"/>
          <p:cNvSpPr txBox="1">
            <a:spLocks noGrp="1"/>
          </p:cNvSpPr>
          <p:nvPr>
            <p:ph type="title"/>
          </p:nvPr>
        </p:nvSpPr>
        <p:spPr>
          <a:xfrm>
            <a:off x="1234680" y="387240"/>
            <a:ext cx="66912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mj-lt"/>
                <a:cs typeface="+mj-lt"/>
              </a:rPr>
              <a:t>3.1. Thống kê mô tả (Descriptive Statistics)</a:t>
            </a:r>
          </a:p>
        </p:txBody>
      </p:sp>
      <p:sp>
        <p:nvSpPr>
          <p:cNvPr id="3" name="Google Shape;644;p48"/>
          <p:cNvSpPr txBox="1"/>
          <p:nvPr/>
        </p:nvSpPr>
        <p:spPr>
          <a:xfrm>
            <a:off x="4892040" y="1360170"/>
            <a:ext cx="3345815" cy="230060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0" lvl="0" indent="0" algn="l" rtl="0">
              <a:spcBef>
                <a:spcPts val="0"/>
              </a:spcBef>
              <a:spcAft>
                <a:spcPts val="0"/>
              </a:spcAft>
              <a:buNone/>
            </a:pPr>
            <a:endParaRPr lang="en-GB" sz="1200" b="1"/>
          </a:p>
        </p:txBody>
      </p:sp>
      <p:sp>
        <p:nvSpPr>
          <p:cNvPr id="2" name="Google Shape;644;p48"/>
          <p:cNvSpPr txBox="1"/>
          <p:nvPr/>
        </p:nvSpPr>
        <p:spPr>
          <a:xfrm>
            <a:off x="1943100" y="935355"/>
            <a:ext cx="6690995" cy="29464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0" lvl="0" indent="0" algn="l" rtl="0">
              <a:spcBef>
                <a:spcPts val="0"/>
              </a:spcBef>
              <a:spcAft>
                <a:spcPts val="0"/>
              </a:spcAft>
              <a:buNone/>
            </a:pPr>
            <a:r>
              <a:rPr lang="en-GB" sz="1200" b="1">
                <a:latin typeface="+mj-lt"/>
                <a:cs typeface="+mj-lt"/>
                <a:sym typeface="+mn-ea"/>
              </a:rPr>
              <a:t>(1) Hiển </a:t>
            </a:r>
            <a:r>
              <a:rPr lang="en-GB" sz="1400" b="1">
                <a:latin typeface="+mj-lt"/>
                <a:cs typeface="+mj-lt"/>
                <a:sym typeface="+mn-ea"/>
              </a:rPr>
              <a:t>thị </a:t>
            </a:r>
            <a:r>
              <a:rPr lang="en-GB" sz="1200" b="1">
                <a:latin typeface="+mj-lt"/>
                <a:cs typeface="+mj-lt"/>
                <a:sym typeface="+mn-ea"/>
              </a:rPr>
              <a:t>một số thông tin về dữ liệu</a:t>
            </a:r>
            <a:endParaRPr lang="en-GB" sz="1200" b="1">
              <a:latin typeface="+mj-lt"/>
              <a:cs typeface="+mj-lt"/>
            </a:endParaRPr>
          </a:p>
        </p:txBody>
      </p:sp>
      <p:pic>
        <p:nvPicPr>
          <p:cNvPr id="5" name="Picture 4"/>
          <p:cNvPicPr>
            <a:picLocks noChangeAspect="1"/>
          </p:cNvPicPr>
          <p:nvPr/>
        </p:nvPicPr>
        <p:blipFill>
          <a:blip r:embed="rId3"/>
          <a:stretch>
            <a:fillRect/>
          </a:stretch>
        </p:blipFill>
        <p:spPr>
          <a:xfrm>
            <a:off x="5145405" y="1296035"/>
            <a:ext cx="3996055" cy="26574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8"/>
          <p:cNvSpPr txBox="1">
            <a:spLocks noGrp="1"/>
          </p:cNvSpPr>
          <p:nvPr>
            <p:ph type="title"/>
          </p:nvPr>
        </p:nvSpPr>
        <p:spPr>
          <a:xfrm>
            <a:off x="1234680" y="387240"/>
            <a:ext cx="66912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mj-lt"/>
                <a:cs typeface="+mj-lt"/>
              </a:rPr>
              <a:t>3.1. Thống kê mô tả (Descriptive Statistics)</a:t>
            </a:r>
          </a:p>
        </p:txBody>
      </p:sp>
      <p:sp>
        <p:nvSpPr>
          <p:cNvPr id="3" name="Google Shape;644;p48"/>
          <p:cNvSpPr txBox="1"/>
          <p:nvPr/>
        </p:nvSpPr>
        <p:spPr>
          <a:xfrm>
            <a:off x="4892040" y="1360170"/>
            <a:ext cx="3345815" cy="230060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0" lvl="0" indent="0" algn="l" rtl="0">
              <a:spcBef>
                <a:spcPts val="0"/>
              </a:spcBef>
              <a:spcAft>
                <a:spcPts val="0"/>
              </a:spcAft>
              <a:buNone/>
            </a:pPr>
            <a:endParaRPr lang="en-GB" sz="1200" b="1"/>
          </a:p>
        </p:txBody>
      </p:sp>
      <p:sp>
        <p:nvSpPr>
          <p:cNvPr id="2" name="Google Shape;644;p48"/>
          <p:cNvSpPr txBox="1"/>
          <p:nvPr/>
        </p:nvSpPr>
        <p:spPr>
          <a:xfrm>
            <a:off x="1943100" y="935355"/>
            <a:ext cx="6690995" cy="29464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0" lvl="0" indent="0" algn="l" rtl="0">
              <a:spcBef>
                <a:spcPts val="0"/>
              </a:spcBef>
              <a:spcAft>
                <a:spcPts val="0"/>
              </a:spcAft>
              <a:buNone/>
            </a:pPr>
            <a:r>
              <a:rPr lang="en-GB" sz="1200" b="1">
                <a:latin typeface="+mj-lt"/>
                <a:cs typeface="+mj-lt"/>
                <a:sym typeface="+mn-ea"/>
              </a:rPr>
              <a:t>(1) Hiển </a:t>
            </a:r>
            <a:r>
              <a:rPr lang="en-GB" sz="1400" b="1">
                <a:latin typeface="+mj-lt"/>
                <a:cs typeface="+mj-lt"/>
                <a:sym typeface="+mn-ea"/>
              </a:rPr>
              <a:t>thị </a:t>
            </a:r>
            <a:r>
              <a:rPr lang="en-GB" sz="1200" b="1">
                <a:latin typeface="+mj-lt"/>
                <a:cs typeface="+mj-lt"/>
                <a:sym typeface="+mn-ea"/>
              </a:rPr>
              <a:t>một số thông tin về dữ liệu</a:t>
            </a:r>
            <a:endParaRPr lang="en-GB" sz="1200" b="1">
              <a:latin typeface="+mj-lt"/>
              <a:cs typeface="+mj-lt"/>
            </a:endParaRPr>
          </a:p>
        </p:txBody>
      </p:sp>
      <p:pic>
        <p:nvPicPr>
          <p:cNvPr id="4" name="Picture Placeholder 3"/>
          <p:cNvPicPr>
            <a:picLocks noGrp="1" noChangeAspect="1"/>
          </p:cNvPicPr>
          <p:nvPr>
            <p:ph type="pic" idx="2"/>
          </p:nvPr>
        </p:nvPicPr>
        <p:blipFill>
          <a:blip r:embed="rId3"/>
          <a:stretch>
            <a:fillRect/>
          </a:stretch>
        </p:blipFill>
        <p:spPr>
          <a:xfrm>
            <a:off x="2204085" y="1275715"/>
            <a:ext cx="4272915" cy="1775460"/>
          </a:xfrm>
          <a:prstGeom prst="rect">
            <a:avLst/>
          </a:prstGeom>
        </p:spPr>
      </p:pic>
      <p:sp>
        <p:nvSpPr>
          <p:cNvPr id="100" name="Text Box 99"/>
          <p:cNvSpPr txBox="1"/>
          <p:nvPr/>
        </p:nvSpPr>
        <p:spPr>
          <a:xfrm>
            <a:off x="1273810" y="3406140"/>
            <a:ext cx="6816725" cy="1476375"/>
          </a:xfrm>
          <a:prstGeom prst="rect">
            <a:avLst/>
          </a:prstGeom>
          <a:noFill/>
          <a:ln w="9525">
            <a:noFill/>
          </a:ln>
        </p:spPr>
        <p:txBody>
          <a:bodyPr wrap="square">
            <a:spAutoFit/>
          </a:bodyPr>
          <a:lstStyle/>
          <a:p>
            <a:pPr marL="0" indent="0">
              <a:buFont typeface="Arial" panose="020B0604020202020204" pitchFamily="34" charset="0"/>
              <a:buNone/>
            </a:pPr>
            <a:r>
              <a:rPr lang="en-US" sz="1000" b="1">
                <a:solidFill>
                  <a:srgbClr val="4F81BD"/>
                </a:solidFill>
                <a:latin typeface="+mj-lt"/>
                <a:ea typeface="SimSun" panose="02010600030101010101" pitchFamily="2" charset="-122"/>
                <a:cs typeface="+mj-lt"/>
              </a:rPr>
              <a:t>Nhận xét</a:t>
            </a:r>
          </a:p>
          <a:p>
            <a:pPr marL="171450" indent="-171450">
              <a:buFont typeface="Arial" panose="020B0604020202020204" pitchFamily="34" charset="0"/>
              <a:buChar char="•"/>
            </a:pPr>
            <a:r>
              <a:rPr lang="en-US" sz="1000">
                <a:latin typeface="+mj-lt"/>
                <a:cs typeface="+mj-lt"/>
              </a:rPr>
              <a:t>Dữ liệu có 8 đặc trưng để phân lớp: pregnancies, glucose, blood_pressure, skin_thickness, insulin, bmi, diabetes_pedigree, age.</a:t>
            </a:r>
          </a:p>
          <a:p>
            <a:pPr marL="171450" indent="-171450">
              <a:buFont typeface="Arial" panose="020B0604020202020204" pitchFamily="34" charset="0"/>
              <a:buChar char="•"/>
            </a:pPr>
            <a:r>
              <a:rPr lang="en-US" sz="1000">
                <a:latin typeface="+mj-lt"/>
                <a:cs typeface="+mj-lt"/>
              </a:rPr>
              <a:t>Giá trị các đặc trưng đều là số thực hoặc số nguyên, nhưng đơn vị đo khác nhau (ví dụ: mmHg cho huyết áp, kg/m² cho BMI, năm cho tuổi…).</a:t>
            </a:r>
          </a:p>
          <a:p>
            <a:pPr marL="171450" indent="-171450">
              <a:buFont typeface="Arial" panose="020B0604020202020204" pitchFamily="34" charset="0"/>
              <a:buChar char="•"/>
            </a:pPr>
            <a:r>
              <a:rPr lang="en-US" sz="1000">
                <a:latin typeface="+mj-lt"/>
                <a:cs typeface="+mj-lt"/>
              </a:rPr>
              <a:t>Tổng số dòng dữ liệu là 768 dòng và 9 cột.</a:t>
            </a:r>
          </a:p>
          <a:p>
            <a:pPr marL="171450" indent="-171450">
              <a:buFont typeface="Arial" panose="020B0604020202020204" pitchFamily="34" charset="0"/>
              <a:buChar char="•"/>
            </a:pPr>
            <a:r>
              <a:rPr lang="en-US" sz="1000">
                <a:latin typeface="+mj-lt"/>
                <a:cs typeface="+mj-lt"/>
              </a:rPr>
              <a:t>Nhãn phân lớp nằm ở cột class, với giá trị:</a:t>
            </a:r>
          </a:p>
          <a:p>
            <a:pPr marL="171450" indent="-171450">
              <a:buFont typeface="Arial" panose="020B0604020202020204" pitchFamily="34" charset="0"/>
              <a:buChar char="•"/>
            </a:pPr>
            <a:r>
              <a:rPr lang="en-US" sz="1000">
                <a:latin typeface="+mj-lt"/>
                <a:cs typeface="+mj-lt"/>
              </a:rPr>
              <a:t>0 = không tiểu đường</a:t>
            </a:r>
          </a:p>
          <a:p>
            <a:pPr marL="171450" indent="-171450">
              <a:buFont typeface="Arial" panose="020B0604020202020204" pitchFamily="34" charset="0"/>
              <a:buChar char="•"/>
            </a:pPr>
            <a:r>
              <a:rPr lang="en-US" sz="1000">
                <a:latin typeface="+mj-lt"/>
                <a:cs typeface="+mj-lt"/>
              </a:rPr>
              <a:t>1 = có tiểu đường.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8"/>
          <p:cNvSpPr txBox="1">
            <a:spLocks noGrp="1"/>
          </p:cNvSpPr>
          <p:nvPr>
            <p:ph type="subTitle" idx="1"/>
          </p:nvPr>
        </p:nvSpPr>
        <p:spPr>
          <a:xfrm>
            <a:off x="398780" y="970280"/>
            <a:ext cx="3777615" cy="14344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200">
                <a:latin typeface="+mj-lt"/>
                <a:cs typeface="+mj-lt"/>
              </a:rPr>
              <a:t>•Dữ liệu có bị trùng lặp không? Hiển thị dòng bị vi phạm.</a:t>
            </a:r>
          </a:p>
          <a:p>
            <a:pPr marL="0" lvl="0" indent="0" algn="l" rtl="0">
              <a:spcBef>
                <a:spcPts val="0"/>
              </a:spcBef>
              <a:spcAft>
                <a:spcPts val="0"/>
              </a:spcAft>
              <a:buNone/>
            </a:pPr>
            <a:r>
              <a:rPr lang="en-GB" sz="1200">
                <a:latin typeface="+mj-lt"/>
                <a:cs typeface="+mj-lt"/>
              </a:rPr>
              <a:t>•Dữ liệu có tồn tại giá trị Null không? Hiển thị dòng bị vi phạm.</a:t>
            </a:r>
          </a:p>
          <a:p>
            <a:pPr marL="0" lvl="0" indent="0" algn="l" rtl="0">
              <a:spcBef>
                <a:spcPts val="0"/>
              </a:spcBef>
              <a:spcAft>
                <a:spcPts val="0"/>
              </a:spcAft>
              <a:buNone/>
            </a:pPr>
            <a:r>
              <a:rPr lang="en-GB" sz="1200">
                <a:latin typeface="+mj-lt"/>
                <a:cs typeface="+mj-lt"/>
              </a:rPr>
              <a:t>•Dữ liệu có tồn tại giá trị NaN không? Hiển thị dòng bị vi phạm.</a:t>
            </a:r>
          </a:p>
        </p:txBody>
      </p:sp>
      <p:sp>
        <p:nvSpPr>
          <p:cNvPr id="645" name="Google Shape;645;p48"/>
          <p:cNvSpPr txBox="1">
            <a:spLocks noGrp="1"/>
          </p:cNvSpPr>
          <p:nvPr>
            <p:ph type="title"/>
          </p:nvPr>
        </p:nvSpPr>
        <p:spPr>
          <a:xfrm>
            <a:off x="667385" y="227965"/>
            <a:ext cx="7723505" cy="8108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a:latin typeface="+mj-lt"/>
                <a:cs typeface="+mj-lt"/>
              </a:rPr>
              <a:t>3.1. Thống kê mô tả (Descriptive Statistics)</a:t>
            </a:r>
          </a:p>
        </p:txBody>
      </p:sp>
      <p:sp>
        <p:nvSpPr>
          <p:cNvPr id="2" name="Google Shape;644;p48"/>
          <p:cNvSpPr txBox="1"/>
          <p:nvPr/>
        </p:nvSpPr>
        <p:spPr>
          <a:xfrm>
            <a:off x="1866900" y="744220"/>
            <a:ext cx="6690995" cy="29464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0" lvl="0" indent="0" algn="l" rtl="0">
              <a:spcBef>
                <a:spcPts val="0"/>
              </a:spcBef>
              <a:spcAft>
                <a:spcPts val="0"/>
              </a:spcAft>
              <a:buNone/>
            </a:pPr>
            <a:r>
              <a:rPr lang="en-GB" sz="1200" b="1">
                <a:latin typeface="+mj-lt"/>
                <a:cs typeface="+mj-lt"/>
                <a:sym typeface="+mn-ea"/>
              </a:rPr>
              <a:t>(2) Kiểm tra tính toàn vẹn của dữ liệu</a:t>
            </a:r>
          </a:p>
        </p:txBody>
      </p:sp>
      <p:pic>
        <p:nvPicPr>
          <p:cNvPr id="3" name="Picture Placeholder 2"/>
          <p:cNvPicPr>
            <a:picLocks noGrp="1" noChangeAspect="1"/>
          </p:cNvPicPr>
          <p:nvPr>
            <p:ph type="pic" idx="2"/>
          </p:nvPr>
        </p:nvPicPr>
        <p:blipFill>
          <a:blip r:embed="rId3"/>
          <a:stretch>
            <a:fillRect/>
          </a:stretch>
        </p:blipFill>
        <p:spPr>
          <a:xfrm>
            <a:off x="4851400" y="1038860"/>
            <a:ext cx="4312285" cy="2973705"/>
          </a:xfrm>
          <a:prstGeom prst="rect">
            <a:avLst/>
          </a:prstGeom>
        </p:spPr>
      </p:pic>
      <p:sp>
        <p:nvSpPr>
          <p:cNvPr id="100" name="Text Box 99"/>
          <p:cNvSpPr txBox="1"/>
          <p:nvPr/>
        </p:nvSpPr>
        <p:spPr>
          <a:xfrm>
            <a:off x="398780" y="3383280"/>
            <a:ext cx="2985135" cy="675640"/>
          </a:xfrm>
          <a:prstGeom prst="rect">
            <a:avLst/>
          </a:prstGeom>
          <a:noFill/>
          <a:ln w="9525">
            <a:noFill/>
          </a:ln>
        </p:spPr>
        <p:txBody>
          <a:bodyPr wrap="square">
            <a:spAutoFit/>
          </a:bodyPr>
          <a:lstStyle/>
          <a:p>
            <a:pPr marL="0" indent="0" algn="l">
              <a:buFont typeface="Arial" panose="020B0604020202020204" pitchFamily="34" charset="0"/>
              <a:buNone/>
            </a:pPr>
            <a:r>
              <a:rPr lang="en-US" b="1">
                <a:solidFill>
                  <a:srgbClr val="4F81BD"/>
                </a:solidFill>
                <a:latin typeface="Calibri" panose="020F0502020204030204" charset="0"/>
                <a:ea typeface="SimSun" panose="02010600030101010101" pitchFamily="2" charset="-122"/>
                <a:cs typeface="Times New Roman" panose="02020603050405020304" charset="0"/>
              </a:rPr>
              <a:t>Nhận xét</a:t>
            </a:r>
          </a:p>
          <a:p>
            <a:pPr marL="171450" indent="-171450" algn="l">
              <a:buFont typeface="Arial" panose="020B0604020202020204" pitchFamily="34" charset="0"/>
              <a:buChar char="•"/>
            </a:pPr>
            <a:r>
              <a:rPr lang="en-US" sz="1200">
                <a:latin typeface="Cambria" panose="02040503050406030204" charset="0"/>
                <a:cs typeface="Times New Roman" panose="02020603050405020304" charset="0"/>
              </a:rPr>
              <a:t>Không có ô nào null và nan</a:t>
            </a:r>
          </a:p>
          <a:p>
            <a:pPr marL="171450" indent="-171450" algn="l">
              <a:buFont typeface="Arial" panose="020B0604020202020204" pitchFamily="34" charset="0"/>
              <a:buChar char="•"/>
            </a:pPr>
            <a:r>
              <a:rPr lang="en-US" sz="1200">
                <a:latin typeface="Cambria" panose="02040503050406030204" charset="0"/>
                <a:cs typeface="Times New Roman" panose="02020603050405020304" charset="0"/>
              </a:rPr>
              <a:t>Không có số dòng bị trùng</a:t>
            </a:r>
            <a:endParaRPr lang="en-US"/>
          </a:p>
        </p:txBody>
      </p:sp>
      <p:sp>
        <p:nvSpPr>
          <p:cNvPr id="4" name="Text Box 3"/>
          <p:cNvSpPr txBox="1"/>
          <p:nvPr/>
        </p:nvSpPr>
        <p:spPr>
          <a:xfrm>
            <a:off x="398780" y="2404745"/>
            <a:ext cx="4312920" cy="706755"/>
          </a:xfrm>
          <a:prstGeom prst="rect">
            <a:avLst/>
          </a:prstGeom>
          <a:noFill/>
        </p:spPr>
        <p:txBody>
          <a:bodyPr wrap="square" rtlCol="0" anchor="t">
            <a:spAutoFit/>
          </a:bodyPr>
          <a:lstStyle/>
          <a:p>
            <a:r>
              <a:rPr lang="en-US" sz="1000"/>
              <a:t>Tính toàn vẹn dữ liệu:</a:t>
            </a:r>
          </a:p>
          <a:p>
            <a:r>
              <a:rPr lang="en-US" sz="1000"/>
              <a:t>+ Có giá trị Null: False</a:t>
            </a:r>
          </a:p>
          <a:p>
            <a:r>
              <a:rPr lang="en-US" sz="1000"/>
              <a:t>+ Có giá trị Nan: False</a:t>
            </a:r>
          </a:p>
          <a:p>
            <a:r>
              <a:rPr lang="en-US" sz="1000"/>
              <a:t>+ Số dòng trùng: 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8"/>
          <p:cNvSpPr txBox="1">
            <a:spLocks noGrp="1"/>
          </p:cNvSpPr>
          <p:nvPr>
            <p:ph type="title"/>
          </p:nvPr>
        </p:nvSpPr>
        <p:spPr>
          <a:xfrm>
            <a:off x="667385" y="227965"/>
            <a:ext cx="7723505" cy="8108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400">
                <a:latin typeface="+mj-lt"/>
                <a:cs typeface="+mj-lt"/>
              </a:rPr>
              <a:t>3.1. Thống kê mô tả (Descriptive Statistics)</a:t>
            </a:r>
          </a:p>
        </p:txBody>
      </p:sp>
      <p:sp>
        <p:nvSpPr>
          <p:cNvPr id="2" name="Google Shape;644;p48"/>
          <p:cNvSpPr txBox="1"/>
          <p:nvPr/>
        </p:nvSpPr>
        <p:spPr>
          <a:xfrm>
            <a:off x="1866900" y="744220"/>
            <a:ext cx="6690995" cy="29464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0" lvl="0" indent="0" algn="l" rtl="0">
              <a:spcBef>
                <a:spcPts val="0"/>
              </a:spcBef>
              <a:spcAft>
                <a:spcPts val="0"/>
              </a:spcAft>
              <a:buNone/>
            </a:pPr>
            <a:r>
              <a:rPr lang="en-GB" sz="1200" b="1">
                <a:latin typeface="+mj-lt"/>
                <a:cs typeface="+mj-lt"/>
                <a:sym typeface="+mn-ea"/>
              </a:rPr>
              <a:t>(3) Các tính chất thống kê trên dữ liệu số</a:t>
            </a:r>
          </a:p>
        </p:txBody>
      </p:sp>
      <p:sp>
        <p:nvSpPr>
          <p:cNvPr id="6" name="Text Box 5"/>
          <p:cNvSpPr txBox="1"/>
          <p:nvPr/>
        </p:nvSpPr>
        <p:spPr>
          <a:xfrm>
            <a:off x="142240" y="1530350"/>
            <a:ext cx="3093085" cy="829945"/>
          </a:xfrm>
          <a:prstGeom prst="rect">
            <a:avLst/>
          </a:prstGeom>
          <a:noFill/>
          <a:ln w="9525">
            <a:noFill/>
          </a:ln>
        </p:spPr>
        <p:txBody>
          <a:bodyPr wrap="square">
            <a:spAutoFit/>
          </a:bodyPr>
          <a:lstStyle/>
          <a:p>
            <a:pPr marL="304800" indent="-304800"/>
            <a:r>
              <a:rPr lang="en-US" sz="1200">
                <a:latin typeface="+mj-lt"/>
                <a:cs typeface="+mj-lt"/>
              </a:rPr>
              <a:t>• Count, Mean, Standard Deviation, Minimum Value</a:t>
            </a:r>
          </a:p>
          <a:p>
            <a:pPr marL="304800" indent="-304800"/>
            <a:r>
              <a:rPr lang="en-US" sz="1200">
                <a:latin typeface="+mj-lt"/>
                <a:cs typeface="+mj-lt"/>
              </a:rPr>
              <a:t>• 25th Percentile, 50th Percentile (Median), 75th Percentile, Maximum Value</a:t>
            </a:r>
            <a:endParaRPr lang="en-US">
              <a:latin typeface="+mj-lt"/>
              <a:cs typeface="+mj-lt"/>
            </a:endParaRPr>
          </a:p>
        </p:txBody>
      </p:sp>
      <p:pic>
        <p:nvPicPr>
          <p:cNvPr id="7" name="Picture 6"/>
          <p:cNvPicPr>
            <a:picLocks noChangeAspect="1"/>
          </p:cNvPicPr>
          <p:nvPr/>
        </p:nvPicPr>
        <p:blipFill>
          <a:blip r:embed="rId3"/>
          <a:stretch>
            <a:fillRect/>
          </a:stretch>
        </p:blipFill>
        <p:spPr>
          <a:xfrm>
            <a:off x="141605" y="2639060"/>
            <a:ext cx="3093720" cy="594360"/>
          </a:xfrm>
          <a:prstGeom prst="rect">
            <a:avLst/>
          </a:prstGeom>
        </p:spPr>
      </p:pic>
      <p:pic>
        <p:nvPicPr>
          <p:cNvPr id="8" name="Picture 7"/>
          <p:cNvPicPr>
            <a:picLocks noChangeAspect="1"/>
          </p:cNvPicPr>
          <p:nvPr/>
        </p:nvPicPr>
        <p:blipFill>
          <a:blip r:embed="rId4"/>
          <a:stretch>
            <a:fillRect/>
          </a:stretch>
        </p:blipFill>
        <p:spPr>
          <a:xfrm>
            <a:off x="3350260" y="1038860"/>
            <a:ext cx="5646822" cy="2194560"/>
          </a:xfrm>
          <a:prstGeom prst="rect">
            <a:avLst/>
          </a:prstGeom>
        </p:spPr>
      </p:pic>
      <p:sp>
        <p:nvSpPr>
          <p:cNvPr id="9" name="Text Box 8"/>
          <p:cNvSpPr txBox="1"/>
          <p:nvPr/>
        </p:nvSpPr>
        <p:spPr>
          <a:xfrm>
            <a:off x="3350260" y="3309937"/>
            <a:ext cx="5080000" cy="1783715"/>
          </a:xfrm>
          <a:prstGeom prst="rect">
            <a:avLst/>
          </a:prstGeom>
          <a:noFill/>
          <a:ln w="9525">
            <a:noFill/>
          </a:ln>
        </p:spPr>
        <p:txBody>
          <a:bodyPr wrap="square">
            <a:spAutoFit/>
          </a:bodyPr>
          <a:lstStyle/>
          <a:p>
            <a:pPr marL="0" indent="0">
              <a:buFont typeface="Arial" panose="020B0604020202020204" pitchFamily="34" charset="0"/>
              <a:buNone/>
            </a:pPr>
            <a:r>
              <a:rPr lang="en-US" b="1">
                <a:solidFill>
                  <a:srgbClr val="4F81BD"/>
                </a:solidFill>
                <a:latin typeface="Calibri" panose="020F0502020204030204" charset="0"/>
                <a:ea typeface="SimSun" panose="02010600030101010101" pitchFamily="2" charset="-122"/>
                <a:cs typeface="Times New Roman" panose="02020603050405020304" charset="0"/>
              </a:rPr>
              <a:t>Nhận xét</a:t>
            </a:r>
          </a:p>
          <a:p>
            <a:pPr marL="171450" indent="-171450">
              <a:buFont typeface="Arial" panose="020B0604020202020204" pitchFamily="34" charset="0"/>
              <a:buChar char="•"/>
            </a:pPr>
            <a:r>
              <a:rPr lang="en-US" sz="1200">
                <a:latin typeface="Cambria" panose="02040503050406030204" charset="0"/>
                <a:cs typeface="Times New Roman" panose="02020603050405020304" charset="0"/>
              </a:rPr>
              <a:t>Nhiều thuộc tính có giá trị 0 và 1 số thuộc tính không thể bằng 0 nên coi là thiếu dữ liệu</a:t>
            </a:r>
          </a:p>
          <a:p>
            <a:pPr marL="171450" indent="-171450">
              <a:buFont typeface="Arial" panose="020B0604020202020204" pitchFamily="34" charset="0"/>
              <a:buChar char="•"/>
            </a:pPr>
            <a:r>
              <a:rPr lang="en-US" sz="1200">
                <a:latin typeface="Cambria" panose="02040503050406030204" charset="0"/>
                <a:cs typeface="Times New Roman" panose="02020603050405020304" charset="0"/>
              </a:rPr>
              <a:t>blood_pressure: trung bình 69 mmHg, thấp hơn mức huyết áp chuẩn (~80 mmHg cho huyết áp tâm trương).</a:t>
            </a:r>
          </a:p>
          <a:p>
            <a:pPr marL="171450" indent="-171450">
              <a:buFont typeface="Arial" panose="020B0604020202020204" pitchFamily="34" charset="0"/>
              <a:buChar char="•"/>
            </a:pPr>
            <a:r>
              <a:rPr lang="en-US" sz="1200">
                <a:latin typeface="Cambria" panose="02040503050406030204" charset="0"/>
                <a:cs typeface="Times New Roman" panose="02020603050405020304" charset="0"/>
              </a:rPr>
              <a:t>insulin: độ lệch chuẩn lớn (115) max tới 846 dữ liệu phân bố lệch phải mạnh</a:t>
            </a:r>
          </a:p>
          <a:p>
            <a:pPr marL="171450" indent="-171450">
              <a:buFont typeface="Arial" panose="020B0604020202020204" pitchFamily="34" charset="0"/>
              <a:buChar char="•"/>
            </a:pPr>
            <a:r>
              <a:rPr lang="en-US" sz="1200">
                <a:latin typeface="Cambria" panose="02040503050406030204" charset="0"/>
                <a:cs typeface="Times New Roman" panose="02020603050405020304" charset="0"/>
              </a:rPr>
              <a:t>class: mean ≈ 0.35 → khoảng 35% bệnh nhân được chẩn đoán dương tính với tiểu đường, dữ liệu mất cân bằng</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8"/>
          <p:cNvSpPr txBox="1">
            <a:spLocks noGrp="1"/>
          </p:cNvSpPr>
          <p:nvPr>
            <p:ph type="title"/>
          </p:nvPr>
        </p:nvSpPr>
        <p:spPr>
          <a:xfrm>
            <a:off x="1234680" y="387240"/>
            <a:ext cx="66912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mj-lt"/>
                <a:cs typeface="+mj-lt"/>
              </a:rPr>
              <a:t>3.1. Thống kê mô tả (Descriptive Statistics)</a:t>
            </a:r>
          </a:p>
        </p:txBody>
      </p:sp>
      <p:sp>
        <p:nvSpPr>
          <p:cNvPr id="2" name="Google Shape;644;p48"/>
          <p:cNvSpPr txBox="1"/>
          <p:nvPr/>
        </p:nvSpPr>
        <p:spPr>
          <a:xfrm>
            <a:off x="1889760" y="882650"/>
            <a:ext cx="6690995" cy="53848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0" lvl="0" indent="0" algn="l" rtl="0">
              <a:spcBef>
                <a:spcPts val="0"/>
              </a:spcBef>
              <a:spcAft>
                <a:spcPts val="0"/>
              </a:spcAft>
              <a:buNone/>
            </a:pPr>
            <a:r>
              <a:rPr lang="en-GB" sz="1200" b="1">
                <a:latin typeface="+mj-lt"/>
                <a:cs typeface="+mj-lt"/>
                <a:sym typeface="+mn-ea"/>
              </a:rPr>
              <a:t>(4) Tần số xuất hiện (Distribution) trên dữ liệu phân lớp (Class) và dữ liệu danh mục (Category)</a:t>
            </a:r>
          </a:p>
        </p:txBody>
      </p:sp>
      <p:sp>
        <p:nvSpPr>
          <p:cNvPr id="100" name="Text Box 99"/>
          <p:cNvSpPr txBox="1"/>
          <p:nvPr/>
        </p:nvSpPr>
        <p:spPr>
          <a:xfrm>
            <a:off x="996315" y="1360170"/>
            <a:ext cx="7349490" cy="645160"/>
          </a:xfrm>
          <a:prstGeom prst="rect">
            <a:avLst/>
          </a:prstGeom>
          <a:noFill/>
          <a:ln w="9525">
            <a:noFill/>
          </a:ln>
        </p:spPr>
        <p:txBody>
          <a:bodyPr wrap="square">
            <a:spAutoFit/>
          </a:bodyPr>
          <a:lstStyle/>
          <a:p>
            <a:pPr marL="0" indent="0"/>
            <a:r>
              <a:rPr lang="en-US" sz="1200">
                <a:latin typeface="Cambria" panose="02040503050406030204" charset="0"/>
                <a:cs typeface="Times New Roman" panose="02020603050405020304" charset="0"/>
              </a:rPr>
              <a:t>Đối với bài toán phân lớp (classification problem), chúng ta cần tính số lần xuất hiện của thuộc tính phân lớp. Điều này là cần thiết cho vấn đề mất cân bằng (highly imbalanced problems) giữa các lớp nhằm cần xử lý đặc biệt trong bước chuẩn bị dữ liệu.</a:t>
            </a:r>
            <a:endParaRPr lang="en-US"/>
          </a:p>
        </p:txBody>
      </p:sp>
      <p:pic>
        <p:nvPicPr>
          <p:cNvPr id="4" name="Picture 3"/>
          <p:cNvPicPr>
            <a:picLocks noChangeAspect="1"/>
          </p:cNvPicPr>
          <p:nvPr/>
        </p:nvPicPr>
        <p:blipFill>
          <a:blip r:embed="rId3"/>
          <a:stretch>
            <a:fillRect/>
          </a:stretch>
        </p:blipFill>
        <p:spPr>
          <a:xfrm>
            <a:off x="2618105" y="2005330"/>
            <a:ext cx="3924300" cy="542925"/>
          </a:xfrm>
          <a:prstGeom prst="rect">
            <a:avLst/>
          </a:prstGeom>
        </p:spPr>
      </p:pic>
      <p:sp>
        <p:nvSpPr>
          <p:cNvPr id="7" name="Text Box 6"/>
          <p:cNvSpPr txBox="1"/>
          <p:nvPr/>
        </p:nvSpPr>
        <p:spPr>
          <a:xfrm>
            <a:off x="2610485" y="2697480"/>
            <a:ext cx="3923030" cy="768350"/>
          </a:xfrm>
          <a:prstGeom prst="rect">
            <a:avLst/>
          </a:prstGeom>
          <a:noFill/>
          <a:ln w="9525">
            <a:noFill/>
          </a:ln>
        </p:spPr>
        <p:txBody>
          <a:bodyPr wrap="square">
            <a:spAutoFit/>
          </a:bodyPr>
          <a:lstStyle/>
          <a:p>
            <a:pPr marL="0" indent="0"/>
            <a:r>
              <a:rPr lang="en-US" sz="1100">
                <a:latin typeface="Consolas" panose="020B0609020204030204" charset="0"/>
              </a:rPr>
              <a:t>class </a:t>
            </a:r>
          </a:p>
          <a:p>
            <a:pPr marL="0" indent="0"/>
            <a:r>
              <a:rPr lang="en-US" sz="1100">
                <a:latin typeface="Consolas" panose="020B0609020204030204" charset="0"/>
              </a:rPr>
              <a:t>0    500</a:t>
            </a:r>
          </a:p>
          <a:p>
            <a:pPr marL="0" indent="0"/>
            <a:r>
              <a:rPr lang="en-US" sz="1100">
                <a:latin typeface="Consolas" panose="020B0609020204030204" charset="0"/>
              </a:rPr>
              <a:t>1    268</a:t>
            </a:r>
          </a:p>
          <a:p>
            <a:pPr marL="0" indent="0"/>
            <a:r>
              <a:rPr lang="en-US" sz="1100">
                <a:latin typeface="Consolas" panose="020B0609020204030204" charset="0"/>
              </a:rPr>
              <a:t>Name: count, dtype: int64</a:t>
            </a:r>
            <a:endParaRPr lang="en-US"/>
          </a:p>
        </p:txBody>
      </p:sp>
      <p:sp>
        <p:nvSpPr>
          <p:cNvPr id="8" name="Text Box 7"/>
          <p:cNvSpPr txBox="1"/>
          <p:nvPr/>
        </p:nvSpPr>
        <p:spPr>
          <a:xfrm>
            <a:off x="1889760" y="3614103"/>
            <a:ext cx="5080000" cy="645160"/>
          </a:xfrm>
          <a:prstGeom prst="rect">
            <a:avLst/>
          </a:prstGeom>
          <a:noFill/>
          <a:ln w="9525">
            <a:noFill/>
          </a:ln>
        </p:spPr>
        <p:txBody>
          <a:bodyPr>
            <a:spAutoFit/>
          </a:bodyPr>
          <a:lstStyle/>
          <a:p>
            <a:pPr marL="0" indent="0"/>
            <a:r>
              <a:rPr lang="en-US" sz="1200" b="1">
                <a:solidFill>
                  <a:srgbClr val="4F81BD"/>
                </a:solidFill>
                <a:latin typeface="Calibri" panose="020F0502020204030204" charset="0"/>
                <a:ea typeface="SimSun" panose="02010600030101010101" pitchFamily="2" charset="-122"/>
                <a:cs typeface="Times New Roman" panose="02020603050405020304" charset="0"/>
                <a:sym typeface="+mn-ea"/>
              </a:rPr>
              <a:t>Nhận xét</a:t>
            </a:r>
          </a:p>
          <a:p>
            <a:pPr marL="0" indent="0"/>
            <a:r>
              <a:rPr lang="en-US" sz="1200">
                <a:latin typeface="Cambria" panose="02040503050406030204" charset="0"/>
                <a:cs typeface="Times New Roman" panose="02020603050405020304" charset="0"/>
              </a:rPr>
              <a:t>Dữ liệu cần phân loại 1 thuộc tính class.</a:t>
            </a:r>
          </a:p>
          <a:p>
            <a:pPr marL="0" indent="0"/>
            <a:r>
              <a:rPr lang="en-US" sz="1200">
                <a:latin typeface="Cambria" panose="02040503050406030204" charset="0"/>
                <a:cs typeface="Times New Roman" panose="02020603050405020304" charset="0"/>
              </a:rPr>
              <a:t>Các lớp là mất cân bằng với nhau nhiều hơn với mẫu âm tính.</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8"/>
          <p:cNvSpPr txBox="1">
            <a:spLocks noGrp="1"/>
          </p:cNvSpPr>
          <p:nvPr>
            <p:ph type="title"/>
          </p:nvPr>
        </p:nvSpPr>
        <p:spPr>
          <a:xfrm>
            <a:off x="1234680" y="387240"/>
            <a:ext cx="66912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mj-lt"/>
                <a:cs typeface="+mj-lt"/>
              </a:rPr>
              <a:t>3.1. Thống kê mô tả (Descriptive Statistics)</a:t>
            </a:r>
          </a:p>
        </p:txBody>
      </p:sp>
      <p:sp>
        <p:nvSpPr>
          <p:cNvPr id="2" name="Google Shape;644;p48"/>
          <p:cNvSpPr txBox="1"/>
          <p:nvPr/>
        </p:nvSpPr>
        <p:spPr>
          <a:xfrm>
            <a:off x="1889760" y="828675"/>
            <a:ext cx="6690995" cy="33337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0" lvl="0" indent="0" algn="l" rtl="0">
              <a:spcBef>
                <a:spcPts val="0"/>
              </a:spcBef>
              <a:spcAft>
                <a:spcPts val="0"/>
              </a:spcAft>
              <a:buNone/>
            </a:pPr>
            <a:r>
              <a:rPr lang="en-GB" sz="1200" b="1">
                <a:latin typeface="+mj-lt"/>
                <a:cs typeface="+mj-lt"/>
                <a:sym typeface="+mn-ea"/>
              </a:rPr>
              <a:t>(5) Mối tương quan giữa các tính chất (Correlations)</a:t>
            </a:r>
          </a:p>
        </p:txBody>
      </p:sp>
      <p:sp>
        <p:nvSpPr>
          <p:cNvPr id="100" name="Text Box 99"/>
          <p:cNvSpPr txBox="1"/>
          <p:nvPr/>
        </p:nvSpPr>
        <p:spPr>
          <a:xfrm>
            <a:off x="905510" y="1162050"/>
            <a:ext cx="7349490" cy="1198880"/>
          </a:xfrm>
          <a:prstGeom prst="rect">
            <a:avLst/>
          </a:prstGeom>
          <a:noFill/>
          <a:ln w="9525">
            <a:noFill/>
          </a:ln>
        </p:spPr>
        <p:txBody>
          <a:bodyPr wrap="square">
            <a:spAutoFit/>
          </a:bodyPr>
          <a:lstStyle/>
          <a:p>
            <a:pPr marL="0" indent="0"/>
            <a:r>
              <a:rPr lang="en-US" sz="1200">
                <a:latin typeface="Cambria" panose="02040503050406030204" charset="0"/>
                <a:cs typeface="Times New Roman" panose="02020603050405020304" charset="0"/>
              </a:rPr>
              <a:t>Sự tương quan (correlation) đề cập đến mối quan hệ giữa hai biến và cách chúng có thể có hoặc không cùng nhau thay đổi.</a:t>
            </a:r>
          </a:p>
          <a:p>
            <a:pPr marL="0" indent="0"/>
            <a:r>
              <a:rPr lang="en-US" sz="1200">
                <a:latin typeface="Cambria" panose="02040503050406030204" charset="0"/>
                <a:cs typeface="Times New Roman" panose="02020603050405020304" charset="0"/>
              </a:rPr>
              <a:t>Phương pháp phổ biến nhất để tính toán tương quan là Pearson’s Correlation Coeficient, giả định có một phân phối chuẩn của các thuộc tính liên quan. Tương quan -1 hoặc 1 cho thấy mối tương quan âm hoặc dương đầy đủ tương ứng. Trong khi giá trị 0 hiển thị không tương quan ở tất cả.</a:t>
            </a:r>
          </a:p>
          <a:p>
            <a:pPr marL="0" indent="0"/>
            <a:endParaRPr lang="en-US" sz="1200">
              <a:latin typeface="Cambria" panose="02040503050406030204" charset="0"/>
              <a:cs typeface="Times New Roman" panose="02020603050405020304" charset="0"/>
            </a:endParaRPr>
          </a:p>
        </p:txBody>
      </p:sp>
      <p:pic>
        <p:nvPicPr>
          <p:cNvPr id="4" name="Picture 0"/>
          <p:cNvPicPr>
            <a:picLocks noChangeAspect="1"/>
          </p:cNvPicPr>
          <p:nvPr/>
        </p:nvPicPr>
        <p:blipFill>
          <a:blip r:embed="rId3"/>
          <a:stretch>
            <a:fillRect/>
          </a:stretch>
        </p:blipFill>
        <p:spPr>
          <a:xfrm>
            <a:off x="3257550" y="2118995"/>
            <a:ext cx="2628900" cy="904875"/>
          </a:xfrm>
          <a:prstGeom prst="rect">
            <a:avLst/>
          </a:prstGeom>
        </p:spPr>
      </p:pic>
      <p:sp>
        <p:nvSpPr>
          <p:cNvPr id="3" name="Text Box 2"/>
          <p:cNvSpPr txBox="1"/>
          <p:nvPr/>
        </p:nvSpPr>
        <p:spPr>
          <a:xfrm>
            <a:off x="905510" y="3023870"/>
            <a:ext cx="7349490" cy="645160"/>
          </a:xfrm>
          <a:prstGeom prst="rect">
            <a:avLst/>
          </a:prstGeom>
          <a:noFill/>
          <a:ln w="9525">
            <a:noFill/>
          </a:ln>
        </p:spPr>
        <p:txBody>
          <a:bodyPr wrap="square">
            <a:spAutoFit/>
          </a:bodyPr>
          <a:lstStyle/>
          <a:p>
            <a:pPr marL="0" indent="0"/>
            <a:r>
              <a:rPr lang="en-US" sz="1200">
                <a:latin typeface="Cambria" panose="02040503050406030204" charset="0"/>
                <a:cs typeface="Times New Roman" panose="02020603050405020304" charset="0"/>
              </a:rPr>
              <a:t>Một số thuật toán học máy như hồi quy tuyến tính và logistic có hiệu suất kém nếu có các thuộc tính tương quan cao trong tập dữ liệu của bạn.</a:t>
            </a:r>
          </a:p>
          <a:p>
            <a:pPr marL="0" indent="0"/>
            <a:r>
              <a:rPr lang="en-US" sz="1200">
                <a:latin typeface="Cambria" panose="02040503050406030204" charset="0"/>
                <a:cs typeface="Times New Roman" panose="02020603050405020304" charset="0"/>
              </a:rPr>
              <a:t>Như vậy, thật sự cần thiết để xem xét tất cả các mối tương quan theo cặp của các thuộc tính trong tập dữ liệu.</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8"/>
          <p:cNvSpPr txBox="1">
            <a:spLocks noGrp="1"/>
          </p:cNvSpPr>
          <p:nvPr>
            <p:ph type="title"/>
          </p:nvPr>
        </p:nvSpPr>
        <p:spPr>
          <a:xfrm>
            <a:off x="1234680" y="387240"/>
            <a:ext cx="66912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mj-lt"/>
                <a:cs typeface="+mj-lt"/>
              </a:rPr>
              <a:t>3.1. Thống kê mô tả (Descriptive Statistics)</a:t>
            </a:r>
          </a:p>
        </p:txBody>
      </p:sp>
      <p:sp>
        <p:nvSpPr>
          <p:cNvPr id="2" name="Google Shape;644;p48"/>
          <p:cNvSpPr txBox="1"/>
          <p:nvPr/>
        </p:nvSpPr>
        <p:spPr>
          <a:xfrm>
            <a:off x="1889760" y="828675"/>
            <a:ext cx="6690995" cy="33337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0" lvl="0" indent="0" algn="l" rtl="0">
              <a:spcBef>
                <a:spcPts val="0"/>
              </a:spcBef>
              <a:spcAft>
                <a:spcPts val="0"/>
              </a:spcAft>
              <a:buNone/>
            </a:pPr>
            <a:r>
              <a:rPr lang="en-GB" sz="1200" b="1">
                <a:latin typeface="+mj-lt"/>
                <a:cs typeface="+mj-lt"/>
                <a:sym typeface="+mn-ea"/>
              </a:rPr>
              <a:t>(5) Mối tương quan giữa các tính chất (Correlations)</a:t>
            </a:r>
          </a:p>
        </p:txBody>
      </p:sp>
      <p:pic>
        <p:nvPicPr>
          <p:cNvPr id="5" name="Picture 4"/>
          <p:cNvPicPr>
            <a:picLocks noChangeAspect="1"/>
          </p:cNvPicPr>
          <p:nvPr/>
        </p:nvPicPr>
        <p:blipFill>
          <a:blip r:embed="rId3"/>
          <a:stretch>
            <a:fillRect/>
          </a:stretch>
        </p:blipFill>
        <p:spPr>
          <a:xfrm>
            <a:off x="1128395" y="1162050"/>
            <a:ext cx="6886575" cy="2286000"/>
          </a:xfrm>
          <a:prstGeom prst="rect">
            <a:avLst/>
          </a:prstGeom>
        </p:spPr>
      </p:pic>
      <p:sp>
        <p:nvSpPr>
          <p:cNvPr id="6" name="Text Box 5"/>
          <p:cNvSpPr txBox="1"/>
          <p:nvPr/>
        </p:nvSpPr>
        <p:spPr>
          <a:xfrm>
            <a:off x="848995" y="3448050"/>
            <a:ext cx="7731760" cy="1737995"/>
          </a:xfrm>
          <a:prstGeom prst="rect">
            <a:avLst/>
          </a:prstGeom>
          <a:noFill/>
          <a:ln w="9525">
            <a:noFill/>
          </a:ln>
        </p:spPr>
        <p:txBody>
          <a:bodyPr wrap="square">
            <a:spAutoFit/>
          </a:bodyPr>
          <a:lstStyle/>
          <a:p>
            <a:pPr marL="0" indent="0"/>
            <a:r>
              <a:rPr lang="en-US" sz="1200" b="1">
                <a:solidFill>
                  <a:srgbClr val="4F81BD"/>
                </a:solidFill>
                <a:latin typeface="Calibri" panose="020F0502020204030204" charset="0"/>
                <a:ea typeface="SimSun" panose="02010600030101010101" pitchFamily="2" charset="-122"/>
                <a:cs typeface="Times New Roman" panose="02020603050405020304" charset="0"/>
                <a:sym typeface="+mn-ea"/>
              </a:rPr>
              <a:t>Nhận xét</a:t>
            </a:r>
          </a:p>
          <a:p>
            <a:pPr marL="0" indent="0"/>
            <a:r>
              <a:rPr lang="en-US" sz="1200">
                <a:latin typeface="Cambria" panose="02040503050406030204" charset="0"/>
                <a:cs typeface="Times New Roman" panose="02020603050405020304" charset="0"/>
              </a:rPr>
              <a:t> </a:t>
            </a:r>
            <a:r>
              <a:rPr lang="en-US" sz="1200" b="1">
                <a:latin typeface="Cambria" panose="02040503050406030204" charset="0"/>
                <a:cs typeface="Times New Roman" panose="02020603050405020304" charset="0"/>
              </a:rPr>
              <a:t> Các cặp tính chất có độ tương đồng cao:</a:t>
            </a:r>
            <a:r>
              <a:rPr lang="en-US" sz="1200">
                <a:latin typeface="Cambria" panose="02040503050406030204" charset="0"/>
                <a:cs typeface="Times New Roman" panose="02020603050405020304" charset="0"/>
              </a:rPr>
              <a:t> </a:t>
            </a:r>
          </a:p>
          <a:p>
            <a:pPr marL="171450" indent="-171450">
              <a:buFont typeface="Arial" panose="020B0604020202020204" pitchFamily="34" charset="0"/>
              <a:buChar char="•"/>
            </a:pPr>
            <a:r>
              <a:rPr lang="en-US" sz="1200">
                <a:latin typeface="Cambria" panose="02040503050406030204" charset="0"/>
                <a:cs typeface="Times New Roman" panose="02020603050405020304" charset="0"/>
              </a:rPr>
              <a:t>(skin_thickness, insulin) = có tương đồng khá cao (0.437) da dày thì insulin cao </a:t>
            </a:r>
          </a:p>
          <a:p>
            <a:pPr marL="171450" indent="-171450">
              <a:buFont typeface="Arial" panose="020B0604020202020204" pitchFamily="34" charset="0"/>
              <a:buChar char="•"/>
            </a:pPr>
            <a:r>
              <a:rPr lang="en-US" sz="1200">
                <a:latin typeface="Cambria" panose="02040503050406030204" charset="0"/>
                <a:cs typeface="Times New Roman" panose="02020603050405020304" charset="0"/>
              </a:rPr>
              <a:t>(skin_thickness và bmi) = có tương đồng khá cao (0.393) bmi cao thì da dày + (pregnancies và age) = có tương đồng khá cao (0.544) số lần mang thai tăng khi tuổi tăng</a:t>
            </a:r>
            <a:endParaRPr lang="en-US" sz="1100">
              <a:latin typeface="Consolas" panose="020B0609020204030204" charset="0"/>
            </a:endParaRPr>
          </a:p>
          <a:p>
            <a:pPr marL="171450" indent="-171450">
              <a:buFont typeface="Arial" panose="020B0604020202020204" pitchFamily="34" charset="0"/>
              <a:buChar char="•"/>
            </a:pPr>
            <a:r>
              <a:rPr lang="en-US" sz="1100" b="1">
                <a:latin typeface="Consolas" panose="020B0609020204030204" charset="0"/>
              </a:rPr>
              <a:t>Tương quan mạnh nhất với nhãn class</a:t>
            </a:r>
            <a:r>
              <a:rPr lang="en-US" sz="1100">
                <a:latin typeface="Consolas" panose="020B0609020204030204" charset="0"/>
              </a:rPr>
              <a:t>:</a:t>
            </a:r>
          </a:p>
          <a:p>
            <a:pPr marL="171450" indent="-171450">
              <a:buFont typeface="Arial" panose="020B0604020202020204" pitchFamily="34" charset="0"/>
              <a:buChar char="•"/>
            </a:pPr>
            <a:r>
              <a:rPr lang="en-US" sz="1200">
                <a:latin typeface="Cambria" panose="02040503050406030204" charset="0"/>
                <a:cs typeface="Times New Roman" panose="02020603050405020304" charset="0"/>
              </a:rPr>
              <a:t>glucose (0.466) → đường huyết là yếu tố quan trọng nhất trong chẩn đoán tiểu đường.</a:t>
            </a:r>
          </a:p>
          <a:p>
            <a:pPr marL="171450" indent="-171450">
              <a:buFont typeface="Arial" panose="020B0604020202020204" pitchFamily="34" charset="0"/>
              <a:buChar char="•"/>
            </a:pPr>
            <a:r>
              <a:rPr lang="en-US" sz="1200">
                <a:latin typeface="Cambria" panose="02040503050406030204" charset="0"/>
                <a:cs typeface="Times New Roman" panose="02020603050405020304" charset="0"/>
              </a:rPr>
              <a:t>bmi (0.293) → chỉ số khối cơ thể cũng có ảnh hưởng.</a:t>
            </a:r>
          </a:p>
          <a:p>
            <a:pPr marL="171450" indent="-171450">
              <a:buFont typeface="Arial" panose="020B0604020202020204" pitchFamily="34" charset="0"/>
              <a:buChar char="•"/>
            </a:pPr>
            <a:r>
              <a:rPr lang="en-US" sz="1200">
                <a:latin typeface="Cambria" panose="02040503050406030204" charset="0"/>
                <a:cs typeface="Times New Roman" panose="02020603050405020304" charset="0"/>
              </a:rPr>
              <a:t>age (0.238) và pregnancies (0.222) cũng có quan hệ nhưng yếu hơn.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773340" y="-392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mj-lt"/>
                <a:cs typeface="+mj-lt"/>
              </a:rPr>
              <a:t>Table of contents</a:t>
            </a:r>
          </a:p>
        </p:txBody>
      </p:sp>
      <p:sp>
        <p:nvSpPr>
          <p:cNvPr id="382" name="Google Shape;382;p38"/>
          <p:cNvSpPr txBox="1">
            <a:spLocks noGrp="1"/>
          </p:cNvSpPr>
          <p:nvPr>
            <p:ph type="subTitle" idx="3"/>
          </p:nvPr>
        </p:nvSpPr>
        <p:spPr>
          <a:xfrm>
            <a:off x="3472090" y="3911675"/>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mj-lt"/>
                <a:cs typeface="+mj-lt"/>
              </a:rPr>
              <a:t>4.1. Làm sạch dữ liệu (Data Cleaning)</a:t>
            </a:r>
          </a:p>
          <a:p>
            <a:pPr marL="0" lvl="0" indent="0" algn="ctr" rtl="0">
              <a:spcBef>
                <a:spcPts val="0"/>
              </a:spcBef>
              <a:spcAft>
                <a:spcPts val="0"/>
              </a:spcAft>
              <a:buNone/>
            </a:pPr>
            <a:r>
              <a:rPr lang="en-GB">
                <a:latin typeface="+mj-lt"/>
                <a:cs typeface="+mj-lt"/>
              </a:rPr>
              <a:t>4.2. Biến đổi dữ liệu (Data Transforms)</a:t>
            </a:r>
          </a:p>
        </p:txBody>
      </p:sp>
      <p:sp>
        <p:nvSpPr>
          <p:cNvPr id="383" name="Google Shape;383;p38"/>
          <p:cNvSpPr txBox="1">
            <a:spLocks noGrp="1"/>
          </p:cNvSpPr>
          <p:nvPr>
            <p:ph type="subTitle" idx="1"/>
          </p:nvPr>
        </p:nvSpPr>
        <p:spPr>
          <a:xfrm>
            <a:off x="994320" y="1530793"/>
            <a:ext cx="2305500" cy="5727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a:latin typeface="+mj-lt"/>
                <a:cs typeface="+mj-lt"/>
              </a:rPr>
              <a:t>Mô tả</a:t>
            </a:r>
          </a:p>
          <a:p>
            <a:pPr marL="285750" lvl="0" indent="-285750" algn="l" rtl="0">
              <a:spcBef>
                <a:spcPts val="0"/>
              </a:spcBef>
              <a:spcAft>
                <a:spcPts val="0"/>
              </a:spcAft>
              <a:buFont typeface="Arial" panose="020B0604020202020204" pitchFamily="34" charset="0"/>
              <a:buChar char="•"/>
            </a:pPr>
            <a:r>
              <a:rPr lang="en-GB">
                <a:latin typeface="+mj-lt"/>
                <a:cs typeface="+mj-lt"/>
              </a:rPr>
              <a:t>Dữ liệu vào (Input Attributes)</a:t>
            </a:r>
          </a:p>
          <a:p>
            <a:pPr marL="285750" lvl="0" indent="-285750" algn="l" rtl="0">
              <a:spcBef>
                <a:spcPts val="0"/>
              </a:spcBef>
              <a:spcAft>
                <a:spcPts val="0"/>
              </a:spcAft>
              <a:buFont typeface="Arial" panose="020B0604020202020204" pitchFamily="34" charset="0"/>
              <a:buChar char="•"/>
            </a:pPr>
            <a:r>
              <a:rPr lang="en-GB">
                <a:latin typeface="+mj-lt"/>
                <a:cs typeface="+mj-lt"/>
              </a:rPr>
              <a:t>Kết quả (Output / Class variable) </a:t>
            </a:r>
          </a:p>
        </p:txBody>
      </p:sp>
      <p:sp>
        <p:nvSpPr>
          <p:cNvPr id="384" name="Google Shape;384;p38"/>
          <p:cNvSpPr txBox="1">
            <a:spLocks noGrp="1"/>
          </p:cNvSpPr>
          <p:nvPr>
            <p:ph type="subTitle" idx="2"/>
          </p:nvPr>
        </p:nvSpPr>
        <p:spPr>
          <a:xfrm>
            <a:off x="3418636" y="1626043"/>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mj-lt"/>
                <a:cs typeface="+mj-lt"/>
              </a:rPr>
              <a:t>2.1. Khai báo thư viện (Load Libraries)</a:t>
            </a:r>
          </a:p>
          <a:p>
            <a:pPr marL="0" lvl="0" indent="0" algn="ctr" rtl="0">
              <a:spcBef>
                <a:spcPts val="0"/>
              </a:spcBef>
              <a:spcAft>
                <a:spcPts val="0"/>
              </a:spcAft>
              <a:buNone/>
            </a:pPr>
            <a:r>
              <a:rPr lang="en-GB">
                <a:latin typeface="+mj-lt"/>
                <a:cs typeface="+mj-lt"/>
              </a:rPr>
              <a:t>2.2. Nạp dữ liệu (Load Dataset)</a:t>
            </a:r>
          </a:p>
        </p:txBody>
      </p:sp>
      <p:sp>
        <p:nvSpPr>
          <p:cNvPr id="386" name="Google Shape;386;p38"/>
          <p:cNvSpPr txBox="1">
            <a:spLocks noGrp="1"/>
          </p:cNvSpPr>
          <p:nvPr>
            <p:ph type="subTitle" idx="5"/>
          </p:nvPr>
        </p:nvSpPr>
        <p:spPr>
          <a:xfrm>
            <a:off x="6118549" y="1626043"/>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latin typeface="+mj-lt"/>
                <a:cs typeface="+mj-lt"/>
              </a:rPr>
              <a:t>3.1. Thống kê mô tả (Descriptive Statistics)</a:t>
            </a:r>
          </a:p>
          <a:p>
            <a:pPr marL="0" lvl="0" indent="0" algn="ctr" rtl="0">
              <a:spcBef>
                <a:spcPts val="0"/>
              </a:spcBef>
              <a:spcAft>
                <a:spcPts val="0"/>
              </a:spcAft>
              <a:buNone/>
            </a:pPr>
            <a:r>
              <a:rPr lang="en-US" altLang="en-GB">
                <a:latin typeface="+mj-lt"/>
                <a:cs typeface="+mj-lt"/>
              </a:rPr>
              <a:t>3.2. Hiển thị dữ liệu (Visualize Data)</a:t>
            </a:r>
          </a:p>
        </p:txBody>
      </p:sp>
      <p:sp>
        <p:nvSpPr>
          <p:cNvPr id="388" name="Google Shape;388;p38"/>
          <p:cNvSpPr txBox="1">
            <a:spLocks noGrp="1"/>
          </p:cNvSpPr>
          <p:nvPr>
            <p:ph type="title" idx="7"/>
          </p:nvPr>
        </p:nvSpPr>
        <p:spPr>
          <a:xfrm>
            <a:off x="1505400" y="63415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mj-lt"/>
                <a:cs typeface="+mj-lt"/>
              </a:rPr>
              <a:t>1</a:t>
            </a:r>
          </a:p>
        </p:txBody>
      </p:sp>
      <p:sp>
        <p:nvSpPr>
          <p:cNvPr id="389" name="Google Shape;389;p38"/>
          <p:cNvSpPr txBox="1">
            <a:spLocks noGrp="1"/>
          </p:cNvSpPr>
          <p:nvPr>
            <p:ph type="title" idx="8"/>
          </p:nvPr>
        </p:nvSpPr>
        <p:spPr>
          <a:xfrm>
            <a:off x="4204785" y="2809987"/>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mj-lt"/>
                <a:cs typeface="+mj-lt"/>
              </a:rPr>
              <a:t>4</a:t>
            </a:r>
          </a:p>
        </p:txBody>
      </p:sp>
      <p:sp>
        <p:nvSpPr>
          <p:cNvPr id="390" name="Google Shape;390;p38"/>
          <p:cNvSpPr txBox="1">
            <a:spLocks noGrp="1"/>
          </p:cNvSpPr>
          <p:nvPr>
            <p:ph type="title" idx="9"/>
          </p:nvPr>
        </p:nvSpPr>
        <p:spPr>
          <a:xfrm>
            <a:off x="4204671" y="63415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mj-lt"/>
                <a:cs typeface="+mj-lt"/>
              </a:rPr>
              <a:t>2</a:t>
            </a:r>
          </a:p>
        </p:txBody>
      </p:sp>
      <p:sp>
        <p:nvSpPr>
          <p:cNvPr id="392" name="Google Shape;392;p38"/>
          <p:cNvSpPr txBox="1">
            <a:spLocks noGrp="1"/>
          </p:cNvSpPr>
          <p:nvPr>
            <p:ph type="title" idx="14"/>
          </p:nvPr>
        </p:nvSpPr>
        <p:spPr>
          <a:xfrm>
            <a:off x="6904585" y="568751"/>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mj-lt"/>
                <a:cs typeface="+mj-lt"/>
              </a:rPr>
              <a:t>3</a:t>
            </a:r>
          </a:p>
        </p:txBody>
      </p:sp>
      <p:sp>
        <p:nvSpPr>
          <p:cNvPr id="394" name="Google Shape;394;p38"/>
          <p:cNvSpPr txBox="1">
            <a:spLocks noGrp="1"/>
          </p:cNvSpPr>
          <p:nvPr>
            <p:ph type="subTitle" idx="16"/>
          </p:nvPr>
        </p:nvSpPr>
        <p:spPr>
          <a:xfrm>
            <a:off x="614680" y="1141730"/>
            <a:ext cx="2685415" cy="4845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mj-lt"/>
                <a:cs typeface="+mj-lt"/>
              </a:rPr>
              <a:t>Define Problem</a:t>
            </a:r>
          </a:p>
        </p:txBody>
      </p:sp>
      <p:sp>
        <p:nvSpPr>
          <p:cNvPr id="395" name="Google Shape;395;p38"/>
          <p:cNvSpPr txBox="1">
            <a:spLocks noGrp="1"/>
          </p:cNvSpPr>
          <p:nvPr>
            <p:ph type="subTitle" idx="17"/>
          </p:nvPr>
        </p:nvSpPr>
        <p:spPr>
          <a:xfrm>
            <a:off x="3176270" y="1141730"/>
            <a:ext cx="2942590" cy="4845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mj-lt"/>
                <a:cs typeface="+mj-lt"/>
              </a:rPr>
              <a:t>Prepare Problem</a:t>
            </a:r>
          </a:p>
        </p:txBody>
      </p:sp>
      <p:sp>
        <p:nvSpPr>
          <p:cNvPr id="396" name="Google Shape;396;p38"/>
          <p:cNvSpPr txBox="1">
            <a:spLocks noGrp="1"/>
          </p:cNvSpPr>
          <p:nvPr>
            <p:ph type="subTitle" idx="18"/>
          </p:nvPr>
        </p:nvSpPr>
        <p:spPr>
          <a:xfrm>
            <a:off x="5922645" y="1141730"/>
            <a:ext cx="2860040" cy="48450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mj-lt"/>
                <a:cs typeface="+mj-lt"/>
              </a:rPr>
              <a:t>Analyze Data</a:t>
            </a:r>
          </a:p>
        </p:txBody>
      </p:sp>
      <p:sp>
        <p:nvSpPr>
          <p:cNvPr id="397" name="Google Shape;397;p38"/>
          <p:cNvSpPr txBox="1">
            <a:spLocks noGrp="1"/>
          </p:cNvSpPr>
          <p:nvPr>
            <p:ph type="subTitle" idx="19"/>
          </p:nvPr>
        </p:nvSpPr>
        <p:spPr>
          <a:xfrm>
            <a:off x="3494950" y="3427095"/>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latin typeface="+mj-lt"/>
                <a:cs typeface="+mj-lt"/>
              </a:rPr>
              <a:t>Prepare Data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8"/>
          <p:cNvSpPr txBox="1">
            <a:spLocks noGrp="1"/>
          </p:cNvSpPr>
          <p:nvPr>
            <p:ph type="title"/>
          </p:nvPr>
        </p:nvSpPr>
        <p:spPr>
          <a:xfrm>
            <a:off x="1234680" y="387240"/>
            <a:ext cx="66912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mj-lt"/>
                <a:cs typeface="+mj-lt"/>
              </a:rPr>
              <a:t>3.2. Hiển thị dữ liệu (Visualize Data)</a:t>
            </a:r>
          </a:p>
        </p:txBody>
      </p:sp>
      <p:sp>
        <p:nvSpPr>
          <p:cNvPr id="2" name="Google Shape;644;p48"/>
          <p:cNvSpPr txBox="1"/>
          <p:nvPr/>
        </p:nvSpPr>
        <p:spPr>
          <a:xfrm>
            <a:off x="1889760" y="828675"/>
            <a:ext cx="6690995" cy="33337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0" lvl="0" indent="0" algn="l" rtl="0">
              <a:spcBef>
                <a:spcPts val="0"/>
              </a:spcBef>
              <a:spcAft>
                <a:spcPts val="0"/>
              </a:spcAft>
              <a:buNone/>
            </a:pPr>
            <a:r>
              <a:rPr lang="en-GB" sz="1200" b="1">
                <a:latin typeface="+mj-lt"/>
                <a:cs typeface="+mj-lt"/>
                <a:sym typeface="+mn-ea"/>
              </a:rPr>
              <a:t>(1) Hiển thị trên từng tính chất đơn (Univariate Plots)</a:t>
            </a:r>
          </a:p>
        </p:txBody>
      </p:sp>
      <p:sp>
        <p:nvSpPr>
          <p:cNvPr id="100" name="Text Box 99"/>
          <p:cNvSpPr txBox="1"/>
          <p:nvPr/>
        </p:nvSpPr>
        <p:spPr>
          <a:xfrm>
            <a:off x="1541780" y="1232535"/>
            <a:ext cx="5718810" cy="3322955"/>
          </a:xfrm>
          <a:prstGeom prst="rect">
            <a:avLst/>
          </a:prstGeom>
          <a:noFill/>
          <a:ln w="9525">
            <a:noFill/>
          </a:ln>
        </p:spPr>
        <p:txBody>
          <a:bodyPr wrap="square">
            <a:spAutoFit/>
          </a:bodyPr>
          <a:lstStyle/>
          <a:p>
            <a:pPr marL="0" indent="0"/>
            <a:r>
              <a:rPr lang="en-US" i="1">
                <a:latin typeface="+mj-lt"/>
                <a:cs typeface="+mj-lt"/>
              </a:rPr>
              <a:t>**Box and whisker plots**</a:t>
            </a:r>
            <a:endParaRPr lang="en-US">
              <a:latin typeface="+mj-lt"/>
              <a:cs typeface="+mj-lt"/>
            </a:endParaRPr>
          </a:p>
          <a:p>
            <a:pPr marL="0" indent="0"/>
            <a:r>
              <a:rPr lang="en-US">
                <a:latin typeface="+mj-lt"/>
                <a:cs typeface="+mj-lt"/>
              </a:rPr>
              <a:t>• So sánh các trung vị (median) tương ứng của mỗi ô hộp (box plot). Nếu đường trung vị của một ô hộp nằm bên ngoài ô của một ô hộp so sánh, thì có thể có sự khác biệt giữa hai nhóm.</a:t>
            </a:r>
          </a:p>
          <a:p>
            <a:pPr marL="0" indent="0"/>
            <a:r>
              <a:rPr lang="en-US">
                <a:latin typeface="+mj-lt"/>
                <a:cs typeface="+mj-lt"/>
              </a:rPr>
              <a:t>• So sánh chiều dài hộp để kiểm tra cách dữ liệu được phân tán giữa mỗi mẫu. Hộp càng dài thì dữ liệu càng phân tán. Dữ liệu càng nhỏ càng ít bị phân tán.</a:t>
            </a:r>
          </a:p>
          <a:p>
            <a:pPr marL="0" indent="0"/>
            <a:r>
              <a:rPr lang="en-US">
                <a:latin typeface="+mj-lt"/>
                <a:cs typeface="+mj-lt"/>
              </a:rPr>
              <a:t>• Một ngoại lệ (outlier) được định nghĩa là một điểm dữ liệu nằm bên ngoài phần rìa (whiskers) của ô hộp.</a:t>
            </a:r>
          </a:p>
          <a:p>
            <a:pPr marL="0" indent="0"/>
            <a:r>
              <a:rPr lang="en-US">
                <a:latin typeface="+mj-lt"/>
                <a:cs typeface="+mj-lt"/>
              </a:rPr>
              <a:t>• Kiểm tra hướng lệch của dữ liệu (cân đối, các phần tử tập trung trái, phải).</a:t>
            </a:r>
          </a:p>
          <a:p>
            <a:pPr marL="0" indent="0"/>
            <a:r>
              <a:rPr lang="en-US">
                <a:latin typeface="+mj-lt"/>
                <a:cs typeface="+mj-lt"/>
              </a:rPr>
              <a:t> – Median ở giữa hộp và râu (whiskers) ở hai bên như nhau thì phân bố là đối xứng.</a:t>
            </a:r>
          </a:p>
          <a:p>
            <a:pPr marL="0" indent="0"/>
            <a:r>
              <a:rPr lang="en-US">
                <a:latin typeface="+mj-lt"/>
                <a:cs typeface="+mj-lt"/>
              </a:rPr>
              <a:t> – Median ở gần đáy hộp hơn và nếu râu ngắn hơn ở đầu dưới của hộp, thì phân phối là lệch dương (lệch phải).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8"/>
          <p:cNvSpPr txBox="1">
            <a:spLocks noGrp="1"/>
          </p:cNvSpPr>
          <p:nvPr>
            <p:ph type="title"/>
          </p:nvPr>
        </p:nvSpPr>
        <p:spPr>
          <a:xfrm>
            <a:off x="1234680" y="387240"/>
            <a:ext cx="66912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mj-lt"/>
                <a:cs typeface="+mj-lt"/>
              </a:rPr>
              <a:t>3.2. Hiển thị dữ liệu (Visualize Data)</a:t>
            </a:r>
          </a:p>
        </p:txBody>
      </p:sp>
      <p:sp>
        <p:nvSpPr>
          <p:cNvPr id="2" name="Google Shape;644;p48"/>
          <p:cNvSpPr txBox="1"/>
          <p:nvPr/>
        </p:nvSpPr>
        <p:spPr>
          <a:xfrm>
            <a:off x="1889760" y="828675"/>
            <a:ext cx="6690995" cy="33337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0" lvl="0" indent="0" algn="l" rtl="0">
              <a:spcBef>
                <a:spcPts val="0"/>
              </a:spcBef>
              <a:spcAft>
                <a:spcPts val="0"/>
              </a:spcAft>
              <a:buNone/>
            </a:pPr>
            <a:r>
              <a:rPr lang="en-GB" sz="1200" b="1">
                <a:latin typeface="+mj-lt"/>
                <a:cs typeface="+mj-lt"/>
                <a:sym typeface="+mn-ea"/>
              </a:rPr>
              <a:t>(1) Hiển thị trên từng tính chất đơn (Univariate Plots)</a:t>
            </a:r>
          </a:p>
        </p:txBody>
      </p:sp>
      <p:pic>
        <p:nvPicPr>
          <p:cNvPr id="4" name="Picture 0"/>
          <p:cNvPicPr>
            <a:picLocks noChangeAspect="1"/>
          </p:cNvPicPr>
          <p:nvPr/>
        </p:nvPicPr>
        <p:blipFill>
          <a:blip r:embed="rId3"/>
          <a:stretch>
            <a:fillRect/>
          </a:stretch>
        </p:blipFill>
        <p:spPr>
          <a:xfrm>
            <a:off x="5342255" y="1070610"/>
            <a:ext cx="3762890" cy="3108960"/>
          </a:xfrm>
          <a:prstGeom prst="rect">
            <a:avLst/>
          </a:prstGeom>
        </p:spPr>
      </p:pic>
      <p:sp>
        <p:nvSpPr>
          <p:cNvPr id="3" name="Text Box 2"/>
          <p:cNvSpPr txBox="1"/>
          <p:nvPr/>
        </p:nvSpPr>
        <p:spPr>
          <a:xfrm>
            <a:off x="180340" y="1839912"/>
            <a:ext cx="5080000" cy="1753235"/>
          </a:xfrm>
          <a:prstGeom prst="rect">
            <a:avLst/>
          </a:prstGeom>
          <a:noFill/>
          <a:ln w="9525">
            <a:noFill/>
          </a:ln>
        </p:spPr>
        <p:txBody>
          <a:bodyPr wrap="square">
            <a:spAutoFit/>
          </a:bodyPr>
          <a:lstStyle/>
          <a:p>
            <a:pPr marL="0" indent="0"/>
            <a:r>
              <a:rPr lang="en-US" sz="1200" b="1">
                <a:solidFill>
                  <a:srgbClr val="4F81BD"/>
                </a:solidFill>
                <a:latin typeface="Calibri" panose="020F0502020204030204" charset="0"/>
                <a:ea typeface="SimSun" panose="02010600030101010101" pitchFamily="2" charset="-122"/>
                <a:cs typeface="Times New Roman" panose="02020603050405020304" charset="0"/>
                <a:sym typeface="+mn-ea"/>
              </a:rPr>
              <a:t>Nhận xét</a:t>
            </a:r>
            <a:r>
              <a:rPr lang="en-US" sz="1200">
                <a:latin typeface="Cambria" panose="02040503050406030204" charset="0"/>
                <a:cs typeface="Times New Roman" panose="02020603050405020304" charset="0"/>
              </a:rPr>
              <a:t> </a:t>
            </a:r>
          </a:p>
          <a:p>
            <a:pPr marL="171450" indent="-171450">
              <a:buFont typeface="Arial" panose="020B0604020202020204" pitchFamily="34" charset="0"/>
              <a:buChar char="•"/>
            </a:pPr>
            <a:r>
              <a:rPr lang="en-US" sz="1200">
                <a:latin typeface="Cambria" panose="02040503050406030204" charset="0"/>
                <a:cs typeface="Times New Roman" panose="02020603050405020304" charset="0"/>
              </a:rPr>
              <a:t>Độ trải rộng giữa các tính chất khá khác nhau (‘Pregnancies’, ‘Glucose’, ‘BloodPressure’, ‘SkinThickness’, ‘Insulin’, ‘BMI’, ‘DiabetesPedigreeFunction’, ‘Age’)</a:t>
            </a:r>
          </a:p>
          <a:p>
            <a:pPr marL="171450" indent="-171450">
              <a:buFont typeface="Arial" panose="020B0604020202020204" pitchFamily="34" charset="0"/>
              <a:buChar char="•"/>
            </a:pPr>
            <a:r>
              <a:rPr lang="en-US" sz="1200">
                <a:latin typeface="Cambria" panose="02040503050406030204" charset="0"/>
                <a:cs typeface="Times New Roman" panose="02020603050405020304" charset="0"/>
              </a:rPr>
              <a:t> Độ lệch của Pregnancies, Insulin, Age theo hướng giá trị nhỏ. + Độ lệch của SkinThickness, theo hướng giá trị lớn.</a:t>
            </a:r>
          </a:p>
          <a:p>
            <a:pPr marL="171450" indent="-171450">
              <a:buFont typeface="Arial" panose="020B0604020202020204" pitchFamily="34" charset="0"/>
              <a:buChar char="•"/>
            </a:pPr>
            <a:r>
              <a:rPr lang="en-US" sz="1200">
                <a:latin typeface="Cambria" panose="02040503050406030204" charset="0"/>
                <a:cs typeface="Times New Roman" panose="02020603050405020304" charset="0"/>
              </a:rPr>
              <a:t>Phân bố giá trị của Glucose, BloodPressure, BMI, DiabetesPedigreeFunction khá cân bằng + Insulin rất nhiều outliers &gt; 300, thậm chí gần 900 thuộc tính này phân tán mạnh nhất</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8"/>
          <p:cNvSpPr txBox="1">
            <a:spLocks noGrp="1"/>
          </p:cNvSpPr>
          <p:nvPr>
            <p:ph type="title"/>
          </p:nvPr>
        </p:nvSpPr>
        <p:spPr>
          <a:xfrm>
            <a:off x="1234680" y="387240"/>
            <a:ext cx="66912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mj-lt"/>
                <a:cs typeface="+mj-lt"/>
              </a:rPr>
              <a:t>3.2. Hiển thị dữ liệu (Visualize Data)</a:t>
            </a:r>
          </a:p>
        </p:txBody>
      </p:sp>
      <p:sp>
        <p:nvSpPr>
          <p:cNvPr id="2" name="Google Shape;644;p48"/>
          <p:cNvSpPr txBox="1"/>
          <p:nvPr/>
        </p:nvSpPr>
        <p:spPr>
          <a:xfrm>
            <a:off x="1889760" y="828675"/>
            <a:ext cx="6690995" cy="33337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0" lvl="0" indent="0" algn="l" rtl="0">
              <a:spcBef>
                <a:spcPts val="0"/>
              </a:spcBef>
              <a:spcAft>
                <a:spcPts val="0"/>
              </a:spcAft>
              <a:buNone/>
            </a:pPr>
            <a:r>
              <a:rPr lang="en-GB" sz="1200" b="1">
                <a:latin typeface="+mj-lt"/>
                <a:cs typeface="+mj-lt"/>
                <a:sym typeface="+mn-ea"/>
              </a:rPr>
              <a:t>(2) Hiển thị nhiều tính chất (Multivariate Plots)</a:t>
            </a:r>
          </a:p>
        </p:txBody>
      </p:sp>
      <p:pic>
        <p:nvPicPr>
          <p:cNvPr id="4" name="Picture 0"/>
          <p:cNvPicPr>
            <a:picLocks noChangeAspect="1"/>
          </p:cNvPicPr>
          <p:nvPr/>
        </p:nvPicPr>
        <p:blipFill>
          <a:blip r:embed="rId3"/>
          <a:stretch>
            <a:fillRect/>
          </a:stretch>
        </p:blipFill>
        <p:spPr>
          <a:xfrm>
            <a:off x="5483860" y="1162050"/>
            <a:ext cx="3667760" cy="3337560"/>
          </a:xfrm>
          <a:prstGeom prst="rect">
            <a:avLst/>
          </a:prstGeom>
        </p:spPr>
      </p:pic>
      <p:sp>
        <p:nvSpPr>
          <p:cNvPr id="3" name="Text Box 2"/>
          <p:cNvSpPr txBox="1"/>
          <p:nvPr/>
        </p:nvSpPr>
        <p:spPr>
          <a:xfrm>
            <a:off x="403860" y="1953895"/>
            <a:ext cx="5080000" cy="1753235"/>
          </a:xfrm>
          <a:prstGeom prst="rect">
            <a:avLst/>
          </a:prstGeom>
          <a:noFill/>
          <a:ln w="9525">
            <a:noFill/>
          </a:ln>
        </p:spPr>
        <p:txBody>
          <a:bodyPr>
            <a:spAutoFit/>
          </a:bodyPr>
          <a:lstStyle/>
          <a:p>
            <a:pPr marL="0" indent="0"/>
            <a:r>
              <a:rPr lang="en-US" sz="1200" b="1">
                <a:solidFill>
                  <a:srgbClr val="4F81BD"/>
                </a:solidFill>
                <a:latin typeface="Calibri" panose="020F0502020204030204" charset="0"/>
                <a:ea typeface="SimSun" panose="02010600030101010101" pitchFamily="2" charset="-122"/>
                <a:cs typeface="Times New Roman" panose="02020603050405020304" charset="0"/>
                <a:sym typeface="+mn-ea"/>
              </a:rPr>
              <a:t>Nhận xét</a:t>
            </a:r>
            <a:r>
              <a:rPr lang="en-US" sz="1200">
                <a:latin typeface="Cambria" panose="02040503050406030204" charset="0"/>
                <a:cs typeface="Times New Roman" panose="02020603050405020304" charset="0"/>
                <a:sym typeface="+mn-ea"/>
              </a:rPr>
              <a:t> </a:t>
            </a:r>
            <a:endParaRPr lang="en-US" sz="1200" i="1">
              <a:latin typeface="Cambria" panose="02040503050406030204" charset="0"/>
              <a:cs typeface="Times New Roman" panose="02020603050405020304" charset="0"/>
            </a:endParaRPr>
          </a:p>
          <a:p>
            <a:pPr marL="0" indent="0"/>
            <a:r>
              <a:rPr lang="en-US" sz="1200" i="1">
                <a:latin typeface="Cambria" panose="02040503050406030204" charset="0"/>
                <a:cs typeface="Times New Roman" panose="02020603050405020304" charset="0"/>
              </a:rPr>
              <a:t>Pregnancies – Age</a:t>
            </a:r>
            <a:r>
              <a:rPr lang="en-US" sz="1200">
                <a:latin typeface="Cambria" panose="02040503050406030204" charset="0"/>
                <a:cs typeface="Times New Roman" panose="02020603050405020304" charset="0"/>
              </a:rPr>
              <a:t>: có xu hướng dương → phụ nữ lớn tuổi thường có nhiều lần mang thai hơn.</a:t>
            </a:r>
          </a:p>
          <a:p>
            <a:pPr marL="0" indent="0"/>
            <a:r>
              <a:rPr lang="en-US" sz="1200" i="1">
                <a:latin typeface="Cambria" panose="02040503050406030204" charset="0"/>
                <a:cs typeface="Times New Roman" panose="02020603050405020304" charset="0"/>
              </a:rPr>
              <a:t>Glucose – Outcome</a:t>
            </a:r>
            <a:r>
              <a:rPr lang="en-US" sz="1200">
                <a:latin typeface="Cambria" panose="02040503050406030204" charset="0"/>
                <a:cs typeface="Times New Roman" panose="02020603050405020304" charset="0"/>
              </a:rPr>
              <a:t>: có sự phân tách → người có chỉ số glucose cao dễ bị tiểu đường hơn.</a:t>
            </a:r>
          </a:p>
          <a:p>
            <a:pPr marL="0" indent="0"/>
            <a:r>
              <a:rPr lang="en-US" sz="1200" i="1">
                <a:latin typeface="Cambria" panose="02040503050406030204" charset="0"/>
                <a:cs typeface="Times New Roman" panose="02020603050405020304" charset="0"/>
              </a:rPr>
              <a:t>BMI – Outcome</a:t>
            </a:r>
            <a:r>
              <a:rPr lang="en-US" sz="1200">
                <a:latin typeface="Cambria" panose="02040503050406030204" charset="0"/>
                <a:cs typeface="Times New Roman" panose="02020603050405020304" charset="0"/>
              </a:rPr>
              <a:t>: cũng có mối quan hệ → chỉ số BMI cao liên quan đến nguy cơ tiểu đường.</a:t>
            </a:r>
          </a:p>
          <a:p>
            <a:pPr marL="0" indent="0"/>
            <a:r>
              <a:rPr lang="en-US" sz="1200" i="1">
                <a:latin typeface="Cambria" panose="02040503050406030204" charset="0"/>
                <a:cs typeface="Times New Roman" panose="02020603050405020304" charset="0"/>
              </a:rPr>
              <a:t>Insulin – SkinThickness</a:t>
            </a:r>
            <a:r>
              <a:rPr lang="en-US" sz="1200">
                <a:latin typeface="Cambria" panose="02040503050406030204" charset="0"/>
                <a:cs typeface="Times New Roman" panose="02020603050405020304" charset="0"/>
              </a:rPr>
              <a:t>: có mối quan hệ khá rõ → hợp lý vì chúng đều liên quan đến trao đổi chất.</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4400">
                <a:latin typeface="+mj-lt"/>
                <a:cs typeface="+mj-lt"/>
              </a:rPr>
              <a:t>Prepare Data</a:t>
            </a:r>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a:t>
            </a:r>
            <a:r>
              <a:rPr lang="en-US" altLang="en-GB"/>
              <a:t>4</a:t>
            </a:r>
          </a:p>
        </p:txBody>
      </p:sp>
      <p:sp>
        <p:nvSpPr>
          <p:cNvPr id="431" name="Google Shape;431;p40"/>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Chuẩn bị dữ liệu</a:t>
            </a:r>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8"/>
          <p:cNvSpPr txBox="1">
            <a:spLocks noGrp="1"/>
          </p:cNvSpPr>
          <p:nvPr>
            <p:ph type="title"/>
          </p:nvPr>
        </p:nvSpPr>
        <p:spPr>
          <a:xfrm>
            <a:off x="1234680" y="387240"/>
            <a:ext cx="66912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mj-lt"/>
                <a:cs typeface="+mj-lt"/>
              </a:rPr>
              <a:t>4.1. Làm sạch dữ liệu (Data Cleaning)</a:t>
            </a:r>
          </a:p>
        </p:txBody>
      </p:sp>
      <p:sp>
        <p:nvSpPr>
          <p:cNvPr id="3" name="Google Shape;644;p48"/>
          <p:cNvSpPr txBox="1"/>
          <p:nvPr/>
        </p:nvSpPr>
        <p:spPr>
          <a:xfrm>
            <a:off x="4892040" y="1360170"/>
            <a:ext cx="3345815" cy="2300605"/>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0" lvl="0" indent="0" algn="l" rtl="0">
              <a:spcBef>
                <a:spcPts val="0"/>
              </a:spcBef>
              <a:spcAft>
                <a:spcPts val="0"/>
              </a:spcAft>
              <a:buNone/>
            </a:pPr>
            <a:endParaRPr lang="en-GB" sz="1200" b="1"/>
          </a:p>
        </p:txBody>
      </p:sp>
      <p:sp>
        <p:nvSpPr>
          <p:cNvPr id="2" name="Google Shape;644;p48"/>
          <p:cNvSpPr txBox="1"/>
          <p:nvPr/>
        </p:nvSpPr>
        <p:spPr>
          <a:xfrm>
            <a:off x="1943100" y="935355"/>
            <a:ext cx="6690995" cy="29464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0" lvl="0" indent="0" algn="l" rtl="0">
              <a:spcBef>
                <a:spcPts val="0"/>
              </a:spcBef>
              <a:spcAft>
                <a:spcPts val="0"/>
              </a:spcAft>
              <a:buNone/>
            </a:pPr>
            <a:r>
              <a:rPr lang="en-GB" sz="1400" b="1">
                <a:latin typeface="+mj-lt"/>
                <a:cs typeface="+mj-lt"/>
                <a:sym typeface="+mn-ea"/>
              </a:rPr>
              <a:t>(1) Tạo bảng dữ liệu làm sạch</a:t>
            </a:r>
          </a:p>
        </p:txBody>
      </p:sp>
      <p:sp>
        <p:nvSpPr>
          <p:cNvPr id="100" name="Text Box 99"/>
          <p:cNvSpPr txBox="1"/>
          <p:nvPr/>
        </p:nvSpPr>
        <p:spPr>
          <a:xfrm>
            <a:off x="1897380" y="1298893"/>
            <a:ext cx="5080000" cy="445135"/>
          </a:xfrm>
          <a:prstGeom prst="rect">
            <a:avLst/>
          </a:prstGeom>
          <a:noFill/>
          <a:ln w="9525">
            <a:noFill/>
          </a:ln>
        </p:spPr>
        <p:txBody>
          <a:bodyPr>
            <a:spAutoFit/>
          </a:bodyPr>
          <a:lstStyle/>
          <a:p>
            <a:pPr marL="304800" indent="-304800"/>
            <a:r>
              <a:rPr lang="en-US" sz="1200">
                <a:latin typeface="Cambria" panose="02040503050406030204" charset="0"/>
                <a:cs typeface="Times New Roman" panose="02020603050405020304" charset="0"/>
              </a:rPr>
              <a:t>Chỉ giữ lại các cột Input, Ouput</a:t>
            </a:r>
            <a:endParaRPr lang="en-US" sz="1100">
              <a:latin typeface="Consolas" panose="020B0609020204030204" charset="0"/>
            </a:endParaRPr>
          </a:p>
          <a:p>
            <a:pPr marL="304800" indent="-304800"/>
            <a:r>
              <a:rPr lang="en-US" sz="1100">
                <a:latin typeface="Consolas" panose="020B0609020204030204" charset="0"/>
              </a:rPr>
              <a:t>df_clean </a:t>
            </a:r>
            <a:r>
              <a:rPr lang="en-US" sz="1100">
                <a:solidFill>
                  <a:srgbClr val="666666"/>
                </a:solidFill>
                <a:latin typeface="Consolas" panose="020B0609020204030204" charset="0"/>
              </a:rPr>
              <a:t>=</a:t>
            </a:r>
            <a:r>
              <a:rPr lang="en-US" sz="1100">
                <a:latin typeface="Consolas" panose="020B0609020204030204" charset="0"/>
              </a:rPr>
              <a:t> df_dataset.copy()</a:t>
            </a:r>
            <a:endParaRPr lang="en-US"/>
          </a:p>
        </p:txBody>
      </p:sp>
      <p:sp>
        <p:nvSpPr>
          <p:cNvPr id="4" name="Google Shape;644;p48"/>
          <p:cNvSpPr txBox="1"/>
          <p:nvPr/>
        </p:nvSpPr>
        <p:spPr>
          <a:xfrm>
            <a:off x="1943100" y="1926590"/>
            <a:ext cx="6690995" cy="29464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0" lvl="0" indent="0" algn="l" rtl="0">
              <a:spcBef>
                <a:spcPts val="0"/>
              </a:spcBef>
              <a:spcAft>
                <a:spcPts val="0"/>
              </a:spcAft>
              <a:buNone/>
            </a:pPr>
            <a:r>
              <a:rPr lang="en-GB" sz="1400" b="1">
                <a:latin typeface="+mj-lt"/>
                <a:cs typeface="+mj-lt"/>
                <a:sym typeface="+mn-ea"/>
              </a:rPr>
              <a:t>(2) Xóa dữ liệu trùng nhau</a:t>
            </a:r>
          </a:p>
        </p:txBody>
      </p:sp>
      <p:sp>
        <p:nvSpPr>
          <p:cNvPr id="7" name="Text Box 6"/>
          <p:cNvSpPr txBox="1"/>
          <p:nvPr/>
        </p:nvSpPr>
        <p:spPr>
          <a:xfrm>
            <a:off x="1897380" y="2221230"/>
            <a:ext cx="5080000" cy="260350"/>
          </a:xfrm>
          <a:prstGeom prst="rect">
            <a:avLst/>
          </a:prstGeom>
          <a:noFill/>
          <a:ln w="9525">
            <a:noFill/>
          </a:ln>
        </p:spPr>
        <p:txBody>
          <a:bodyPr>
            <a:spAutoFit/>
          </a:bodyPr>
          <a:lstStyle/>
          <a:p>
            <a:pPr marL="0" indent="0"/>
            <a:r>
              <a:rPr lang="en-US" sz="1100">
                <a:latin typeface="Consolas" panose="020B0609020204030204" charset="0"/>
              </a:rPr>
              <a:t>display.display(df_dataset[df_dataset.duplicated()])</a:t>
            </a:r>
            <a:r>
              <a:rPr lang="en-US" sz="1100" i="1">
                <a:solidFill>
                  <a:srgbClr val="60A0B0"/>
                </a:solidFill>
                <a:latin typeface="Consolas" panose="020B0609020204030204" charset="0"/>
              </a:rPr>
              <a:t># hehe :~)</a:t>
            </a:r>
            <a:endParaRPr lang="en-US"/>
          </a:p>
        </p:txBody>
      </p:sp>
      <p:sp>
        <p:nvSpPr>
          <p:cNvPr id="8" name="Google Shape;644;p48"/>
          <p:cNvSpPr txBox="1"/>
          <p:nvPr/>
        </p:nvSpPr>
        <p:spPr>
          <a:xfrm>
            <a:off x="1943100" y="2647950"/>
            <a:ext cx="6690995" cy="294640"/>
          </a:xfrm>
          <a:prstGeom prst="rect">
            <a:avLst/>
          </a:prstGeom>
          <a:noFill/>
          <a:ln>
            <a:noFill/>
          </a:ln>
        </p:spPr>
        <p:txBody>
          <a:bodyPr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0" lvl="0" indent="0" algn="l" rtl="0">
              <a:spcBef>
                <a:spcPts val="0"/>
              </a:spcBef>
              <a:spcAft>
                <a:spcPts val="0"/>
              </a:spcAft>
              <a:buNone/>
            </a:pPr>
            <a:r>
              <a:rPr lang="en-GB" sz="1400" b="1">
                <a:latin typeface="+mj-lt"/>
                <a:cs typeface="+mj-lt"/>
                <a:sym typeface="+mn-ea"/>
              </a:rPr>
              <a:t>(3) Xử lý giá trị rỗng, không hợp lệ</a:t>
            </a:r>
          </a:p>
        </p:txBody>
      </p:sp>
      <p:sp>
        <p:nvSpPr>
          <p:cNvPr id="9" name="Text Box 8"/>
          <p:cNvSpPr txBox="1"/>
          <p:nvPr/>
        </p:nvSpPr>
        <p:spPr>
          <a:xfrm>
            <a:off x="1897380" y="2942273"/>
            <a:ext cx="5080000" cy="1106805"/>
          </a:xfrm>
          <a:prstGeom prst="rect">
            <a:avLst/>
          </a:prstGeom>
          <a:noFill/>
          <a:ln w="9525">
            <a:noFill/>
          </a:ln>
        </p:spPr>
        <p:txBody>
          <a:bodyPr>
            <a:spAutoFit/>
          </a:bodyPr>
          <a:lstStyle/>
          <a:p>
            <a:pPr marL="0" indent="0"/>
            <a:r>
              <a:rPr lang="en-US" sz="1100">
                <a:latin typeface="Consolas" panose="020B0609020204030204" charset="0"/>
              </a:rPr>
              <a:t>has_null </a:t>
            </a:r>
            <a:r>
              <a:rPr lang="en-US" sz="1100">
                <a:solidFill>
                  <a:srgbClr val="666666"/>
                </a:solidFill>
                <a:latin typeface="Consolas" panose="020B0609020204030204" charset="0"/>
              </a:rPr>
              <a:t>=</a:t>
            </a:r>
            <a:r>
              <a:rPr lang="en-US" sz="1100">
                <a:latin typeface="Consolas" panose="020B0609020204030204" charset="0"/>
              </a:rPr>
              <a:t> df_dataset.isnull().</a:t>
            </a:r>
            <a:r>
              <a:rPr lang="en-US" sz="1100">
                <a:solidFill>
                  <a:srgbClr val="008000"/>
                </a:solidFill>
                <a:latin typeface="Consolas" panose="020B0609020204030204" charset="0"/>
              </a:rPr>
              <a:t>sum</a:t>
            </a:r>
            <a:r>
              <a:rPr lang="en-US" sz="1100">
                <a:latin typeface="Consolas" panose="020B0609020204030204" charset="0"/>
              </a:rPr>
              <a:t>().</a:t>
            </a:r>
            <a:r>
              <a:rPr lang="en-US" sz="1100">
                <a:solidFill>
                  <a:srgbClr val="008000"/>
                </a:solidFill>
                <a:latin typeface="Consolas" panose="020B0609020204030204" charset="0"/>
              </a:rPr>
              <a:t>any</a:t>
            </a:r>
            <a:r>
              <a:rPr lang="en-US" sz="1100">
                <a:latin typeface="Consolas" panose="020B0609020204030204" charset="0"/>
              </a:rPr>
              <a:t>()has_nan  </a:t>
            </a:r>
            <a:r>
              <a:rPr lang="en-US" sz="1100">
                <a:solidFill>
                  <a:srgbClr val="666666"/>
                </a:solidFill>
                <a:latin typeface="Consolas" panose="020B0609020204030204" charset="0"/>
              </a:rPr>
              <a:t>=</a:t>
            </a:r>
            <a:r>
              <a:rPr lang="en-US" sz="1100">
                <a:latin typeface="Consolas" panose="020B0609020204030204" charset="0"/>
              </a:rPr>
              <a:t> df_dataset.isna().</a:t>
            </a:r>
            <a:r>
              <a:rPr lang="en-US" sz="1100">
                <a:solidFill>
                  <a:srgbClr val="008000"/>
                </a:solidFill>
                <a:latin typeface="Consolas" panose="020B0609020204030204" charset="0"/>
              </a:rPr>
              <a:t>sum</a:t>
            </a:r>
            <a:r>
              <a:rPr lang="en-US" sz="1100">
                <a:latin typeface="Consolas" panose="020B0609020204030204" charset="0"/>
              </a:rPr>
              <a:t>().</a:t>
            </a:r>
            <a:r>
              <a:rPr lang="en-US" sz="1100">
                <a:solidFill>
                  <a:srgbClr val="008000"/>
                </a:solidFill>
                <a:latin typeface="Consolas" panose="020B0609020204030204" charset="0"/>
              </a:rPr>
              <a:t>any</a:t>
            </a:r>
            <a:r>
              <a:rPr lang="en-US" sz="1100">
                <a:latin typeface="Consolas" panose="020B0609020204030204" charset="0"/>
              </a:rPr>
              <a:t>()</a:t>
            </a:r>
            <a:r>
              <a:rPr lang="en-US" sz="1100">
                <a:solidFill>
                  <a:srgbClr val="008000"/>
                </a:solidFill>
                <a:latin typeface="Consolas" panose="020B0609020204030204" charset="0"/>
              </a:rPr>
              <a:t>print</a:t>
            </a:r>
            <a:r>
              <a:rPr lang="en-US" sz="1100">
                <a:latin typeface="Consolas" panose="020B0609020204030204" charset="0"/>
              </a:rPr>
              <a:t>(</a:t>
            </a:r>
            <a:r>
              <a:rPr lang="en-US" sz="1100">
                <a:solidFill>
                  <a:srgbClr val="BB6688"/>
                </a:solidFill>
                <a:latin typeface="Consolas" panose="020B0609020204030204" charset="0"/>
              </a:rPr>
              <a:t>f'+ Có giá trị Null: </a:t>
            </a:r>
            <a:r>
              <a:rPr lang="en-US" sz="1100">
                <a:solidFill>
                  <a:srgbClr val="4070A0"/>
                </a:solidFill>
                <a:latin typeface="Consolas" panose="020B0609020204030204" charset="0"/>
              </a:rPr>
              <a:t>{</a:t>
            </a:r>
            <a:r>
              <a:rPr lang="en-US" sz="1100">
                <a:latin typeface="Consolas" panose="020B0609020204030204" charset="0"/>
              </a:rPr>
              <a:t>has_null</a:t>
            </a:r>
            <a:r>
              <a:rPr lang="en-US" sz="1100">
                <a:solidFill>
                  <a:srgbClr val="4070A0"/>
                </a:solidFill>
                <a:latin typeface="Consolas" panose="020B0609020204030204" charset="0"/>
              </a:rPr>
              <a:t>}</a:t>
            </a:r>
            <a:r>
              <a:rPr lang="en-US" sz="1100">
                <a:solidFill>
                  <a:srgbClr val="BB6688"/>
                </a:solidFill>
                <a:latin typeface="Consolas" panose="020B0609020204030204" charset="0"/>
              </a:rPr>
              <a:t>'</a:t>
            </a:r>
            <a:r>
              <a:rPr lang="en-US" sz="1100">
                <a:latin typeface="Consolas" panose="020B0609020204030204" charset="0"/>
              </a:rPr>
              <a:t>)</a:t>
            </a:r>
            <a:r>
              <a:rPr lang="en-US" sz="1100" b="1">
                <a:solidFill>
                  <a:srgbClr val="007020"/>
                </a:solidFill>
                <a:latin typeface="Consolas" panose="020B0609020204030204" charset="0"/>
              </a:rPr>
              <a:t>if</a:t>
            </a:r>
            <a:r>
              <a:rPr lang="en-US" sz="1100">
                <a:latin typeface="Consolas" panose="020B0609020204030204" charset="0"/>
              </a:rPr>
              <a:t> has_null:    display.display(df_dataset[df_dataset.isnull().</a:t>
            </a:r>
            <a:r>
              <a:rPr lang="en-US" sz="1100">
                <a:solidFill>
                  <a:srgbClr val="008000"/>
                </a:solidFill>
                <a:latin typeface="Consolas" panose="020B0609020204030204" charset="0"/>
              </a:rPr>
              <a:t>any</a:t>
            </a:r>
            <a:r>
              <a:rPr lang="en-US" sz="1100">
                <a:latin typeface="Consolas" panose="020B0609020204030204" charset="0"/>
              </a:rPr>
              <a:t>(axis</a:t>
            </a:r>
            <a:r>
              <a:rPr lang="en-US" sz="1100">
                <a:solidFill>
                  <a:srgbClr val="666666"/>
                </a:solidFill>
                <a:latin typeface="Consolas" panose="020B0609020204030204" charset="0"/>
              </a:rPr>
              <a:t>=</a:t>
            </a:r>
            <a:r>
              <a:rPr lang="en-US" sz="1100">
                <a:solidFill>
                  <a:srgbClr val="40A070"/>
                </a:solidFill>
                <a:latin typeface="Consolas" panose="020B0609020204030204" charset="0"/>
              </a:rPr>
              <a:t>1</a:t>
            </a:r>
            <a:r>
              <a:rPr lang="en-US" sz="1100">
                <a:latin typeface="Consolas" panose="020B0609020204030204" charset="0"/>
              </a:rPr>
              <a:t>)])</a:t>
            </a:r>
            <a:r>
              <a:rPr lang="en-US" sz="1100">
                <a:solidFill>
                  <a:srgbClr val="008000"/>
                </a:solidFill>
                <a:latin typeface="Consolas" panose="020B0609020204030204" charset="0"/>
              </a:rPr>
              <a:t>print</a:t>
            </a:r>
            <a:r>
              <a:rPr lang="en-US" sz="1100">
                <a:latin typeface="Consolas" panose="020B0609020204030204" charset="0"/>
              </a:rPr>
              <a:t>(</a:t>
            </a:r>
            <a:r>
              <a:rPr lang="en-US" sz="1100">
                <a:solidFill>
                  <a:srgbClr val="BB6688"/>
                </a:solidFill>
                <a:latin typeface="Consolas" panose="020B0609020204030204" charset="0"/>
              </a:rPr>
              <a:t>f'+ Có giá trị Nan: </a:t>
            </a:r>
            <a:r>
              <a:rPr lang="en-US" sz="1100">
                <a:solidFill>
                  <a:srgbClr val="4070A0"/>
                </a:solidFill>
                <a:latin typeface="Consolas" panose="020B0609020204030204" charset="0"/>
              </a:rPr>
              <a:t>{</a:t>
            </a:r>
            <a:r>
              <a:rPr lang="en-US" sz="1100">
                <a:latin typeface="Consolas" panose="020B0609020204030204" charset="0"/>
              </a:rPr>
              <a:t>has_nan</a:t>
            </a:r>
            <a:r>
              <a:rPr lang="en-US" sz="1100">
                <a:solidFill>
                  <a:srgbClr val="4070A0"/>
                </a:solidFill>
                <a:latin typeface="Consolas" panose="020B0609020204030204" charset="0"/>
              </a:rPr>
              <a:t>}</a:t>
            </a:r>
            <a:r>
              <a:rPr lang="en-US" sz="1100">
                <a:solidFill>
                  <a:srgbClr val="BB6688"/>
                </a:solidFill>
                <a:latin typeface="Consolas" panose="020B0609020204030204" charset="0"/>
              </a:rPr>
              <a:t>'</a:t>
            </a:r>
            <a:r>
              <a:rPr lang="en-US" sz="1100">
                <a:latin typeface="Consolas" panose="020B0609020204030204" charset="0"/>
              </a:rPr>
              <a:t>)</a:t>
            </a:r>
            <a:r>
              <a:rPr lang="en-US" sz="1100" b="1">
                <a:solidFill>
                  <a:srgbClr val="007020"/>
                </a:solidFill>
                <a:latin typeface="Consolas" panose="020B0609020204030204" charset="0"/>
              </a:rPr>
              <a:t>if</a:t>
            </a:r>
            <a:r>
              <a:rPr lang="en-US" sz="1100">
                <a:latin typeface="Consolas" panose="020B0609020204030204" charset="0"/>
              </a:rPr>
              <a:t> has_nan:    display.display(df_dataset[df_dataset.isna().</a:t>
            </a:r>
            <a:r>
              <a:rPr lang="en-US" sz="1100">
                <a:solidFill>
                  <a:srgbClr val="008000"/>
                </a:solidFill>
                <a:latin typeface="Consolas" panose="020B0609020204030204" charset="0"/>
              </a:rPr>
              <a:t>any</a:t>
            </a:r>
            <a:r>
              <a:rPr lang="en-US" sz="1100">
                <a:latin typeface="Consolas" panose="020B0609020204030204" charset="0"/>
              </a:rPr>
              <a:t>(axis</a:t>
            </a:r>
            <a:r>
              <a:rPr lang="en-US" sz="1100">
                <a:solidFill>
                  <a:srgbClr val="666666"/>
                </a:solidFill>
                <a:latin typeface="Consolas" panose="020B0609020204030204" charset="0"/>
              </a:rPr>
              <a:t>=</a:t>
            </a:r>
            <a:r>
              <a:rPr lang="en-US" sz="1100">
                <a:solidFill>
                  <a:srgbClr val="40A070"/>
                </a:solidFill>
                <a:latin typeface="Consolas" panose="020B0609020204030204" charset="0"/>
              </a:rPr>
              <a:t>1</a:t>
            </a:r>
            <a:r>
              <a:rPr lang="en-US" sz="1100">
                <a:latin typeface="Consolas" panose="020B0609020204030204" charset="0"/>
              </a:rPr>
              <a: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8"/>
          <p:cNvSpPr txBox="1">
            <a:spLocks noGrp="1"/>
          </p:cNvSpPr>
          <p:nvPr>
            <p:ph type="title"/>
          </p:nvPr>
        </p:nvSpPr>
        <p:spPr>
          <a:xfrm>
            <a:off x="1234680" y="387240"/>
            <a:ext cx="66912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mj-lt"/>
                <a:cs typeface="+mj-lt"/>
              </a:rPr>
              <a:t>4.2. Biến đổi dữ liệu (Data Transforms)</a:t>
            </a:r>
          </a:p>
        </p:txBody>
      </p:sp>
      <p:sp>
        <p:nvSpPr>
          <p:cNvPr id="5" name="Text Box 4"/>
          <p:cNvSpPr txBox="1"/>
          <p:nvPr/>
        </p:nvSpPr>
        <p:spPr>
          <a:xfrm>
            <a:off x="2032000" y="1269057"/>
            <a:ext cx="5080000" cy="306705"/>
          </a:xfrm>
          <a:prstGeom prst="rect">
            <a:avLst/>
          </a:prstGeom>
          <a:noFill/>
          <a:ln w="9525">
            <a:noFill/>
          </a:ln>
        </p:spPr>
        <p:txBody>
          <a:bodyPr>
            <a:spAutoFit/>
          </a:bodyPr>
          <a:lstStyle/>
          <a:p>
            <a:pPr marL="0" indent="0"/>
            <a:r>
              <a:rPr lang="en-US" b="1" dirty="0">
                <a:solidFill>
                  <a:schemeClr val="tx1"/>
                </a:solidFill>
                <a:latin typeface="+mj-lt"/>
                <a:ea typeface="SimSun" panose="02010600030101010101" pitchFamily="2" charset="-122"/>
                <a:cs typeface="+mj-lt"/>
              </a:rPr>
              <a:t>(1) </a:t>
            </a:r>
            <a:r>
              <a:rPr lang="en-US" b="1" dirty="0" err="1">
                <a:solidFill>
                  <a:schemeClr val="tx1"/>
                </a:solidFill>
                <a:latin typeface="+mj-lt"/>
                <a:ea typeface="SimSun" panose="02010600030101010101" pitchFamily="2" charset="-122"/>
                <a:cs typeface="+mj-lt"/>
              </a:rPr>
              <a:t>Chuẩn</a:t>
            </a:r>
            <a:r>
              <a:rPr lang="en-US" b="1" dirty="0">
                <a:solidFill>
                  <a:schemeClr val="tx1"/>
                </a:solidFill>
                <a:latin typeface="+mj-lt"/>
                <a:ea typeface="SimSun" panose="02010600030101010101" pitchFamily="2" charset="-122"/>
                <a:cs typeface="+mj-lt"/>
              </a:rPr>
              <a:t> </a:t>
            </a:r>
            <a:r>
              <a:rPr lang="en-US" b="1" dirty="0" err="1">
                <a:solidFill>
                  <a:schemeClr val="tx1"/>
                </a:solidFill>
                <a:latin typeface="+mj-lt"/>
                <a:ea typeface="SimSun" panose="02010600030101010101" pitchFamily="2" charset="-122"/>
                <a:cs typeface="+mj-lt"/>
              </a:rPr>
              <a:t>hóa</a:t>
            </a:r>
            <a:r>
              <a:rPr lang="en-US" b="1" dirty="0">
                <a:solidFill>
                  <a:schemeClr val="tx1"/>
                </a:solidFill>
                <a:latin typeface="+mj-lt"/>
                <a:ea typeface="SimSun" panose="02010600030101010101" pitchFamily="2" charset="-122"/>
                <a:cs typeface="+mj-lt"/>
              </a:rPr>
              <a:t> </a:t>
            </a:r>
            <a:r>
              <a:rPr lang="en-US" b="1" dirty="0" err="1">
                <a:solidFill>
                  <a:schemeClr val="tx1"/>
                </a:solidFill>
                <a:latin typeface="+mj-lt"/>
                <a:ea typeface="SimSun" panose="02010600030101010101" pitchFamily="2" charset="-122"/>
                <a:cs typeface="+mj-lt"/>
              </a:rPr>
              <a:t>dữ</a:t>
            </a:r>
            <a:r>
              <a:rPr lang="en-US" b="1" dirty="0">
                <a:solidFill>
                  <a:schemeClr val="tx1"/>
                </a:solidFill>
                <a:latin typeface="+mj-lt"/>
                <a:ea typeface="SimSun" panose="02010600030101010101" pitchFamily="2" charset="-122"/>
                <a:cs typeface="+mj-lt"/>
              </a:rPr>
              <a:t> </a:t>
            </a:r>
            <a:r>
              <a:rPr lang="en-US" b="1" dirty="0" err="1">
                <a:solidFill>
                  <a:schemeClr val="tx1"/>
                </a:solidFill>
                <a:latin typeface="+mj-lt"/>
                <a:ea typeface="SimSun" panose="02010600030101010101" pitchFamily="2" charset="-122"/>
                <a:cs typeface="+mj-lt"/>
              </a:rPr>
              <a:t>liệu</a:t>
            </a:r>
            <a:r>
              <a:rPr lang="en-US" b="1" dirty="0">
                <a:solidFill>
                  <a:schemeClr val="tx1"/>
                </a:solidFill>
                <a:latin typeface="+mj-lt"/>
                <a:ea typeface="SimSun" panose="02010600030101010101" pitchFamily="2" charset="-122"/>
                <a:cs typeface="+mj-lt"/>
              </a:rPr>
              <a:t> (Data Normalize)</a:t>
            </a:r>
          </a:p>
        </p:txBody>
      </p:sp>
      <p:sp>
        <p:nvSpPr>
          <p:cNvPr id="6" name="Text Box 5"/>
          <p:cNvSpPr txBox="1"/>
          <p:nvPr/>
        </p:nvSpPr>
        <p:spPr>
          <a:xfrm>
            <a:off x="2040255" y="1694507"/>
            <a:ext cx="5080000" cy="460375"/>
          </a:xfrm>
          <a:prstGeom prst="rect">
            <a:avLst/>
          </a:prstGeom>
          <a:noFill/>
          <a:ln w="9525">
            <a:noFill/>
          </a:ln>
        </p:spPr>
        <p:txBody>
          <a:bodyPr>
            <a:spAutoFit/>
          </a:bodyPr>
          <a:lstStyle/>
          <a:p>
            <a:pPr marL="0" indent="0"/>
            <a:r>
              <a:rPr lang="en-US" sz="1200">
                <a:latin typeface="Cambria" panose="02040503050406030204" charset="0"/>
                <a:cs typeface="Times New Roman" panose="02020603050405020304" charset="0"/>
              </a:rPr>
              <a:t>Chuẩn hóa các tính chất để đưa về cùng một miền trị + Min-Max Normalization</a:t>
            </a:r>
            <a:endParaRPr lang="en-US"/>
          </a:p>
        </p:txBody>
      </p:sp>
      <p:sp>
        <p:nvSpPr>
          <p:cNvPr id="101" name="Text Box 100"/>
          <p:cNvSpPr txBox="1"/>
          <p:nvPr/>
        </p:nvSpPr>
        <p:spPr>
          <a:xfrm>
            <a:off x="2032000" y="2633672"/>
            <a:ext cx="5080000" cy="645160"/>
          </a:xfrm>
          <a:prstGeom prst="rect">
            <a:avLst/>
          </a:prstGeom>
          <a:noFill/>
          <a:ln w="9525">
            <a:noFill/>
          </a:ln>
        </p:spPr>
        <p:txBody>
          <a:bodyPr wrap="square">
            <a:spAutoFit/>
          </a:bodyPr>
          <a:lstStyle/>
          <a:p>
            <a:pPr marL="0" indent="0"/>
            <a:endParaRPr lang="en-US" sz="1200">
              <a:latin typeface="Cambria" panose="02040503050406030204" charset="0"/>
              <a:cs typeface="Times New Roman" panose="02020603050405020304" charset="0"/>
            </a:endParaRPr>
          </a:p>
          <a:p>
            <a:pPr marL="0" indent="0"/>
            <a:r>
              <a:rPr lang="en-US" sz="1200">
                <a:latin typeface="Cambria" panose="02040503050406030204" charset="0"/>
                <a:cs typeface="Times New Roman" panose="02020603050405020304" charset="0"/>
              </a:rPr>
              <a:t> </a:t>
            </a:r>
          </a:p>
          <a:p>
            <a:pPr marL="0" indent="0"/>
            <a:r>
              <a:rPr lang="en-US" sz="1200">
                <a:latin typeface="Cambria" panose="02040503050406030204" charset="0"/>
                <a:cs typeface="Times New Roman" panose="02020603050405020304" charset="0"/>
              </a:rPr>
              <a:t>Standard Normalization</a:t>
            </a:r>
            <a:endParaRPr lang="en-US"/>
          </a:p>
        </p:txBody>
      </p:sp>
      <p:pic>
        <p:nvPicPr>
          <p:cNvPr id="12" name="Picture 11"/>
          <p:cNvPicPr>
            <a:picLocks noChangeAspect="1"/>
          </p:cNvPicPr>
          <p:nvPr/>
        </p:nvPicPr>
        <p:blipFill>
          <a:blip r:embed="rId3"/>
          <a:stretch>
            <a:fillRect/>
          </a:stretch>
        </p:blipFill>
        <p:spPr>
          <a:xfrm>
            <a:off x="3519170" y="2276167"/>
            <a:ext cx="2105025" cy="638175"/>
          </a:xfrm>
          <a:prstGeom prst="rect">
            <a:avLst/>
          </a:prstGeom>
        </p:spPr>
      </p:pic>
      <p:pic>
        <p:nvPicPr>
          <p:cNvPr id="13" name="Picture 12"/>
          <p:cNvPicPr>
            <a:picLocks noChangeAspect="1"/>
          </p:cNvPicPr>
          <p:nvPr/>
        </p:nvPicPr>
        <p:blipFill>
          <a:blip r:embed="rId4"/>
          <a:stretch>
            <a:fillRect/>
          </a:stretch>
        </p:blipFill>
        <p:spPr>
          <a:xfrm>
            <a:off x="3747770" y="3278832"/>
            <a:ext cx="1419225" cy="676275"/>
          </a:xfrm>
          <a:prstGeom prst="rect">
            <a:avLst/>
          </a:prstGeom>
        </p:spPr>
      </p:pic>
      <p:sp>
        <p:nvSpPr>
          <p:cNvPr id="14" name="Text Box 13"/>
          <p:cNvSpPr txBox="1"/>
          <p:nvPr/>
        </p:nvSpPr>
        <p:spPr>
          <a:xfrm>
            <a:off x="1917700" y="4050357"/>
            <a:ext cx="5080000" cy="275590"/>
          </a:xfrm>
          <a:prstGeom prst="rect">
            <a:avLst/>
          </a:prstGeom>
          <a:noFill/>
          <a:ln w="9525">
            <a:noFill/>
          </a:ln>
        </p:spPr>
        <p:txBody>
          <a:bodyPr>
            <a:spAutoFit/>
          </a:bodyPr>
          <a:lstStyle/>
          <a:p>
            <a:pPr marL="0" indent="0"/>
            <a:r>
              <a:rPr lang="en-US" sz="1200" b="1">
                <a:solidFill>
                  <a:srgbClr val="FF0000"/>
                </a:solidFill>
                <a:latin typeface="Cambria" panose="02040503050406030204" charset="0"/>
                <a:cs typeface="Times New Roman" panose="02020603050405020304" charset="0"/>
              </a:rPr>
              <a:t>Lưu ý</a:t>
            </a:r>
            <a:r>
              <a:rPr lang="en-US" sz="1200">
                <a:latin typeface="Cambria" panose="02040503050406030204" charset="0"/>
                <a:cs typeface="Times New Roman" panose="02020603050405020304" charset="0"/>
              </a:rPr>
              <a:t>: Quá trình chuẩn hóa có thể làm trong phần thực nghiệm thuật toán</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8"/>
          <p:cNvSpPr txBox="1">
            <a:spLocks noGrp="1"/>
          </p:cNvSpPr>
          <p:nvPr>
            <p:ph type="title"/>
          </p:nvPr>
        </p:nvSpPr>
        <p:spPr>
          <a:xfrm>
            <a:off x="1234680" y="387240"/>
            <a:ext cx="66912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mj-lt"/>
                <a:cs typeface="+mj-lt"/>
              </a:rPr>
              <a:t>4.2. Biến đổi dữ liệu (Data Transforms)</a:t>
            </a:r>
          </a:p>
        </p:txBody>
      </p:sp>
      <p:sp>
        <p:nvSpPr>
          <p:cNvPr id="2" name="Text Box 1"/>
          <p:cNvSpPr txBox="1"/>
          <p:nvPr/>
        </p:nvSpPr>
        <p:spPr>
          <a:xfrm>
            <a:off x="2039620" y="935355"/>
            <a:ext cx="5080000" cy="306705"/>
          </a:xfrm>
          <a:prstGeom prst="rect">
            <a:avLst/>
          </a:prstGeom>
          <a:noFill/>
          <a:ln w="9525">
            <a:noFill/>
          </a:ln>
        </p:spPr>
        <p:txBody>
          <a:bodyPr>
            <a:spAutoFit/>
          </a:bodyPr>
          <a:lstStyle/>
          <a:p>
            <a:pPr marL="0" indent="0"/>
            <a:r>
              <a:rPr lang="en-US" b="1">
                <a:solidFill>
                  <a:schemeClr val="tx1"/>
                </a:solidFill>
                <a:latin typeface="+mj-lt"/>
                <a:ea typeface="SimSun" panose="02010600030101010101" pitchFamily="2" charset="-122"/>
                <a:cs typeface="+mj-lt"/>
              </a:rPr>
              <a:t>(1) Chuẩn hóa dữ liệu (Data Normalize)</a:t>
            </a:r>
          </a:p>
        </p:txBody>
      </p:sp>
      <p:pic>
        <p:nvPicPr>
          <p:cNvPr id="5" name="Picture 4"/>
          <p:cNvPicPr>
            <a:picLocks noChangeAspect="1"/>
          </p:cNvPicPr>
          <p:nvPr/>
        </p:nvPicPr>
        <p:blipFill>
          <a:blip r:embed="rId3"/>
          <a:stretch>
            <a:fillRect/>
          </a:stretch>
        </p:blipFill>
        <p:spPr>
          <a:xfrm>
            <a:off x="998855" y="1242060"/>
            <a:ext cx="7162182" cy="384048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8"/>
          <p:cNvSpPr txBox="1">
            <a:spLocks noGrp="1"/>
          </p:cNvSpPr>
          <p:nvPr>
            <p:ph type="title"/>
          </p:nvPr>
        </p:nvSpPr>
        <p:spPr>
          <a:xfrm>
            <a:off x="1234680" y="387240"/>
            <a:ext cx="6691200" cy="54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latin typeface="+mj-lt"/>
                <a:cs typeface="+mj-lt"/>
              </a:rPr>
              <a:t>4.2. Biến đổi dữ liệu (Data Transforms)</a:t>
            </a:r>
          </a:p>
        </p:txBody>
      </p:sp>
      <p:sp>
        <p:nvSpPr>
          <p:cNvPr id="2" name="Text Box 1"/>
          <p:cNvSpPr txBox="1"/>
          <p:nvPr/>
        </p:nvSpPr>
        <p:spPr>
          <a:xfrm>
            <a:off x="2176780" y="935355"/>
            <a:ext cx="5080000" cy="306705"/>
          </a:xfrm>
          <a:prstGeom prst="rect">
            <a:avLst/>
          </a:prstGeom>
          <a:noFill/>
          <a:ln w="9525">
            <a:noFill/>
          </a:ln>
        </p:spPr>
        <p:txBody>
          <a:bodyPr>
            <a:spAutoFit/>
          </a:bodyPr>
          <a:lstStyle/>
          <a:p>
            <a:pPr marL="0" indent="0"/>
            <a:r>
              <a:rPr lang="en-US" b="1">
                <a:solidFill>
                  <a:schemeClr val="tx1"/>
                </a:solidFill>
                <a:latin typeface="+mj-lt"/>
                <a:ea typeface="SimSun" panose="02010600030101010101" pitchFamily="2" charset="-122"/>
                <a:cs typeface="+mj-lt"/>
              </a:rPr>
              <a:t>(2) Chuẩn hóa dữ liệu (Standard Data)</a:t>
            </a:r>
          </a:p>
        </p:txBody>
      </p:sp>
      <p:pic>
        <p:nvPicPr>
          <p:cNvPr id="3" name="Picture 0"/>
          <p:cNvPicPr>
            <a:picLocks noChangeAspect="1"/>
          </p:cNvPicPr>
          <p:nvPr/>
        </p:nvPicPr>
        <p:blipFill>
          <a:blip r:embed="rId3"/>
          <a:stretch>
            <a:fillRect/>
          </a:stretch>
        </p:blipFill>
        <p:spPr>
          <a:xfrm>
            <a:off x="994410" y="1242060"/>
            <a:ext cx="7155264" cy="38404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83590" y="1958340"/>
            <a:ext cx="5646420" cy="14420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4400" i="1">
                <a:solidFill>
                  <a:schemeClr val="tx1"/>
                </a:solidFill>
                <a:latin typeface="+mj-lt"/>
                <a:cs typeface="+mj-lt"/>
              </a:rPr>
              <a:t>Cám ơn thầy và các bạn đã lắng nghe!</a:t>
            </a:r>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p:cNvSpPr txBox="1">
            <a:spLocks noGrp="1"/>
          </p:cNvSpPr>
          <p:nvPr>
            <p:ph type="title"/>
          </p:nvPr>
        </p:nvSpPr>
        <p:spPr>
          <a:xfrm>
            <a:off x="3862975" y="1655500"/>
            <a:ext cx="4567800" cy="116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3600">
                <a:latin typeface="+mj-lt"/>
                <a:cs typeface="+mj-lt"/>
              </a:rPr>
              <a:t>Phân chia công việc</a:t>
            </a:r>
          </a:p>
        </p:txBody>
      </p:sp>
      <p:sp>
        <p:nvSpPr>
          <p:cNvPr id="405" name="Google Shape;405;p39"/>
          <p:cNvSpPr txBox="1">
            <a:spLocks noGrp="1"/>
          </p:cNvSpPr>
          <p:nvPr>
            <p:ph type="subTitle" idx="1"/>
          </p:nvPr>
        </p:nvSpPr>
        <p:spPr>
          <a:xfrm>
            <a:off x="3862975" y="2816925"/>
            <a:ext cx="4567800" cy="67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rial" panose="020B0604020202020204" pitchFamily="34" charset="0"/>
                <a:sym typeface="+mn-ea"/>
              </a:rPr>
              <a:t>Võ Hoàng Thông: </a:t>
            </a:r>
            <a:r>
              <a:rPr lang="en-US" dirty="0" err="1">
                <a:latin typeface="Arial" panose="020B0604020202020204" pitchFamily="34" charset="0"/>
                <a:sym typeface="+mn-ea"/>
              </a:rPr>
              <a:t>Làm</a:t>
            </a:r>
            <a:r>
              <a:rPr lang="en-US" dirty="0">
                <a:latin typeface="Arial" panose="020B0604020202020204" pitchFamily="34" charset="0"/>
                <a:sym typeface="+mn-ea"/>
              </a:rPr>
              <a:t> slide </a:t>
            </a:r>
            <a:r>
              <a:rPr lang="en-US" dirty="0" err="1">
                <a:latin typeface="Arial" panose="020B0604020202020204" pitchFamily="34" charset="0"/>
                <a:sym typeface="+mn-ea"/>
              </a:rPr>
              <a:t>báo</a:t>
            </a:r>
            <a:r>
              <a:rPr lang="en-US" dirty="0">
                <a:latin typeface="Arial" panose="020B0604020202020204" pitchFamily="34" charset="0"/>
                <a:sym typeface="+mn-ea"/>
              </a:rPr>
              <a:t> </a:t>
            </a:r>
            <a:r>
              <a:rPr lang="en-US" dirty="0" err="1">
                <a:latin typeface="Arial" panose="020B0604020202020204" pitchFamily="34" charset="0"/>
                <a:sym typeface="+mn-ea"/>
              </a:rPr>
              <a:t>cáo</a:t>
            </a:r>
            <a:endParaRPr lang="en-US" dirty="0">
              <a:latin typeface="Arial" panose="020B0604020202020204" pitchFamily="34" charset="0"/>
              <a:sym typeface="+mn-ea"/>
            </a:endParaRPr>
          </a:p>
          <a:p>
            <a:pPr marL="0" lvl="0" indent="0" algn="l" rtl="0">
              <a:spcBef>
                <a:spcPts val="0"/>
              </a:spcBef>
              <a:spcAft>
                <a:spcPts val="0"/>
              </a:spcAft>
              <a:buNone/>
            </a:pPr>
            <a:r>
              <a:rPr lang="en-US" dirty="0">
                <a:latin typeface="Arial" panose="020B0604020202020204" pitchFamily="34" charset="0"/>
                <a:sym typeface="+mn-ea"/>
              </a:rPr>
              <a:t>Phan Thanh Thịnh: </a:t>
            </a:r>
            <a:r>
              <a:rPr lang="en-US" dirty="0" err="1">
                <a:latin typeface="Arial" panose="020B0604020202020204" pitchFamily="34" charset="0"/>
                <a:sym typeface="+mn-ea"/>
              </a:rPr>
              <a:t>Phân</a:t>
            </a:r>
            <a:r>
              <a:rPr lang="en-US" dirty="0">
                <a:latin typeface="Arial" panose="020B0604020202020204" pitchFamily="34" charset="0"/>
                <a:sym typeface="+mn-ea"/>
              </a:rPr>
              <a:t> </a:t>
            </a:r>
            <a:r>
              <a:rPr lang="en-US" dirty="0" err="1">
                <a:latin typeface="Arial" panose="020B0604020202020204" pitchFamily="34" charset="0"/>
                <a:sym typeface="+mn-ea"/>
              </a:rPr>
              <a:t>tích</a:t>
            </a:r>
            <a:r>
              <a:rPr lang="en-US" dirty="0">
                <a:latin typeface="Arial" panose="020B0604020202020204" pitchFamily="34" charset="0"/>
                <a:sym typeface="+mn-ea"/>
              </a:rPr>
              <a:t> </a:t>
            </a:r>
            <a:r>
              <a:rPr lang="en-US" dirty="0" err="1">
                <a:latin typeface="Arial" panose="020B0604020202020204" pitchFamily="34" charset="0"/>
                <a:sym typeface="+mn-ea"/>
              </a:rPr>
              <a:t>khám</a:t>
            </a:r>
            <a:r>
              <a:rPr lang="en-US" dirty="0">
                <a:latin typeface="Arial" panose="020B0604020202020204" pitchFamily="34" charset="0"/>
                <a:sym typeface="+mn-ea"/>
              </a:rPr>
              <a:t> </a:t>
            </a:r>
            <a:r>
              <a:rPr lang="en-US" dirty="0" err="1">
                <a:latin typeface="Arial" panose="020B0604020202020204" pitchFamily="34" charset="0"/>
                <a:sym typeface="+mn-ea"/>
              </a:rPr>
              <a:t>phá</a:t>
            </a:r>
            <a:r>
              <a:rPr lang="en-US" dirty="0">
                <a:latin typeface="Arial" panose="020B0604020202020204" pitchFamily="34" charset="0"/>
                <a:sym typeface="+mn-ea"/>
              </a:rPr>
              <a:t> </a:t>
            </a:r>
            <a:r>
              <a:rPr lang="en-US" dirty="0" err="1">
                <a:latin typeface="Arial" panose="020B0604020202020204" pitchFamily="34" charset="0"/>
                <a:sym typeface="+mn-ea"/>
              </a:rPr>
              <a:t>dữ</a:t>
            </a:r>
            <a:r>
              <a:rPr lang="en-US" dirty="0">
                <a:latin typeface="Arial" panose="020B0604020202020204" pitchFamily="34" charset="0"/>
                <a:sym typeface="+mn-ea"/>
              </a:rPr>
              <a:t> </a:t>
            </a:r>
            <a:r>
              <a:rPr lang="en-US" dirty="0" err="1">
                <a:latin typeface="Arial" panose="020B0604020202020204" pitchFamily="34" charset="0"/>
                <a:sym typeface="+mn-ea"/>
              </a:rPr>
              <a:t>liệu</a:t>
            </a:r>
            <a:endParaRPr lang="en-US" dirty="0">
              <a:latin typeface="Arial" panose="020B0604020202020204" pitchFamily="34" charset="0"/>
              <a:sym typeface="+mn-ea"/>
            </a:endParaRPr>
          </a:p>
          <a:p>
            <a:pPr marL="0" lvl="0" indent="0" algn="l" rtl="0">
              <a:spcBef>
                <a:spcPts val="0"/>
              </a:spcBef>
              <a:spcAft>
                <a:spcPts val="0"/>
              </a:spcAft>
              <a:buNone/>
            </a:pPr>
            <a:r>
              <a:rPr lang="en-US" dirty="0">
                <a:latin typeface="Arial" panose="020B0604020202020204" pitchFamily="34" charset="0"/>
                <a:sym typeface="+mn-ea"/>
              </a:rPr>
              <a:t>Lê Văn Thông: </a:t>
            </a:r>
            <a:r>
              <a:rPr lang="en-US" dirty="0" err="1">
                <a:latin typeface="Arial" panose="020B0604020202020204" pitchFamily="34" charset="0"/>
                <a:sym typeface="+mn-ea"/>
              </a:rPr>
              <a:t>Viết</a:t>
            </a:r>
            <a:r>
              <a:rPr lang="en-US" dirty="0">
                <a:latin typeface="Arial" panose="020B0604020202020204" pitchFamily="34" charset="0"/>
                <a:sym typeface="+mn-ea"/>
              </a:rPr>
              <a:t> report </a:t>
            </a:r>
            <a:r>
              <a:rPr lang="en-US" dirty="0" err="1">
                <a:latin typeface="Arial" panose="020B0604020202020204" pitchFamily="34" charset="0"/>
                <a:sym typeface="+mn-ea"/>
              </a:rPr>
              <a:t>kết</a:t>
            </a:r>
            <a:r>
              <a:rPr lang="en-US" dirty="0">
                <a:latin typeface="Arial" panose="020B0604020202020204" pitchFamily="34" charset="0"/>
                <a:sym typeface="+mn-ea"/>
              </a:rPr>
              <a:t> </a:t>
            </a:r>
            <a:r>
              <a:rPr lang="en-US" dirty="0" err="1">
                <a:latin typeface="Arial" panose="020B0604020202020204" pitchFamily="34" charset="0"/>
                <a:sym typeface="+mn-ea"/>
              </a:rPr>
              <a:t>quả</a:t>
            </a:r>
            <a:endParaRPr lang="en-US" dirty="0">
              <a:latin typeface="Arial" panose="020B0604020202020204" pitchFamily="34" charset="0"/>
              <a:sym typeface="+mn-ea"/>
            </a:endParaRPr>
          </a:p>
          <a:p>
            <a:pPr marL="0" lvl="0" indent="0" algn="l" rtl="0">
              <a:spcBef>
                <a:spcPts val="0"/>
              </a:spcBef>
              <a:spcAft>
                <a:spcPts val="0"/>
              </a:spcAft>
              <a:buNone/>
            </a:pPr>
            <a:endParaRPr lang="en-GB" dirty="0"/>
          </a:p>
        </p:txBody>
      </p:sp>
      <p:grpSp>
        <p:nvGrpSpPr>
          <p:cNvPr id="406" name="Google Shape;406;p39"/>
          <p:cNvGrpSpPr/>
          <p:nvPr/>
        </p:nvGrpSpPr>
        <p:grpSpPr>
          <a:xfrm>
            <a:off x="-541907" y="-622274"/>
            <a:ext cx="4136119" cy="6091167"/>
            <a:chOff x="-541907" y="-622274"/>
            <a:chExt cx="4136119" cy="6091167"/>
          </a:xfrm>
        </p:grpSpPr>
        <p:sp>
          <p:nvSpPr>
            <p:cNvPr id="407" name="Google Shape;407;p39"/>
            <p:cNvSpPr/>
            <p:nvPr/>
          </p:nvSpPr>
          <p:spPr>
            <a:xfrm rot="10800000">
              <a:off x="84193" y="4041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rot="10800000">
              <a:off x="993581" y="4569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rot="10800000">
              <a:off x="2040588" y="96213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rot="10800000">
              <a:off x="-541907" y="9621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flipH="1">
              <a:off x="993584" y="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flipH="1">
              <a:off x="713235" y="227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flipH="1">
              <a:off x="421473" y="17788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flipH="1">
              <a:off x="1611716" y="147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flipH="1">
              <a:off x="2597873" y="-6222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flipH="1">
              <a:off x="1260177" y="26512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flipH="1">
              <a:off x="2180770" y="-1382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rot="10800000">
              <a:off x="1759176" y="40451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rot="10800000">
              <a:off x="2367643" y="26512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rot="10800000">
              <a:off x="503546" y="35577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rot="10800000">
              <a:off x="1759170" y="45007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flipH="1">
              <a:off x="-125473" y="539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flipH="1">
              <a:off x="2755502" y="3194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4" name="Google Shape;424;p39"/>
          <p:cNvCxnSpPr/>
          <p:nvPr/>
        </p:nvCxnSpPr>
        <p:spPr>
          <a:xfrm>
            <a:off x="3967400" y="1655488"/>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4400">
                <a:latin typeface="+mj-lt"/>
                <a:cs typeface="+mj-lt"/>
              </a:rPr>
              <a:t>Define Problem</a:t>
            </a:r>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p>
        </p:txBody>
      </p:sp>
      <p:sp>
        <p:nvSpPr>
          <p:cNvPr id="431" name="Google Shape;431;p40"/>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Định nghĩa vấn đề</a:t>
            </a:r>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Mô tả</a:t>
            </a:r>
          </a:p>
        </p:txBody>
      </p:sp>
      <p:sp>
        <p:nvSpPr>
          <p:cNvPr id="457" name="Google Shape;457;p41"/>
          <p:cNvSpPr txBox="1">
            <a:spLocks noGrp="1"/>
          </p:cNvSpPr>
          <p:nvPr>
            <p:ph type="subTitle" idx="2"/>
          </p:nvPr>
        </p:nvSpPr>
        <p:spPr>
          <a:xfrm>
            <a:off x="1099185" y="1667510"/>
            <a:ext cx="6880860" cy="189928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a:t>Bộ dữ liệu Pima Indians Diabetes được thu thập bởi National Institute of Diabetes and Digestive and Kidney Diseases.</a:t>
            </a:r>
          </a:p>
          <a:p>
            <a:pPr marL="285750" lvl="0" indent="-285750" algn="l" rtl="0">
              <a:spcBef>
                <a:spcPts val="0"/>
              </a:spcBef>
              <a:spcAft>
                <a:spcPts val="0"/>
              </a:spcAft>
              <a:buFont typeface="Arial" panose="020B0604020202020204" pitchFamily="34" charset="0"/>
              <a:buChar char="•"/>
            </a:pPr>
            <a:r>
              <a:rPr lang="en-GB"/>
              <a:t>Tập dữ liệu bao gồm thông tin y tế của 768 bệnh nhân nữ từ 21 tuổi trở lên, đều có nguồn gốc Pima Indian.</a:t>
            </a:r>
          </a:p>
          <a:p>
            <a:pPr marL="285750" lvl="0" indent="-285750" algn="l" rtl="0">
              <a:spcBef>
                <a:spcPts val="0"/>
              </a:spcBef>
              <a:spcAft>
                <a:spcPts val="0"/>
              </a:spcAft>
              <a:buFont typeface="Arial" panose="020B0604020202020204" pitchFamily="34" charset="0"/>
              <a:buChar char="•"/>
            </a:pPr>
            <a:r>
              <a:rPr lang="en-GB"/>
              <a:t>Mục tiêu của bài toán là dự đoán khả năng mắc bệnh tiểu đường của bệnh nhân dựa trên các thuộc tính y tế.</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2"/>
          <p:cNvSpPr txBox="1">
            <a:spLocks noGrp="1"/>
          </p:cNvSpPr>
          <p:nvPr>
            <p:ph type="title"/>
          </p:nvPr>
        </p:nvSpPr>
        <p:spPr>
          <a:xfrm>
            <a:off x="720090" y="445135"/>
            <a:ext cx="5908040" cy="5727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a:latin typeface="+mj-lt"/>
                <a:cs typeface="+mj-lt"/>
              </a:rPr>
              <a:t>Dữ liệu vào (Input Attributes)</a:t>
            </a:r>
          </a:p>
        </p:txBody>
      </p:sp>
      <p:sp>
        <p:nvSpPr>
          <p:cNvPr id="463" name="Google Shape;463;p42"/>
          <p:cNvSpPr txBox="1">
            <a:spLocks noGrp="1"/>
          </p:cNvSpPr>
          <p:nvPr>
            <p:ph type="subTitle" idx="1"/>
          </p:nvPr>
        </p:nvSpPr>
        <p:spPr>
          <a:xfrm>
            <a:off x="720090" y="1202690"/>
            <a:ext cx="4294505" cy="3565525"/>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pPr>
            <a:r>
              <a:rPr lang="en-GB"/>
              <a:t>Number of times pregnant (Số lần mang thai)</a:t>
            </a:r>
          </a:p>
          <a:p>
            <a:pPr marL="285750" lvl="0" indent="-285750" algn="l" rtl="0">
              <a:spcBef>
                <a:spcPts val="0"/>
              </a:spcBef>
              <a:spcAft>
                <a:spcPts val="0"/>
              </a:spcAft>
              <a:buClr>
                <a:schemeClr val="dk1"/>
              </a:buClr>
              <a:buSzPts val="1100"/>
            </a:pPr>
            <a:r>
              <a:rPr lang="en-GB"/>
              <a:t>Plasma glucose concentration (Nồng độ glucose trong huyết tương sau 2 giờ)</a:t>
            </a:r>
          </a:p>
          <a:p>
            <a:pPr marL="285750" lvl="0" indent="-285750" algn="l" rtl="0">
              <a:spcBef>
                <a:spcPts val="0"/>
              </a:spcBef>
              <a:spcAft>
                <a:spcPts val="0"/>
              </a:spcAft>
              <a:buClr>
                <a:schemeClr val="dk1"/>
              </a:buClr>
              <a:buSzPts val="1100"/>
            </a:pPr>
            <a:r>
              <a:rPr lang="en-GB"/>
              <a:t>Diastolic blood pressure (Huyết áp tâm trương - mm Hg)</a:t>
            </a:r>
          </a:p>
          <a:p>
            <a:pPr marL="285750" lvl="0" indent="-285750" algn="l" rtl="0">
              <a:spcBef>
                <a:spcPts val="0"/>
              </a:spcBef>
              <a:spcAft>
                <a:spcPts val="0"/>
              </a:spcAft>
              <a:buClr>
                <a:schemeClr val="dk1"/>
              </a:buClr>
              <a:buSzPts val="1100"/>
            </a:pPr>
            <a:r>
              <a:rPr lang="en-GB"/>
              <a:t>Triceps skin fold thickness (Độ dày nếp gấp da cánh tay - mm)</a:t>
            </a:r>
          </a:p>
          <a:p>
            <a:pPr marL="285750" lvl="0" indent="-285750" algn="l" rtl="0">
              <a:spcBef>
                <a:spcPts val="0"/>
              </a:spcBef>
              <a:spcAft>
                <a:spcPts val="0"/>
              </a:spcAft>
              <a:buClr>
                <a:schemeClr val="dk1"/>
              </a:buClr>
              <a:buSzPts val="1100"/>
            </a:pPr>
            <a:r>
              <a:rPr lang="en-GB"/>
              <a:t>2-Hour serum insulin (Insulin huyết thanh sau 2 giờ - mu U/ml)</a:t>
            </a:r>
          </a:p>
          <a:p>
            <a:pPr marL="285750" lvl="0" indent="-285750" algn="l" rtl="0">
              <a:spcBef>
                <a:spcPts val="0"/>
              </a:spcBef>
              <a:spcAft>
                <a:spcPts val="0"/>
              </a:spcAft>
              <a:buClr>
                <a:schemeClr val="dk1"/>
              </a:buClr>
              <a:buSzPts val="1100"/>
            </a:pPr>
            <a:r>
              <a:rPr lang="en-GB"/>
              <a:t>Body mass index (Chỉ số BMI = cân nặng/chiều cao²)</a:t>
            </a:r>
          </a:p>
          <a:p>
            <a:pPr marL="285750" lvl="0" indent="-285750" algn="l" rtl="0">
              <a:spcBef>
                <a:spcPts val="0"/>
              </a:spcBef>
              <a:spcAft>
                <a:spcPts val="0"/>
              </a:spcAft>
              <a:buClr>
                <a:schemeClr val="dk1"/>
              </a:buClr>
              <a:buSzPts val="1100"/>
            </a:pPr>
            <a:r>
              <a:rPr lang="en-GB"/>
              <a:t>Diabetes pedigree function (Chỉ số phả hệ tiểu đường)</a:t>
            </a:r>
          </a:p>
          <a:p>
            <a:pPr marL="285750" lvl="0" indent="-285750" algn="l" rtl="0">
              <a:spcBef>
                <a:spcPts val="0"/>
              </a:spcBef>
              <a:spcAft>
                <a:spcPts val="0"/>
              </a:spcAft>
              <a:buClr>
                <a:schemeClr val="dk1"/>
              </a:buClr>
              <a:buSzPts val="1100"/>
            </a:pPr>
            <a:r>
              <a:rPr lang="en-GB"/>
              <a:t>Age (Tuổi - năm)</a:t>
            </a:r>
          </a:p>
        </p:txBody>
      </p:sp>
      <p:grpSp>
        <p:nvGrpSpPr>
          <p:cNvPr id="464" name="Google Shape;464;p42"/>
          <p:cNvGrpSpPr/>
          <p:nvPr/>
        </p:nvGrpSpPr>
        <p:grpSpPr>
          <a:xfrm>
            <a:off x="5430930" y="-445784"/>
            <a:ext cx="4086563" cy="6064817"/>
            <a:chOff x="5430930" y="-445784"/>
            <a:chExt cx="4086563" cy="6064817"/>
          </a:xfrm>
        </p:grpSpPr>
        <p:sp>
          <p:nvSpPr>
            <p:cNvPr id="465" name="Google Shape;465;p42"/>
            <p:cNvSpPr/>
            <p:nvPr/>
          </p:nvSpPr>
          <p:spPr>
            <a:xfrm>
              <a:off x="7368520" y="988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rot="10800000" flipH="1">
              <a:off x="6036409" y="19621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7309474" y="21661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6269702" y="-4457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5830483" y="42158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6269683" y="13325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8430764" y="234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7309467" y="261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7962441" y="13180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rot="10800000" flipH="1">
              <a:off x="6351880" y="3110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rot="10800000" flipH="1">
              <a:off x="6790284" y="3548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rot="10800000" flipH="1">
              <a:off x="5430930" y="4650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8678783" y="2668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8430773" y="22359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rot="10800000" flipH="1">
              <a:off x="8119787" y="36369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rot="10800000" flipH="1">
              <a:off x="7697255" y="4112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6628072" y="112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rot="10800000" flipH="1">
              <a:off x="7825159" y="-251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Kết quả (Output / Class variable):</a:t>
            </a:r>
          </a:p>
        </p:txBody>
      </p:sp>
      <p:sp>
        <p:nvSpPr>
          <p:cNvPr id="488" name="Google Shape;488;p43"/>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 Mắc tiểu đường</a:t>
            </a:r>
          </a:p>
        </p:txBody>
      </p:sp>
      <p:sp>
        <p:nvSpPr>
          <p:cNvPr id="489" name="Google Shape;489;p43"/>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 Không mắc tiểu đường</a:t>
            </a:r>
          </a:p>
        </p:txBody>
      </p:sp>
      <p:sp>
        <p:nvSpPr>
          <p:cNvPr id="490" name="Google Shape;490;p43"/>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0</a:t>
            </a:r>
          </a:p>
        </p:txBody>
      </p:sp>
      <p:sp>
        <p:nvSpPr>
          <p:cNvPr id="491" name="Google Shape;491;p43"/>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a:t>1</a:t>
            </a:r>
          </a:p>
        </p:txBody>
      </p:sp>
      <p:grpSp>
        <p:nvGrpSpPr>
          <p:cNvPr id="492" name="Google Shape;492;p43"/>
          <p:cNvGrpSpPr/>
          <p:nvPr/>
        </p:nvGrpSpPr>
        <p:grpSpPr>
          <a:xfrm>
            <a:off x="2740477" y="1788585"/>
            <a:ext cx="320943" cy="392133"/>
            <a:chOff x="1343025" y="1333902"/>
            <a:chExt cx="320943" cy="392133"/>
          </a:xfrm>
        </p:grpSpPr>
        <p:sp>
          <p:nvSpPr>
            <p:cNvPr id="493" name="Google Shape;493;p43"/>
            <p:cNvSpPr/>
            <p:nvPr/>
          </p:nvSpPr>
          <p:spPr>
            <a:xfrm>
              <a:off x="1422961" y="1389769"/>
              <a:ext cx="161048" cy="161025"/>
            </a:xfrm>
            <a:custGeom>
              <a:avLst/>
              <a:gdLst/>
              <a:ahLst/>
              <a:cxnLst/>
              <a:rect l="l" t="t" r="r" b="b"/>
              <a:pathLst>
                <a:path w="7126" h="7125" extrusionOk="0">
                  <a:moveTo>
                    <a:pt x="4072" y="1115"/>
                  </a:moveTo>
                  <a:lnTo>
                    <a:pt x="4411" y="1212"/>
                  </a:lnTo>
                  <a:lnTo>
                    <a:pt x="4751" y="1357"/>
                  </a:lnTo>
                  <a:lnTo>
                    <a:pt x="5041" y="1551"/>
                  </a:lnTo>
                  <a:lnTo>
                    <a:pt x="5332" y="1793"/>
                  </a:lnTo>
                  <a:lnTo>
                    <a:pt x="5574" y="2084"/>
                  </a:lnTo>
                  <a:lnTo>
                    <a:pt x="5768" y="2375"/>
                  </a:lnTo>
                  <a:lnTo>
                    <a:pt x="5914" y="2714"/>
                  </a:lnTo>
                  <a:lnTo>
                    <a:pt x="6059" y="3053"/>
                  </a:lnTo>
                  <a:lnTo>
                    <a:pt x="4993" y="3053"/>
                  </a:lnTo>
                  <a:lnTo>
                    <a:pt x="4847" y="2763"/>
                  </a:lnTo>
                  <a:lnTo>
                    <a:pt x="4605" y="2520"/>
                  </a:lnTo>
                  <a:lnTo>
                    <a:pt x="4363" y="2278"/>
                  </a:lnTo>
                  <a:lnTo>
                    <a:pt x="4072" y="2133"/>
                  </a:lnTo>
                  <a:lnTo>
                    <a:pt x="4072" y="1115"/>
                  </a:lnTo>
                  <a:close/>
                  <a:moveTo>
                    <a:pt x="3539" y="3053"/>
                  </a:moveTo>
                  <a:lnTo>
                    <a:pt x="3733" y="3102"/>
                  </a:lnTo>
                  <a:lnTo>
                    <a:pt x="3927" y="3199"/>
                  </a:lnTo>
                  <a:lnTo>
                    <a:pt x="4024" y="3393"/>
                  </a:lnTo>
                  <a:lnTo>
                    <a:pt x="4072" y="3587"/>
                  </a:lnTo>
                  <a:lnTo>
                    <a:pt x="4024" y="3780"/>
                  </a:lnTo>
                  <a:lnTo>
                    <a:pt x="3927" y="3926"/>
                  </a:lnTo>
                  <a:lnTo>
                    <a:pt x="3733" y="4071"/>
                  </a:lnTo>
                  <a:lnTo>
                    <a:pt x="3345" y="4071"/>
                  </a:lnTo>
                  <a:lnTo>
                    <a:pt x="3200" y="3926"/>
                  </a:lnTo>
                  <a:lnTo>
                    <a:pt x="3054" y="3780"/>
                  </a:lnTo>
                  <a:lnTo>
                    <a:pt x="3054" y="3587"/>
                  </a:lnTo>
                  <a:lnTo>
                    <a:pt x="3054" y="3393"/>
                  </a:lnTo>
                  <a:lnTo>
                    <a:pt x="3200" y="3199"/>
                  </a:lnTo>
                  <a:lnTo>
                    <a:pt x="3345" y="3102"/>
                  </a:lnTo>
                  <a:lnTo>
                    <a:pt x="3539" y="3053"/>
                  </a:lnTo>
                  <a:close/>
                  <a:moveTo>
                    <a:pt x="3054" y="1115"/>
                  </a:moveTo>
                  <a:lnTo>
                    <a:pt x="3054" y="2133"/>
                  </a:lnTo>
                  <a:lnTo>
                    <a:pt x="2812" y="2230"/>
                  </a:lnTo>
                  <a:lnTo>
                    <a:pt x="2618" y="2375"/>
                  </a:lnTo>
                  <a:lnTo>
                    <a:pt x="2473" y="2520"/>
                  </a:lnTo>
                  <a:lnTo>
                    <a:pt x="2327" y="2714"/>
                  </a:lnTo>
                  <a:lnTo>
                    <a:pt x="2182" y="2908"/>
                  </a:lnTo>
                  <a:lnTo>
                    <a:pt x="2085" y="3102"/>
                  </a:lnTo>
                  <a:lnTo>
                    <a:pt x="2036" y="3344"/>
                  </a:lnTo>
                  <a:lnTo>
                    <a:pt x="2036" y="3587"/>
                  </a:lnTo>
                  <a:lnTo>
                    <a:pt x="2085" y="3926"/>
                  </a:lnTo>
                  <a:lnTo>
                    <a:pt x="2182" y="4217"/>
                  </a:lnTo>
                  <a:lnTo>
                    <a:pt x="1406" y="4992"/>
                  </a:lnTo>
                  <a:lnTo>
                    <a:pt x="1261" y="4653"/>
                  </a:lnTo>
                  <a:lnTo>
                    <a:pt x="1116" y="4314"/>
                  </a:lnTo>
                  <a:lnTo>
                    <a:pt x="1019" y="3974"/>
                  </a:lnTo>
                  <a:lnTo>
                    <a:pt x="1019" y="3587"/>
                  </a:lnTo>
                  <a:lnTo>
                    <a:pt x="1067" y="3150"/>
                  </a:lnTo>
                  <a:lnTo>
                    <a:pt x="1164" y="2714"/>
                  </a:lnTo>
                  <a:lnTo>
                    <a:pt x="1358" y="2326"/>
                  </a:lnTo>
                  <a:lnTo>
                    <a:pt x="1600" y="1987"/>
                  </a:lnTo>
                  <a:lnTo>
                    <a:pt x="1891" y="1648"/>
                  </a:lnTo>
                  <a:lnTo>
                    <a:pt x="2230" y="1406"/>
                  </a:lnTo>
                  <a:lnTo>
                    <a:pt x="2618" y="1212"/>
                  </a:lnTo>
                  <a:lnTo>
                    <a:pt x="3054" y="1115"/>
                  </a:lnTo>
                  <a:close/>
                  <a:moveTo>
                    <a:pt x="6059" y="4071"/>
                  </a:moveTo>
                  <a:lnTo>
                    <a:pt x="5914" y="4507"/>
                  </a:lnTo>
                  <a:lnTo>
                    <a:pt x="5720" y="4895"/>
                  </a:lnTo>
                  <a:lnTo>
                    <a:pt x="5478" y="5234"/>
                  </a:lnTo>
                  <a:lnTo>
                    <a:pt x="5138" y="5525"/>
                  </a:lnTo>
                  <a:lnTo>
                    <a:pt x="4799" y="5767"/>
                  </a:lnTo>
                  <a:lnTo>
                    <a:pt x="4411" y="5961"/>
                  </a:lnTo>
                  <a:lnTo>
                    <a:pt x="3975" y="6058"/>
                  </a:lnTo>
                  <a:lnTo>
                    <a:pt x="3539" y="6107"/>
                  </a:lnTo>
                  <a:lnTo>
                    <a:pt x="3151" y="6107"/>
                  </a:lnTo>
                  <a:lnTo>
                    <a:pt x="2812" y="6010"/>
                  </a:lnTo>
                  <a:lnTo>
                    <a:pt x="2473" y="5864"/>
                  </a:lnTo>
                  <a:lnTo>
                    <a:pt x="2133" y="5719"/>
                  </a:lnTo>
                  <a:lnTo>
                    <a:pt x="2909" y="4944"/>
                  </a:lnTo>
                  <a:lnTo>
                    <a:pt x="3200" y="5089"/>
                  </a:lnTo>
                  <a:lnTo>
                    <a:pt x="3781" y="5089"/>
                  </a:lnTo>
                  <a:lnTo>
                    <a:pt x="4024" y="5041"/>
                  </a:lnTo>
                  <a:lnTo>
                    <a:pt x="4217" y="4944"/>
                  </a:lnTo>
                  <a:lnTo>
                    <a:pt x="4411" y="4798"/>
                  </a:lnTo>
                  <a:lnTo>
                    <a:pt x="4605" y="4653"/>
                  </a:lnTo>
                  <a:lnTo>
                    <a:pt x="4751" y="4507"/>
                  </a:lnTo>
                  <a:lnTo>
                    <a:pt x="4896" y="4314"/>
                  </a:lnTo>
                  <a:lnTo>
                    <a:pt x="4993" y="4071"/>
                  </a:lnTo>
                  <a:close/>
                  <a:moveTo>
                    <a:pt x="3539" y="0"/>
                  </a:moveTo>
                  <a:lnTo>
                    <a:pt x="3200" y="49"/>
                  </a:lnTo>
                  <a:lnTo>
                    <a:pt x="2812" y="97"/>
                  </a:lnTo>
                  <a:lnTo>
                    <a:pt x="2473" y="194"/>
                  </a:lnTo>
                  <a:lnTo>
                    <a:pt x="2182" y="291"/>
                  </a:lnTo>
                  <a:lnTo>
                    <a:pt x="1843" y="436"/>
                  </a:lnTo>
                  <a:lnTo>
                    <a:pt x="1552" y="630"/>
                  </a:lnTo>
                  <a:lnTo>
                    <a:pt x="1310" y="824"/>
                  </a:lnTo>
                  <a:lnTo>
                    <a:pt x="1019" y="1066"/>
                  </a:lnTo>
                  <a:lnTo>
                    <a:pt x="825" y="1309"/>
                  </a:lnTo>
                  <a:lnTo>
                    <a:pt x="583" y="1600"/>
                  </a:lnTo>
                  <a:lnTo>
                    <a:pt x="437" y="1890"/>
                  </a:lnTo>
                  <a:lnTo>
                    <a:pt x="292" y="2181"/>
                  </a:lnTo>
                  <a:lnTo>
                    <a:pt x="146" y="2520"/>
                  </a:lnTo>
                  <a:lnTo>
                    <a:pt x="49" y="2860"/>
                  </a:lnTo>
                  <a:lnTo>
                    <a:pt x="1" y="3199"/>
                  </a:lnTo>
                  <a:lnTo>
                    <a:pt x="1" y="3587"/>
                  </a:lnTo>
                  <a:lnTo>
                    <a:pt x="1" y="3926"/>
                  </a:lnTo>
                  <a:lnTo>
                    <a:pt x="49" y="4314"/>
                  </a:lnTo>
                  <a:lnTo>
                    <a:pt x="146" y="4653"/>
                  </a:lnTo>
                  <a:lnTo>
                    <a:pt x="292" y="4944"/>
                  </a:lnTo>
                  <a:lnTo>
                    <a:pt x="437" y="5283"/>
                  </a:lnTo>
                  <a:lnTo>
                    <a:pt x="583" y="5574"/>
                  </a:lnTo>
                  <a:lnTo>
                    <a:pt x="825" y="5864"/>
                  </a:lnTo>
                  <a:lnTo>
                    <a:pt x="1019" y="6107"/>
                  </a:lnTo>
                  <a:lnTo>
                    <a:pt x="1310" y="6301"/>
                  </a:lnTo>
                  <a:lnTo>
                    <a:pt x="1552" y="6543"/>
                  </a:lnTo>
                  <a:lnTo>
                    <a:pt x="1843" y="6688"/>
                  </a:lnTo>
                  <a:lnTo>
                    <a:pt x="2182" y="6834"/>
                  </a:lnTo>
                  <a:lnTo>
                    <a:pt x="2473" y="6979"/>
                  </a:lnTo>
                  <a:lnTo>
                    <a:pt x="2812" y="7076"/>
                  </a:lnTo>
                  <a:lnTo>
                    <a:pt x="3200" y="7124"/>
                  </a:lnTo>
                  <a:lnTo>
                    <a:pt x="3927" y="7124"/>
                  </a:lnTo>
                  <a:lnTo>
                    <a:pt x="4266" y="7076"/>
                  </a:lnTo>
                  <a:lnTo>
                    <a:pt x="4605" y="6979"/>
                  </a:lnTo>
                  <a:lnTo>
                    <a:pt x="4944" y="6834"/>
                  </a:lnTo>
                  <a:lnTo>
                    <a:pt x="5235" y="6688"/>
                  </a:lnTo>
                  <a:lnTo>
                    <a:pt x="5526" y="6543"/>
                  </a:lnTo>
                  <a:lnTo>
                    <a:pt x="5817" y="6301"/>
                  </a:lnTo>
                  <a:lnTo>
                    <a:pt x="6059" y="6107"/>
                  </a:lnTo>
                  <a:lnTo>
                    <a:pt x="6301" y="5864"/>
                  </a:lnTo>
                  <a:lnTo>
                    <a:pt x="6495" y="5574"/>
                  </a:lnTo>
                  <a:lnTo>
                    <a:pt x="6689" y="5283"/>
                  </a:lnTo>
                  <a:lnTo>
                    <a:pt x="6835" y="4944"/>
                  </a:lnTo>
                  <a:lnTo>
                    <a:pt x="6931" y="4653"/>
                  </a:lnTo>
                  <a:lnTo>
                    <a:pt x="7028" y="4314"/>
                  </a:lnTo>
                  <a:lnTo>
                    <a:pt x="7077" y="3926"/>
                  </a:lnTo>
                  <a:lnTo>
                    <a:pt x="7125" y="3587"/>
                  </a:lnTo>
                  <a:lnTo>
                    <a:pt x="7077" y="3199"/>
                  </a:lnTo>
                  <a:lnTo>
                    <a:pt x="7028" y="2860"/>
                  </a:lnTo>
                  <a:lnTo>
                    <a:pt x="6931" y="2520"/>
                  </a:lnTo>
                  <a:lnTo>
                    <a:pt x="6835" y="2181"/>
                  </a:lnTo>
                  <a:lnTo>
                    <a:pt x="6689" y="1890"/>
                  </a:lnTo>
                  <a:lnTo>
                    <a:pt x="6495" y="1600"/>
                  </a:lnTo>
                  <a:lnTo>
                    <a:pt x="6301" y="1309"/>
                  </a:lnTo>
                  <a:lnTo>
                    <a:pt x="6059" y="1066"/>
                  </a:lnTo>
                  <a:lnTo>
                    <a:pt x="5817" y="824"/>
                  </a:lnTo>
                  <a:lnTo>
                    <a:pt x="5526" y="630"/>
                  </a:lnTo>
                  <a:lnTo>
                    <a:pt x="5235" y="436"/>
                  </a:lnTo>
                  <a:lnTo>
                    <a:pt x="4944" y="291"/>
                  </a:lnTo>
                  <a:lnTo>
                    <a:pt x="4605" y="194"/>
                  </a:lnTo>
                  <a:lnTo>
                    <a:pt x="4266" y="97"/>
                  </a:lnTo>
                  <a:lnTo>
                    <a:pt x="3927" y="49"/>
                  </a:lnTo>
                  <a:lnTo>
                    <a:pt x="3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3"/>
            <p:cNvSpPr/>
            <p:nvPr/>
          </p:nvSpPr>
          <p:spPr>
            <a:xfrm>
              <a:off x="1399977" y="1570479"/>
              <a:ext cx="205931" cy="109565"/>
            </a:xfrm>
            <a:custGeom>
              <a:avLst/>
              <a:gdLst/>
              <a:ahLst/>
              <a:cxnLst/>
              <a:rect l="l" t="t" r="r" b="b"/>
              <a:pathLst>
                <a:path w="9112" h="4848" extrusionOk="0">
                  <a:moveTo>
                    <a:pt x="3005" y="1019"/>
                  </a:moveTo>
                  <a:lnTo>
                    <a:pt x="3005" y="3830"/>
                  </a:lnTo>
                  <a:lnTo>
                    <a:pt x="1987" y="3830"/>
                  </a:lnTo>
                  <a:lnTo>
                    <a:pt x="1987" y="1019"/>
                  </a:lnTo>
                  <a:close/>
                  <a:moveTo>
                    <a:pt x="5041" y="2860"/>
                  </a:moveTo>
                  <a:lnTo>
                    <a:pt x="5041" y="3830"/>
                  </a:lnTo>
                  <a:lnTo>
                    <a:pt x="4023" y="3830"/>
                  </a:lnTo>
                  <a:lnTo>
                    <a:pt x="4023" y="2860"/>
                  </a:lnTo>
                  <a:close/>
                  <a:moveTo>
                    <a:pt x="7076" y="1697"/>
                  </a:moveTo>
                  <a:lnTo>
                    <a:pt x="7076" y="3830"/>
                  </a:lnTo>
                  <a:lnTo>
                    <a:pt x="6058" y="3830"/>
                  </a:lnTo>
                  <a:lnTo>
                    <a:pt x="6058" y="1697"/>
                  </a:lnTo>
                  <a:close/>
                  <a:moveTo>
                    <a:pt x="1503" y="1"/>
                  </a:moveTo>
                  <a:lnTo>
                    <a:pt x="1309" y="49"/>
                  </a:lnTo>
                  <a:lnTo>
                    <a:pt x="1163" y="146"/>
                  </a:lnTo>
                  <a:lnTo>
                    <a:pt x="1018" y="340"/>
                  </a:lnTo>
                  <a:lnTo>
                    <a:pt x="969" y="534"/>
                  </a:lnTo>
                  <a:lnTo>
                    <a:pt x="969" y="3830"/>
                  </a:lnTo>
                  <a:lnTo>
                    <a:pt x="533" y="3830"/>
                  </a:lnTo>
                  <a:lnTo>
                    <a:pt x="339" y="3878"/>
                  </a:lnTo>
                  <a:lnTo>
                    <a:pt x="146" y="3975"/>
                  </a:lnTo>
                  <a:lnTo>
                    <a:pt x="49" y="4169"/>
                  </a:lnTo>
                  <a:lnTo>
                    <a:pt x="0" y="4363"/>
                  </a:lnTo>
                  <a:lnTo>
                    <a:pt x="49" y="4557"/>
                  </a:lnTo>
                  <a:lnTo>
                    <a:pt x="146" y="4702"/>
                  </a:lnTo>
                  <a:lnTo>
                    <a:pt x="339" y="4847"/>
                  </a:lnTo>
                  <a:lnTo>
                    <a:pt x="8821" y="4847"/>
                  </a:lnTo>
                  <a:lnTo>
                    <a:pt x="8966" y="4702"/>
                  </a:lnTo>
                  <a:lnTo>
                    <a:pt x="9063" y="4557"/>
                  </a:lnTo>
                  <a:lnTo>
                    <a:pt x="9112" y="4363"/>
                  </a:lnTo>
                  <a:lnTo>
                    <a:pt x="9063" y="4169"/>
                  </a:lnTo>
                  <a:lnTo>
                    <a:pt x="8966" y="3975"/>
                  </a:lnTo>
                  <a:lnTo>
                    <a:pt x="8821" y="3878"/>
                  </a:lnTo>
                  <a:lnTo>
                    <a:pt x="8627" y="3830"/>
                  </a:lnTo>
                  <a:lnTo>
                    <a:pt x="8094" y="3830"/>
                  </a:lnTo>
                  <a:lnTo>
                    <a:pt x="8094" y="1212"/>
                  </a:lnTo>
                  <a:lnTo>
                    <a:pt x="8045" y="1019"/>
                  </a:lnTo>
                  <a:lnTo>
                    <a:pt x="7948" y="825"/>
                  </a:lnTo>
                  <a:lnTo>
                    <a:pt x="7803" y="728"/>
                  </a:lnTo>
                  <a:lnTo>
                    <a:pt x="7609" y="679"/>
                  </a:lnTo>
                  <a:lnTo>
                    <a:pt x="5574" y="679"/>
                  </a:lnTo>
                  <a:lnTo>
                    <a:pt x="5380" y="728"/>
                  </a:lnTo>
                  <a:lnTo>
                    <a:pt x="5186" y="825"/>
                  </a:lnTo>
                  <a:lnTo>
                    <a:pt x="5089" y="1019"/>
                  </a:lnTo>
                  <a:lnTo>
                    <a:pt x="5041" y="1212"/>
                  </a:lnTo>
                  <a:lnTo>
                    <a:pt x="5041" y="1843"/>
                  </a:lnTo>
                  <a:lnTo>
                    <a:pt x="4023" y="1843"/>
                  </a:lnTo>
                  <a:lnTo>
                    <a:pt x="4023" y="534"/>
                  </a:lnTo>
                  <a:lnTo>
                    <a:pt x="3974" y="340"/>
                  </a:lnTo>
                  <a:lnTo>
                    <a:pt x="3877" y="146"/>
                  </a:lnTo>
                  <a:lnTo>
                    <a:pt x="3732" y="49"/>
                  </a:lnTo>
                  <a:lnTo>
                    <a:pt x="3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3"/>
            <p:cNvSpPr/>
            <p:nvPr/>
          </p:nvSpPr>
          <p:spPr>
            <a:xfrm>
              <a:off x="1343025" y="1333902"/>
              <a:ext cx="320943" cy="392133"/>
            </a:xfrm>
            <a:custGeom>
              <a:avLst/>
              <a:gdLst/>
              <a:ahLst/>
              <a:cxnLst/>
              <a:rect l="l" t="t" r="r" b="b"/>
              <a:pathLst>
                <a:path w="14201" h="17351" extrusionOk="0">
                  <a:moveTo>
                    <a:pt x="11680" y="1745"/>
                  </a:moveTo>
                  <a:lnTo>
                    <a:pt x="12456" y="2521"/>
                  </a:lnTo>
                  <a:lnTo>
                    <a:pt x="11680" y="2521"/>
                  </a:lnTo>
                  <a:lnTo>
                    <a:pt x="11680" y="1745"/>
                  </a:lnTo>
                  <a:close/>
                  <a:moveTo>
                    <a:pt x="10662" y="1018"/>
                  </a:moveTo>
                  <a:lnTo>
                    <a:pt x="10662" y="3054"/>
                  </a:lnTo>
                  <a:lnTo>
                    <a:pt x="10711" y="3248"/>
                  </a:lnTo>
                  <a:lnTo>
                    <a:pt x="10808" y="3393"/>
                  </a:lnTo>
                  <a:lnTo>
                    <a:pt x="10953" y="3490"/>
                  </a:lnTo>
                  <a:lnTo>
                    <a:pt x="11147" y="3538"/>
                  </a:lnTo>
                  <a:lnTo>
                    <a:pt x="13182" y="3538"/>
                  </a:lnTo>
                  <a:lnTo>
                    <a:pt x="13182" y="16333"/>
                  </a:lnTo>
                  <a:lnTo>
                    <a:pt x="1018" y="16333"/>
                  </a:lnTo>
                  <a:lnTo>
                    <a:pt x="1018" y="1018"/>
                  </a:lnTo>
                  <a:close/>
                  <a:moveTo>
                    <a:pt x="485" y="0"/>
                  </a:moveTo>
                  <a:lnTo>
                    <a:pt x="291" y="49"/>
                  </a:lnTo>
                  <a:lnTo>
                    <a:pt x="145" y="194"/>
                  </a:lnTo>
                  <a:lnTo>
                    <a:pt x="48" y="340"/>
                  </a:lnTo>
                  <a:lnTo>
                    <a:pt x="0" y="534"/>
                  </a:lnTo>
                  <a:lnTo>
                    <a:pt x="0" y="16866"/>
                  </a:lnTo>
                  <a:lnTo>
                    <a:pt x="48" y="17060"/>
                  </a:lnTo>
                  <a:lnTo>
                    <a:pt x="145" y="17205"/>
                  </a:lnTo>
                  <a:lnTo>
                    <a:pt x="291" y="17302"/>
                  </a:lnTo>
                  <a:lnTo>
                    <a:pt x="485" y="17351"/>
                  </a:lnTo>
                  <a:lnTo>
                    <a:pt x="13667" y="17351"/>
                  </a:lnTo>
                  <a:lnTo>
                    <a:pt x="13861" y="17302"/>
                  </a:lnTo>
                  <a:lnTo>
                    <a:pt x="14006" y="17205"/>
                  </a:lnTo>
                  <a:lnTo>
                    <a:pt x="14152" y="17060"/>
                  </a:lnTo>
                  <a:lnTo>
                    <a:pt x="14200" y="16866"/>
                  </a:lnTo>
                  <a:lnTo>
                    <a:pt x="14200" y="3054"/>
                  </a:lnTo>
                  <a:lnTo>
                    <a:pt x="14200" y="3005"/>
                  </a:lnTo>
                  <a:lnTo>
                    <a:pt x="14152" y="2811"/>
                  </a:lnTo>
                  <a:lnTo>
                    <a:pt x="14006" y="2666"/>
                  </a:lnTo>
                  <a:lnTo>
                    <a:pt x="11535" y="194"/>
                  </a:lnTo>
                  <a:lnTo>
                    <a:pt x="11389" y="49"/>
                  </a:lnTo>
                  <a:lnTo>
                    <a:pt x="11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43"/>
          <p:cNvGrpSpPr/>
          <p:nvPr/>
        </p:nvGrpSpPr>
        <p:grpSpPr>
          <a:xfrm>
            <a:off x="6047021" y="1788585"/>
            <a:ext cx="392155" cy="392133"/>
            <a:chOff x="3266375" y="1333902"/>
            <a:chExt cx="392155" cy="392133"/>
          </a:xfrm>
        </p:grpSpPr>
        <p:sp>
          <p:nvSpPr>
            <p:cNvPr id="497" name="Google Shape;497;p43"/>
            <p:cNvSpPr/>
            <p:nvPr/>
          </p:nvSpPr>
          <p:spPr>
            <a:xfrm>
              <a:off x="3266375" y="1333902"/>
              <a:ext cx="392155" cy="392133"/>
            </a:xfrm>
            <a:custGeom>
              <a:avLst/>
              <a:gdLst/>
              <a:ahLst/>
              <a:cxnLst/>
              <a:rect l="l" t="t" r="r" b="b"/>
              <a:pathLst>
                <a:path w="17352" h="17351" extrusionOk="0">
                  <a:moveTo>
                    <a:pt x="9888" y="1067"/>
                  </a:moveTo>
                  <a:lnTo>
                    <a:pt x="9888" y="6689"/>
                  </a:lnTo>
                  <a:lnTo>
                    <a:pt x="8288" y="8336"/>
                  </a:lnTo>
                  <a:lnTo>
                    <a:pt x="7804" y="8046"/>
                  </a:lnTo>
                  <a:lnTo>
                    <a:pt x="7270" y="7803"/>
                  </a:lnTo>
                  <a:lnTo>
                    <a:pt x="6737" y="7658"/>
                  </a:lnTo>
                  <a:lnTo>
                    <a:pt x="6204" y="7609"/>
                  </a:lnTo>
                  <a:lnTo>
                    <a:pt x="5768" y="7609"/>
                  </a:lnTo>
                  <a:lnTo>
                    <a:pt x="5380" y="7658"/>
                  </a:lnTo>
                  <a:lnTo>
                    <a:pt x="4993" y="7755"/>
                  </a:lnTo>
                  <a:lnTo>
                    <a:pt x="4605" y="7900"/>
                  </a:lnTo>
                  <a:lnTo>
                    <a:pt x="4508" y="7416"/>
                  </a:lnTo>
                  <a:lnTo>
                    <a:pt x="4508" y="6931"/>
                  </a:lnTo>
                  <a:lnTo>
                    <a:pt x="4508" y="6349"/>
                  </a:lnTo>
                  <a:lnTo>
                    <a:pt x="4605" y="5768"/>
                  </a:lnTo>
                  <a:lnTo>
                    <a:pt x="4750" y="5235"/>
                  </a:lnTo>
                  <a:lnTo>
                    <a:pt x="4944" y="4702"/>
                  </a:lnTo>
                  <a:lnTo>
                    <a:pt x="5186" y="4168"/>
                  </a:lnTo>
                  <a:lnTo>
                    <a:pt x="5477" y="3684"/>
                  </a:lnTo>
                  <a:lnTo>
                    <a:pt x="5816" y="3199"/>
                  </a:lnTo>
                  <a:lnTo>
                    <a:pt x="6253" y="2763"/>
                  </a:lnTo>
                  <a:lnTo>
                    <a:pt x="6592" y="2424"/>
                  </a:lnTo>
                  <a:lnTo>
                    <a:pt x="7028" y="2084"/>
                  </a:lnTo>
                  <a:lnTo>
                    <a:pt x="7464" y="1794"/>
                  </a:lnTo>
                  <a:lnTo>
                    <a:pt x="7900" y="1600"/>
                  </a:lnTo>
                  <a:lnTo>
                    <a:pt x="8385" y="1406"/>
                  </a:lnTo>
                  <a:lnTo>
                    <a:pt x="8870" y="1212"/>
                  </a:lnTo>
                  <a:lnTo>
                    <a:pt x="9354" y="1115"/>
                  </a:lnTo>
                  <a:lnTo>
                    <a:pt x="9888" y="1067"/>
                  </a:lnTo>
                  <a:close/>
                  <a:moveTo>
                    <a:pt x="16285" y="7464"/>
                  </a:moveTo>
                  <a:lnTo>
                    <a:pt x="16236" y="7997"/>
                  </a:lnTo>
                  <a:lnTo>
                    <a:pt x="16140" y="8482"/>
                  </a:lnTo>
                  <a:lnTo>
                    <a:pt x="15946" y="8966"/>
                  </a:lnTo>
                  <a:lnTo>
                    <a:pt x="15752" y="9451"/>
                  </a:lnTo>
                  <a:lnTo>
                    <a:pt x="15558" y="9887"/>
                  </a:lnTo>
                  <a:lnTo>
                    <a:pt x="15267" y="10323"/>
                  </a:lnTo>
                  <a:lnTo>
                    <a:pt x="14928" y="10760"/>
                  </a:lnTo>
                  <a:lnTo>
                    <a:pt x="14589" y="11099"/>
                  </a:lnTo>
                  <a:lnTo>
                    <a:pt x="14152" y="11535"/>
                  </a:lnTo>
                  <a:lnTo>
                    <a:pt x="13668" y="11874"/>
                  </a:lnTo>
                  <a:lnTo>
                    <a:pt x="13183" y="12165"/>
                  </a:lnTo>
                  <a:lnTo>
                    <a:pt x="12650" y="12407"/>
                  </a:lnTo>
                  <a:lnTo>
                    <a:pt x="12117" y="12601"/>
                  </a:lnTo>
                  <a:lnTo>
                    <a:pt x="11584" y="12747"/>
                  </a:lnTo>
                  <a:lnTo>
                    <a:pt x="11002" y="12844"/>
                  </a:lnTo>
                  <a:lnTo>
                    <a:pt x="9936" y="12844"/>
                  </a:lnTo>
                  <a:lnTo>
                    <a:pt x="9451" y="12747"/>
                  </a:lnTo>
                  <a:lnTo>
                    <a:pt x="9597" y="12311"/>
                  </a:lnTo>
                  <a:lnTo>
                    <a:pt x="9694" y="11826"/>
                  </a:lnTo>
                  <a:lnTo>
                    <a:pt x="9742" y="11341"/>
                  </a:lnTo>
                  <a:lnTo>
                    <a:pt x="9742" y="10857"/>
                  </a:lnTo>
                  <a:lnTo>
                    <a:pt x="9645" y="10372"/>
                  </a:lnTo>
                  <a:lnTo>
                    <a:pt x="9500" y="9887"/>
                  </a:lnTo>
                  <a:lnTo>
                    <a:pt x="9257" y="9451"/>
                  </a:lnTo>
                  <a:lnTo>
                    <a:pt x="9015" y="9063"/>
                  </a:lnTo>
                  <a:lnTo>
                    <a:pt x="10566" y="7464"/>
                  </a:lnTo>
                  <a:close/>
                  <a:moveTo>
                    <a:pt x="6301" y="8627"/>
                  </a:moveTo>
                  <a:lnTo>
                    <a:pt x="6737" y="8724"/>
                  </a:lnTo>
                  <a:lnTo>
                    <a:pt x="7173" y="8870"/>
                  </a:lnTo>
                  <a:lnTo>
                    <a:pt x="7561" y="9063"/>
                  </a:lnTo>
                  <a:lnTo>
                    <a:pt x="7949" y="9403"/>
                  </a:lnTo>
                  <a:lnTo>
                    <a:pt x="8240" y="9742"/>
                  </a:lnTo>
                  <a:lnTo>
                    <a:pt x="8482" y="10130"/>
                  </a:lnTo>
                  <a:lnTo>
                    <a:pt x="8627" y="10566"/>
                  </a:lnTo>
                  <a:lnTo>
                    <a:pt x="8724" y="11050"/>
                  </a:lnTo>
                  <a:lnTo>
                    <a:pt x="8724" y="11535"/>
                  </a:lnTo>
                  <a:lnTo>
                    <a:pt x="8627" y="11971"/>
                  </a:lnTo>
                  <a:lnTo>
                    <a:pt x="8482" y="12407"/>
                  </a:lnTo>
                  <a:lnTo>
                    <a:pt x="8240" y="12844"/>
                  </a:lnTo>
                  <a:lnTo>
                    <a:pt x="8046" y="13086"/>
                  </a:lnTo>
                  <a:lnTo>
                    <a:pt x="7804" y="13328"/>
                  </a:lnTo>
                  <a:lnTo>
                    <a:pt x="7561" y="13522"/>
                  </a:lnTo>
                  <a:lnTo>
                    <a:pt x="7319" y="13668"/>
                  </a:lnTo>
                  <a:lnTo>
                    <a:pt x="7028" y="13813"/>
                  </a:lnTo>
                  <a:lnTo>
                    <a:pt x="6689" y="13910"/>
                  </a:lnTo>
                  <a:lnTo>
                    <a:pt x="6398" y="13958"/>
                  </a:lnTo>
                  <a:lnTo>
                    <a:pt x="6059" y="13958"/>
                  </a:lnTo>
                  <a:lnTo>
                    <a:pt x="5526" y="13910"/>
                  </a:lnTo>
                  <a:lnTo>
                    <a:pt x="5041" y="13764"/>
                  </a:lnTo>
                  <a:lnTo>
                    <a:pt x="4556" y="13522"/>
                  </a:lnTo>
                  <a:lnTo>
                    <a:pt x="4169" y="13183"/>
                  </a:lnTo>
                  <a:lnTo>
                    <a:pt x="3829" y="12795"/>
                  </a:lnTo>
                  <a:lnTo>
                    <a:pt x="3587" y="12311"/>
                  </a:lnTo>
                  <a:lnTo>
                    <a:pt x="3442" y="11826"/>
                  </a:lnTo>
                  <a:lnTo>
                    <a:pt x="3393" y="11293"/>
                  </a:lnTo>
                  <a:lnTo>
                    <a:pt x="3393" y="10954"/>
                  </a:lnTo>
                  <a:lnTo>
                    <a:pt x="3442" y="10663"/>
                  </a:lnTo>
                  <a:lnTo>
                    <a:pt x="3539" y="10323"/>
                  </a:lnTo>
                  <a:lnTo>
                    <a:pt x="3684" y="10033"/>
                  </a:lnTo>
                  <a:lnTo>
                    <a:pt x="3829" y="9790"/>
                  </a:lnTo>
                  <a:lnTo>
                    <a:pt x="4023" y="9548"/>
                  </a:lnTo>
                  <a:lnTo>
                    <a:pt x="4266" y="9306"/>
                  </a:lnTo>
                  <a:lnTo>
                    <a:pt x="4508" y="9112"/>
                  </a:lnTo>
                  <a:lnTo>
                    <a:pt x="4944" y="8870"/>
                  </a:lnTo>
                  <a:lnTo>
                    <a:pt x="5380" y="8724"/>
                  </a:lnTo>
                  <a:lnTo>
                    <a:pt x="5816" y="8627"/>
                  </a:lnTo>
                  <a:close/>
                  <a:moveTo>
                    <a:pt x="3102" y="13522"/>
                  </a:moveTo>
                  <a:lnTo>
                    <a:pt x="3442" y="13910"/>
                  </a:lnTo>
                  <a:lnTo>
                    <a:pt x="3829" y="14249"/>
                  </a:lnTo>
                  <a:lnTo>
                    <a:pt x="1891" y="16188"/>
                  </a:lnTo>
                  <a:lnTo>
                    <a:pt x="1697" y="16285"/>
                  </a:lnTo>
                  <a:lnTo>
                    <a:pt x="1503" y="16333"/>
                  </a:lnTo>
                  <a:lnTo>
                    <a:pt x="1309" y="16285"/>
                  </a:lnTo>
                  <a:lnTo>
                    <a:pt x="1164" y="16188"/>
                  </a:lnTo>
                  <a:lnTo>
                    <a:pt x="1067" y="16042"/>
                  </a:lnTo>
                  <a:lnTo>
                    <a:pt x="1018" y="15848"/>
                  </a:lnTo>
                  <a:lnTo>
                    <a:pt x="1067" y="15655"/>
                  </a:lnTo>
                  <a:lnTo>
                    <a:pt x="1164" y="15461"/>
                  </a:lnTo>
                  <a:lnTo>
                    <a:pt x="3102" y="13522"/>
                  </a:lnTo>
                  <a:close/>
                  <a:moveTo>
                    <a:pt x="10372" y="0"/>
                  </a:moveTo>
                  <a:lnTo>
                    <a:pt x="9694" y="49"/>
                  </a:lnTo>
                  <a:lnTo>
                    <a:pt x="9015" y="146"/>
                  </a:lnTo>
                  <a:lnTo>
                    <a:pt x="8385" y="291"/>
                  </a:lnTo>
                  <a:lnTo>
                    <a:pt x="7755" y="534"/>
                  </a:lnTo>
                  <a:lnTo>
                    <a:pt x="7125" y="824"/>
                  </a:lnTo>
                  <a:lnTo>
                    <a:pt x="6543" y="1164"/>
                  </a:lnTo>
                  <a:lnTo>
                    <a:pt x="6010" y="1600"/>
                  </a:lnTo>
                  <a:lnTo>
                    <a:pt x="5526" y="2036"/>
                  </a:lnTo>
                  <a:lnTo>
                    <a:pt x="5041" y="2569"/>
                  </a:lnTo>
                  <a:lnTo>
                    <a:pt x="4653" y="3102"/>
                  </a:lnTo>
                  <a:lnTo>
                    <a:pt x="4314" y="3684"/>
                  </a:lnTo>
                  <a:lnTo>
                    <a:pt x="4023" y="4314"/>
                  </a:lnTo>
                  <a:lnTo>
                    <a:pt x="3781" y="4944"/>
                  </a:lnTo>
                  <a:lnTo>
                    <a:pt x="3636" y="5574"/>
                  </a:lnTo>
                  <a:lnTo>
                    <a:pt x="3539" y="6252"/>
                  </a:lnTo>
                  <a:lnTo>
                    <a:pt x="3490" y="6931"/>
                  </a:lnTo>
                  <a:lnTo>
                    <a:pt x="3539" y="7706"/>
                  </a:lnTo>
                  <a:lnTo>
                    <a:pt x="3684" y="8482"/>
                  </a:lnTo>
                  <a:lnTo>
                    <a:pt x="3393" y="8773"/>
                  </a:lnTo>
                  <a:lnTo>
                    <a:pt x="3102" y="9063"/>
                  </a:lnTo>
                  <a:lnTo>
                    <a:pt x="2909" y="9403"/>
                  </a:lnTo>
                  <a:lnTo>
                    <a:pt x="2715" y="9742"/>
                  </a:lnTo>
                  <a:lnTo>
                    <a:pt x="2569" y="10130"/>
                  </a:lnTo>
                  <a:lnTo>
                    <a:pt x="2472" y="10517"/>
                  </a:lnTo>
                  <a:lnTo>
                    <a:pt x="2375" y="10905"/>
                  </a:lnTo>
                  <a:lnTo>
                    <a:pt x="2375" y="11293"/>
                  </a:lnTo>
                  <a:lnTo>
                    <a:pt x="2375" y="11632"/>
                  </a:lnTo>
                  <a:lnTo>
                    <a:pt x="2424" y="11971"/>
                  </a:lnTo>
                  <a:lnTo>
                    <a:pt x="2521" y="12262"/>
                  </a:lnTo>
                  <a:lnTo>
                    <a:pt x="2618" y="12601"/>
                  </a:lnTo>
                  <a:lnTo>
                    <a:pt x="437" y="14734"/>
                  </a:lnTo>
                  <a:lnTo>
                    <a:pt x="243" y="14976"/>
                  </a:lnTo>
                  <a:lnTo>
                    <a:pt x="98" y="15267"/>
                  </a:lnTo>
                  <a:lnTo>
                    <a:pt x="49" y="15558"/>
                  </a:lnTo>
                  <a:lnTo>
                    <a:pt x="1" y="15848"/>
                  </a:lnTo>
                  <a:lnTo>
                    <a:pt x="49" y="16139"/>
                  </a:lnTo>
                  <a:lnTo>
                    <a:pt x="98" y="16382"/>
                  </a:lnTo>
                  <a:lnTo>
                    <a:pt x="243" y="16672"/>
                  </a:lnTo>
                  <a:lnTo>
                    <a:pt x="437" y="16915"/>
                  </a:lnTo>
                  <a:lnTo>
                    <a:pt x="679" y="17109"/>
                  </a:lnTo>
                  <a:lnTo>
                    <a:pt x="970" y="17254"/>
                  </a:lnTo>
                  <a:lnTo>
                    <a:pt x="1212" y="17302"/>
                  </a:lnTo>
                  <a:lnTo>
                    <a:pt x="1503" y="17351"/>
                  </a:lnTo>
                  <a:lnTo>
                    <a:pt x="1794" y="17302"/>
                  </a:lnTo>
                  <a:lnTo>
                    <a:pt x="2085" y="17254"/>
                  </a:lnTo>
                  <a:lnTo>
                    <a:pt x="2375" y="17109"/>
                  </a:lnTo>
                  <a:lnTo>
                    <a:pt x="2618" y="16915"/>
                  </a:lnTo>
                  <a:lnTo>
                    <a:pt x="4750" y="14734"/>
                  </a:lnTo>
                  <a:lnTo>
                    <a:pt x="5089" y="14831"/>
                  </a:lnTo>
                  <a:lnTo>
                    <a:pt x="5380" y="14928"/>
                  </a:lnTo>
                  <a:lnTo>
                    <a:pt x="5720" y="14976"/>
                  </a:lnTo>
                  <a:lnTo>
                    <a:pt x="6447" y="14976"/>
                  </a:lnTo>
                  <a:lnTo>
                    <a:pt x="6834" y="14879"/>
                  </a:lnTo>
                  <a:lnTo>
                    <a:pt x="7222" y="14782"/>
                  </a:lnTo>
                  <a:lnTo>
                    <a:pt x="7610" y="14637"/>
                  </a:lnTo>
                  <a:lnTo>
                    <a:pt x="7949" y="14443"/>
                  </a:lnTo>
                  <a:lnTo>
                    <a:pt x="8288" y="14249"/>
                  </a:lnTo>
                  <a:lnTo>
                    <a:pt x="8579" y="13958"/>
                  </a:lnTo>
                  <a:lnTo>
                    <a:pt x="8870" y="13668"/>
                  </a:lnTo>
                  <a:lnTo>
                    <a:pt x="9645" y="13813"/>
                  </a:lnTo>
                  <a:lnTo>
                    <a:pt x="10421" y="13861"/>
                  </a:lnTo>
                  <a:lnTo>
                    <a:pt x="11099" y="13813"/>
                  </a:lnTo>
                  <a:lnTo>
                    <a:pt x="11778" y="13716"/>
                  </a:lnTo>
                  <a:lnTo>
                    <a:pt x="12408" y="13571"/>
                  </a:lnTo>
                  <a:lnTo>
                    <a:pt x="13038" y="13328"/>
                  </a:lnTo>
                  <a:lnTo>
                    <a:pt x="13668" y="13037"/>
                  </a:lnTo>
                  <a:lnTo>
                    <a:pt x="14249" y="12698"/>
                  </a:lnTo>
                  <a:lnTo>
                    <a:pt x="14782" y="12311"/>
                  </a:lnTo>
                  <a:lnTo>
                    <a:pt x="15316" y="11826"/>
                  </a:lnTo>
                  <a:lnTo>
                    <a:pt x="15752" y="11341"/>
                  </a:lnTo>
                  <a:lnTo>
                    <a:pt x="16188" y="10808"/>
                  </a:lnTo>
                  <a:lnTo>
                    <a:pt x="16527" y="10227"/>
                  </a:lnTo>
                  <a:lnTo>
                    <a:pt x="16818" y="9596"/>
                  </a:lnTo>
                  <a:lnTo>
                    <a:pt x="17060" y="8966"/>
                  </a:lnTo>
                  <a:lnTo>
                    <a:pt x="17206" y="8336"/>
                  </a:lnTo>
                  <a:lnTo>
                    <a:pt x="17303" y="7658"/>
                  </a:lnTo>
                  <a:lnTo>
                    <a:pt x="17351" y="6979"/>
                  </a:lnTo>
                  <a:lnTo>
                    <a:pt x="17303" y="6786"/>
                  </a:lnTo>
                  <a:lnTo>
                    <a:pt x="17206" y="6592"/>
                  </a:lnTo>
                  <a:lnTo>
                    <a:pt x="17012" y="6495"/>
                  </a:lnTo>
                  <a:lnTo>
                    <a:pt x="16818" y="6446"/>
                  </a:lnTo>
                  <a:lnTo>
                    <a:pt x="10905" y="6446"/>
                  </a:lnTo>
                  <a:lnTo>
                    <a:pt x="10905" y="534"/>
                  </a:lnTo>
                  <a:lnTo>
                    <a:pt x="10857" y="340"/>
                  </a:lnTo>
                  <a:lnTo>
                    <a:pt x="10760" y="146"/>
                  </a:lnTo>
                  <a:lnTo>
                    <a:pt x="10614" y="49"/>
                  </a:lnTo>
                  <a:lnTo>
                    <a:pt x="10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43"/>
            <p:cNvSpPr/>
            <p:nvPr/>
          </p:nvSpPr>
          <p:spPr>
            <a:xfrm>
              <a:off x="3536920" y="1333902"/>
              <a:ext cx="121611" cy="121611"/>
            </a:xfrm>
            <a:custGeom>
              <a:avLst/>
              <a:gdLst/>
              <a:ahLst/>
              <a:cxnLst/>
              <a:rect l="l" t="t" r="r" b="b"/>
              <a:pathLst>
                <a:path w="5381" h="5381" extrusionOk="0">
                  <a:moveTo>
                    <a:pt x="1018" y="1067"/>
                  </a:moveTo>
                  <a:lnTo>
                    <a:pt x="1648" y="1212"/>
                  </a:lnTo>
                  <a:lnTo>
                    <a:pt x="2230" y="1454"/>
                  </a:lnTo>
                  <a:lnTo>
                    <a:pt x="2763" y="1745"/>
                  </a:lnTo>
                  <a:lnTo>
                    <a:pt x="3199" y="2181"/>
                  </a:lnTo>
                  <a:lnTo>
                    <a:pt x="3635" y="2618"/>
                  </a:lnTo>
                  <a:lnTo>
                    <a:pt x="3926" y="3151"/>
                  </a:lnTo>
                  <a:lnTo>
                    <a:pt x="4169" y="3732"/>
                  </a:lnTo>
                  <a:lnTo>
                    <a:pt x="4314" y="4362"/>
                  </a:lnTo>
                  <a:lnTo>
                    <a:pt x="1018" y="4362"/>
                  </a:lnTo>
                  <a:lnTo>
                    <a:pt x="1018" y="1067"/>
                  </a:lnTo>
                  <a:close/>
                  <a:moveTo>
                    <a:pt x="485" y="0"/>
                  </a:moveTo>
                  <a:lnTo>
                    <a:pt x="291" y="49"/>
                  </a:lnTo>
                  <a:lnTo>
                    <a:pt x="146" y="146"/>
                  </a:lnTo>
                  <a:lnTo>
                    <a:pt x="1" y="340"/>
                  </a:lnTo>
                  <a:lnTo>
                    <a:pt x="1" y="534"/>
                  </a:lnTo>
                  <a:lnTo>
                    <a:pt x="1" y="4895"/>
                  </a:lnTo>
                  <a:lnTo>
                    <a:pt x="1" y="5089"/>
                  </a:lnTo>
                  <a:lnTo>
                    <a:pt x="146" y="5235"/>
                  </a:lnTo>
                  <a:lnTo>
                    <a:pt x="291" y="5380"/>
                  </a:lnTo>
                  <a:lnTo>
                    <a:pt x="5041" y="5380"/>
                  </a:lnTo>
                  <a:lnTo>
                    <a:pt x="5235" y="5235"/>
                  </a:lnTo>
                  <a:lnTo>
                    <a:pt x="5332" y="5089"/>
                  </a:lnTo>
                  <a:lnTo>
                    <a:pt x="5380" y="4895"/>
                  </a:lnTo>
                  <a:lnTo>
                    <a:pt x="5332" y="4411"/>
                  </a:lnTo>
                  <a:lnTo>
                    <a:pt x="5283" y="3926"/>
                  </a:lnTo>
                  <a:lnTo>
                    <a:pt x="5138" y="3441"/>
                  </a:lnTo>
                  <a:lnTo>
                    <a:pt x="4992" y="3005"/>
                  </a:lnTo>
                  <a:lnTo>
                    <a:pt x="4799" y="2569"/>
                  </a:lnTo>
                  <a:lnTo>
                    <a:pt x="4556" y="2181"/>
                  </a:lnTo>
                  <a:lnTo>
                    <a:pt x="4265" y="1794"/>
                  </a:lnTo>
                  <a:lnTo>
                    <a:pt x="3926" y="1454"/>
                  </a:lnTo>
                  <a:lnTo>
                    <a:pt x="3587" y="1115"/>
                  </a:lnTo>
                  <a:lnTo>
                    <a:pt x="3199" y="824"/>
                  </a:lnTo>
                  <a:lnTo>
                    <a:pt x="2811" y="582"/>
                  </a:lnTo>
                  <a:lnTo>
                    <a:pt x="2375" y="388"/>
                  </a:lnTo>
                  <a:lnTo>
                    <a:pt x="1939" y="243"/>
                  </a:lnTo>
                  <a:lnTo>
                    <a:pt x="1454" y="97"/>
                  </a:lnTo>
                  <a:lnTo>
                    <a:pt x="970" y="49"/>
                  </a:lnTo>
                  <a:lnTo>
                    <a:pt x="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4000">
                <a:latin typeface="+mj-lt"/>
                <a:cs typeface="+mj-lt"/>
              </a:rPr>
              <a:t>Prepare Problem</a:t>
            </a:r>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a:t>
            </a:r>
            <a:r>
              <a:rPr lang="en-US" altLang="en-GB"/>
              <a:t>2</a:t>
            </a:r>
          </a:p>
        </p:txBody>
      </p:sp>
      <p:sp>
        <p:nvSpPr>
          <p:cNvPr id="431" name="Google Shape;431;p40"/>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Chuẩn bị</a:t>
            </a:r>
            <a:r>
              <a:rPr lang="en-GB"/>
              <a:t> vấn đề</a:t>
            </a:r>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2.1. Khai báo thư viện (Load Libraries)</a:t>
            </a:r>
          </a:p>
        </p:txBody>
      </p:sp>
      <p:sp>
        <p:nvSpPr>
          <p:cNvPr id="510" name="Google Shape;510;p44"/>
          <p:cNvSpPr/>
          <p:nvPr/>
        </p:nvSpPr>
        <p:spPr>
          <a:xfrm>
            <a:off x="549039" y="1264088"/>
            <a:ext cx="392155" cy="392133"/>
          </a:xfrm>
          <a:custGeom>
            <a:avLst/>
            <a:gdLst/>
            <a:ahLst/>
            <a:cxnLst/>
            <a:rect l="l" t="t" r="r" b="b"/>
            <a:pathLst>
              <a:path w="17352" h="17351" extrusionOk="0">
                <a:moveTo>
                  <a:pt x="10906" y="1018"/>
                </a:moveTo>
                <a:lnTo>
                  <a:pt x="10906" y="2036"/>
                </a:lnTo>
                <a:lnTo>
                  <a:pt x="6447" y="2036"/>
                </a:lnTo>
                <a:lnTo>
                  <a:pt x="6447" y="1018"/>
                </a:lnTo>
                <a:close/>
                <a:moveTo>
                  <a:pt x="10906" y="5089"/>
                </a:moveTo>
                <a:lnTo>
                  <a:pt x="10906" y="6107"/>
                </a:lnTo>
                <a:lnTo>
                  <a:pt x="6447" y="6107"/>
                </a:lnTo>
                <a:lnTo>
                  <a:pt x="6447" y="5089"/>
                </a:lnTo>
                <a:close/>
                <a:moveTo>
                  <a:pt x="8676" y="9209"/>
                </a:moveTo>
                <a:lnTo>
                  <a:pt x="10276" y="9984"/>
                </a:lnTo>
                <a:lnTo>
                  <a:pt x="8676" y="10760"/>
                </a:lnTo>
                <a:lnTo>
                  <a:pt x="7077" y="9984"/>
                </a:lnTo>
                <a:lnTo>
                  <a:pt x="8676" y="9209"/>
                </a:lnTo>
                <a:close/>
                <a:moveTo>
                  <a:pt x="4120" y="15315"/>
                </a:moveTo>
                <a:lnTo>
                  <a:pt x="4314" y="15364"/>
                </a:lnTo>
                <a:lnTo>
                  <a:pt x="4508" y="15461"/>
                </a:lnTo>
                <a:lnTo>
                  <a:pt x="4605" y="15655"/>
                </a:lnTo>
                <a:lnTo>
                  <a:pt x="4654" y="15848"/>
                </a:lnTo>
                <a:lnTo>
                  <a:pt x="4605" y="16042"/>
                </a:lnTo>
                <a:lnTo>
                  <a:pt x="4508" y="16188"/>
                </a:lnTo>
                <a:lnTo>
                  <a:pt x="4314" y="16285"/>
                </a:lnTo>
                <a:lnTo>
                  <a:pt x="4120" y="16333"/>
                </a:lnTo>
                <a:lnTo>
                  <a:pt x="1503" y="16333"/>
                </a:lnTo>
                <a:lnTo>
                  <a:pt x="1310" y="16285"/>
                </a:lnTo>
                <a:lnTo>
                  <a:pt x="1164" y="16188"/>
                </a:lnTo>
                <a:lnTo>
                  <a:pt x="1067" y="16042"/>
                </a:lnTo>
                <a:lnTo>
                  <a:pt x="1019" y="15848"/>
                </a:lnTo>
                <a:lnTo>
                  <a:pt x="1067" y="15655"/>
                </a:lnTo>
                <a:lnTo>
                  <a:pt x="1164" y="15461"/>
                </a:lnTo>
                <a:lnTo>
                  <a:pt x="1310" y="15364"/>
                </a:lnTo>
                <a:lnTo>
                  <a:pt x="1503" y="15315"/>
                </a:lnTo>
                <a:close/>
                <a:moveTo>
                  <a:pt x="15801" y="15315"/>
                </a:moveTo>
                <a:lnTo>
                  <a:pt x="15994" y="15364"/>
                </a:lnTo>
                <a:lnTo>
                  <a:pt x="16188" y="15461"/>
                </a:lnTo>
                <a:lnTo>
                  <a:pt x="16285" y="15655"/>
                </a:lnTo>
                <a:lnTo>
                  <a:pt x="16334" y="15848"/>
                </a:lnTo>
                <a:lnTo>
                  <a:pt x="16285" y="16042"/>
                </a:lnTo>
                <a:lnTo>
                  <a:pt x="16188" y="16188"/>
                </a:lnTo>
                <a:lnTo>
                  <a:pt x="15994" y="16285"/>
                </a:lnTo>
                <a:lnTo>
                  <a:pt x="15801" y="16333"/>
                </a:lnTo>
                <a:lnTo>
                  <a:pt x="13232" y="16333"/>
                </a:lnTo>
                <a:lnTo>
                  <a:pt x="12990" y="16285"/>
                </a:lnTo>
                <a:lnTo>
                  <a:pt x="12844" y="16188"/>
                </a:lnTo>
                <a:lnTo>
                  <a:pt x="12747" y="16042"/>
                </a:lnTo>
                <a:lnTo>
                  <a:pt x="12699" y="15848"/>
                </a:lnTo>
                <a:lnTo>
                  <a:pt x="12747" y="15655"/>
                </a:lnTo>
                <a:lnTo>
                  <a:pt x="12844" y="15461"/>
                </a:lnTo>
                <a:lnTo>
                  <a:pt x="12990" y="15364"/>
                </a:lnTo>
                <a:lnTo>
                  <a:pt x="13232" y="15315"/>
                </a:lnTo>
                <a:close/>
                <a:moveTo>
                  <a:pt x="5914" y="0"/>
                </a:moveTo>
                <a:lnTo>
                  <a:pt x="5720" y="49"/>
                </a:lnTo>
                <a:lnTo>
                  <a:pt x="5574" y="146"/>
                </a:lnTo>
                <a:lnTo>
                  <a:pt x="5478" y="340"/>
                </a:lnTo>
                <a:lnTo>
                  <a:pt x="5429" y="534"/>
                </a:lnTo>
                <a:lnTo>
                  <a:pt x="5429" y="2569"/>
                </a:lnTo>
                <a:lnTo>
                  <a:pt x="5478" y="2763"/>
                </a:lnTo>
                <a:lnTo>
                  <a:pt x="5574" y="2908"/>
                </a:lnTo>
                <a:lnTo>
                  <a:pt x="5720" y="3005"/>
                </a:lnTo>
                <a:lnTo>
                  <a:pt x="5914" y="3054"/>
                </a:lnTo>
                <a:lnTo>
                  <a:pt x="8143" y="3054"/>
                </a:lnTo>
                <a:lnTo>
                  <a:pt x="8143" y="4072"/>
                </a:lnTo>
                <a:lnTo>
                  <a:pt x="5914" y="4072"/>
                </a:lnTo>
                <a:lnTo>
                  <a:pt x="5720" y="4120"/>
                </a:lnTo>
                <a:lnTo>
                  <a:pt x="5574" y="4217"/>
                </a:lnTo>
                <a:lnTo>
                  <a:pt x="5478" y="4411"/>
                </a:lnTo>
                <a:lnTo>
                  <a:pt x="5429" y="4605"/>
                </a:lnTo>
                <a:lnTo>
                  <a:pt x="5429" y="6640"/>
                </a:lnTo>
                <a:lnTo>
                  <a:pt x="5478" y="6834"/>
                </a:lnTo>
                <a:lnTo>
                  <a:pt x="5574" y="6979"/>
                </a:lnTo>
                <a:lnTo>
                  <a:pt x="5720" y="7076"/>
                </a:lnTo>
                <a:lnTo>
                  <a:pt x="5914" y="7125"/>
                </a:lnTo>
                <a:lnTo>
                  <a:pt x="8143" y="7125"/>
                </a:lnTo>
                <a:lnTo>
                  <a:pt x="8143" y="8336"/>
                </a:lnTo>
                <a:lnTo>
                  <a:pt x="5817" y="9451"/>
                </a:lnTo>
                <a:lnTo>
                  <a:pt x="2860" y="9451"/>
                </a:lnTo>
                <a:lnTo>
                  <a:pt x="2667" y="9500"/>
                </a:lnTo>
                <a:lnTo>
                  <a:pt x="2473" y="9596"/>
                </a:lnTo>
                <a:lnTo>
                  <a:pt x="2376" y="9790"/>
                </a:lnTo>
                <a:lnTo>
                  <a:pt x="2327" y="9984"/>
                </a:lnTo>
                <a:lnTo>
                  <a:pt x="2327" y="14298"/>
                </a:lnTo>
                <a:lnTo>
                  <a:pt x="1503" y="14298"/>
                </a:lnTo>
                <a:lnTo>
                  <a:pt x="1213" y="14346"/>
                </a:lnTo>
                <a:lnTo>
                  <a:pt x="922" y="14443"/>
                </a:lnTo>
                <a:lnTo>
                  <a:pt x="679" y="14588"/>
                </a:lnTo>
                <a:lnTo>
                  <a:pt x="437" y="14782"/>
                </a:lnTo>
                <a:lnTo>
                  <a:pt x="243" y="14976"/>
                </a:lnTo>
                <a:lnTo>
                  <a:pt x="98" y="15267"/>
                </a:lnTo>
                <a:lnTo>
                  <a:pt x="49" y="15509"/>
                </a:lnTo>
                <a:lnTo>
                  <a:pt x="1" y="15848"/>
                </a:lnTo>
                <a:lnTo>
                  <a:pt x="49" y="16139"/>
                </a:lnTo>
                <a:lnTo>
                  <a:pt x="98" y="16430"/>
                </a:lnTo>
                <a:lnTo>
                  <a:pt x="243" y="16672"/>
                </a:lnTo>
                <a:lnTo>
                  <a:pt x="437" y="16915"/>
                </a:lnTo>
                <a:lnTo>
                  <a:pt x="679" y="17109"/>
                </a:lnTo>
                <a:lnTo>
                  <a:pt x="922" y="17254"/>
                </a:lnTo>
                <a:lnTo>
                  <a:pt x="1213" y="17351"/>
                </a:lnTo>
                <a:lnTo>
                  <a:pt x="4460" y="17351"/>
                </a:lnTo>
                <a:lnTo>
                  <a:pt x="4702" y="17254"/>
                </a:lnTo>
                <a:lnTo>
                  <a:pt x="4993" y="17109"/>
                </a:lnTo>
                <a:lnTo>
                  <a:pt x="5187" y="16915"/>
                </a:lnTo>
                <a:lnTo>
                  <a:pt x="5381" y="16672"/>
                </a:lnTo>
                <a:lnTo>
                  <a:pt x="5526" y="16430"/>
                </a:lnTo>
                <a:lnTo>
                  <a:pt x="5623" y="16139"/>
                </a:lnTo>
                <a:lnTo>
                  <a:pt x="5671" y="15848"/>
                </a:lnTo>
                <a:lnTo>
                  <a:pt x="5623" y="15509"/>
                </a:lnTo>
                <a:lnTo>
                  <a:pt x="5526" y="15267"/>
                </a:lnTo>
                <a:lnTo>
                  <a:pt x="5381" y="14976"/>
                </a:lnTo>
                <a:lnTo>
                  <a:pt x="5187" y="14782"/>
                </a:lnTo>
                <a:lnTo>
                  <a:pt x="4993" y="14588"/>
                </a:lnTo>
                <a:lnTo>
                  <a:pt x="4702" y="14443"/>
                </a:lnTo>
                <a:lnTo>
                  <a:pt x="4460" y="14346"/>
                </a:lnTo>
                <a:lnTo>
                  <a:pt x="4120" y="14298"/>
                </a:lnTo>
                <a:lnTo>
                  <a:pt x="3345" y="14298"/>
                </a:lnTo>
                <a:lnTo>
                  <a:pt x="3345" y="10469"/>
                </a:lnTo>
                <a:lnTo>
                  <a:pt x="5817" y="10469"/>
                </a:lnTo>
                <a:lnTo>
                  <a:pt x="8434" y="11777"/>
                </a:lnTo>
                <a:lnTo>
                  <a:pt x="8676" y="11826"/>
                </a:lnTo>
                <a:lnTo>
                  <a:pt x="8870" y="11777"/>
                </a:lnTo>
                <a:lnTo>
                  <a:pt x="11536" y="10469"/>
                </a:lnTo>
                <a:lnTo>
                  <a:pt x="14007" y="10469"/>
                </a:lnTo>
                <a:lnTo>
                  <a:pt x="14007" y="14298"/>
                </a:lnTo>
                <a:lnTo>
                  <a:pt x="13232" y="14298"/>
                </a:lnTo>
                <a:lnTo>
                  <a:pt x="12893" y="14346"/>
                </a:lnTo>
                <a:lnTo>
                  <a:pt x="12602" y="14443"/>
                </a:lnTo>
                <a:lnTo>
                  <a:pt x="12360" y="14588"/>
                </a:lnTo>
                <a:lnTo>
                  <a:pt x="12117" y="14782"/>
                </a:lnTo>
                <a:lnTo>
                  <a:pt x="11923" y="14976"/>
                </a:lnTo>
                <a:lnTo>
                  <a:pt x="11826" y="15267"/>
                </a:lnTo>
                <a:lnTo>
                  <a:pt x="11730" y="15509"/>
                </a:lnTo>
                <a:lnTo>
                  <a:pt x="11681" y="15848"/>
                </a:lnTo>
                <a:lnTo>
                  <a:pt x="11730" y="16139"/>
                </a:lnTo>
                <a:lnTo>
                  <a:pt x="11826" y="16430"/>
                </a:lnTo>
                <a:lnTo>
                  <a:pt x="11923" y="16672"/>
                </a:lnTo>
                <a:lnTo>
                  <a:pt x="12117" y="16915"/>
                </a:lnTo>
                <a:lnTo>
                  <a:pt x="12360" y="17109"/>
                </a:lnTo>
                <a:lnTo>
                  <a:pt x="12602" y="17254"/>
                </a:lnTo>
                <a:lnTo>
                  <a:pt x="12893" y="17351"/>
                </a:lnTo>
                <a:lnTo>
                  <a:pt x="16140" y="17351"/>
                </a:lnTo>
                <a:lnTo>
                  <a:pt x="16431" y="17254"/>
                </a:lnTo>
                <a:lnTo>
                  <a:pt x="16673" y="17109"/>
                </a:lnTo>
                <a:lnTo>
                  <a:pt x="16915" y="16915"/>
                </a:lnTo>
                <a:lnTo>
                  <a:pt x="17061" y="16672"/>
                </a:lnTo>
                <a:lnTo>
                  <a:pt x="17206" y="16430"/>
                </a:lnTo>
                <a:lnTo>
                  <a:pt x="17303" y="16139"/>
                </a:lnTo>
                <a:lnTo>
                  <a:pt x="17351" y="15848"/>
                </a:lnTo>
                <a:lnTo>
                  <a:pt x="17303" y="15509"/>
                </a:lnTo>
                <a:lnTo>
                  <a:pt x="17206" y="15267"/>
                </a:lnTo>
                <a:lnTo>
                  <a:pt x="17061" y="14976"/>
                </a:lnTo>
                <a:lnTo>
                  <a:pt x="16915" y="14782"/>
                </a:lnTo>
                <a:lnTo>
                  <a:pt x="16673" y="14588"/>
                </a:lnTo>
                <a:lnTo>
                  <a:pt x="16431" y="14443"/>
                </a:lnTo>
                <a:lnTo>
                  <a:pt x="16140" y="14346"/>
                </a:lnTo>
                <a:lnTo>
                  <a:pt x="15801" y="14298"/>
                </a:lnTo>
                <a:lnTo>
                  <a:pt x="15025" y="14298"/>
                </a:lnTo>
                <a:lnTo>
                  <a:pt x="15025" y="9984"/>
                </a:lnTo>
                <a:lnTo>
                  <a:pt x="14977" y="9790"/>
                </a:lnTo>
                <a:lnTo>
                  <a:pt x="14880" y="9596"/>
                </a:lnTo>
                <a:lnTo>
                  <a:pt x="14686" y="9500"/>
                </a:lnTo>
                <a:lnTo>
                  <a:pt x="14492" y="9451"/>
                </a:lnTo>
                <a:lnTo>
                  <a:pt x="11536" y="9451"/>
                </a:lnTo>
                <a:lnTo>
                  <a:pt x="9161" y="8336"/>
                </a:lnTo>
                <a:lnTo>
                  <a:pt x="9161" y="7125"/>
                </a:lnTo>
                <a:lnTo>
                  <a:pt x="11439" y="7125"/>
                </a:lnTo>
                <a:lnTo>
                  <a:pt x="11633" y="7076"/>
                </a:lnTo>
                <a:lnTo>
                  <a:pt x="11778" y="6979"/>
                </a:lnTo>
                <a:lnTo>
                  <a:pt x="11875" y="6834"/>
                </a:lnTo>
                <a:lnTo>
                  <a:pt x="11923" y="6640"/>
                </a:lnTo>
                <a:lnTo>
                  <a:pt x="11923" y="4605"/>
                </a:lnTo>
                <a:lnTo>
                  <a:pt x="11875" y="4411"/>
                </a:lnTo>
                <a:lnTo>
                  <a:pt x="11778" y="4217"/>
                </a:lnTo>
                <a:lnTo>
                  <a:pt x="11633" y="4120"/>
                </a:lnTo>
                <a:lnTo>
                  <a:pt x="11439" y="4072"/>
                </a:lnTo>
                <a:lnTo>
                  <a:pt x="9161" y="4072"/>
                </a:lnTo>
                <a:lnTo>
                  <a:pt x="9161" y="3054"/>
                </a:lnTo>
                <a:lnTo>
                  <a:pt x="11439" y="3054"/>
                </a:lnTo>
                <a:lnTo>
                  <a:pt x="11633" y="3005"/>
                </a:lnTo>
                <a:lnTo>
                  <a:pt x="11778" y="2908"/>
                </a:lnTo>
                <a:lnTo>
                  <a:pt x="11875" y="2763"/>
                </a:lnTo>
                <a:lnTo>
                  <a:pt x="11923" y="2569"/>
                </a:lnTo>
                <a:lnTo>
                  <a:pt x="11923" y="534"/>
                </a:lnTo>
                <a:lnTo>
                  <a:pt x="11875" y="340"/>
                </a:lnTo>
                <a:lnTo>
                  <a:pt x="11778" y="146"/>
                </a:lnTo>
                <a:lnTo>
                  <a:pt x="11633" y="49"/>
                </a:lnTo>
                <a:lnTo>
                  <a:pt x="11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44"/>
          <p:cNvGrpSpPr/>
          <p:nvPr/>
        </p:nvGrpSpPr>
        <p:grpSpPr>
          <a:xfrm>
            <a:off x="549141" y="2725223"/>
            <a:ext cx="392155" cy="392133"/>
            <a:chOff x="3944375" y="1333902"/>
            <a:chExt cx="392155" cy="392133"/>
          </a:xfrm>
        </p:grpSpPr>
        <p:sp>
          <p:nvSpPr>
            <p:cNvPr id="512" name="Google Shape;512;p44"/>
            <p:cNvSpPr/>
            <p:nvPr/>
          </p:nvSpPr>
          <p:spPr>
            <a:xfrm>
              <a:off x="3944375" y="1333902"/>
              <a:ext cx="276036" cy="392133"/>
            </a:xfrm>
            <a:custGeom>
              <a:avLst/>
              <a:gdLst/>
              <a:ahLst/>
              <a:cxnLst/>
              <a:rect l="l" t="t" r="r" b="b"/>
              <a:pathLst>
                <a:path w="12214" h="17351" extrusionOk="0">
                  <a:moveTo>
                    <a:pt x="8337" y="1018"/>
                  </a:moveTo>
                  <a:lnTo>
                    <a:pt x="8337" y="2036"/>
                  </a:lnTo>
                  <a:lnTo>
                    <a:pt x="7319" y="2036"/>
                  </a:lnTo>
                  <a:lnTo>
                    <a:pt x="7319" y="1018"/>
                  </a:lnTo>
                  <a:close/>
                  <a:moveTo>
                    <a:pt x="6301" y="5429"/>
                  </a:moveTo>
                  <a:lnTo>
                    <a:pt x="6495" y="5477"/>
                  </a:lnTo>
                  <a:lnTo>
                    <a:pt x="6640" y="5574"/>
                  </a:lnTo>
                  <a:lnTo>
                    <a:pt x="6737" y="5719"/>
                  </a:lnTo>
                  <a:lnTo>
                    <a:pt x="6786" y="5913"/>
                  </a:lnTo>
                  <a:lnTo>
                    <a:pt x="6737" y="6155"/>
                  </a:lnTo>
                  <a:lnTo>
                    <a:pt x="6640" y="6301"/>
                  </a:lnTo>
                  <a:lnTo>
                    <a:pt x="6495" y="6398"/>
                  </a:lnTo>
                  <a:lnTo>
                    <a:pt x="6301" y="6446"/>
                  </a:lnTo>
                  <a:lnTo>
                    <a:pt x="6107" y="6398"/>
                  </a:lnTo>
                  <a:lnTo>
                    <a:pt x="5913" y="6301"/>
                  </a:lnTo>
                  <a:lnTo>
                    <a:pt x="5816" y="6155"/>
                  </a:lnTo>
                  <a:lnTo>
                    <a:pt x="5768" y="5913"/>
                  </a:lnTo>
                  <a:lnTo>
                    <a:pt x="5816" y="5719"/>
                  </a:lnTo>
                  <a:lnTo>
                    <a:pt x="5913" y="5574"/>
                  </a:lnTo>
                  <a:lnTo>
                    <a:pt x="6107" y="5477"/>
                  </a:lnTo>
                  <a:lnTo>
                    <a:pt x="6301" y="5429"/>
                  </a:lnTo>
                  <a:close/>
                  <a:moveTo>
                    <a:pt x="8821" y="3054"/>
                  </a:moveTo>
                  <a:lnTo>
                    <a:pt x="8821" y="9257"/>
                  </a:lnTo>
                  <a:lnTo>
                    <a:pt x="6786" y="9257"/>
                  </a:lnTo>
                  <a:lnTo>
                    <a:pt x="6786" y="7367"/>
                  </a:lnTo>
                  <a:lnTo>
                    <a:pt x="6979" y="7270"/>
                  </a:lnTo>
                  <a:lnTo>
                    <a:pt x="7173" y="7173"/>
                  </a:lnTo>
                  <a:lnTo>
                    <a:pt x="7367" y="6979"/>
                  </a:lnTo>
                  <a:lnTo>
                    <a:pt x="7513" y="6834"/>
                  </a:lnTo>
                  <a:lnTo>
                    <a:pt x="7658" y="6640"/>
                  </a:lnTo>
                  <a:lnTo>
                    <a:pt x="7706" y="6398"/>
                  </a:lnTo>
                  <a:lnTo>
                    <a:pt x="7803" y="6204"/>
                  </a:lnTo>
                  <a:lnTo>
                    <a:pt x="7803" y="5913"/>
                  </a:lnTo>
                  <a:lnTo>
                    <a:pt x="7803" y="5671"/>
                  </a:lnTo>
                  <a:lnTo>
                    <a:pt x="7706" y="5477"/>
                  </a:lnTo>
                  <a:lnTo>
                    <a:pt x="7658" y="5235"/>
                  </a:lnTo>
                  <a:lnTo>
                    <a:pt x="7513" y="5041"/>
                  </a:lnTo>
                  <a:lnTo>
                    <a:pt x="7367" y="4895"/>
                  </a:lnTo>
                  <a:lnTo>
                    <a:pt x="7173" y="4702"/>
                  </a:lnTo>
                  <a:lnTo>
                    <a:pt x="6979" y="4605"/>
                  </a:lnTo>
                  <a:lnTo>
                    <a:pt x="6786" y="4508"/>
                  </a:lnTo>
                  <a:lnTo>
                    <a:pt x="6786" y="3054"/>
                  </a:lnTo>
                  <a:close/>
                  <a:moveTo>
                    <a:pt x="4847" y="5429"/>
                  </a:moveTo>
                  <a:lnTo>
                    <a:pt x="4799" y="5671"/>
                  </a:lnTo>
                  <a:lnTo>
                    <a:pt x="4750" y="5913"/>
                  </a:lnTo>
                  <a:lnTo>
                    <a:pt x="4799" y="6204"/>
                  </a:lnTo>
                  <a:lnTo>
                    <a:pt x="4847" y="6446"/>
                  </a:lnTo>
                  <a:lnTo>
                    <a:pt x="4314" y="6592"/>
                  </a:lnTo>
                  <a:lnTo>
                    <a:pt x="3829" y="6786"/>
                  </a:lnTo>
                  <a:lnTo>
                    <a:pt x="3393" y="7028"/>
                  </a:lnTo>
                  <a:lnTo>
                    <a:pt x="3005" y="7367"/>
                  </a:lnTo>
                  <a:lnTo>
                    <a:pt x="2763" y="7609"/>
                  </a:lnTo>
                  <a:lnTo>
                    <a:pt x="2569" y="7852"/>
                  </a:lnTo>
                  <a:lnTo>
                    <a:pt x="2424" y="8143"/>
                  </a:lnTo>
                  <a:lnTo>
                    <a:pt x="2278" y="8433"/>
                  </a:lnTo>
                  <a:lnTo>
                    <a:pt x="2181" y="8724"/>
                  </a:lnTo>
                  <a:lnTo>
                    <a:pt x="2133" y="9015"/>
                  </a:lnTo>
                  <a:lnTo>
                    <a:pt x="2085" y="9306"/>
                  </a:lnTo>
                  <a:lnTo>
                    <a:pt x="2036" y="9645"/>
                  </a:lnTo>
                  <a:lnTo>
                    <a:pt x="2036" y="14298"/>
                  </a:lnTo>
                  <a:lnTo>
                    <a:pt x="1018" y="14298"/>
                  </a:lnTo>
                  <a:lnTo>
                    <a:pt x="1018" y="9645"/>
                  </a:lnTo>
                  <a:lnTo>
                    <a:pt x="1067" y="9209"/>
                  </a:lnTo>
                  <a:lnTo>
                    <a:pt x="1115" y="8821"/>
                  </a:lnTo>
                  <a:lnTo>
                    <a:pt x="1212" y="8433"/>
                  </a:lnTo>
                  <a:lnTo>
                    <a:pt x="1358" y="8046"/>
                  </a:lnTo>
                  <a:lnTo>
                    <a:pt x="1503" y="7658"/>
                  </a:lnTo>
                  <a:lnTo>
                    <a:pt x="1745" y="7319"/>
                  </a:lnTo>
                  <a:lnTo>
                    <a:pt x="1988" y="6979"/>
                  </a:lnTo>
                  <a:lnTo>
                    <a:pt x="2278" y="6640"/>
                  </a:lnTo>
                  <a:lnTo>
                    <a:pt x="2521" y="6398"/>
                  </a:lnTo>
                  <a:lnTo>
                    <a:pt x="2811" y="6204"/>
                  </a:lnTo>
                  <a:lnTo>
                    <a:pt x="3151" y="6010"/>
                  </a:lnTo>
                  <a:lnTo>
                    <a:pt x="3442" y="5816"/>
                  </a:lnTo>
                  <a:lnTo>
                    <a:pt x="3781" y="5671"/>
                  </a:lnTo>
                  <a:lnTo>
                    <a:pt x="4120" y="5574"/>
                  </a:lnTo>
                  <a:lnTo>
                    <a:pt x="4459" y="5477"/>
                  </a:lnTo>
                  <a:lnTo>
                    <a:pt x="4847" y="5429"/>
                  </a:lnTo>
                  <a:close/>
                  <a:moveTo>
                    <a:pt x="9984" y="13280"/>
                  </a:moveTo>
                  <a:lnTo>
                    <a:pt x="9984" y="14298"/>
                  </a:lnTo>
                  <a:lnTo>
                    <a:pt x="5622" y="14298"/>
                  </a:lnTo>
                  <a:lnTo>
                    <a:pt x="5622" y="13280"/>
                  </a:lnTo>
                  <a:close/>
                  <a:moveTo>
                    <a:pt x="10517" y="15315"/>
                  </a:moveTo>
                  <a:lnTo>
                    <a:pt x="10760" y="15364"/>
                  </a:lnTo>
                  <a:lnTo>
                    <a:pt x="11002" y="15509"/>
                  </a:lnTo>
                  <a:lnTo>
                    <a:pt x="11147" y="15752"/>
                  </a:lnTo>
                  <a:lnTo>
                    <a:pt x="11196" y="15994"/>
                  </a:lnTo>
                  <a:lnTo>
                    <a:pt x="11196" y="16333"/>
                  </a:lnTo>
                  <a:lnTo>
                    <a:pt x="1018" y="16333"/>
                  </a:lnTo>
                  <a:lnTo>
                    <a:pt x="1018" y="15315"/>
                  </a:lnTo>
                  <a:close/>
                  <a:moveTo>
                    <a:pt x="6786" y="0"/>
                  </a:moveTo>
                  <a:lnTo>
                    <a:pt x="6592" y="49"/>
                  </a:lnTo>
                  <a:lnTo>
                    <a:pt x="6446" y="146"/>
                  </a:lnTo>
                  <a:lnTo>
                    <a:pt x="6301" y="340"/>
                  </a:lnTo>
                  <a:lnTo>
                    <a:pt x="6301" y="534"/>
                  </a:lnTo>
                  <a:lnTo>
                    <a:pt x="6301" y="2036"/>
                  </a:lnTo>
                  <a:lnTo>
                    <a:pt x="6107" y="2084"/>
                  </a:lnTo>
                  <a:lnTo>
                    <a:pt x="5913" y="2181"/>
                  </a:lnTo>
                  <a:lnTo>
                    <a:pt x="5816" y="2375"/>
                  </a:lnTo>
                  <a:lnTo>
                    <a:pt x="5768" y="2569"/>
                  </a:lnTo>
                  <a:lnTo>
                    <a:pt x="5768" y="4411"/>
                  </a:lnTo>
                  <a:lnTo>
                    <a:pt x="5235" y="4411"/>
                  </a:lnTo>
                  <a:lnTo>
                    <a:pt x="4702" y="4459"/>
                  </a:lnTo>
                  <a:lnTo>
                    <a:pt x="4217" y="4508"/>
                  </a:lnTo>
                  <a:lnTo>
                    <a:pt x="3732" y="4653"/>
                  </a:lnTo>
                  <a:lnTo>
                    <a:pt x="3248" y="4798"/>
                  </a:lnTo>
                  <a:lnTo>
                    <a:pt x="2763" y="5041"/>
                  </a:lnTo>
                  <a:lnTo>
                    <a:pt x="2327" y="5283"/>
                  </a:lnTo>
                  <a:lnTo>
                    <a:pt x="1939" y="5574"/>
                  </a:lnTo>
                  <a:lnTo>
                    <a:pt x="1551" y="5962"/>
                  </a:lnTo>
                  <a:lnTo>
                    <a:pt x="1212" y="6349"/>
                  </a:lnTo>
                  <a:lnTo>
                    <a:pt x="873" y="6737"/>
                  </a:lnTo>
                  <a:lnTo>
                    <a:pt x="631" y="7173"/>
                  </a:lnTo>
                  <a:lnTo>
                    <a:pt x="388" y="7658"/>
                  </a:lnTo>
                  <a:lnTo>
                    <a:pt x="243" y="8094"/>
                  </a:lnTo>
                  <a:lnTo>
                    <a:pt x="97" y="8627"/>
                  </a:lnTo>
                  <a:lnTo>
                    <a:pt x="49" y="9112"/>
                  </a:lnTo>
                  <a:lnTo>
                    <a:pt x="1" y="9645"/>
                  </a:lnTo>
                  <a:lnTo>
                    <a:pt x="1" y="14831"/>
                  </a:lnTo>
                  <a:lnTo>
                    <a:pt x="1" y="16866"/>
                  </a:lnTo>
                  <a:lnTo>
                    <a:pt x="49" y="17060"/>
                  </a:lnTo>
                  <a:lnTo>
                    <a:pt x="146" y="17205"/>
                  </a:lnTo>
                  <a:lnTo>
                    <a:pt x="340" y="17302"/>
                  </a:lnTo>
                  <a:lnTo>
                    <a:pt x="534" y="17351"/>
                  </a:lnTo>
                  <a:lnTo>
                    <a:pt x="11681" y="17351"/>
                  </a:lnTo>
                  <a:lnTo>
                    <a:pt x="11874" y="17302"/>
                  </a:lnTo>
                  <a:lnTo>
                    <a:pt x="12068" y="17205"/>
                  </a:lnTo>
                  <a:lnTo>
                    <a:pt x="12165" y="17060"/>
                  </a:lnTo>
                  <a:lnTo>
                    <a:pt x="12214" y="16866"/>
                  </a:lnTo>
                  <a:lnTo>
                    <a:pt x="12214" y="15994"/>
                  </a:lnTo>
                  <a:lnTo>
                    <a:pt x="12165" y="15703"/>
                  </a:lnTo>
                  <a:lnTo>
                    <a:pt x="12117" y="15461"/>
                  </a:lnTo>
                  <a:lnTo>
                    <a:pt x="12020" y="15218"/>
                  </a:lnTo>
                  <a:lnTo>
                    <a:pt x="11874" y="14976"/>
                  </a:lnTo>
                  <a:lnTo>
                    <a:pt x="11681" y="14782"/>
                  </a:lnTo>
                  <a:lnTo>
                    <a:pt x="11487" y="14637"/>
                  </a:lnTo>
                  <a:lnTo>
                    <a:pt x="11293" y="14491"/>
                  </a:lnTo>
                  <a:lnTo>
                    <a:pt x="11002" y="14395"/>
                  </a:lnTo>
                  <a:lnTo>
                    <a:pt x="11002" y="12795"/>
                  </a:lnTo>
                  <a:lnTo>
                    <a:pt x="11002" y="12601"/>
                  </a:lnTo>
                  <a:lnTo>
                    <a:pt x="10857" y="12407"/>
                  </a:lnTo>
                  <a:lnTo>
                    <a:pt x="10711" y="12311"/>
                  </a:lnTo>
                  <a:lnTo>
                    <a:pt x="10517" y="12262"/>
                  </a:lnTo>
                  <a:lnTo>
                    <a:pt x="5089" y="12262"/>
                  </a:lnTo>
                  <a:lnTo>
                    <a:pt x="4895" y="12311"/>
                  </a:lnTo>
                  <a:lnTo>
                    <a:pt x="4750" y="12407"/>
                  </a:lnTo>
                  <a:lnTo>
                    <a:pt x="4605" y="12601"/>
                  </a:lnTo>
                  <a:lnTo>
                    <a:pt x="4605" y="12795"/>
                  </a:lnTo>
                  <a:lnTo>
                    <a:pt x="4605" y="14298"/>
                  </a:lnTo>
                  <a:lnTo>
                    <a:pt x="3054" y="14298"/>
                  </a:lnTo>
                  <a:lnTo>
                    <a:pt x="3054" y="9645"/>
                  </a:lnTo>
                  <a:lnTo>
                    <a:pt x="3102" y="9209"/>
                  </a:lnTo>
                  <a:lnTo>
                    <a:pt x="3248" y="8821"/>
                  </a:lnTo>
                  <a:lnTo>
                    <a:pt x="3442" y="8433"/>
                  </a:lnTo>
                  <a:lnTo>
                    <a:pt x="3684" y="8094"/>
                  </a:lnTo>
                  <a:lnTo>
                    <a:pt x="4023" y="7803"/>
                  </a:lnTo>
                  <a:lnTo>
                    <a:pt x="4411" y="7609"/>
                  </a:lnTo>
                  <a:lnTo>
                    <a:pt x="4799" y="7513"/>
                  </a:lnTo>
                  <a:lnTo>
                    <a:pt x="5235" y="7464"/>
                  </a:lnTo>
                  <a:lnTo>
                    <a:pt x="5768" y="7464"/>
                  </a:lnTo>
                  <a:lnTo>
                    <a:pt x="5768" y="9742"/>
                  </a:lnTo>
                  <a:lnTo>
                    <a:pt x="5816" y="9984"/>
                  </a:lnTo>
                  <a:lnTo>
                    <a:pt x="5913" y="10130"/>
                  </a:lnTo>
                  <a:lnTo>
                    <a:pt x="6107" y="10227"/>
                  </a:lnTo>
                  <a:lnTo>
                    <a:pt x="6301" y="10275"/>
                  </a:lnTo>
                  <a:lnTo>
                    <a:pt x="7319" y="10275"/>
                  </a:lnTo>
                  <a:lnTo>
                    <a:pt x="7319" y="10760"/>
                  </a:lnTo>
                  <a:lnTo>
                    <a:pt x="7319" y="10954"/>
                  </a:lnTo>
                  <a:lnTo>
                    <a:pt x="7464" y="11099"/>
                  </a:lnTo>
                  <a:lnTo>
                    <a:pt x="7610" y="11196"/>
                  </a:lnTo>
                  <a:lnTo>
                    <a:pt x="7803" y="11244"/>
                  </a:lnTo>
                  <a:lnTo>
                    <a:pt x="7997" y="11196"/>
                  </a:lnTo>
                  <a:lnTo>
                    <a:pt x="8143" y="11099"/>
                  </a:lnTo>
                  <a:lnTo>
                    <a:pt x="8288" y="10954"/>
                  </a:lnTo>
                  <a:lnTo>
                    <a:pt x="8337" y="10760"/>
                  </a:lnTo>
                  <a:lnTo>
                    <a:pt x="8337" y="10275"/>
                  </a:lnTo>
                  <a:lnTo>
                    <a:pt x="9306" y="10275"/>
                  </a:lnTo>
                  <a:lnTo>
                    <a:pt x="9548" y="10227"/>
                  </a:lnTo>
                  <a:lnTo>
                    <a:pt x="9694" y="10130"/>
                  </a:lnTo>
                  <a:lnTo>
                    <a:pt x="9790" y="9984"/>
                  </a:lnTo>
                  <a:lnTo>
                    <a:pt x="9839" y="9742"/>
                  </a:lnTo>
                  <a:lnTo>
                    <a:pt x="9839" y="2569"/>
                  </a:lnTo>
                  <a:lnTo>
                    <a:pt x="9790" y="2375"/>
                  </a:lnTo>
                  <a:lnTo>
                    <a:pt x="9694" y="2181"/>
                  </a:lnTo>
                  <a:lnTo>
                    <a:pt x="9548" y="2084"/>
                  </a:lnTo>
                  <a:lnTo>
                    <a:pt x="9306" y="2036"/>
                  </a:lnTo>
                  <a:lnTo>
                    <a:pt x="9306" y="534"/>
                  </a:lnTo>
                  <a:lnTo>
                    <a:pt x="9306" y="340"/>
                  </a:lnTo>
                  <a:lnTo>
                    <a:pt x="9160" y="146"/>
                  </a:lnTo>
                  <a:lnTo>
                    <a:pt x="9015" y="49"/>
                  </a:lnTo>
                  <a:lnTo>
                    <a:pt x="8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4"/>
            <p:cNvSpPr/>
            <p:nvPr/>
          </p:nvSpPr>
          <p:spPr>
            <a:xfrm>
              <a:off x="4193021" y="1451106"/>
              <a:ext cx="143510" cy="171986"/>
            </a:xfrm>
            <a:custGeom>
              <a:avLst/>
              <a:gdLst/>
              <a:ahLst/>
              <a:cxnLst/>
              <a:rect l="l" t="t" r="r" b="b"/>
              <a:pathLst>
                <a:path w="6350" h="7610" extrusionOk="0">
                  <a:moveTo>
                    <a:pt x="2520" y="1018"/>
                  </a:moveTo>
                  <a:lnTo>
                    <a:pt x="2956" y="1793"/>
                  </a:lnTo>
                  <a:lnTo>
                    <a:pt x="2520" y="2617"/>
                  </a:lnTo>
                  <a:lnTo>
                    <a:pt x="1551" y="2617"/>
                  </a:lnTo>
                  <a:lnTo>
                    <a:pt x="1115" y="1793"/>
                  </a:lnTo>
                  <a:lnTo>
                    <a:pt x="1551" y="1018"/>
                  </a:lnTo>
                  <a:close/>
                  <a:moveTo>
                    <a:pt x="2520" y="3635"/>
                  </a:moveTo>
                  <a:lnTo>
                    <a:pt x="2956" y="4459"/>
                  </a:lnTo>
                  <a:lnTo>
                    <a:pt x="2520" y="5234"/>
                  </a:lnTo>
                  <a:lnTo>
                    <a:pt x="1551" y="5234"/>
                  </a:lnTo>
                  <a:lnTo>
                    <a:pt x="1115" y="4459"/>
                  </a:lnTo>
                  <a:lnTo>
                    <a:pt x="1551" y="3635"/>
                  </a:lnTo>
                  <a:close/>
                  <a:moveTo>
                    <a:pt x="4798" y="4944"/>
                  </a:moveTo>
                  <a:lnTo>
                    <a:pt x="5283" y="5768"/>
                  </a:lnTo>
                  <a:lnTo>
                    <a:pt x="4798" y="6591"/>
                  </a:lnTo>
                  <a:lnTo>
                    <a:pt x="3877" y="6591"/>
                  </a:lnTo>
                  <a:lnTo>
                    <a:pt x="3393" y="5768"/>
                  </a:lnTo>
                  <a:lnTo>
                    <a:pt x="3877" y="4944"/>
                  </a:lnTo>
                  <a:close/>
                  <a:moveTo>
                    <a:pt x="1163" y="0"/>
                  </a:moveTo>
                  <a:lnTo>
                    <a:pt x="1018" y="49"/>
                  </a:lnTo>
                  <a:lnTo>
                    <a:pt x="921" y="146"/>
                  </a:lnTo>
                  <a:lnTo>
                    <a:pt x="824" y="243"/>
                  </a:lnTo>
                  <a:lnTo>
                    <a:pt x="97" y="1551"/>
                  </a:lnTo>
                  <a:lnTo>
                    <a:pt x="49" y="1696"/>
                  </a:lnTo>
                  <a:lnTo>
                    <a:pt x="0" y="1793"/>
                  </a:lnTo>
                  <a:lnTo>
                    <a:pt x="49" y="1939"/>
                  </a:lnTo>
                  <a:lnTo>
                    <a:pt x="97" y="2084"/>
                  </a:lnTo>
                  <a:lnTo>
                    <a:pt x="679" y="3150"/>
                  </a:lnTo>
                  <a:lnTo>
                    <a:pt x="97" y="4217"/>
                  </a:lnTo>
                  <a:lnTo>
                    <a:pt x="49" y="4314"/>
                  </a:lnTo>
                  <a:lnTo>
                    <a:pt x="0" y="4459"/>
                  </a:lnTo>
                  <a:lnTo>
                    <a:pt x="49" y="4556"/>
                  </a:lnTo>
                  <a:lnTo>
                    <a:pt x="97" y="4701"/>
                  </a:lnTo>
                  <a:lnTo>
                    <a:pt x="824" y="6010"/>
                  </a:lnTo>
                  <a:lnTo>
                    <a:pt x="921" y="6107"/>
                  </a:lnTo>
                  <a:lnTo>
                    <a:pt x="1018" y="6204"/>
                  </a:lnTo>
                  <a:lnTo>
                    <a:pt x="1163" y="6252"/>
                  </a:lnTo>
                  <a:lnTo>
                    <a:pt x="2520" y="6252"/>
                  </a:lnTo>
                  <a:lnTo>
                    <a:pt x="3102" y="7318"/>
                  </a:lnTo>
                  <a:lnTo>
                    <a:pt x="3199" y="7464"/>
                  </a:lnTo>
                  <a:lnTo>
                    <a:pt x="3296" y="7512"/>
                  </a:lnTo>
                  <a:lnTo>
                    <a:pt x="3441" y="7561"/>
                  </a:lnTo>
                  <a:lnTo>
                    <a:pt x="3587" y="7609"/>
                  </a:lnTo>
                  <a:lnTo>
                    <a:pt x="5089" y="7609"/>
                  </a:lnTo>
                  <a:lnTo>
                    <a:pt x="5234" y="7561"/>
                  </a:lnTo>
                  <a:lnTo>
                    <a:pt x="5331" y="7512"/>
                  </a:lnTo>
                  <a:lnTo>
                    <a:pt x="5428" y="7464"/>
                  </a:lnTo>
                  <a:lnTo>
                    <a:pt x="5525" y="7318"/>
                  </a:lnTo>
                  <a:lnTo>
                    <a:pt x="6301" y="6010"/>
                  </a:lnTo>
                  <a:lnTo>
                    <a:pt x="6349" y="5913"/>
                  </a:lnTo>
                  <a:lnTo>
                    <a:pt x="6349" y="5768"/>
                  </a:lnTo>
                  <a:lnTo>
                    <a:pt x="6349" y="5622"/>
                  </a:lnTo>
                  <a:lnTo>
                    <a:pt x="6301" y="5525"/>
                  </a:lnTo>
                  <a:lnTo>
                    <a:pt x="5525" y="4217"/>
                  </a:lnTo>
                  <a:lnTo>
                    <a:pt x="5428" y="4071"/>
                  </a:lnTo>
                  <a:lnTo>
                    <a:pt x="5331" y="4023"/>
                  </a:lnTo>
                  <a:lnTo>
                    <a:pt x="5234" y="3974"/>
                  </a:lnTo>
                  <a:lnTo>
                    <a:pt x="5089" y="3926"/>
                  </a:lnTo>
                  <a:lnTo>
                    <a:pt x="3877" y="3926"/>
                  </a:lnTo>
                  <a:lnTo>
                    <a:pt x="3393" y="3150"/>
                  </a:lnTo>
                  <a:lnTo>
                    <a:pt x="4023" y="2084"/>
                  </a:lnTo>
                  <a:lnTo>
                    <a:pt x="4071" y="1939"/>
                  </a:lnTo>
                  <a:lnTo>
                    <a:pt x="4071" y="1793"/>
                  </a:lnTo>
                  <a:lnTo>
                    <a:pt x="4071" y="1696"/>
                  </a:lnTo>
                  <a:lnTo>
                    <a:pt x="4023" y="1551"/>
                  </a:lnTo>
                  <a:lnTo>
                    <a:pt x="3247" y="243"/>
                  </a:lnTo>
                  <a:lnTo>
                    <a:pt x="3150" y="146"/>
                  </a:lnTo>
                  <a:lnTo>
                    <a:pt x="3053" y="49"/>
                  </a:lnTo>
                  <a:lnTo>
                    <a:pt x="29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44"/>
          <p:cNvGrpSpPr/>
          <p:nvPr/>
        </p:nvGrpSpPr>
        <p:grpSpPr>
          <a:xfrm>
            <a:off x="549164" y="3807898"/>
            <a:ext cx="385579" cy="392133"/>
            <a:chOff x="1363817" y="2636227"/>
            <a:chExt cx="385579" cy="392133"/>
          </a:xfrm>
        </p:grpSpPr>
        <p:sp>
          <p:nvSpPr>
            <p:cNvPr id="515" name="Google Shape;515;p44"/>
            <p:cNvSpPr/>
            <p:nvPr/>
          </p:nvSpPr>
          <p:spPr>
            <a:xfrm>
              <a:off x="1672691" y="2704117"/>
              <a:ext cx="56997" cy="23029"/>
            </a:xfrm>
            <a:custGeom>
              <a:avLst/>
              <a:gdLst/>
              <a:ahLst/>
              <a:cxnLst/>
              <a:rect l="l" t="t" r="r" b="b"/>
              <a:pathLst>
                <a:path w="2522" h="1019" extrusionOk="0">
                  <a:moveTo>
                    <a:pt x="486" y="1"/>
                  </a:moveTo>
                  <a:lnTo>
                    <a:pt x="292" y="49"/>
                  </a:lnTo>
                  <a:lnTo>
                    <a:pt x="146" y="146"/>
                  </a:lnTo>
                  <a:lnTo>
                    <a:pt x="49" y="292"/>
                  </a:lnTo>
                  <a:lnTo>
                    <a:pt x="1" y="486"/>
                  </a:lnTo>
                  <a:lnTo>
                    <a:pt x="49" y="679"/>
                  </a:lnTo>
                  <a:lnTo>
                    <a:pt x="146" y="873"/>
                  </a:lnTo>
                  <a:lnTo>
                    <a:pt x="292" y="970"/>
                  </a:lnTo>
                  <a:lnTo>
                    <a:pt x="486" y="1019"/>
                  </a:lnTo>
                  <a:lnTo>
                    <a:pt x="1988" y="1019"/>
                  </a:lnTo>
                  <a:lnTo>
                    <a:pt x="2182" y="970"/>
                  </a:lnTo>
                  <a:lnTo>
                    <a:pt x="2376" y="873"/>
                  </a:lnTo>
                  <a:lnTo>
                    <a:pt x="2473" y="679"/>
                  </a:lnTo>
                  <a:lnTo>
                    <a:pt x="2521" y="486"/>
                  </a:lnTo>
                  <a:lnTo>
                    <a:pt x="2473" y="292"/>
                  </a:lnTo>
                  <a:lnTo>
                    <a:pt x="2376" y="146"/>
                  </a:lnTo>
                  <a:lnTo>
                    <a:pt x="2182" y="49"/>
                  </a:lnTo>
                  <a:lnTo>
                    <a:pt x="1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4"/>
            <p:cNvSpPr/>
            <p:nvPr/>
          </p:nvSpPr>
          <p:spPr>
            <a:xfrm>
              <a:off x="1665030" y="2754515"/>
              <a:ext cx="50421" cy="40544"/>
            </a:xfrm>
            <a:custGeom>
              <a:avLst/>
              <a:gdLst/>
              <a:ahLst/>
              <a:cxnLst/>
              <a:rect l="l" t="t" r="r" b="b"/>
              <a:pathLst>
                <a:path w="2231" h="1794" extrusionOk="0">
                  <a:moveTo>
                    <a:pt x="388" y="0"/>
                  </a:moveTo>
                  <a:lnTo>
                    <a:pt x="195" y="49"/>
                  </a:lnTo>
                  <a:lnTo>
                    <a:pt x="49" y="194"/>
                  </a:lnTo>
                  <a:lnTo>
                    <a:pt x="1" y="388"/>
                  </a:lnTo>
                  <a:lnTo>
                    <a:pt x="1" y="582"/>
                  </a:lnTo>
                  <a:lnTo>
                    <a:pt x="49" y="776"/>
                  </a:lnTo>
                  <a:lnTo>
                    <a:pt x="195" y="921"/>
                  </a:lnTo>
                  <a:lnTo>
                    <a:pt x="1455" y="1697"/>
                  </a:lnTo>
                  <a:lnTo>
                    <a:pt x="1649" y="1794"/>
                  </a:lnTo>
                  <a:lnTo>
                    <a:pt x="1842" y="1794"/>
                  </a:lnTo>
                  <a:lnTo>
                    <a:pt x="2036" y="1697"/>
                  </a:lnTo>
                  <a:lnTo>
                    <a:pt x="2182" y="1551"/>
                  </a:lnTo>
                  <a:lnTo>
                    <a:pt x="2230" y="1357"/>
                  </a:lnTo>
                  <a:lnTo>
                    <a:pt x="2230" y="1163"/>
                  </a:lnTo>
                  <a:lnTo>
                    <a:pt x="2182" y="1018"/>
                  </a:lnTo>
                  <a:lnTo>
                    <a:pt x="2036" y="873"/>
                  </a:lnTo>
                  <a:lnTo>
                    <a:pt x="776" y="49"/>
                  </a:lnTo>
                  <a:lnTo>
                    <a:pt x="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4"/>
            <p:cNvSpPr/>
            <p:nvPr/>
          </p:nvSpPr>
          <p:spPr>
            <a:xfrm>
              <a:off x="1665030" y="2636227"/>
              <a:ext cx="50421" cy="40544"/>
            </a:xfrm>
            <a:custGeom>
              <a:avLst/>
              <a:gdLst/>
              <a:ahLst/>
              <a:cxnLst/>
              <a:rect l="l" t="t" r="r" b="b"/>
              <a:pathLst>
                <a:path w="2231" h="1794" extrusionOk="0">
                  <a:moveTo>
                    <a:pt x="1649" y="0"/>
                  </a:moveTo>
                  <a:lnTo>
                    <a:pt x="1455" y="49"/>
                  </a:lnTo>
                  <a:lnTo>
                    <a:pt x="195" y="872"/>
                  </a:lnTo>
                  <a:lnTo>
                    <a:pt x="49" y="1018"/>
                  </a:lnTo>
                  <a:lnTo>
                    <a:pt x="1" y="1212"/>
                  </a:lnTo>
                  <a:lnTo>
                    <a:pt x="1" y="1406"/>
                  </a:lnTo>
                  <a:lnTo>
                    <a:pt x="49" y="1551"/>
                  </a:lnTo>
                  <a:lnTo>
                    <a:pt x="146" y="1696"/>
                  </a:lnTo>
                  <a:lnTo>
                    <a:pt x="243" y="1745"/>
                  </a:lnTo>
                  <a:lnTo>
                    <a:pt x="388" y="1793"/>
                  </a:lnTo>
                  <a:lnTo>
                    <a:pt x="631" y="1793"/>
                  </a:lnTo>
                  <a:lnTo>
                    <a:pt x="776" y="1745"/>
                  </a:lnTo>
                  <a:lnTo>
                    <a:pt x="2036" y="921"/>
                  </a:lnTo>
                  <a:lnTo>
                    <a:pt x="2182" y="776"/>
                  </a:lnTo>
                  <a:lnTo>
                    <a:pt x="2230" y="582"/>
                  </a:lnTo>
                  <a:lnTo>
                    <a:pt x="2230" y="388"/>
                  </a:lnTo>
                  <a:lnTo>
                    <a:pt x="2182" y="242"/>
                  </a:lnTo>
                  <a:lnTo>
                    <a:pt x="2036" y="97"/>
                  </a:lnTo>
                  <a:lnTo>
                    <a:pt x="1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4"/>
            <p:cNvSpPr/>
            <p:nvPr/>
          </p:nvSpPr>
          <p:spPr>
            <a:xfrm>
              <a:off x="1383547" y="2704117"/>
              <a:ext cx="56975" cy="23029"/>
            </a:xfrm>
            <a:custGeom>
              <a:avLst/>
              <a:gdLst/>
              <a:ahLst/>
              <a:cxnLst/>
              <a:rect l="l" t="t" r="r" b="b"/>
              <a:pathLst>
                <a:path w="2521" h="1019" extrusionOk="0">
                  <a:moveTo>
                    <a:pt x="485" y="1"/>
                  </a:moveTo>
                  <a:lnTo>
                    <a:pt x="291" y="49"/>
                  </a:lnTo>
                  <a:lnTo>
                    <a:pt x="146" y="146"/>
                  </a:lnTo>
                  <a:lnTo>
                    <a:pt x="49" y="292"/>
                  </a:lnTo>
                  <a:lnTo>
                    <a:pt x="0" y="486"/>
                  </a:lnTo>
                  <a:lnTo>
                    <a:pt x="49" y="679"/>
                  </a:lnTo>
                  <a:lnTo>
                    <a:pt x="146" y="873"/>
                  </a:lnTo>
                  <a:lnTo>
                    <a:pt x="291" y="970"/>
                  </a:lnTo>
                  <a:lnTo>
                    <a:pt x="485" y="1019"/>
                  </a:lnTo>
                  <a:lnTo>
                    <a:pt x="1987" y="1019"/>
                  </a:lnTo>
                  <a:lnTo>
                    <a:pt x="2181" y="970"/>
                  </a:lnTo>
                  <a:lnTo>
                    <a:pt x="2327" y="873"/>
                  </a:lnTo>
                  <a:lnTo>
                    <a:pt x="2472" y="679"/>
                  </a:lnTo>
                  <a:lnTo>
                    <a:pt x="2520" y="486"/>
                  </a:lnTo>
                  <a:lnTo>
                    <a:pt x="2472" y="292"/>
                  </a:lnTo>
                  <a:lnTo>
                    <a:pt x="2327" y="146"/>
                  </a:lnTo>
                  <a:lnTo>
                    <a:pt x="2181" y="49"/>
                  </a:lnTo>
                  <a:lnTo>
                    <a:pt x="19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4"/>
            <p:cNvSpPr/>
            <p:nvPr/>
          </p:nvSpPr>
          <p:spPr>
            <a:xfrm>
              <a:off x="1396677" y="2754515"/>
              <a:ext cx="51505" cy="40544"/>
            </a:xfrm>
            <a:custGeom>
              <a:avLst/>
              <a:gdLst/>
              <a:ahLst/>
              <a:cxnLst/>
              <a:rect l="l" t="t" r="r" b="b"/>
              <a:pathLst>
                <a:path w="2279" h="1794" extrusionOk="0">
                  <a:moveTo>
                    <a:pt x="1697" y="0"/>
                  </a:moveTo>
                  <a:lnTo>
                    <a:pt x="1503" y="49"/>
                  </a:lnTo>
                  <a:lnTo>
                    <a:pt x="243" y="873"/>
                  </a:lnTo>
                  <a:lnTo>
                    <a:pt x="98" y="1018"/>
                  </a:lnTo>
                  <a:lnTo>
                    <a:pt x="1" y="1163"/>
                  </a:lnTo>
                  <a:lnTo>
                    <a:pt x="1" y="1357"/>
                  </a:lnTo>
                  <a:lnTo>
                    <a:pt x="98" y="1551"/>
                  </a:lnTo>
                  <a:lnTo>
                    <a:pt x="146" y="1648"/>
                  </a:lnTo>
                  <a:lnTo>
                    <a:pt x="292" y="1745"/>
                  </a:lnTo>
                  <a:lnTo>
                    <a:pt x="389" y="1794"/>
                  </a:lnTo>
                  <a:lnTo>
                    <a:pt x="631" y="1794"/>
                  </a:lnTo>
                  <a:lnTo>
                    <a:pt x="776" y="1697"/>
                  </a:lnTo>
                  <a:lnTo>
                    <a:pt x="2036" y="921"/>
                  </a:lnTo>
                  <a:lnTo>
                    <a:pt x="2182" y="776"/>
                  </a:lnTo>
                  <a:lnTo>
                    <a:pt x="2279" y="582"/>
                  </a:lnTo>
                  <a:lnTo>
                    <a:pt x="2279" y="388"/>
                  </a:lnTo>
                  <a:lnTo>
                    <a:pt x="2182" y="194"/>
                  </a:lnTo>
                  <a:lnTo>
                    <a:pt x="2036" y="49"/>
                  </a:lnTo>
                  <a:lnTo>
                    <a:pt x="18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4"/>
            <p:cNvSpPr/>
            <p:nvPr/>
          </p:nvSpPr>
          <p:spPr>
            <a:xfrm>
              <a:off x="1396677" y="2636227"/>
              <a:ext cx="51505" cy="40544"/>
            </a:xfrm>
            <a:custGeom>
              <a:avLst/>
              <a:gdLst/>
              <a:ahLst/>
              <a:cxnLst/>
              <a:rect l="l" t="t" r="r" b="b"/>
              <a:pathLst>
                <a:path w="2279" h="1794" extrusionOk="0">
                  <a:moveTo>
                    <a:pt x="389" y="0"/>
                  </a:moveTo>
                  <a:lnTo>
                    <a:pt x="243" y="97"/>
                  </a:lnTo>
                  <a:lnTo>
                    <a:pt x="98" y="242"/>
                  </a:lnTo>
                  <a:lnTo>
                    <a:pt x="1" y="388"/>
                  </a:lnTo>
                  <a:lnTo>
                    <a:pt x="1" y="582"/>
                  </a:lnTo>
                  <a:lnTo>
                    <a:pt x="98" y="776"/>
                  </a:lnTo>
                  <a:lnTo>
                    <a:pt x="243" y="921"/>
                  </a:lnTo>
                  <a:lnTo>
                    <a:pt x="1503" y="1745"/>
                  </a:lnTo>
                  <a:lnTo>
                    <a:pt x="1600" y="1793"/>
                  </a:lnTo>
                  <a:lnTo>
                    <a:pt x="1891" y="1793"/>
                  </a:lnTo>
                  <a:lnTo>
                    <a:pt x="1988" y="1745"/>
                  </a:lnTo>
                  <a:lnTo>
                    <a:pt x="2085" y="1696"/>
                  </a:lnTo>
                  <a:lnTo>
                    <a:pt x="2182" y="1551"/>
                  </a:lnTo>
                  <a:lnTo>
                    <a:pt x="2279" y="1406"/>
                  </a:lnTo>
                  <a:lnTo>
                    <a:pt x="2279" y="1212"/>
                  </a:lnTo>
                  <a:lnTo>
                    <a:pt x="2182" y="1018"/>
                  </a:lnTo>
                  <a:lnTo>
                    <a:pt x="2036" y="872"/>
                  </a:lnTo>
                  <a:lnTo>
                    <a:pt x="776" y="49"/>
                  </a:lnTo>
                  <a:lnTo>
                    <a:pt x="5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4"/>
            <p:cNvSpPr/>
            <p:nvPr/>
          </p:nvSpPr>
          <p:spPr>
            <a:xfrm>
              <a:off x="1363817" y="2636227"/>
              <a:ext cx="385579" cy="392133"/>
            </a:xfrm>
            <a:custGeom>
              <a:avLst/>
              <a:gdLst/>
              <a:ahLst/>
              <a:cxnLst/>
              <a:rect l="l" t="t" r="r" b="b"/>
              <a:pathLst>
                <a:path w="17061" h="17351" extrusionOk="0">
                  <a:moveTo>
                    <a:pt x="9161" y="1018"/>
                  </a:moveTo>
                  <a:lnTo>
                    <a:pt x="9645" y="1066"/>
                  </a:lnTo>
                  <a:lnTo>
                    <a:pt x="10082" y="1163"/>
                  </a:lnTo>
                  <a:lnTo>
                    <a:pt x="10469" y="1406"/>
                  </a:lnTo>
                  <a:lnTo>
                    <a:pt x="10809" y="1696"/>
                  </a:lnTo>
                  <a:lnTo>
                    <a:pt x="11099" y="2036"/>
                  </a:lnTo>
                  <a:lnTo>
                    <a:pt x="11342" y="2423"/>
                  </a:lnTo>
                  <a:lnTo>
                    <a:pt x="11487" y="2860"/>
                  </a:lnTo>
                  <a:lnTo>
                    <a:pt x="11536" y="3296"/>
                  </a:lnTo>
                  <a:lnTo>
                    <a:pt x="11487" y="3780"/>
                  </a:lnTo>
                  <a:lnTo>
                    <a:pt x="11342" y="4265"/>
                  </a:lnTo>
                  <a:lnTo>
                    <a:pt x="11099" y="4653"/>
                  </a:lnTo>
                  <a:lnTo>
                    <a:pt x="10809" y="5040"/>
                  </a:lnTo>
                  <a:lnTo>
                    <a:pt x="10518" y="5331"/>
                  </a:lnTo>
                  <a:lnTo>
                    <a:pt x="10275" y="5622"/>
                  </a:lnTo>
                  <a:lnTo>
                    <a:pt x="10082" y="5961"/>
                  </a:lnTo>
                  <a:lnTo>
                    <a:pt x="9888" y="6301"/>
                  </a:lnTo>
                  <a:lnTo>
                    <a:pt x="9742" y="6640"/>
                  </a:lnTo>
                  <a:lnTo>
                    <a:pt x="9597" y="7028"/>
                  </a:lnTo>
                  <a:lnTo>
                    <a:pt x="9500" y="7367"/>
                  </a:lnTo>
                  <a:lnTo>
                    <a:pt x="9452" y="7754"/>
                  </a:lnTo>
                  <a:lnTo>
                    <a:pt x="9015" y="7754"/>
                  </a:lnTo>
                  <a:lnTo>
                    <a:pt x="9015" y="4944"/>
                  </a:lnTo>
                  <a:lnTo>
                    <a:pt x="9452" y="4798"/>
                  </a:lnTo>
                  <a:lnTo>
                    <a:pt x="9888" y="4556"/>
                  </a:lnTo>
                  <a:lnTo>
                    <a:pt x="9985" y="4410"/>
                  </a:lnTo>
                  <a:lnTo>
                    <a:pt x="10082" y="4217"/>
                  </a:lnTo>
                  <a:lnTo>
                    <a:pt x="10082" y="4023"/>
                  </a:lnTo>
                  <a:lnTo>
                    <a:pt x="9985" y="3829"/>
                  </a:lnTo>
                  <a:lnTo>
                    <a:pt x="9839" y="3732"/>
                  </a:lnTo>
                  <a:lnTo>
                    <a:pt x="9645" y="3635"/>
                  </a:lnTo>
                  <a:lnTo>
                    <a:pt x="9452" y="3635"/>
                  </a:lnTo>
                  <a:lnTo>
                    <a:pt x="9258" y="3732"/>
                  </a:lnTo>
                  <a:lnTo>
                    <a:pt x="9112" y="3829"/>
                  </a:lnTo>
                  <a:lnTo>
                    <a:pt x="8918" y="3926"/>
                  </a:lnTo>
                  <a:lnTo>
                    <a:pt x="8725" y="3974"/>
                  </a:lnTo>
                  <a:lnTo>
                    <a:pt x="8337" y="3974"/>
                  </a:lnTo>
                  <a:lnTo>
                    <a:pt x="8143" y="3926"/>
                  </a:lnTo>
                  <a:lnTo>
                    <a:pt x="7949" y="3829"/>
                  </a:lnTo>
                  <a:lnTo>
                    <a:pt x="7755" y="3732"/>
                  </a:lnTo>
                  <a:lnTo>
                    <a:pt x="7610" y="3635"/>
                  </a:lnTo>
                  <a:lnTo>
                    <a:pt x="7416" y="3635"/>
                  </a:lnTo>
                  <a:lnTo>
                    <a:pt x="7222" y="3732"/>
                  </a:lnTo>
                  <a:lnTo>
                    <a:pt x="7077" y="3829"/>
                  </a:lnTo>
                  <a:lnTo>
                    <a:pt x="6980" y="4023"/>
                  </a:lnTo>
                  <a:lnTo>
                    <a:pt x="6980" y="4217"/>
                  </a:lnTo>
                  <a:lnTo>
                    <a:pt x="7028" y="4410"/>
                  </a:lnTo>
                  <a:lnTo>
                    <a:pt x="7174" y="4556"/>
                  </a:lnTo>
                  <a:lnTo>
                    <a:pt x="7561" y="4798"/>
                  </a:lnTo>
                  <a:lnTo>
                    <a:pt x="7998" y="4944"/>
                  </a:lnTo>
                  <a:lnTo>
                    <a:pt x="7998" y="7754"/>
                  </a:lnTo>
                  <a:lnTo>
                    <a:pt x="7561" y="7754"/>
                  </a:lnTo>
                  <a:lnTo>
                    <a:pt x="7513" y="7415"/>
                  </a:lnTo>
                  <a:lnTo>
                    <a:pt x="7416" y="7028"/>
                  </a:lnTo>
                  <a:lnTo>
                    <a:pt x="7271" y="6640"/>
                  </a:lnTo>
                  <a:lnTo>
                    <a:pt x="7125" y="6301"/>
                  </a:lnTo>
                  <a:lnTo>
                    <a:pt x="6931" y="5961"/>
                  </a:lnTo>
                  <a:lnTo>
                    <a:pt x="6737" y="5622"/>
                  </a:lnTo>
                  <a:lnTo>
                    <a:pt x="6495" y="5283"/>
                  </a:lnTo>
                  <a:lnTo>
                    <a:pt x="6204" y="4992"/>
                  </a:lnTo>
                  <a:lnTo>
                    <a:pt x="5914" y="4653"/>
                  </a:lnTo>
                  <a:lnTo>
                    <a:pt x="5671" y="4265"/>
                  </a:lnTo>
                  <a:lnTo>
                    <a:pt x="5574" y="3829"/>
                  </a:lnTo>
                  <a:lnTo>
                    <a:pt x="5526" y="3344"/>
                  </a:lnTo>
                  <a:lnTo>
                    <a:pt x="5526" y="2860"/>
                  </a:lnTo>
                  <a:lnTo>
                    <a:pt x="5671" y="2423"/>
                  </a:lnTo>
                  <a:lnTo>
                    <a:pt x="5914" y="2036"/>
                  </a:lnTo>
                  <a:lnTo>
                    <a:pt x="6204" y="1696"/>
                  </a:lnTo>
                  <a:lnTo>
                    <a:pt x="6544" y="1406"/>
                  </a:lnTo>
                  <a:lnTo>
                    <a:pt x="6931" y="1163"/>
                  </a:lnTo>
                  <a:lnTo>
                    <a:pt x="7368" y="1066"/>
                  </a:lnTo>
                  <a:lnTo>
                    <a:pt x="7852" y="1018"/>
                  </a:lnTo>
                  <a:close/>
                  <a:moveTo>
                    <a:pt x="9452" y="8772"/>
                  </a:moveTo>
                  <a:lnTo>
                    <a:pt x="9452" y="9596"/>
                  </a:lnTo>
                  <a:lnTo>
                    <a:pt x="8531" y="10517"/>
                  </a:lnTo>
                  <a:lnTo>
                    <a:pt x="7610" y="9596"/>
                  </a:lnTo>
                  <a:lnTo>
                    <a:pt x="7610" y="8772"/>
                  </a:lnTo>
                  <a:close/>
                  <a:moveTo>
                    <a:pt x="7077" y="10565"/>
                  </a:moveTo>
                  <a:lnTo>
                    <a:pt x="7804" y="11244"/>
                  </a:lnTo>
                  <a:lnTo>
                    <a:pt x="6059" y="12989"/>
                  </a:lnTo>
                  <a:lnTo>
                    <a:pt x="5332" y="12310"/>
                  </a:lnTo>
                  <a:lnTo>
                    <a:pt x="7077" y="10565"/>
                  </a:lnTo>
                  <a:close/>
                  <a:moveTo>
                    <a:pt x="9936" y="10565"/>
                  </a:moveTo>
                  <a:lnTo>
                    <a:pt x="11681" y="12310"/>
                  </a:lnTo>
                  <a:lnTo>
                    <a:pt x="10954" y="12989"/>
                  </a:lnTo>
                  <a:lnTo>
                    <a:pt x="9209" y="11244"/>
                  </a:lnTo>
                  <a:lnTo>
                    <a:pt x="9936" y="10565"/>
                  </a:lnTo>
                  <a:close/>
                  <a:moveTo>
                    <a:pt x="7998" y="12504"/>
                  </a:moveTo>
                  <a:lnTo>
                    <a:pt x="7998" y="16333"/>
                  </a:lnTo>
                  <a:lnTo>
                    <a:pt x="1212" y="16333"/>
                  </a:lnTo>
                  <a:lnTo>
                    <a:pt x="2085" y="14103"/>
                  </a:lnTo>
                  <a:lnTo>
                    <a:pt x="2376" y="13716"/>
                  </a:lnTo>
                  <a:lnTo>
                    <a:pt x="2715" y="13376"/>
                  </a:lnTo>
                  <a:lnTo>
                    <a:pt x="3103" y="13134"/>
                  </a:lnTo>
                  <a:lnTo>
                    <a:pt x="3490" y="12989"/>
                  </a:lnTo>
                  <a:lnTo>
                    <a:pt x="4314" y="12698"/>
                  </a:lnTo>
                  <a:lnTo>
                    <a:pt x="5720" y="14103"/>
                  </a:lnTo>
                  <a:lnTo>
                    <a:pt x="5865" y="14200"/>
                  </a:lnTo>
                  <a:lnTo>
                    <a:pt x="6059" y="14249"/>
                  </a:lnTo>
                  <a:lnTo>
                    <a:pt x="6253" y="14200"/>
                  </a:lnTo>
                  <a:lnTo>
                    <a:pt x="6447" y="14103"/>
                  </a:lnTo>
                  <a:lnTo>
                    <a:pt x="7998" y="12504"/>
                  </a:lnTo>
                  <a:close/>
                  <a:moveTo>
                    <a:pt x="9015" y="12504"/>
                  </a:moveTo>
                  <a:lnTo>
                    <a:pt x="10615" y="14103"/>
                  </a:lnTo>
                  <a:lnTo>
                    <a:pt x="10760" y="14200"/>
                  </a:lnTo>
                  <a:lnTo>
                    <a:pt x="10954" y="14249"/>
                  </a:lnTo>
                  <a:lnTo>
                    <a:pt x="11148" y="14200"/>
                  </a:lnTo>
                  <a:lnTo>
                    <a:pt x="11342" y="14103"/>
                  </a:lnTo>
                  <a:lnTo>
                    <a:pt x="12699" y="12698"/>
                  </a:lnTo>
                  <a:lnTo>
                    <a:pt x="13523" y="12989"/>
                  </a:lnTo>
                  <a:lnTo>
                    <a:pt x="13959" y="13134"/>
                  </a:lnTo>
                  <a:lnTo>
                    <a:pt x="14346" y="13376"/>
                  </a:lnTo>
                  <a:lnTo>
                    <a:pt x="14686" y="13716"/>
                  </a:lnTo>
                  <a:lnTo>
                    <a:pt x="14928" y="14103"/>
                  </a:lnTo>
                  <a:lnTo>
                    <a:pt x="15800" y="16333"/>
                  </a:lnTo>
                  <a:lnTo>
                    <a:pt x="9015" y="16333"/>
                  </a:lnTo>
                  <a:lnTo>
                    <a:pt x="9015" y="12504"/>
                  </a:lnTo>
                  <a:close/>
                  <a:moveTo>
                    <a:pt x="7513" y="0"/>
                  </a:moveTo>
                  <a:lnTo>
                    <a:pt x="7174" y="49"/>
                  </a:lnTo>
                  <a:lnTo>
                    <a:pt x="6883" y="146"/>
                  </a:lnTo>
                  <a:lnTo>
                    <a:pt x="6544" y="242"/>
                  </a:lnTo>
                  <a:lnTo>
                    <a:pt x="6253" y="388"/>
                  </a:lnTo>
                  <a:lnTo>
                    <a:pt x="5962" y="533"/>
                  </a:lnTo>
                  <a:lnTo>
                    <a:pt x="5720" y="727"/>
                  </a:lnTo>
                  <a:lnTo>
                    <a:pt x="5477" y="969"/>
                  </a:lnTo>
                  <a:lnTo>
                    <a:pt x="5235" y="1212"/>
                  </a:lnTo>
                  <a:lnTo>
                    <a:pt x="5041" y="1503"/>
                  </a:lnTo>
                  <a:lnTo>
                    <a:pt x="4896" y="1745"/>
                  </a:lnTo>
                  <a:lnTo>
                    <a:pt x="4750" y="2036"/>
                  </a:lnTo>
                  <a:lnTo>
                    <a:pt x="4653" y="2375"/>
                  </a:lnTo>
                  <a:lnTo>
                    <a:pt x="4557" y="2666"/>
                  </a:lnTo>
                  <a:lnTo>
                    <a:pt x="4508" y="3005"/>
                  </a:lnTo>
                  <a:lnTo>
                    <a:pt x="4508" y="3344"/>
                  </a:lnTo>
                  <a:lnTo>
                    <a:pt x="4508" y="3683"/>
                  </a:lnTo>
                  <a:lnTo>
                    <a:pt x="4557" y="4023"/>
                  </a:lnTo>
                  <a:lnTo>
                    <a:pt x="4653" y="4313"/>
                  </a:lnTo>
                  <a:lnTo>
                    <a:pt x="4750" y="4653"/>
                  </a:lnTo>
                  <a:lnTo>
                    <a:pt x="4896" y="4944"/>
                  </a:lnTo>
                  <a:lnTo>
                    <a:pt x="5090" y="5234"/>
                  </a:lnTo>
                  <a:lnTo>
                    <a:pt x="5284" y="5477"/>
                  </a:lnTo>
                  <a:lnTo>
                    <a:pt x="5477" y="5767"/>
                  </a:lnTo>
                  <a:lnTo>
                    <a:pt x="5768" y="6010"/>
                  </a:lnTo>
                  <a:lnTo>
                    <a:pt x="5962" y="6301"/>
                  </a:lnTo>
                  <a:lnTo>
                    <a:pt x="6156" y="6591"/>
                  </a:lnTo>
                  <a:lnTo>
                    <a:pt x="6301" y="6931"/>
                  </a:lnTo>
                  <a:lnTo>
                    <a:pt x="6447" y="7221"/>
                  </a:lnTo>
                  <a:lnTo>
                    <a:pt x="6495" y="7609"/>
                  </a:lnTo>
                  <a:lnTo>
                    <a:pt x="6592" y="7948"/>
                  </a:lnTo>
                  <a:lnTo>
                    <a:pt x="6592" y="8288"/>
                  </a:lnTo>
                  <a:lnTo>
                    <a:pt x="6592" y="9596"/>
                  </a:lnTo>
                  <a:lnTo>
                    <a:pt x="4653" y="11583"/>
                  </a:lnTo>
                  <a:lnTo>
                    <a:pt x="3200" y="11971"/>
                  </a:lnTo>
                  <a:lnTo>
                    <a:pt x="2909" y="12116"/>
                  </a:lnTo>
                  <a:lnTo>
                    <a:pt x="2618" y="12262"/>
                  </a:lnTo>
                  <a:lnTo>
                    <a:pt x="2327" y="12407"/>
                  </a:lnTo>
                  <a:lnTo>
                    <a:pt x="2036" y="12601"/>
                  </a:lnTo>
                  <a:lnTo>
                    <a:pt x="1794" y="12843"/>
                  </a:lnTo>
                  <a:lnTo>
                    <a:pt x="1552" y="13086"/>
                  </a:lnTo>
                  <a:lnTo>
                    <a:pt x="1358" y="13328"/>
                  </a:lnTo>
                  <a:lnTo>
                    <a:pt x="1212" y="13619"/>
                  </a:lnTo>
                  <a:lnTo>
                    <a:pt x="1164" y="13667"/>
                  </a:lnTo>
                  <a:lnTo>
                    <a:pt x="1" y="16624"/>
                  </a:lnTo>
                  <a:lnTo>
                    <a:pt x="1" y="16769"/>
                  </a:lnTo>
                  <a:lnTo>
                    <a:pt x="1" y="16866"/>
                  </a:lnTo>
                  <a:lnTo>
                    <a:pt x="1" y="17011"/>
                  </a:lnTo>
                  <a:lnTo>
                    <a:pt x="49" y="17108"/>
                  </a:lnTo>
                  <a:lnTo>
                    <a:pt x="146" y="17205"/>
                  </a:lnTo>
                  <a:lnTo>
                    <a:pt x="243" y="17254"/>
                  </a:lnTo>
                  <a:lnTo>
                    <a:pt x="389" y="17302"/>
                  </a:lnTo>
                  <a:lnTo>
                    <a:pt x="485" y="17351"/>
                  </a:lnTo>
                  <a:lnTo>
                    <a:pt x="16527" y="17351"/>
                  </a:lnTo>
                  <a:lnTo>
                    <a:pt x="16673" y="17302"/>
                  </a:lnTo>
                  <a:lnTo>
                    <a:pt x="16770" y="17254"/>
                  </a:lnTo>
                  <a:lnTo>
                    <a:pt x="16867" y="17205"/>
                  </a:lnTo>
                  <a:lnTo>
                    <a:pt x="16964" y="17108"/>
                  </a:lnTo>
                  <a:lnTo>
                    <a:pt x="17012" y="17011"/>
                  </a:lnTo>
                  <a:lnTo>
                    <a:pt x="17061" y="16866"/>
                  </a:lnTo>
                  <a:lnTo>
                    <a:pt x="17061" y="16769"/>
                  </a:lnTo>
                  <a:lnTo>
                    <a:pt x="17012" y="16624"/>
                  </a:lnTo>
                  <a:lnTo>
                    <a:pt x="15897" y="13667"/>
                  </a:lnTo>
                  <a:lnTo>
                    <a:pt x="15849" y="13619"/>
                  </a:lnTo>
                  <a:lnTo>
                    <a:pt x="15655" y="13328"/>
                  </a:lnTo>
                  <a:lnTo>
                    <a:pt x="15461" y="13086"/>
                  </a:lnTo>
                  <a:lnTo>
                    <a:pt x="15219" y="12843"/>
                  </a:lnTo>
                  <a:lnTo>
                    <a:pt x="14977" y="12601"/>
                  </a:lnTo>
                  <a:lnTo>
                    <a:pt x="14734" y="12407"/>
                  </a:lnTo>
                  <a:lnTo>
                    <a:pt x="14443" y="12262"/>
                  </a:lnTo>
                  <a:lnTo>
                    <a:pt x="14153" y="12116"/>
                  </a:lnTo>
                  <a:lnTo>
                    <a:pt x="13813" y="11971"/>
                  </a:lnTo>
                  <a:lnTo>
                    <a:pt x="12408" y="11583"/>
                  </a:lnTo>
                  <a:lnTo>
                    <a:pt x="10469" y="9596"/>
                  </a:lnTo>
                  <a:lnTo>
                    <a:pt x="10469" y="8288"/>
                  </a:lnTo>
                  <a:lnTo>
                    <a:pt x="10469" y="7948"/>
                  </a:lnTo>
                  <a:lnTo>
                    <a:pt x="10518" y="7561"/>
                  </a:lnTo>
                  <a:lnTo>
                    <a:pt x="10615" y="7221"/>
                  </a:lnTo>
                  <a:lnTo>
                    <a:pt x="10712" y="6931"/>
                  </a:lnTo>
                  <a:lnTo>
                    <a:pt x="10857" y="6591"/>
                  </a:lnTo>
                  <a:lnTo>
                    <a:pt x="11051" y="6301"/>
                  </a:lnTo>
                  <a:lnTo>
                    <a:pt x="11293" y="6010"/>
                  </a:lnTo>
                  <a:lnTo>
                    <a:pt x="11536" y="5767"/>
                  </a:lnTo>
                  <a:lnTo>
                    <a:pt x="11729" y="5525"/>
                  </a:lnTo>
                  <a:lnTo>
                    <a:pt x="11972" y="5234"/>
                  </a:lnTo>
                  <a:lnTo>
                    <a:pt x="12117" y="4944"/>
                  </a:lnTo>
                  <a:lnTo>
                    <a:pt x="12311" y="4653"/>
                  </a:lnTo>
                  <a:lnTo>
                    <a:pt x="12408" y="4313"/>
                  </a:lnTo>
                  <a:lnTo>
                    <a:pt x="12505" y="3974"/>
                  </a:lnTo>
                  <a:lnTo>
                    <a:pt x="12553" y="3635"/>
                  </a:lnTo>
                  <a:lnTo>
                    <a:pt x="12553" y="3296"/>
                  </a:lnTo>
                  <a:lnTo>
                    <a:pt x="12505" y="2956"/>
                  </a:lnTo>
                  <a:lnTo>
                    <a:pt x="12456" y="2617"/>
                  </a:lnTo>
                  <a:lnTo>
                    <a:pt x="12408" y="2326"/>
                  </a:lnTo>
                  <a:lnTo>
                    <a:pt x="12262" y="2036"/>
                  </a:lnTo>
                  <a:lnTo>
                    <a:pt x="12117" y="1745"/>
                  </a:lnTo>
                  <a:lnTo>
                    <a:pt x="11972" y="1454"/>
                  </a:lnTo>
                  <a:lnTo>
                    <a:pt x="11778" y="1212"/>
                  </a:lnTo>
                  <a:lnTo>
                    <a:pt x="11536" y="969"/>
                  </a:lnTo>
                  <a:lnTo>
                    <a:pt x="11293" y="727"/>
                  </a:lnTo>
                  <a:lnTo>
                    <a:pt x="11051" y="533"/>
                  </a:lnTo>
                  <a:lnTo>
                    <a:pt x="10760" y="388"/>
                  </a:lnTo>
                  <a:lnTo>
                    <a:pt x="10469" y="242"/>
                  </a:lnTo>
                  <a:lnTo>
                    <a:pt x="10178" y="146"/>
                  </a:lnTo>
                  <a:lnTo>
                    <a:pt x="9839" y="49"/>
                  </a:lnTo>
                  <a:lnTo>
                    <a:pt x="95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p:cNvPicPr>
            <a:picLocks noChangeAspect="1"/>
          </p:cNvPicPr>
          <p:nvPr/>
        </p:nvPicPr>
        <p:blipFill>
          <a:blip r:embed="rId3"/>
          <a:stretch>
            <a:fillRect/>
          </a:stretch>
        </p:blipFill>
        <p:spPr>
          <a:xfrm>
            <a:off x="1313815" y="1264285"/>
            <a:ext cx="6501130" cy="3314700"/>
          </a:xfrm>
          <a:prstGeom prst="rect">
            <a:avLst/>
          </a:prstGeom>
        </p:spPr>
      </p:pic>
    </p:spTree>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2101</Words>
  <Application>Microsoft Office PowerPoint</Application>
  <PresentationFormat>On-screen Show (16:9)</PresentationFormat>
  <Paragraphs>167</Paragraphs>
  <Slides>28</Slides>
  <Notes>28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Nunito Light</vt:lpstr>
      <vt:lpstr>Consolas</vt:lpstr>
      <vt:lpstr>Outfit</vt:lpstr>
      <vt:lpstr>Cambria</vt:lpstr>
      <vt:lpstr>Calibri</vt:lpstr>
      <vt:lpstr>DM Sans</vt:lpstr>
      <vt:lpstr>Outfit Medium</vt:lpstr>
      <vt:lpstr>Data Collection and Analysis - Master of Science in Community Health and Prevention Research by Slidesgo</vt:lpstr>
      <vt:lpstr>Pima Indians Diabetes Dataset</vt:lpstr>
      <vt:lpstr>Table of contents</vt:lpstr>
      <vt:lpstr>Phân chia công việc</vt:lpstr>
      <vt:lpstr>Define Problem</vt:lpstr>
      <vt:lpstr>Mô tả</vt:lpstr>
      <vt:lpstr>Dữ liệu vào (Input Attributes)</vt:lpstr>
      <vt:lpstr>Kết quả (Output / Class variable):</vt:lpstr>
      <vt:lpstr>Prepare Problem</vt:lpstr>
      <vt:lpstr>2.1. Khai báo thư viện (Load Libraries)</vt:lpstr>
      <vt:lpstr>2.2. Nạp dữ liệu (Load Dataset)</vt:lpstr>
      <vt:lpstr>2.2. Nạp dữ liệu (Load Dataset)</vt:lpstr>
      <vt:lpstr>Analyze Data</vt:lpstr>
      <vt:lpstr>3.1. Thống kê mô tả (Descriptive Statistics)</vt:lpstr>
      <vt:lpstr>3.1. Thống kê mô tả (Descriptive Statistics)</vt:lpstr>
      <vt:lpstr>3.1. Thống kê mô tả (Descriptive Statistics)</vt:lpstr>
      <vt:lpstr>3.1. Thống kê mô tả (Descriptive Statistics)</vt:lpstr>
      <vt:lpstr>3.1. Thống kê mô tả (Descriptive Statistics)</vt:lpstr>
      <vt:lpstr>3.1. Thống kê mô tả (Descriptive Statistics)</vt:lpstr>
      <vt:lpstr>3.1. Thống kê mô tả (Descriptive Statistics)</vt:lpstr>
      <vt:lpstr>3.2. Hiển thị dữ liệu (Visualize Data)</vt:lpstr>
      <vt:lpstr>3.2. Hiển thị dữ liệu (Visualize Data)</vt:lpstr>
      <vt:lpstr>3.2. Hiển thị dữ liệu (Visualize Data)</vt:lpstr>
      <vt:lpstr>Prepare Data</vt:lpstr>
      <vt:lpstr>4.1. Làm sạch dữ liệu (Data Cleaning)</vt:lpstr>
      <vt:lpstr>4.2. Biến đổi dữ liệu (Data Transforms)</vt:lpstr>
      <vt:lpstr>4.2. Biến đổi dữ liệu (Data Transforms)</vt:lpstr>
      <vt:lpstr>4.2. Biến đổi dữ liệu (Data Transforms)</vt:lpstr>
      <vt:lpstr>Cám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Pima Indians Diabetes Dataset</dc:title>
  <dc:creator>Admin</dc:creator>
  <cp:lastModifiedBy>thông lê</cp:lastModifiedBy>
  <cp:revision>18</cp:revision>
  <dcterms:created xsi:type="dcterms:W3CDTF">2025-09-23T03:53:00Z</dcterms:created>
  <dcterms:modified xsi:type="dcterms:W3CDTF">2025-09-24T07:42:46Z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