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3" r:id="rId3"/>
    <p:sldId id="264" r:id="rId4"/>
    <p:sldId id="266" r:id="rId5"/>
    <p:sldId id="267" r:id="rId6"/>
    <p:sldId id="289" r:id="rId7"/>
    <p:sldId id="269" r:id="rId8"/>
    <p:sldId id="270" r:id="rId9"/>
    <p:sldId id="297" r:id="rId10"/>
    <p:sldId id="271" r:id="rId11"/>
    <p:sldId id="272" r:id="rId12"/>
    <p:sldId id="273" r:id="rId13"/>
    <p:sldId id="285" r:id="rId14"/>
    <p:sldId id="286" r:id="rId15"/>
    <p:sldId id="274" r:id="rId16"/>
    <p:sldId id="275" r:id="rId17"/>
    <p:sldId id="288" r:id="rId18"/>
    <p:sldId id="277" r:id="rId19"/>
    <p:sldId id="278" r:id="rId20"/>
    <p:sldId id="276" r:id="rId21"/>
    <p:sldId id="279" r:id="rId22"/>
    <p:sldId id="280" r:id="rId23"/>
    <p:sldId id="283" r:id="rId24"/>
    <p:sldId id="281" r:id="rId25"/>
    <p:sldId id="290" r:id="rId26"/>
    <p:sldId id="291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4EE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754" autoAdjust="0"/>
  </p:normalViewPr>
  <p:slideViewPr>
    <p:cSldViewPr>
      <p:cViewPr varScale="1">
        <p:scale>
          <a:sx n="87" d="100"/>
          <a:sy n="87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1945-F91E-4707-91EF-BDF810CE038C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D5FC-6908-4932-AE1E-6816DDF9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67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 are case sensitive; separate multiple words with 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 are case sensitive; separate multiple words with 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1D5FC-6908-4932-AE1E-6816DDF9EF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36512D-D266-E348-B570-C54DBD86569E}" type="datetime1">
              <a:rPr lang="en-US" smtClean="0"/>
              <a:t>3/29/22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577CE-C751-D04D-B1FE-9685041AF292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B4F8872B-74B0-5142-8F3F-E018BC642181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090F5-020D-114B-8A40-4653FF4CE872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DF407E-64B9-BD4D-AAA0-1475E619F39E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AF7313-69B5-2B42-B627-2DC959516B0F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ACA063-F092-C849-9AD9-4689DBC7FFBA}" type="datetime1">
              <a:rPr lang="en-US" smtClean="0"/>
              <a:t>3/29/22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978A9-E18B-3142-8E06-C304FAA17847}" type="datetime1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A213D0-C995-6748-BB0A-0A008B21C3F4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0CF03F-F002-F245-864F-1CB6776148DB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68D7D402-9B86-1C48-A12B-8CABAFF00BDF}" type="datetime1">
              <a:rPr lang="en-US" smtClean="0"/>
              <a:t>3/29/22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B8A074B0-2434-B843-A657-09157EF5548B}" type="datetime1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3BA9C494-EE57-4648-944B-B5DAF8C17B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p.net/log10" TargetMode="External"/><Relationship Id="rId13" Type="http://schemas.openxmlformats.org/officeDocument/2006/relationships/hyperlink" Target="http://www.php.net/round" TargetMode="External"/><Relationship Id="rId3" Type="http://schemas.openxmlformats.org/officeDocument/2006/relationships/hyperlink" Target="http://www.php.net/abs" TargetMode="External"/><Relationship Id="rId7" Type="http://schemas.openxmlformats.org/officeDocument/2006/relationships/hyperlink" Target="http://www.php.net/log" TargetMode="External"/><Relationship Id="rId12" Type="http://schemas.openxmlformats.org/officeDocument/2006/relationships/hyperlink" Target="http://www.php.net/rand" TargetMode="External"/><Relationship Id="rId2" Type="http://schemas.openxmlformats.org/officeDocument/2006/relationships/notesSlide" Target="../notesSlides/notesSlide18.xml"/><Relationship Id="rId16" Type="http://schemas.openxmlformats.org/officeDocument/2006/relationships/hyperlink" Target="http://www.php.net/ta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php.net/floor" TargetMode="External"/><Relationship Id="rId11" Type="http://schemas.openxmlformats.org/officeDocument/2006/relationships/hyperlink" Target="http://www.php.net/pow" TargetMode="External"/><Relationship Id="rId5" Type="http://schemas.openxmlformats.org/officeDocument/2006/relationships/hyperlink" Target="http://www.php.net/cos" TargetMode="External"/><Relationship Id="rId15" Type="http://schemas.openxmlformats.org/officeDocument/2006/relationships/hyperlink" Target="http://www.php.net/sqrt" TargetMode="External"/><Relationship Id="rId10" Type="http://schemas.openxmlformats.org/officeDocument/2006/relationships/hyperlink" Target="http://www.php.net/min" TargetMode="External"/><Relationship Id="rId4" Type="http://schemas.openxmlformats.org/officeDocument/2006/relationships/hyperlink" Target="http://www.php.net/ceil" TargetMode="External"/><Relationship Id="rId9" Type="http://schemas.openxmlformats.org/officeDocument/2006/relationships/hyperlink" Target="http://www.php.net/max" TargetMode="External"/><Relationship Id="rId14" Type="http://schemas.openxmlformats.org/officeDocument/2006/relationships/hyperlink" Target="http://www.php.net/si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A9C494-EE57-4648-944B-B5DAF8C17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5240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c</a:t>
            </a:r>
            <a:r>
              <a:rPr lang="vi-VN" sz="2800" dirty="0"/>
              <a:t>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: </a:t>
            </a:r>
            <a:r>
              <a:rPr lang="en-US" sz="2800" i="1" dirty="0"/>
              <a:t>int, float, </a:t>
            </a:r>
            <a:r>
              <a:rPr lang="en-US" sz="2800" i="1" dirty="0" err="1"/>
              <a:t>boolean</a:t>
            </a:r>
            <a:r>
              <a:rPr lang="en-US" sz="2800" i="1" dirty="0"/>
              <a:t>, string, array, object, NULL</a:t>
            </a:r>
          </a:p>
          <a:p>
            <a:pPr lvl="1"/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/>
              <a:t>, </a:t>
            </a:r>
            <a:r>
              <a:rPr lang="en-US" sz="2400" dirty="0" err="1"/>
              <a:t>v.d.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is_string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(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) </a:t>
            </a:r>
          </a:p>
          <a:p>
            <a:r>
              <a:rPr lang="en-US" sz="2800" dirty="0"/>
              <a:t>PHP </a:t>
            </a:r>
            <a:r>
              <a:rPr lang="en-US" sz="2800" i="1" dirty="0" err="1"/>
              <a:t>chuyển</a:t>
            </a:r>
            <a:r>
              <a:rPr lang="en-US" sz="2800" i="1" dirty="0"/>
              <a:t> </a:t>
            </a:r>
            <a:r>
              <a:rPr lang="en-US" sz="2800" i="1" dirty="0" err="1"/>
              <a:t>kiểu</a:t>
            </a:r>
            <a:r>
              <a:rPr lang="en-US" sz="2800" i="1" dirty="0"/>
              <a:t> </a:t>
            </a:r>
            <a:r>
              <a:rPr lang="en-US" sz="2800" i="1" dirty="0" err="1"/>
              <a:t>dữ</a:t>
            </a:r>
            <a:r>
              <a:rPr lang="en-US" sz="2800" i="1" dirty="0"/>
              <a:t> </a:t>
            </a:r>
            <a:r>
              <a:rPr lang="en-US" sz="2800" i="1" dirty="0" err="1"/>
              <a:t>liệu</a:t>
            </a:r>
            <a:r>
              <a:rPr lang="en-US" sz="2800" i="1" dirty="0"/>
              <a:t> </a:t>
            </a:r>
            <a:r>
              <a:rPr lang="en-US" sz="2800" i="1" dirty="0" err="1"/>
              <a:t>một</a:t>
            </a:r>
            <a:r>
              <a:rPr lang="en-US" sz="2800" i="1" dirty="0"/>
              <a:t> </a:t>
            </a:r>
            <a:r>
              <a:rPr lang="en-US" sz="2800" i="1" dirty="0" err="1"/>
              <a:t>cách</a:t>
            </a:r>
            <a:r>
              <a:rPr lang="en-US" sz="2800" i="1" dirty="0"/>
              <a:t> </a:t>
            </a:r>
            <a:r>
              <a:rPr lang="en-US" sz="2800" i="1" dirty="0" err="1"/>
              <a:t>tự</a:t>
            </a:r>
            <a:r>
              <a:rPr lang="en-US" sz="2800" i="1" dirty="0"/>
              <a:t> </a:t>
            </a:r>
            <a:r>
              <a:rPr lang="en-US" sz="2800" i="1" dirty="0" err="1"/>
              <a:t>động</a:t>
            </a:r>
            <a:r>
              <a:rPr lang="en-US" sz="2800" i="1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string → int: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+</a:t>
            </a:r>
          </a:p>
          <a:p>
            <a:pPr lvl="1"/>
            <a:r>
              <a:rPr lang="en-US" sz="2400" dirty="0"/>
              <a:t>int → float: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chia /</a:t>
            </a:r>
          </a:p>
          <a:p>
            <a:r>
              <a:rPr lang="en-US" sz="2800" dirty="0" err="1"/>
              <a:t>Ép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: </a:t>
            </a:r>
            <a:r>
              <a:rPr lang="en-US" sz="2800" b="1" dirty="0"/>
              <a:t>(type):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$age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"21";</a:t>
            </a:r>
          </a:p>
        </p:txBody>
      </p:sp>
    </p:spTree>
    <p:extLst>
      <p:ext uri="{BB962C8B-B14F-4D97-AF65-F5344CB8AC3E}">
        <p14:creationId xmlns:p14="http://schemas.microsoft.com/office/powerpoint/2010/main" val="400317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5240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	- 	* 	/ 	% 	. 	++ 	--</a:t>
            </a:r>
          </a:p>
          <a:p>
            <a:r>
              <a:rPr lang="en-US" dirty="0"/>
              <a:t>= 	+= 	-= 	*= 	/= 	%= 	.=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NOTE: 5 + "7"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0070C0"/>
                </a:solidFill>
              </a:rPr>
              <a:t> 12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1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8153400" cy="313932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dòng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dòng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ghi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nhiều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dòng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đoạn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*/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72847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3505200"/>
            <a:ext cx="8153400" cy="1066800"/>
          </a:xfrm>
        </p:spPr>
        <p:txBody>
          <a:bodyPr/>
          <a:lstStyle/>
          <a:p>
            <a:r>
              <a:rPr lang="en-US" sz="2400" dirty="0"/>
              <a:t>~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: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0,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[ ]</a:t>
            </a:r>
          </a:p>
          <a:p>
            <a:r>
              <a:rPr lang="en-US" sz="2400" dirty="0"/>
              <a:t>KHÔNG CÓ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(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01 </a:t>
            </a:r>
            <a:r>
              <a:rPr lang="en-US" sz="2400" dirty="0" err="1"/>
              <a:t>chuỗi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: . (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chấm</a:t>
            </a:r>
            <a:r>
              <a:rPr lang="en-US" sz="2400" dirty="0"/>
              <a:t>),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+</a:t>
            </a:r>
          </a:p>
          <a:p>
            <a:pPr lvl="1"/>
            <a:r>
              <a:rPr lang="it-IT" sz="2100" dirty="0">
                <a:latin typeface="Courier New" pitchFamily="49" charset="0"/>
                <a:cs typeface="Courier New" pitchFamily="49" charset="0"/>
              </a:rPr>
              <a:t>5 + "2 turtle doves" === 7</a:t>
            </a:r>
          </a:p>
          <a:p>
            <a:pPr lvl="1"/>
            <a:r>
              <a:rPr lang="en-US" sz="2100" dirty="0">
                <a:latin typeface="Courier New" pitchFamily="49" charset="0"/>
                <a:cs typeface="Courier New" pitchFamily="49" charset="0"/>
              </a:rPr>
              <a:t>5 . "2 turtle doves" === "52 turtle doves"</a:t>
            </a:r>
          </a:p>
          <a:p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dấu</a:t>
            </a:r>
            <a:r>
              <a:rPr lang="en-US" sz="2400" dirty="0"/>
              <a:t> " " </a:t>
            </a:r>
            <a:r>
              <a:rPr lang="en-US" sz="2400" dirty="0" err="1"/>
              <a:t>hoặc</a:t>
            </a:r>
            <a:r>
              <a:rPr lang="en-US" sz="2400" dirty="0"/>
              <a:t> ' 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favorite_food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"Ethiopian";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favorite_food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favorite_food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favorite_food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. " cuisine";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favorite_food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	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07662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52376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index 0123456789012345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$name = "Stefanie Hatcher";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($name);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($name, "Brian Le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");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$index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($name, "e");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$first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($name, 9, 5);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($name);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8844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$age = 16;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"You are " . $age . " years old.\n";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"You are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years old.\n"; # You are 16 years old.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29718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" "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b="1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sz="3200" dirty="0"/>
              <a:t>' '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144869"/>
            <a:ext cx="8153400" cy="64633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dirty="0"/>
              <a:t>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You are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years old.\n</a:t>
            </a:r>
            <a:r>
              <a:rPr lang="en-US" dirty="0"/>
              <a:t>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# You are $age years old. \n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72907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"Today is your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ageth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birthday.\n"; #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not found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"Today is your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{$age}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birthday.\n";							      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29718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mơ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335967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NULL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$name = “Xenia";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$name = NULL;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($name))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echo "This line isn't going to be reached.\n";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31242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NULL </a:t>
            </a:r>
            <a:r>
              <a:rPr lang="en-US" sz="2400" dirty="0" err="1"/>
              <a:t>nếu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(undefined variables)</a:t>
            </a:r>
          </a:p>
          <a:p>
            <a:pPr lvl="1"/>
            <a:r>
              <a:rPr lang="en-US" sz="2000" dirty="0" err="1"/>
              <a:t>nó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NULL</a:t>
            </a:r>
          </a:p>
          <a:p>
            <a:pPr lvl="1"/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xóa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unset</a:t>
            </a:r>
          </a:p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isset</a:t>
            </a:r>
            <a:r>
              <a:rPr lang="en-US" sz="2400" dirty="0"/>
              <a:t>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NULL hay </a:t>
            </a:r>
            <a:r>
              <a:rPr lang="en-US" sz="2400" dirty="0" err="1"/>
              <a:t>không</a:t>
            </a:r>
            <a:endParaRPr lang="en-US" sz="2400" dirty="0"/>
          </a:p>
          <a:p>
            <a:r>
              <a:rPr lang="en-US" sz="2400" dirty="0"/>
              <a:t>NULL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in ra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01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(no output)</a:t>
            </a:r>
          </a:p>
        </p:txBody>
      </p:sp>
    </p:spTree>
    <p:extLst>
      <p:ext uri="{BB962C8B-B14F-4D97-AF65-F5344CB8AC3E}">
        <p14:creationId xmlns:p14="http://schemas.microsoft.com/office/powerpoint/2010/main" val="304905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(Boolean)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8153400" cy="160043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feels_like_summer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php_is_great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student_count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$nonzero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student_count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# TRUE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						            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31242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t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FALSE (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TRUE):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 err="1"/>
              <a:t>và</a:t>
            </a:r>
            <a:r>
              <a:rPr lang="en-US" sz="2400" dirty="0"/>
              <a:t> 0.0 (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ng KHÔNG PHẢI 0.00 hay 0.000)</a:t>
            </a:r>
          </a:p>
          <a:p>
            <a:pPr lvl="1"/>
            <a:r>
              <a:rPr lang="en-US" sz="2400" dirty="0"/>
              <a:t>"", "0", </a:t>
            </a:r>
            <a:r>
              <a:rPr lang="en-US" sz="2400" dirty="0" err="1"/>
              <a:t>và</a:t>
            </a:r>
            <a:r>
              <a:rPr lang="en-US" sz="2400" dirty="0"/>
              <a:t> NULL</a:t>
            </a:r>
          </a:p>
          <a:p>
            <a:pPr lvl="1"/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0</a:t>
            </a:r>
          </a:p>
          <a:p>
            <a:r>
              <a:rPr lang="en-US" sz="2800" dirty="0"/>
              <a:t>FALSE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in ra d</a:t>
            </a:r>
            <a:r>
              <a:rPr lang="vi-VN" sz="2800" dirty="0"/>
              <a:t>ư</a:t>
            </a:r>
            <a:r>
              <a:rPr lang="en-US" sz="2800" dirty="0" err="1"/>
              <a:t>ới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01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rỗng</a:t>
            </a:r>
            <a:r>
              <a:rPr lang="en-US" sz="2800" dirty="0"/>
              <a:t> (no output); TRUE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in ra </a:t>
            </a:r>
            <a:r>
              <a:rPr lang="en-US" sz="2800" dirty="0" err="1"/>
              <a:t>là</a:t>
            </a:r>
            <a:r>
              <a:rPr lang="en-US" sz="28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2916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if/else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8153400" cy="252376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(condition)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            			  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74462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4495800"/>
          </a:xfrm>
        </p:spPr>
        <p:txBody>
          <a:bodyPr/>
          <a:lstStyle/>
          <a:p>
            <a:r>
              <a:rPr lang="en-US" sz="2800" dirty="0"/>
              <a:t>PHP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"PHP Hypertext Preprocessor"</a:t>
            </a:r>
          </a:p>
          <a:p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kịch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server</a:t>
            </a:r>
          </a:p>
          <a:p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website “</a:t>
            </a:r>
            <a:r>
              <a:rPr lang="en-US" sz="2800" dirty="0" err="1"/>
              <a:t>động</a:t>
            </a:r>
            <a:r>
              <a:rPr lang="en-US" sz="2800" dirty="0"/>
              <a:t>”:</a:t>
            </a:r>
          </a:p>
          <a:p>
            <a:pPr lvl="1"/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endParaRPr lang="en-US" sz="2400" dirty="0"/>
          </a:p>
          <a:p>
            <a:pPr lvl="1"/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 database, e-mail, ...</a:t>
            </a:r>
          </a:p>
          <a:p>
            <a:pPr lvl="1"/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pPr lvl="1"/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form</a:t>
            </a:r>
          </a:p>
          <a:p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PHP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nhúng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686618"/>
            <a:ext cx="2667000" cy="207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24600" y="4572000"/>
            <a:ext cx="2819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1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95271"/>
            <a:ext cx="8153400" cy="129266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(initialization; condition; update)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        	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581400"/>
            <a:ext cx="8153400" cy="129266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for ($i = 0; $i &lt; 10; $i++) {</a:t>
            </a:r>
          </a:p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n-NO" sz="2000" dirty="0" err="1">
                <a:latin typeface="Courier New" pitchFamily="49" charset="0"/>
                <a:cs typeface="Courier New" pitchFamily="49" charset="0"/>
              </a:rPr>
              <a:t>echo</a:t>
            </a:r>
            <a:r>
              <a:rPr lang="nn-NO" sz="2000" dirty="0">
                <a:latin typeface="Courier New" pitchFamily="49" charset="0"/>
                <a:cs typeface="Courier New" pitchFamily="49" charset="0"/>
              </a:rPr>
              <a:t> "$i squared is " . $i * $i . ".\n";</a:t>
            </a:r>
          </a:p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		        	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89583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8153400" cy="101566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946737"/>
            <a:ext cx="8153400" cy="129266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						 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87378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600200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3;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$b = 4;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($a, 2) +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($b, 2));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 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83044"/>
              </p:ext>
            </p:extLst>
          </p:nvPr>
        </p:nvGraphicFramePr>
        <p:xfrm>
          <a:off x="685803" y="3840480"/>
          <a:ext cx="8153397" cy="914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6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abs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hlinkClick r:id="rId4"/>
                        </a:rPr>
                        <a:t>ceil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hlinkClick r:id="rId5"/>
                        </a:rPr>
                        <a:t>cos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6"/>
                        </a:rPr>
                        <a:t>floor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log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8"/>
                        </a:rPr>
                        <a:t>log10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9"/>
                        </a:rPr>
                        <a:t>max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10"/>
                        </a:rPr>
                        <a:t>min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11"/>
                        </a:rPr>
                        <a:t>pow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12"/>
                        </a:rPr>
                        <a:t>rand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hlinkClick r:id="rId13"/>
                        </a:rPr>
                        <a:t>round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hlinkClick r:id="rId14"/>
                        </a:rPr>
                        <a:t>sin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hlinkClick r:id="rId15"/>
                        </a:rPr>
                        <a:t>sqrt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16"/>
                        </a:rPr>
                        <a:t>tan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2775" y="3297208"/>
            <a:ext cx="19207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math functions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946301"/>
              </p:ext>
            </p:extLst>
          </p:nvPr>
        </p:nvGraphicFramePr>
        <p:xfrm>
          <a:off x="685800" y="5273040"/>
          <a:ext cx="8153400" cy="457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M_PI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M_E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M_LN2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12775" y="4905345"/>
            <a:ext cx="1991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math constants </a:t>
            </a:r>
          </a:p>
        </p:txBody>
      </p:sp>
    </p:spTree>
    <p:extLst>
      <p:ext uri="{BB962C8B-B14F-4D97-AF65-F5344CB8AC3E}">
        <p14:creationId xmlns:p14="http://schemas.microsoft.com/office/powerpoint/2010/main" val="39600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3810000"/>
            <a:ext cx="8153400" cy="1066800"/>
          </a:xfrm>
        </p:spPr>
        <p:txBody>
          <a:bodyPr/>
          <a:lstStyle/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chia </a:t>
            </a:r>
            <a:r>
              <a:rPr lang="en-US" sz="2400" dirty="0" err="1"/>
              <a:t>giữa</a:t>
            </a:r>
            <a:r>
              <a:rPr lang="en-US" sz="2400" dirty="0"/>
              <a:t> 02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01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63121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$a = 7 / 2; # float: 3.5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$b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$a; #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3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$c = round($a); # float: 4.0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$d = "123"; # string: "123"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$e =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$d; #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123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483770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B</a:t>
            </a:r>
            <a:r>
              <a:rPr lang="vi-VN" b="1" u="sng" dirty="0"/>
              <a:t>ư</a:t>
            </a:r>
            <a:r>
              <a:rPr lang="en-US" b="1" u="sng" dirty="0" err="1"/>
              <a:t>ớc</a:t>
            </a:r>
            <a:r>
              <a:rPr lang="en-US" b="1" u="sng" dirty="0"/>
              <a:t> 1:</a:t>
            </a:r>
            <a:r>
              <a:rPr lang="en-US" b="1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“Twinkle, Twinkle little star.”</a:t>
            </a:r>
          </a:p>
          <a:p>
            <a:r>
              <a:rPr lang="en-US" b="1" u="sng" dirty="0"/>
              <a:t>B</a:t>
            </a:r>
            <a:r>
              <a:rPr lang="vi-VN" b="1" u="sng" dirty="0"/>
              <a:t>ư</a:t>
            </a:r>
            <a:r>
              <a:rPr lang="en-US" b="1" u="sng" dirty="0" err="1"/>
              <a:t>ớc</a:t>
            </a:r>
            <a:r>
              <a:rPr lang="en-US" b="1" u="sng" dirty="0"/>
              <a:t> 2:</a:t>
            </a:r>
            <a:r>
              <a:rPr lang="en-US" b="1" dirty="0"/>
              <a:t> </a:t>
            </a:r>
            <a:r>
              <a:rPr lang="en-US" dirty="0" err="1"/>
              <a:t>tạo</a:t>
            </a:r>
            <a:r>
              <a:rPr lang="en-US" dirty="0"/>
              <a:t> 02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02 </a:t>
            </a:r>
            <a:r>
              <a:rPr lang="en-US" dirty="0" err="1"/>
              <a:t>từ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“Twinkle” </a:t>
            </a:r>
            <a:r>
              <a:rPr lang="en-US" dirty="0" err="1"/>
              <a:t>và</a:t>
            </a:r>
            <a:r>
              <a:rPr lang="en-US" dirty="0"/>
              <a:t> “star”. </a:t>
            </a:r>
            <a:r>
              <a:rPr lang="en-US" dirty="0" err="1">
                <a:sym typeface="Wingdings" panose="05000000000000000000" pitchFamily="2" charset="2"/>
              </a:rPr>
              <a:t>Viết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cả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câu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)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</a:t>
            </a:r>
            <a:r>
              <a:rPr lang="en-US" dirty="0" err="1"/>
              <a:t>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ở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02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9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02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$x=10;</a:t>
            </a:r>
            <a:br>
              <a:rPr lang="en-US" sz="2000" dirty="0"/>
            </a:br>
            <a:r>
              <a:rPr lang="en-US" sz="2000" dirty="0"/>
              <a:t>$y=7;</a:t>
            </a:r>
          </a:p>
          <a:p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(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02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10 + 7 = 17</a:t>
            </a:r>
            <a:br>
              <a:rPr lang="en-US" sz="2000" dirty="0"/>
            </a:br>
            <a:r>
              <a:rPr lang="en-US" sz="2000" dirty="0"/>
              <a:t>10 - 7 = 3</a:t>
            </a:r>
            <a:br>
              <a:rPr lang="en-US" sz="2000" dirty="0"/>
            </a:br>
            <a:r>
              <a:rPr lang="en-US" sz="2000" dirty="0"/>
              <a:t>10 * 7 = 70</a:t>
            </a:r>
            <a:br>
              <a:rPr lang="en-US" sz="2000" dirty="0"/>
            </a:br>
            <a:r>
              <a:rPr lang="en-US" sz="2000" dirty="0"/>
              <a:t>10 / 7 = 1.4285714285714</a:t>
            </a:r>
            <a:br>
              <a:rPr lang="en-US" sz="2000" dirty="0"/>
            </a:br>
            <a:r>
              <a:rPr lang="en-US" sz="2000" dirty="0"/>
              <a:t>10 % 7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$variable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8.</a:t>
            </a:r>
          </a:p>
          <a:p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in ra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(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$variable):</a:t>
            </a:r>
          </a:p>
          <a:p>
            <a:pPr marL="0" indent="0">
              <a:buNone/>
            </a:pPr>
            <a:r>
              <a:rPr lang="en-US" sz="2000" dirty="0"/>
              <a:t>Value is now 8.</a:t>
            </a:r>
            <a:br>
              <a:rPr lang="en-US" sz="2000" dirty="0"/>
            </a:br>
            <a:r>
              <a:rPr lang="en-US" sz="2000" dirty="0"/>
              <a:t>Add 2. Value is now 10.</a:t>
            </a:r>
            <a:br>
              <a:rPr lang="en-US" sz="2000" dirty="0"/>
            </a:br>
            <a:r>
              <a:rPr lang="en-US" sz="2000" dirty="0"/>
              <a:t>Subtract 4. Value is now 6.</a:t>
            </a:r>
            <a:br>
              <a:rPr lang="en-US" sz="2000" dirty="0"/>
            </a:br>
            <a:r>
              <a:rPr lang="en-US" sz="2000" dirty="0"/>
              <a:t>Multiply by 5. Value is now 30.</a:t>
            </a:r>
            <a:br>
              <a:rPr lang="en-US" sz="2000" dirty="0"/>
            </a:br>
            <a:r>
              <a:rPr lang="en-US" sz="2000" dirty="0"/>
              <a:t>Divide by 3. Value is now 10.</a:t>
            </a:r>
            <a:br>
              <a:rPr lang="en-US" sz="2000" dirty="0"/>
            </a:br>
            <a:r>
              <a:rPr lang="en-US" sz="2000" dirty="0"/>
              <a:t>Increment value by one. Value is now 11.</a:t>
            </a:r>
            <a:br>
              <a:rPr lang="en-US" sz="2000" dirty="0"/>
            </a:br>
            <a:r>
              <a:rPr lang="en-US" sz="2000" dirty="0"/>
              <a:t>Decrement value by one. Value is now 10.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2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$around="around";</a:t>
            </a:r>
          </a:p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cặp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nháy</a:t>
            </a:r>
            <a:r>
              <a:rPr lang="en-US" sz="2800" dirty="0"/>
              <a:t> đ</a:t>
            </a:r>
            <a:r>
              <a:rPr lang="vi-VN" sz="2800" dirty="0"/>
              <a:t>ơ</a:t>
            </a:r>
            <a:r>
              <a:rPr lang="en-US" sz="2800" dirty="0"/>
              <a:t>n (' ')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in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b="1" dirty="0"/>
              <a:t>What goes around, comes around.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6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Viết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in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01 </a:t>
            </a:r>
            <a:r>
              <a:rPr lang="en-US" sz="2800" dirty="0" err="1"/>
              <a:t>trong</a:t>
            </a:r>
            <a:r>
              <a:rPr lang="en-US" sz="2800" dirty="0"/>
              <a:t> 02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500" dirty="0" err="1"/>
              <a:t>Nếu</a:t>
            </a:r>
            <a:r>
              <a:rPr lang="en-US" sz="2500" dirty="0"/>
              <a:t> </a:t>
            </a:r>
            <a:r>
              <a:rPr lang="en-US" sz="2500" dirty="0" err="1"/>
              <a:t>tháng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tại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tháng</a:t>
            </a:r>
            <a:r>
              <a:rPr lang="en-US" sz="2500" dirty="0"/>
              <a:t> 8: </a:t>
            </a:r>
            <a:r>
              <a:rPr lang="en-US" sz="2500" b="1" dirty="0"/>
              <a:t>It's August, so it's really hot.</a:t>
            </a:r>
          </a:p>
          <a:p>
            <a:pPr lvl="1"/>
            <a:r>
              <a:rPr lang="en-US" sz="2500" dirty="0"/>
              <a:t>Ng</a:t>
            </a:r>
            <a:r>
              <a:rPr lang="vi-VN" sz="2500" dirty="0"/>
              <a:t>ư</a:t>
            </a:r>
            <a:r>
              <a:rPr lang="en-US" sz="2500" dirty="0" err="1"/>
              <a:t>ợc</a:t>
            </a:r>
            <a:r>
              <a:rPr lang="en-US" sz="2500" dirty="0"/>
              <a:t> </a:t>
            </a:r>
            <a:r>
              <a:rPr lang="en-US" sz="2500" dirty="0" err="1"/>
              <a:t>lại</a:t>
            </a:r>
            <a:r>
              <a:rPr lang="en-US" sz="2500" dirty="0"/>
              <a:t>:</a:t>
            </a:r>
            <a:r>
              <a:rPr lang="en-US" sz="2500" b="1" dirty="0"/>
              <a:t> Not August, so at least not in the peak of the heat.</a:t>
            </a:r>
          </a:p>
          <a:p>
            <a:r>
              <a:rPr lang="en-US" sz="2800" dirty="0" err="1"/>
              <a:t>Gợi</a:t>
            </a:r>
            <a:r>
              <a:rPr lang="en-US" sz="2800" dirty="0"/>
              <a:t> ý: </a:t>
            </a:r>
            <a:r>
              <a:rPr lang="en-US" sz="2800" dirty="0" err="1"/>
              <a:t>hàm</a:t>
            </a:r>
            <a:r>
              <a:rPr lang="en-US" sz="2800" dirty="0"/>
              <a:t> </a:t>
            </a:r>
            <a:r>
              <a:rPr lang="en-US" sz="2800" i="1" dirty="0"/>
              <a:t>'date('F', time())’: </a:t>
            </a:r>
            <a:r>
              <a:rPr lang="en-US" sz="2800" dirty="0" err="1"/>
              <a:t>lấy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Tháng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in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duyệt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bình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đến</a:t>
            </a:r>
            <a:r>
              <a:rPr lang="en-US" sz="2800" dirty="0"/>
              <a:t> 12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1 * 1 = 1</a:t>
            </a:r>
          </a:p>
          <a:p>
            <a:pPr marL="0" indent="0">
              <a:buNone/>
            </a:pPr>
            <a:r>
              <a:rPr lang="en-US" sz="2800" dirty="0"/>
              <a:t>2 * 2 = 4</a:t>
            </a:r>
          </a:p>
          <a:p>
            <a:pPr marL="0" indent="0">
              <a:buNone/>
            </a:pPr>
            <a:r>
              <a:rPr lang="en-US" sz="2800" dirty="0"/>
              <a:t>3 * 3 = 9</a:t>
            </a:r>
          </a:p>
          <a:p>
            <a:pPr marL="0" indent="0">
              <a:buNone/>
            </a:pPr>
            <a:r>
              <a:rPr lang="en-US" sz="2800" dirty="0"/>
              <a:t>…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</a:t>
            </a:r>
            <a:r>
              <a:rPr lang="en-US" dirty="0" err="1"/>
              <a:t>của</a:t>
            </a:r>
            <a:r>
              <a:rPr lang="en-US" dirty="0"/>
              <a:t> 01 request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2743200"/>
            <a:ext cx="137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 world!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6324600"/>
            <a:ext cx="2133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User’s computer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6381690"/>
            <a:ext cx="2133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Server computer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2438400"/>
            <a:ext cx="1524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Hello.php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1950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PHP </a:t>
            </a:r>
            <a:r>
              <a:rPr lang="en-US" sz="2400" dirty="0" err="1"/>
              <a:t>để</a:t>
            </a:r>
            <a:r>
              <a:rPr lang="en-US" sz="2400" dirty="0"/>
              <a:t> in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nh</a:t>
            </a:r>
            <a:r>
              <a:rPr lang="vi-VN" sz="2400" dirty="0"/>
              <a:t>ư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Gợi</a:t>
            </a:r>
            <a:r>
              <a:rPr lang="en-US" sz="2400" dirty="0"/>
              <a:t> ý: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lồng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5980"/>
              </p:ext>
            </p:extLst>
          </p:nvPr>
        </p:nvGraphicFramePr>
        <p:xfrm>
          <a:off x="612776" y="2590800"/>
          <a:ext cx="8153397" cy="2560320"/>
        </p:xfrm>
        <a:graphic>
          <a:graphicData uri="http://schemas.openxmlformats.org/drawingml/2006/table">
            <a:tbl>
              <a:tblPr/>
              <a:tblGrid>
                <a:gridCol w="1164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14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35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Verdana"/>
                        </a:rPr>
                        <a:t>42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Verdana"/>
                        </a:rPr>
                        <a:t>49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8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591270"/>
            <a:ext cx="8153400" cy="923330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"Hello world!";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?&gt;				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2819400"/>
            <a:ext cx="8153400" cy="6771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Hello world!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</p:spTree>
    <p:extLst>
      <p:ext uri="{BB962C8B-B14F-4D97-AF65-F5344CB8AC3E}">
        <p14:creationId xmlns:p14="http://schemas.microsoft.com/office/powerpoint/2010/main" val="277264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62606"/>
            <a:ext cx="7138988" cy="514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5334000"/>
            <a:ext cx="1370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337981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648200"/>
            <a:ext cx="8153400" cy="1066800"/>
          </a:xfrm>
        </p:spPr>
        <p:txBody>
          <a:bodyPr/>
          <a:lstStyle/>
          <a:p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của</a:t>
            </a:r>
            <a:r>
              <a:rPr lang="en-US" sz="2400" dirty="0"/>
              <a:t> 01 </a:t>
            </a:r>
            <a:r>
              <a:rPr lang="en-US" sz="2400" dirty="0" err="1"/>
              <a:t>tập</a:t>
            </a:r>
            <a:r>
              <a:rPr lang="en-US" sz="2400" dirty="0"/>
              <a:t> tin .php ở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&lt;?php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?&gt;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PHP </a:t>
            </a:r>
            <a:r>
              <a:rPr lang="en-US" sz="2400" dirty="0" err="1"/>
              <a:t>proccessor</a:t>
            </a: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khác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ra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86232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Nội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dung HTML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Mã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nguồn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PHP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Nội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dung HTML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&lt;?php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Mã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nguồn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PHP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Nội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dung HTML…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17259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print/echo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3579674"/>
            <a:ext cx="8153400" cy="175432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"Hello, World!\n";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"Escape \"chars\" are the SAME as in Java!\n";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"You can have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 breaks in a string.";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'A string can use "single-quotes". It\'s cool!';						  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54921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Hello world!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Escape "chars" are the SAME as in Java! You can have line breaks in a string. A string can use "single-quotes". It's cool!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    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39669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 "text";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print("text”);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"text";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echo ("text”); 				  		  				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61146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in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print/echo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8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echo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 </a:t>
            </a:r>
          </a:p>
          <a:p>
            <a:r>
              <a:rPr lang="en-US" b="1" dirty="0">
                <a:solidFill>
                  <a:srgbClr val="0070C0"/>
                </a:solidFill>
              </a:rPr>
              <a:t>print</a:t>
            </a:r>
            <a:r>
              <a:rPr lang="en-US" dirty="0"/>
              <a:t> 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</a:t>
            </a:r>
          </a:p>
          <a:p>
            <a:r>
              <a:rPr lang="en-US" b="1" dirty="0">
                <a:solidFill>
                  <a:srgbClr val="0070C0"/>
                </a:solidFill>
              </a:rPr>
              <a:t>echo</a:t>
            </a:r>
            <a:r>
              <a:rPr lang="en-US" dirty="0"/>
              <a:t>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print</a:t>
            </a:r>
            <a:r>
              <a:rPr lang="en-US" dirty="0"/>
              <a:t> 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1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echo</a:t>
            </a:r>
            <a:r>
              <a:rPr lang="en-US" dirty="0"/>
              <a:t> 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0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076271"/>
            <a:ext cx="8153400" cy="120032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"mundruid78";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$age = 16;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drinking_age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$age + 5;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this_class_rocks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TRUE;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11868"/>
            <a:ext cx="81534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$name = expression;	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3352800"/>
            <a:ext cx="8153400" cy="4495800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HOA – Th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$ </a:t>
            </a:r>
            <a:r>
              <a:rPr lang="en-US" i="1" dirty="0"/>
              <a:t>(</a:t>
            </a:r>
            <a:r>
              <a:rPr lang="en-US" i="1" dirty="0" err="1"/>
              <a:t>khai</a:t>
            </a:r>
            <a:r>
              <a:rPr lang="en-US" i="1" dirty="0"/>
              <a:t> </a:t>
            </a:r>
            <a:r>
              <a:rPr lang="en-US" i="1" dirty="0" err="1"/>
              <a:t>báo</a:t>
            </a:r>
            <a:r>
              <a:rPr lang="en-US" i="1" dirty="0"/>
              <a:t> &amp;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)</a:t>
            </a:r>
          </a:p>
          <a:p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92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1013</TotalTime>
  <Words>2166</Words>
  <Application>Microsoft Macintosh PowerPoint</Application>
  <PresentationFormat>On-screen Show (4:3)</PresentationFormat>
  <Paragraphs>333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Times New Roman</vt:lpstr>
      <vt:lpstr>Tw Cen MT</vt:lpstr>
      <vt:lpstr>UTM Aptima</vt:lpstr>
      <vt:lpstr>UTM Avo</vt:lpstr>
      <vt:lpstr>Verdana</vt:lpstr>
      <vt:lpstr>Wingdings</vt:lpstr>
      <vt:lpstr>Wingdings 2</vt:lpstr>
      <vt:lpstr>Theme2</vt:lpstr>
      <vt:lpstr>PHP Cơ bản</vt:lpstr>
      <vt:lpstr>PHP là gì?</vt:lpstr>
      <vt:lpstr>Lifecycle của 01 request PHP</vt:lpstr>
      <vt:lpstr>Hello World!</vt:lpstr>
      <vt:lpstr>Xem trang PHP</vt:lpstr>
      <vt:lpstr>Mã nguồn PHP</vt:lpstr>
      <vt:lpstr>Lệnh in giá trị: print/echo</vt:lpstr>
      <vt:lpstr>Lệnh in giá trị: print/echo</vt:lpstr>
      <vt:lpstr>Biến</vt:lpstr>
      <vt:lpstr>Biến</vt:lpstr>
      <vt:lpstr>Toán tử số học</vt:lpstr>
      <vt:lpstr>Ghi chú</vt:lpstr>
      <vt:lpstr>Kiểu String</vt:lpstr>
      <vt:lpstr>Các hàm xử lý String</vt:lpstr>
      <vt:lpstr>Chuỗi thông dịch</vt:lpstr>
      <vt:lpstr>Chuỗi thông dịch</vt:lpstr>
      <vt:lpstr>Giá trị NULL</vt:lpstr>
      <vt:lpstr>(Boolean) Kiểu bool</vt:lpstr>
      <vt:lpstr>if/else</vt:lpstr>
      <vt:lpstr>Vòng lặp for</vt:lpstr>
      <vt:lpstr>Vòng lặp while</vt:lpstr>
      <vt:lpstr>Math operations</vt:lpstr>
      <vt:lpstr>Kiểu int và float</vt:lpstr>
      <vt:lpstr>Bài tập 01</vt:lpstr>
      <vt:lpstr>Bài tập 02</vt:lpstr>
      <vt:lpstr>Bài tập 03</vt:lpstr>
      <vt:lpstr>Bài tập 04</vt:lpstr>
      <vt:lpstr>Bài tập 05</vt:lpstr>
      <vt:lpstr>Bài tập 06</vt:lpstr>
      <vt:lpstr>Bài tập 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basics</dc:title>
  <dc:creator>Xenia Mountrouidou</dc:creator>
  <cp:lastModifiedBy>Trần Thanh Tuấn</cp:lastModifiedBy>
  <cp:revision>163</cp:revision>
  <dcterms:created xsi:type="dcterms:W3CDTF">2011-07-22T19:31:05Z</dcterms:created>
  <dcterms:modified xsi:type="dcterms:W3CDTF">2022-03-29T03:36:31Z</dcterms:modified>
</cp:coreProperties>
</file>