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61" r:id="rId3"/>
    <p:sldId id="263" r:id="rId4"/>
    <p:sldId id="262" r:id="rId5"/>
    <p:sldId id="264" r:id="rId6"/>
    <p:sldId id="266" r:id="rId7"/>
    <p:sldId id="267" r:id="rId8"/>
    <p:sldId id="258" r:id="rId9"/>
    <p:sldId id="259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60" r:id="rId22"/>
    <p:sldId id="280" r:id="rId23"/>
    <p:sldId id="281" r:id="rId24"/>
    <p:sldId id="26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DF25A-4668-4E57-802C-784A527F0BED}" type="datetimeFigureOut">
              <a:rPr lang="en-US" smtClean="0"/>
              <a:t>9/4/2011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C52CB-13BD-4515-BC6C-7346B890E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34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7F264-A326-46FE-B27C-50EAD2E402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17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output?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notice how \ must be escaped to \\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D4BC2-F33D-40FA-BBDD-FB72887CD5A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33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output?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notice how \ must be escaped to \\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D4BC2-F33D-40FA-BBDD-FB72887CD5A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33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delete the comments that give out the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D4BC2-F33D-40FA-BBDD-FB72887CD5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33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regular expression ("regex"): a description of a pattern of text </a:t>
            </a:r>
          </a:p>
          <a:p>
            <a:pPr lvl="1"/>
            <a:r>
              <a:rPr lang="en-US" dirty="0" smtClean="0"/>
              <a:t>can test whether a string matches the expression's pattern</a:t>
            </a:r>
          </a:p>
          <a:p>
            <a:pPr lvl="1"/>
            <a:r>
              <a:rPr lang="en-US" dirty="0" smtClean="0"/>
              <a:t>can use a regex to search/replace characters in a string</a:t>
            </a:r>
          </a:p>
          <a:p>
            <a:r>
              <a:rPr lang="en-US" dirty="0" smtClean="0"/>
              <a:t>regular expressions are extremely powerful but tough to read</a:t>
            </a:r>
            <a:br>
              <a:rPr lang="en-US" dirty="0" smtClean="0"/>
            </a:br>
            <a:r>
              <a:rPr lang="en-US" dirty="0" smtClean="0"/>
              <a:t>(the above regular expression matches email addresses)</a:t>
            </a:r>
          </a:p>
          <a:p>
            <a:r>
              <a:rPr lang="en-US" dirty="0" smtClean="0"/>
              <a:t>regular expressions occur in many places: </a:t>
            </a:r>
          </a:p>
          <a:p>
            <a:pPr lvl="1"/>
            <a:r>
              <a:rPr lang="en-US" dirty="0" smtClean="0"/>
              <a:t>Java: Scanner, String's split method (CSE 143 sentence generator)</a:t>
            </a:r>
          </a:p>
          <a:p>
            <a:pPr lvl="1"/>
            <a:r>
              <a:rPr lang="en-US" dirty="0" smtClean="0"/>
              <a:t>supported by PHP, JavaScript, and other languages</a:t>
            </a:r>
          </a:p>
          <a:p>
            <a:pPr lvl="1"/>
            <a:r>
              <a:rPr lang="en-US" dirty="0" smtClean="0"/>
              <a:t>many text editors (</a:t>
            </a:r>
            <a:r>
              <a:rPr lang="en-US" dirty="0" err="1" smtClean="0"/>
              <a:t>TextPad</a:t>
            </a:r>
            <a:r>
              <a:rPr lang="en-US" dirty="0" smtClean="0"/>
              <a:t>) allow regexes in search/replace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D4BC2-F33D-40FA-BBDD-FB72887CD5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33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delete the comments that give out the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D4BC2-F33D-40FA-BBDD-FB72887CD5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33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"/[ACGT]+/"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C52CB-13BD-4515-BC6C-7346B890EE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02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C52CB-13BD-4515-BC6C-7346B890EE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02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"/[ABCDF][+\-]?/"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C52CB-13BD-4515-BC6C-7346B890EE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02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"/\$\d{3,}\.\d{2}/"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C52CB-13BD-4515-BC6C-7346B890EE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02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output?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D4BC2-F33D-40FA-BBDD-FB72887CD5A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33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842276A-C498-489B-B650-D15664D1F22E}" type="datetime1">
              <a:rPr lang="en-US" smtClean="0"/>
              <a:t>9/4/2011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0D89CC-6C86-46FC-A01F-E2AE42D8F13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14AABC-1DE7-4A67-B5B9-2237B4F02CCD}" type="datetime1">
              <a:rPr lang="en-US" smtClean="0"/>
              <a:t>9/4/2011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0D89CC-6C86-46FC-A01F-E2AE42D8F1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F41604AE-7B58-4C79-8624-97FCD7B16741}" type="datetime1">
              <a:rPr lang="en-US" smtClean="0"/>
              <a:t>9/4/2011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580D89CC-6C86-46FC-A01F-E2AE42D8F13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A77264-F6DC-4043-88A1-05E0D57B6367}" type="datetime1">
              <a:rPr lang="en-US" smtClean="0"/>
              <a:t>9/4/2011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0D89CC-6C86-46FC-A01F-E2AE42D8F1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447AA9-C520-43EE-A20F-711B6B50A371}" type="datetime1">
              <a:rPr lang="en-US" smtClean="0"/>
              <a:t>9/4/2011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80D89CC-6C86-46FC-A01F-E2AE42D8F1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0708411-3BB4-42E2-8BB6-F91F0C435088}" type="datetime1">
              <a:rPr lang="en-US" smtClean="0"/>
              <a:t>9/4/2011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580D89CC-6C86-46FC-A01F-E2AE42D8F1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9BB762-22F2-4801-AB87-0D63E8671FB7}" type="datetime1">
              <a:rPr lang="en-US" smtClean="0"/>
              <a:t>9/4/2011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580D89CC-6C86-46FC-A01F-E2AE42D8F1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840740-673F-4089-8DCD-1BE4605BE496}" type="datetime1">
              <a:rPr lang="en-US" smtClean="0"/>
              <a:t>9/4/2011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0D89CC-6C86-46FC-A01F-E2AE42D8F1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EB56CB-23E2-410F-B799-3AF70CCF7623}" type="datetime1">
              <a:rPr lang="en-US" smtClean="0"/>
              <a:t>9/4/2011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0D89CC-6C86-46FC-A01F-E2AE42D8F1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CB6EA0-5996-49BE-B1F0-A6E4C68EED84}" type="datetime1">
              <a:rPr lang="en-US" smtClean="0"/>
              <a:t>9/4/2011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0D89CC-6C86-46FC-A01F-E2AE42D8F1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FB76F534-8462-4D86-A0A7-C509BF7DBB1D}" type="datetime1">
              <a:rPr lang="en-US" smtClean="0"/>
              <a:t>9/4/2011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580D89CC-6C86-46FC-A01F-E2AE42D8F13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693B5DC2-0D8B-4896-BDF1-93DDA755E00B}" type="datetime1">
              <a:rPr lang="en-US" smtClean="0"/>
              <a:t>9/4/2011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580D89CC-6C86-46FC-A01F-E2AE42D8F1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preg-replace" TargetMode="External"/><Relationship Id="rId2" Type="http://schemas.openxmlformats.org/officeDocument/2006/relationships/hyperlink" Target="http://www.php.net/preg-matc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hp.net/preg-split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0D89CC-6C86-46FC-A01F-E2AE42D8F1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00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362200"/>
            <a:ext cx="8153400" cy="4495800"/>
          </a:xfrm>
        </p:spPr>
        <p:txBody>
          <a:bodyPr/>
          <a:lstStyle/>
          <a:p>
            <a:r>
              <a:rPr lang="en-US" dirty="0"/>
              <a:t>in PHP, regexes are strings that begin and end with /</a:t>
            </a:r>
          </a:p>
          <a:p>
            <a:r>
              <a:rPr lang="en-US" dirty="0"/>
              <a:t>the simplest regexes simply match a particular substring</a:t>
            </a:r>
          </a:p>
          <a:p>
            <a:r>
              <a:rPr lang="en-US" dirty="0"/>
              <a:t>the above regular expression matches any string containing "</a:t>
            </a:r>
            <a:r>
              <a:rPr lang="en-US" dirty="0" err="1"/>
              <a:t>abc</a:t>
            </a:r>
            <a:r>
              <a:rPr lang="en-US" dirty="0"/>
              <a:t>":</a:t>
            </a:r>
          </a:p>
          <a:p>
            <a:pPr lvl="1"/>
            <a:r>
              <a:rPr lang="en-US" dirty="0"/>
              <a:t>YES: "</a:t>
            </a:r>
            <a:r>
              <a:rPr lang="en-US" dirty="0" err="1"/>
              <a:t>abc</a:t>
            </a:r>
            <a:r>
              <a:rPr lang="en-US" dirty="0"/>
              <a:t>", "</a:t>
            </a:r>
            <a:r>
              <a:rPr lang="en-US" dirty="0" err="1"/>
              <a:t>abcdef</a:t>
            </a:r>
            <a:r>
              <a:rPr lang="en-US" dirty="0"/>
              <a:t>", "</a:t>
            </a:r>
            <a:r>
              <a:rPr lang="en-US" dirty="0" err="1"/>
              <a:t>defabc</a:t>
            </a:r>
            <a:r>
              <a:rPr lang="en-US" dirty="0"/>
              <a:t>", ".=.</a:t>
            </a:r>
            <a:r>
              <a:rPr lang="en-US" dirty="0" err="1"/>
              <a:t>abc</a:t>
            </a:r>
            <a:r>
              <a:rPr lang="en-US" dirty="0"/>
              <a:t>.=.", ...</a:t>
            </a:r>
          </a:p>
          <a:p>
            <a:pPr lvl="1"/>
            <a:r>
              <a:rPr lang="en-US" dirty="0"/>
              <a:t>NO: "</a:t>
            </a:r>
            <a:r>
              <a:rPr lang="en-US" dirty="0" err="1"/>
              <a:t>fedcba</a:t>
            </a:r>
            <a:r>
              <a:rPr lang="en-US" dirty="0"/>
              <a:t>", "</a:t>
            </a:r>
            <a:r>
              <a:rPr lang="en-US" dirty="0" err="1"/>
              <a:t>ab</a:t>
            </a:r>
            <a:r>
              <a:rPr lang="en-US" dirty="0"/>
              <a:t> c", "PHP", 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80D89CC-6C86-46FC-A01F-E2AE42D8F13B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1600200"/>
            <a:ext cx="8001000" cy="53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/</a:t>
            </a:r>
            <a:r>
              <a:rPr lang="en-US" sz="2800" dirty="0" err="1" smtClean="0">
                <a:solidFill>
                  <a:schemeClr val="tx1"/>
                </a:solidFill>
              </a:rPr>
              <a:t>abc</a:t>
            </a:r>
            <a:r>
              <a:rPr lang="en-US" sz="2800" dirty="0" smtClean="0">
                <a:solidFill>
                  <a:schemeClr val="tx1"/>
                </a:solidFill>
              </a:rPr>
              <a:t>/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968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Wildcards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dot . matches any character except a \n line break</a:t>
            </a:r>
          </a:p>
          <a:p>
            <a:pPr lvl="1"/>
            <a:r>
              <a:rPr lang="en-US" dirty="0"/>
              <a:t>"/.</a:t>
            </a:r>
            <a:r>
              <a:rPr lang="en-US" dirty="0" err="1"/>
              <a:t>oo.y</a:t>
            </a:r>
            <a:r>
              <a:rPr lang="en-US" dirty="0"/>
              <a:t>/" matches "</a:t>
            </a:r>
            <a:r>
              <a:rPr lang="en-US" dirty="0" err="1"/>
              <a:t>Doocy</a:t>
            </a:r>
            <a:r>
              <a:rPr lang="en-US" dirty="0"/>
              <a:t>", "goofy", "</a:t>
            </a:r>
            <a:r>
              <a:rPr lang="en-US" dirty="0" err="1"/>
              <a:t>LooNy</a:t>
            </a:r>
            <a:r>
              <a:rPr lang="en-US" dirty="0"/>
              <a:t>", ...</a:t>
            </a:r>
          </a:p>
          <a:p>
            <a:r>
              <a:rPr lang="en-US" dirty="0"/>
              <a:t>A trailing i at the end of a regex (after the closing /) signifies a case-insensitive match</a:t>
            </a:r>
          </a:p>
          <a:p>
            <a:pPr lvl="1"/>
            <a:r>
              <a:rPr lang="en-US" dirty="0" smtClean="0"/>
              <a:t>"/</a:t>
            </a:r>
            <a:r>
              <a:rPr lang="en-US" dirty="0" err="1" smtClean="0"/>
              <a:t>xen</a:t>
            </a:r>
            <a:r>
              <a:rPr lang="en-US" dirty="0" smtClean="0"/>
              <a:t>/i</a:t>
            </a:r>
            <a:r>
              <a:rPr lang="en-US" dirty="0"/>
              <a:t>" matches </a:t>
            </a:r>
            <a:r>
              <a:rPr lang="en-US" dirty="0" smtClean="0"/>
              <a:t>“Xenia", “xenophobic", “</a:t>
            </a:r>
            <a:r>
              <a:rPr lang="en-US" dirty="0" err="1" smtClean="0"/>
              <a:t>Xena</a:t>
            </a:r>
            <a:r>
              <a:rPr lang="en-US" dirty="0" smtClean="0"/>
              <a:t> the warrior princess", “XEN technologies” </a:t>
            </a:r>
            <a:r>
              <a:rPr lang="en-US" dirty="0"/>
              <a:t>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80D89CC-6C86-46FC-A01F-E2AE42D8F1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35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characters: |, (), ^, \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| means </a:t>
            </a:r>
            <a:r>
              <a:rPr lang="en-US" i="1" dirty="0"/>
              <a:t>OR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"/</a:t>
            </a:r>
            <a:r>
              <a:rPr lang="en-US" dirty="0" err="1"/>
              <a:t>abc|def|g</a:t>
            </a:r>
            <a:r>
              <a:rPr lang="en-US" dirty="0"/>
              <a:t>/" matches "</a:t>
            </a:r>
            <a:r>
              <a:rPr lang="en-US" dirty="0" err="1"/>
              <a:t>abc</a:t>
            </a:r>
            <a:r>
              <a:rPr lang="en-US" dirty="0"/>
              <a:t>", "</a:t>
            </a:r>
            <a:r>
              <a:rPr lang="en-US" dirty="0" err="1"/>
              <a:t>def</a:t>
            </a:r>
            <a:r>
              <a:rPr lang="en-US" dirty="0"/>
              <a:t>", or "g"</a:t>
            </a:r>
          </a:p>
          <a:p>
            <a:pPr lvl="1"/>
            <a:r>
              <a:rPr lang="en-US" dirty="0"/>
              <a:t>There's no </a:t>
            </a:r>
            <a:r>
              <a:rPr lang="en-US" i="1" dirty="0"/>
              <a:t>AND</a:t>
            </a:r>
            <a:r>
              <a:rPr lang="en-US" dirty="0"/>
              <a:t> symbol. Why not?</a:t>
            </a:r>
          </a:p>
          <a:p>
            <a:r>
              <a:rPr lang="en-US" dirty="0"/>
              <a:t>() are for grouping </a:t>
            </a:r>
          </a:p>
          <a:p>
            <a:pPr lvl="1"/>
            <a:r>
              <a:rPr lang="en-US" dirty="0"/>
              <a:t>"/(</a:t>
            </a:r>
            <a:r>
              <a:rPr lang="en-US" dirty="0" err="1"/>
              <a:t>Homer|Marge</a:t>
            </a:r>
            <a:r>
              <a:rPr lang="en-US" dirty="0"/>
              <a:t>) Simpson/" matches "Homer Simpson" or "Marge Simpson"</a:t>
            </a:r>
          </a:p>
          <a:p>
            <a:r>
              <a:rPr lang="en-US" dirty="0"/>
              <a:t>^ matches the beginning of a line; $ the end </a:t>
            </a:r>
          </a:p>
          <a:p>
            <a:pPr lvl="1"/>
            <a:r>
              <a:rPr lang="en-US" dirty="0"/>
              <a:t>"/^&lt;!--$/" matches a line that consists entirely of </a:t>
            </a:r>
            <a:r>
              <a:rPr lang="en-US" dirty="0" smtClean="0"/>
              <a:t>"&lt;!--"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80D89CC-6C86-46FC-A01F-E2AE42D8F1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1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characters: |, (), ^, \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\ starts an escape sequence </a:t>
            </a:r>
          </a:p>
          <a:p>
            <a:pPr lvl="1"/>
            <a:r>
              <a:rPr lang="en-US" dirty="0"/>
              <a:t>many characters must be escaped to match them literally: / \ $ . [ ] ( ) ^ * + ?</a:t>
            </a:r>
          </a:p>
          <a:p>
            <a:pPr lvl="1"/>
            <a:r>
              <a:rPr lang="en-US" dirty="0"/>
              <a:t>"/&lt;</a:t>
            </a:r>
            <a:r>
              <a:rPr lang="en-US" dirty="0" err="1"/>
              <a:t>br</a:t>
            </a:r>
            <a:r>
              <a:rPr lang="en-US" dirty="0"/>
              <a:t> \/&gt;/" matches lines containing &lt;</a:t>
            </a:r>
            <a:r>
              <a:rPr lang="en-US" dirty="0" err="1"/>
              <a:t>br</a:t>
            </a:r>
            <a:r>
              <a:rPr lang="en-US" dirty="0"/>
              <a:t> /&gt; tags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80D89CC-6C86-46FC-A01F-E2AE42D8F1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89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Quantifiers: *, +,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* means 0 or more occurrences</a:t>
            </a:r>
          </a:p>
          <a:p>
            <a:pPr lvl="1"/>
            <a:r>
              <a:rPr lang="en-US" dirty="0"/>
              <a:t>"/</a:t>
            </a:r>
            <a:r>
              <a:rPr lang="en-US" dirty="0" err="1"/>
              <a:t>abc</a:t>
            </a:r>
            <a:r>
              <a:rPr lang="en-US" dirty="0"/>
              <a:t>*/" matches "</a:t>
            </a:r>
            <a:r>
              <a:rPr lang="en-US" dirty="0" err="1"/>
              <a:t>ab</a:t>
            </a:r>
            <a:r>
              <a:rPr lang="en-US" dirty="0"/>
              <a:t>", "</a:t>
            </a:r>
            <a:r>
              <a:rPr lang="en-US" dirty="0" err="1"/>
              <a:t>abc</a:t>
            </a:r>
            <a:r>
              <a:rPr lang="en-US" dirty="0"/>
              <a:t>", "</a:t>
            </a:r>
            <a:r>
              <a:rPr lang="en-US" dirty="0" err="1"/>
              <a:t>abcc</a:t>
            </a:r>
            <a:r>
              <a:rPr lang="en-US" dirty="0"/>
              <a:t>", "</a:t>
            </a:r>
            <a:r>
              <a:rPr lang="en-US" dirty="0" err="1"/>
              <a:t>abccc</a:t>
            </a:r>
            <a:r>
              <a:rPr lang="en-US" dirty="0"/>
              <a:t>", ...</a:t>
            </a:r>
          </a:p>
          <a:p>
            <a:pPr lvl="1"/>
            <a:r>
              <a:rPr lang="en-US" dirty="0"/>
              <a:t>"/a(</a:t>
            </a:r>
            <a:r>
              <a:rPr lang="en-US" dirty="0" err="1"/>
              <a:t>bc</a:t>
            </a:r>
            <a:r>
              <a:rPr lang="en-US" dirty="0"/>
              <a:t>)*/" matches "a", "</a:t>
            </a:r>
            <a:r>
              <a:rPr lang="en-US" dirty="0" err="1"/>
              <a:t>abc</a:t>
            </a:r>
            <a:r>
              <a:rPr lang="en-US" dirty="0"/>
              <a:t>", "</a:t>
            </a:r>
            <a:r>
              <a:rPr lang="en-US" dirty="0" err="1"/>
              <a:t>abcbc</a:t>
            </a:r>
            <a:r>
              <a:rPr lang="en-US" dirty="0"/>
              <a:t>", "</a:t>
            </a:r>
            <a:r>
              <a:rPr lang="en-US" dirty="0" err="1"/>
              <a:t>abcbcbc</a:t>
            </a:r>
            <a:r>
              <a:rPr lang="en-US" dirty="0"/>
              <a:t>", ...</a:t>
            </a:r>
          </a:p>
          <a:p>
            <a:pPr lvl="1"/>
            <a:r>
              <a:rPr lang="en-US" dirty="0"/>
              <a:t>"/a.*a/" matches "</a:t>
            </a:r>
            <a:r>
              <a:rPr lang="en-US" dirty="0" err="1"/>
              <a:t>aa</a:t>
            </a:r>
            <a:r>
              <a:rPr lang="en-US" dirty="0"/>
              <a:t>", "aba", "a8qa", "a!?_a", ...</a:t>
            </a:r>
          </a:p>
          <a:p>
            <a:r>
              <a:rPr lang="en-US" dirty="0"/>
              <a:t>+ means 1 or more occurrences</a:t>
            </a:r>
          </a:p>
          <a:p>
            <a:pPr lvl="1"/>
            <a:r>
              <a:rPr lang="en-US" dirty="0" smtClean="0"/>
              <a:t>"/</a:t>
            </a:r>
            <a:r>
              <a:rPr lang="en-US" dirty="0"/>
              <a:t>a(</a:t>
            </a:r>
            <a:r>
              <a:rPr lang="en-US" dirty="0" err="1"/>
              <a:t>bc</a:t>
            </a:r>
            <a:r>
              <a:rPr lang="en-US" dirty="0"/>
              <a:t>)+/" matches "</a:t>
            </a:r>
            <a:r>
              <a:rPr lang="en-US" dirty="0" err="1"/>
              <a:t>abc</a:t>
            </a:r>
            <a:r>
              <a:rPr lang="en-US" dirty="0"/>
              <a:t>", "</a:t>
            </a:r>
            <a:r>
              <a:rPr lang="en-US" dirty="0" err="1"/>
              <a:t>abcbc</a:t>
            </a:r>
            <a:r>
              <a:rPr lang="en-US" dirty="0"/>
              <a:t>", "</a:t>
            </a:r>
            <a:r>
              <a:rPr lang="en-US" dirty="0" err="1"/>
              <a:t>abcbcbc</a:t>
            </a:r>
            <a:r>
              <a:rPr lang="en-US" dirty="0"/>
              <a:t>", ...</a:t>
            </a:r>
          </a:p>
          <a:p>
            <a:pPr lvl="1"/>
            <a:r>
              <a:rPr lang="en-US" dirty="0"/>
              <a:t>"/</a:t>
            </a:r>
            <a:r>
              <a:rPr lang="en-US" dirty="0" err="1"/>
              <a:t>Goo+gle</a:t>
            </a:r>
            <a:r>
              <a:rPr lang="en-US" dirty="0"/>
              <a:t>/" matches "Google", "</a:t>
            </a:r>
            <a:r>
              <a:rPr lang="en-US" dirty="0" err="1"/>
              <a:t>Gooogle</a:t>
            </a:r>
            <a:r>
              <a:rPr lang="en-US" dirty="0"/>
              <a:t>", "</a:t>
            </a:r>
            <a:r>
              <a:rPr lang="en-US" dirty="0" err="1"/>
              <a:t>Goooogle</a:t>
            </a:r>
            <a:r>
              <a:rPr lang="en-US" dirty="0"/>
              <a:t>", ...</a:t>
            </a:r>
          </a:p>
          <a:p>
            <a:r>
              <a:rPr lang="en-US" dirty="0"/>
              <a:t>? means 0 or 1 occurrences</a:t>
            </a:r>
          </a:p>
          <a:p>
            <a:pPr lvl="1"/>
            <a:r>
              <a:rPr lang="en-US" dirty="0"/>
              <a:t>"/a(</a:t>
            </a:r>
            <a:r>
              <a:rPr lang="en-US" dirty="0" err="1"/>
              <a:t>bc</a:t>
            </a:r>
            <a:r>
              <a:rPr lang="en-US" dirty="0"/>
              <a:t>)?/" matches "a" or "</a:t>
            </a:r>
            <a:r>
              <a:rPr lang="en-US" dirty="0" err="1"/>
              <a:t>abc</a:t>
            </a:r>
            <a:r>
              <a:rPr lang="en-US" dirty="0"/>
              <a:t>"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80D89CC-6C86-46FC-A01F-E2AE42D8F1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60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quantifiers: {</a:t>
            </a:r>
            <a:r>
              <a:rPr lang="en-US" dirty="0" err="1"/>
              <a:t>min,max</a:t>
            </a:r>
            <a:r>
              <a:rPr lang="en-US"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{</a:t>
            </a:r>
            <a:r>
              <a:rPr lang="en-US" dirty="0" err="1"/>
              <a:t>min,max</a:t>
            </a:r>
            <a:r>
              <a:rPr lang="en-US" dirty="0"/>
              <a:t>} means between min and max occurrences (inclusive)</a:t>
            </a:r>
          </a:p>
          <a:p>
            <a:pPr lvl="1"/>
            <a:r>
              <a:rPr lang="en-US" dirty="0"/>
              <a:t>"/a(</a:t>
            </a:r>
            <a:r>
              <a:rPr lang="en-US" dirty="0" err="1"/>
              <a:t>bc</a:t>
            </a:r>
            <a:r>
              <a:rPr lang="en-US" dirty="0"/>
              <a:t>){2,4}/" matches "</a:t>
            </a:r>
            <a:r>
              <a:rPr lang="en-US" dirty="0" err="1"/>
              <a:t>abcbc</a:t>
            </a:r>
            <a:r>
              <a:rPr lang="en-US" dirty="0"/>
              <a:t>", "</a:t>
            </a:r>
            <a:r>
              <a:rPr lang="en-US" dirty="0" err="1"/>
              <a:t>abcbcbc</a:t>
            </a:r>
            <a:r>
              <a:rPr lang="en-US" dirty="0"/>
              <a:t>", or "</a:t>
            </a:r>
            <a:r>
              <a:rPr lang="en-US" dirty="0" err="1"/>
              <a:t>abcbcbcbc</a:t>
            </a:r>
            <a:r>
              <a:rPr lang="en-US" dirty="0"/>
              <a:t>"</a:t>
            </a:r>
          </a:p>
          <a:p>
            <a:r>
              <a:rPr lang="en-US" dirty="0"/>
              <a:t>min or max may be omitted to specify any number</a:t>
            </a:r>
          </a:p>
          <a:p>
            <a:pPr lvl="1"/>
            <a:r>
              <a:rPr lang="en-US" dirty="0"/>
              <a:t>{2,} means 2 or more</a:t>
            </a:r>
          </a:p>
          <a:p>
            <a:pPr lvl="1"/>
            <a:r>
              <a:rPr lang="en-US" dirty="0"/>
              <a:t>{,6} means up to 6</a:t>
            </a:r>
          </a:p>
          <a:p>
            <a:pPr lvl="1"/>
            <a:r>
              <a:rPr lang="en-US" dirty="0"/>
              <a:t>{3} means exactly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80D89CC-6C86-46FC-A01F-E2AE42D8F1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00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sets: []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[] group characters into a character set; will match any single character from the set</a:t>
            </a:r>
          </a:p>
          <a:p>
            <a:pPr lvl="1"/>
            <a:r>
              <a:rPr lang="en-US" dirty="0"/>
              <a:t>"/[</a:t>
            </a:r>
            <a:r>
              <a:rPr lang="en-US" dirty="0" err="1"/>
              <a:t>bcd</a:t>
            </a:r>
            <a:r>
              <a:rPr lang="en-US" dirty="0"/>
              <a:t>]art/" matches strings containing "</a:t>
            </a:r>
            <a:r>
              <a:rPr lang="en-US" dirty="0" err="1"/>
              <a:t>bart</a:t>
            </a:r>
            <a:r>
              <a:rPr lang="en-US" dirty="0"/>
              <a:t>", "cart", and "dart"</a:t>
            </a:r>
          </a:p>
          <a:p>
            <a:pPr lvl="1"/>
            <a:r>
              <a:rPr lang="en-US" dirty="0"/>
              <a:t>equivalent to "/(</a:t>
            </a:r>
            <a:r>
              <a:rPr lang="en-US" dirty="0" err="1"/>
              <a:t>b|c|d</a:t>
            </a:r>
            <a:r>
              <a:rPr lang="en-US" dirty="0"/>
              <a:t>)art/" but shorter</a:t>
            </a:r>
          </a:p>
          <a:p>
            <a:r>
              <a:rPr lang="en-US" dirty="0"/>
              <a:t>inside [], many of the modifier keys act as normal characters</a:t>
            </a:r>
          </a:p>
          <a:p>
            <a:pPr lvl="1"/>
            <a:r>
              <a:rPr lang="en-US" dirty="0"/>
              <a:t>"/what[!*?]*/" matches "what", "what!", "what?**!", "what</a:t>
            </a:r>
            <a:r>
              <a:rPr lang="en-US" dirty="0" smtClean="0"/>
              <a:t>??!",</a:t>
            </a:r>
            <a:endParaRPr lang="en-US" dirty="0"/>
          </a:p>
          <a:p>
            <a:r>
              <a:rPr lang="en-US" dirty="0"/>
              <a:t>What regular expression matches DNA (strings of A, C, G, or T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80D89CC-6C86-46FC-A01F-E2AE42D8F1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09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ranges: [start-end]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inside a character set, specify a range of characters with -</a:t>
            </a:r>
          </a:p>
          <a:p>
            <a:pPr lvl="1"/>
            <a:r>
              <a:rPr lang="en-US" dirty="0"/>
              <a:t>"/[a-z]/" matches any lowercase letter</a:t>
            </a:r>
          </a:p>
          <a:p>
            <a:pPr lvl="1"/>
            <a:r>
              <a:rPr lang="en-US" dirty="0"/>
              <a:t>"/[a-zA-Z0-9]/" matches any lower- or uppercase letter or digit</a:t>
            </a:r>
          </a:p>
          <a:p>
            <a:r>
              <a:rPr lang="en-US" dirty="0"/>
              <a:t>an initial ^ inside a character set negates it</a:t>
            </a:r>
          </a:p>
          <a:p>
            <a:pPr lvl="1"/>
            <a:r>
              <a:rPr lang="en-US" dirty="0"/>
              <a:t>"/[^</a:t>
            </a:r>
            <a:r>
              <a:rPr lang="en-US" dirty="0" err="1"/>
              <a:t>abcd</a:t>
            </a:r>
            <a:r>
              <a:rPr lang="en-US" dirty="0"/>
              <a:t>]/" matches any character other than a, b, c, or </a:t>
            </a:r>
            <a:r>
              <a:rPr lang="en-US" dirty="0" smtClean="0"/>
              <a:t>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80D89CC-6C86-46FC-A01F-E2AE42D8F13B}" type="slidenum">
              <a:rPr lang="en-US" smtClean="0"/>
              <a:t>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17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ranges: [start-end]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inside </a:t>
            </a:r>
            <a:r>
              <a:rPr lang="en-US" dirty="0"/>
              <a:t>a character set, - must be escaped to be matched</a:t>
            </a:r>
          </a:p>
          <a:p>
            <a:pPr lvl="1"/>
            <a:r>
              <a:rPr lang="en-US" dirty="0"/>
              <a:t>"/[+\-]?[0-9]+/" matches an optional + or -, followed by at least one digit</a:t>
            </a:r>
          </a:p>
          <a:p>
            <a:r>
              <a:rPr lang="en-US" dirty="0"/>
              <a:t>What regular expression matches letter grades such as A, B+, or D-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80D89CC-6C86-46FC-A01F-E2AE42D8F13B}" type="slidenum">
              <a:rPr lang="en-US" smtClean="0"/>
              <a:t>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52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special escape sequence character sets:</a:t>
            </a:r>
          </a:p>
          <a:p>
            <a:pPr lvl="1"/>
            <a:r>
              <a:rPr lang="en-US" dirty="0"/>
              <a:t>\d matches any digit (same as [0-9]); \D any non-digit ([^0-9])</a:t>
            </a:r>
          </a:p>
          <a:p>
            <a:pPr lvl="1"/>
            <a:r>
              <a:rPr lang="en-US" dirty="0"/>
              <a:t>\w matches any “word character” (same as [a-zA-Z_0-9]); \W any non-word</a:t>
            </a:r>
          </a:p>
          <a:p>
            <a:r>
              <a:rPr lang="en-US" dirty="0"/>
              <a:t>char</a:t>
            </a:r>
          </a:p>
          <a:p>
            <a:pPr lvl="1"/>
            <a:r>
              <a:rPr lang="en-US" dirty="0"/>
              <a:t>\s matches any whitespace character ( , \t, \n, etc.); \S any non-whitespace</a:t>
            </a:r>
          </a:p>
          <a:p>
            <a:r>
              <a:rPr lang="en-US" dirty="0"/>
              <a:t>What regular expression matches dollar amounts of at least $100.00 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80D89CC-6C86-46FC-A01F-E2AE42D8F13B}" type="slidenum">
              <a:rPr lang="en-US" smtClean="0"/>
              <a:t>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9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form validation?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validation:</a:t>
            </a:r>
            <a:r>
              <a:rPr lang="en-US" dirty="0"/>
              <a:t> ensuring that form's values are correct</a:t>
            </a:r>
          </a:p>
          <a:p>
            <a:r>
              <a:rPr lang="en-US" dirty="0"/>
              <a:t>some types of validation:</a:t>
            </a:r>
          </a:p>
          <a:p>
            <a:pPr lvl="1"/>
            <a:r>
              <a:rPr lang="en-US" dirty="0"/>
              <a:t>preventing blank values (email address)</a:t>
            </a:r>
          </a:p>
          <a:p>
            <a:pPr lvl="1"/>
            <a:r>
              <a:rPr lang="en-US" dirty="0"/>
              <a:t>ensuring the type of values</a:t>
            </a:r>
          </a:p>
          <a:p>
            <a:pPr lvl="2"/>
            <a:r>
              <a:rPr lang="en-US" dirty="0"/>
              <a:t>integer, real number, currency, phone number, Social Security number, postal</a:t>
            </a:r>
          </a:p>
          <a:p>
            <a:pPr lvl="1"/>
            <a:r>
              <a:rPr lang="en-US" dirty="0"/>
              <a:t>address, email address, date, credit card number, ...</a:t>
            </a:r>
          </a:p>
          <a:p>
            <a:pPr lvl="1"/>
            <a:r>
              <a:rPr lang="en-US" dirty="0"/>
              <a:t>ensuring the format and range of values (ZIP code must be a 5-digit integer)</a:t>
            </a:r>
          </a:p>
          <a:p>
            <a:pPr lvl="1"/>
            <a:r>
              <a:rPr lang="en-US" dirty="0"/>
              <a:t>ensuring that values fit together (user types email twice, and the two must match)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80D89CC-6C86-46FC-A01F-E2AE42D8F1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3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in PHP (PDF)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95400"/>
          </a:xfrm>
        </p:spPr>
        <p:txBody>
          <a:bodyPr/>
          <a:lstStyle/>
          <a:p>
            <a:r>
              <a:rPr lang="en-US" dirty="0"/>
              <a:t>regex syntax: strings that begin and end with /, such as "/[AEIOU]+/"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80D89CC-6C86-46FC-A01F-E2AE42D8F13B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323818"/>
              </p:ext>
            </p:extLst>
          </p:nvPr>
        </p:nvGraphicFramePr>
        <p:xfrm>
          <a:off x="612775" y="2545080"/>
          <a:ext cx="8153400" cy="43891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function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  <a:endParaRPr lang="en-US" sz="2400" b="1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>
                          <a:hlinkClick r:id="rId2"/>
                        </a:rPr>
                        <a:t>preg_match</a:t>
                      </a:r>
                      <a:r>
                        <a:rPr lang="en-US" sz="2400" dirty="0"/>
                        <a:t>(regex, string)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returns TRUE if string matches regex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>
                          <a:hlinkClick r:id="rId3"/>
                        </a:rPr>
                        <a:t>preg_replace</a:t>
                      </a:r>
                      <a:r>
                        <a:rPr lang="en-US" sz="2400" dirty="0"/>
                        <a:t>(regex, replacement, string)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returns a new string with all substrings that match regex replaced by replacement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>
                          <a:hlinkClick r:id="rId4"/>
                        </a:rPr>
                        <a:t>preg_split</a:t>
                      </a:r>
                      <a:r>
                        <a:rPr lang="en-US" sz="2400" dirty="0"/>
                        <a:t>(regex, string)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returns an array of strings from given string broken apart using the given regex as the delimiter (similar to explode but more powerful)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753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21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71171"/>
            <a:ext cx="8153400" cy="3139321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echo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preg_match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('/test/', "a test of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preg_match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echo 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preg_match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 ('/tutorial/', "a test of 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preg_match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matchesarray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[0] = "http://www.tipsntutorials.com/"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matchesarray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[1] = "http://"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matchesarray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[2] = "www.tipsntutorials.com/"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preg_match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 ('/(http://)(.*)/', "http://www.tipsntutorials.com/", 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matchesarray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										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8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22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71171"/>
            <a:ext cx="8153400" cy="4370427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 replace vowels with stars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"the quick brown fox";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preg_replace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("/[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aeiou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]/", "*", 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 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q**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f*x"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 break apart into words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$words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preg_split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("/[ ]+/", 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 ("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*", "q**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", "f*x")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 capitalize words that had 2+ consecutive vowels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($i = 0; $i &lt; count($words); $i++) 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preg_match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("/\\*{2,}/", $words[$i])) 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$words[$i]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strtoupper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($words[$i]);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 # ("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*", "Q**CK", 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", "f*x")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					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dirty="0"/>
              <a:t>PHP form validation w/ regexes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23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71171"/>
            <a:ext cx="8153400" cy="2215991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$state = $_REQUEST["state"];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(!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preg_match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("/[A-Z]{2}/", $state)) 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&lt;h2&gt;Error, invalid state submitted.&lt;/h2&gt;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								       				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038600"/>
            <a:ext cx="8153400" cy="129540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preg_match</a:t>
            </a:r>
            <a:r>
              <a:rPr lang="en-US" dirty="0"/>
              <a:t> and well-chosen regexes allows you to quickly </a:t>
            </a:r>
            <a:r>
              <a:rPr lang="en-US"/>
              <a:t>validate </a:t>
            </a:r>
            <a:r>
              <a:rPr lang="en-US" smtClean="0"/>
              <a:t>query parameters </a:t>
            </a:r>
            <a:r>
              <a:rPr lang="en-US" dirty="0"/>
              <a:t>against complex patterns</a:t>
            </a:r>
          </a:p>
        </p:txBody>
      </p:sp>
    </p:spTree>
    <p:extLst>
      <p:ext uri="{BB962C8B-B14F-4D97-AF65-F5344CB8AC3E}">
        <p14:creationId xmlns:p14="http://schemas.microsoft.com/office/powerpoint/2010/main" val="300818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PHP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a PHP script that tests whether an e-mail address is input correctly. Test using valid and invalid addresses</a:t>
            </a:r>
          </a:p>
          <a:p>
            <a:r>
              <a:rPr lang="en-US" dirty="0" smtClean="0"/>
              <a:t>Use array</a:t>
            </a:r>
          </a:p>
          <a:p>
            <a:r>
              <a:rPr lang="en-US" dirty="0" smtClean="0"/>
              <a:t>Use function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905BDC9-4C5B-415A-90A4-0EB5D57E908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7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real Form that uses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80D89CC-6C86-46FC-A01F-E2AE42D8F13B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2591"/>
            <a:ext cx="8991600" cy="479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528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vs. server-side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Validation can be performed:</a:t>
            </a:r>
          </a:p>
          <a:p>
            <a:pPr lvl="1"/>
            <a:r>
              <a:rPr lang="en-US" sz="2800" b="1" dirty="0"/>
              <a:t>client-side</a:t>
            </a:r>
            <a:r>
              <a:rPr lang="en-US" sz="2800" dirty="0"/>
              <a:t> (before the form is submitted)</a:t>
            </a:r>
          </a:p>
          <a:p>
            <a:pPr lvl="2"/>
            <a:r>
              <a:rPr lang="en-US" sz="2400" dirty="0"/>
              <a:t>can lead to a better user experience, but not secure (why not?)</a:t>
            </a:r>
          </a:p>
          <a:p>
            <a:pPr lvl="1"/>
            <a:r>
              <a:rPr lang="en-US" sz="2800" b="1" dirty="0"/>
              <a:t>server-side</a:t>
            </a:r>
            <a:r>
              <a:rPr lang="en-US" sz="2800" dirty="0"/>
              <a:t> (in PHP code, after the form is submitted)</a:t>
            </a:r>
          </a:p>
          <a:p>
            <a:pPr lvl="2"/>
            <a:r>
              <a:rPr lang="en-US" sz="2400" dirty="0"/>
              <a:t>needed for truly secure validation, but slower</a:t>
            </a:r>
          </a:p>
          <a:p>
            <a:pPr lvl="1"/>
            <a:r>
              <a:rPr lang="en-US" sz="2800" dirty="0"/>
              <a:t>both</a:t>
            </a:r>
          </a:p>
          <a:p>
            <a:pPr lvl="1"/>
            <a:r>
              <a:rPr lang="en-US" sz="2800" dirty="0"/>
              <a:t>best mix of convenience and security, but requires most effort to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80D89CC-6C86-46FC-A01F-E2AE42D8F1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form to be validated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314E3-73DD-47A1-A0F6-5E80C77B0D39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60493"/>
            <a:ext cx="8153400" cy="28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&lt;form action="http://foo.com/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foo.php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 method="get"&gt;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&lt;div&gt;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City: &lt;input name="city" /&gt;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State: &lt;input name="state" size="2"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maxlength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="2" /&gt;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ZIP: &lt;input name="zip" size="5"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maxlength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="5" /&gt;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&lt;input type="submit" /&gt;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&lt;/div&gt;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&lt;/form&gt;	                           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"/>
          </p:nvPr>
        </p:nvSpPr>
        <p:spPr>
          <a:xfrm>
            <a:off x="612648" y="4648200"/>
            <a:ext cx="8153400" cy="1066800"/>
          </a:xfrm>
        </p:spPr>
        <p:txBody>
          <a:bodyPr/>
          <a:lstStyle/>
          <a:p>
            <a:r>
              <a:rPr lang="en-US" sz="2400" dirty="0"/>
              <a:t>Let's validate this form's data on the server...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4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server-side validation 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71171"/>
            <a:ext cx="8153400" cy="3139321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$city = $_REQUEST["city"];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$state = $_REQUEST["state"];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$zip = $_REQUEST["zip"];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(!$city ||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($state) != 2 ||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($zip) != 5) {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&lt;h2&gt;Error, invalid city/state submitted.&lt;/h2&gt;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?&gt;     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				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"/>
          </p:nvPr>
        </p:nvSpPr>
        <p:spPr>
          <a:xfrm>
            <a:off x="609600" y="4953000"/>
            <a:ext cx="8153400" cy="1066800"/>
          </a:xfrm>
        </p:spPr>
        <p:txBody>
          <a:bodyPr/>
          <a:lstStyle/>
          <a:p>
            <a:r>
              <a:rPr lang="en-US" sz="2400" dirty="0"/>
              <a:t>basic idea: examine parameter values, and if they are bad, show an error message and abort</a:t>
            </a:r>
            <a:endParaRPr lang="en-US" sz="21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8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server-side validation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validation code can take a lot of time / lines to write </a:t>
            </a:r>
            <a:endParaRPr lang="en-US" dirty="0" smtClean="0"/>
          </a:p>
          <a:p>
            <a:pPr lvl="1"/>
            <a:r>
              <a:rPr lang="en-US" dirty="0" smtClean="0"/>
              <a:t>How </a:t>
            </a:r>
            <a:r>
              <a:rPr lang="en-US" dirty="0"/>
              <a:t>do you test for integers vs. real numbers vs. strings?</a:t>
            </a:r>
          </a:p>
          <a:p>
            <a:pPr lvl="1"/>
            <a:r>
              <a:rPr lang="en-US" dirty="0"/>
              <a:t>How do you test for a valid credit card number?</a:t>
            </a:r>
          </a:p>
          <a:p>
            <a:pPr lvl="1"/>
            <a:r>
              <a:rPr lang="en-US" dirty="0"/>
              <a:t>How do you test that a person's name has a middle initial?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do you test whether a given string matches a particular complex format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80D89CC-6C86-46FC-A01F-E2AE42D8F1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53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71171"/>
            <a:ext cx="8153400" cy="2862322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Courier New" pitchFamily="49" charset="0"/>
                <a:cs typeface="Courier New" pitchFamily="49" charset="0"/>
              </a:rPr>
              <a:t>[a-z]at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#cat, rat, bat…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aeiou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-Z]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[^a-z]  		#not a-z		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[[: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alnum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:]]+ 	#at least one alphanumeric char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(very) *large 	#large, very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very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very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large…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(very){1, 3} 		#counting “very” up to 3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^bob 			#bob at the beginning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com$ 			#com at the 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  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PHPRegExp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6"/>
          <p:cNvSpPr>
            <a:spLocks noGrp="1"/>
          </p:cNvSpPr>
          <p:nvPr>
            <p:ph sz="quarter" idx="1"/>
          </p:nvPr>
        </p:nvSpPr>
        <p:spPr>
          <a:xfrm>
            <a:off x="685800" y="4495800"/>
            <a:ext cx="8153400" cy="1066800"/>
          </a:xfrm>
        </p:spPr>
        <p:txBody>
          <a:bodyPr/>
          <a:lstStyle/>
          <a:p>
            <a:r>
              <a:rPr lang="en-US" sz="2400" dirty="0" smtClean="0"/>
              <a:t>Regular expression: a pattern in  a piece of text</a:t>
            </a:r>
          </a:p>
          <a:p>
            <a:r>
              <a:rPr lang="en-US" sz="2400" dirty="0" smtClean="0"/>
              <a:t>PHP has:</a:t>
            </a:r>
          </a:p>
          <a:p>
            <a:pPr lvl="1"/>
            <a:r>
              <a:rPr lang="en-US" sz="2100" dirty="0" smtClean="0"/>
              <a:t>POSIX</a:t>
            </a:r>
          </a:p>
          <a:p>
            <a:pPr lvl="1"/>
            <a:r>
              <a:rPr lang="en-US" sz="2100" b="1" dirty="0" smtClean="0"/>
              <a:t>Perl regular expressions</a:t>
            </a:r>
            <a:endParaRPr lang="en-US" sz="21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8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Delimiters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71171"/>
            <a:ext cx="8153400" cy="4062651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/[a-z]/at 		#cat, rat, bat…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aeiou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]#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-Z]/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~[^a-z]~  		#not a-z		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/[[: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alnum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:]]+/ 	#at least one alphanumeric char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#(very) *#large 	#large, very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very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very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large…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~(very){1, 3}~ 		#counting “very” up to 3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/^bob/ 			#bob at the beginning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/com$/ 			#com at the end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/http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:\/\ 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#http://#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      #better readability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			      				</a:t>
            </a:r>
            <a:r>
              <a:rPr lang="en-US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PHPRegExp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6"/>
          <p:cNvSpPr>
            <a:spLocks noGrp="1"/>
          </p:cNvSpPr>
          <p:nvPr>
            <p:ph sz="quarter" idx="1"/>
          </p:nvPr>
        </p:nvSpPr>
        <p:spPr>
          <a:xfrm>
            <a:off x="685800" y="5562600"/>
            <a:ext cx="8153400" cy="1066800"/>
          </a:xfrm>
        </p:spPr>
        <p:txBody>
          <a:bodyPr/>
          <a:lstStyle/>
          <a:p>
            <a:r>
              <a:rPr lang="en-US" sz="2400" dirty="0" smtClean="0"/>
              <a:t>Used for Perl regular expressions (</a:t>
            </a:r>
            <a:r>
              <a:rPr lang="en-US" sz="2400" dirty="0" err="1" smtClean="0"/>
              <a:t>preg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9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42</TotalTime>
  <Words>1530</Words>
  <Application>Microsoft Office PowerPoint</Application>
  <PresentationFormat>On-screen Show (4:3)</PresentationFormat>
  <Paragraphs>256</Paragraphs>
  <Slides>24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Theme2</vt:lpstr>
      <vt:lpstr>Form Validation</vt:lpstr>
      <vt:lpstr>What is form validation?</vt:lpstr>
      <vt:lpstr>A real Form that uses validation</vt:lpstr>
      <vt:lpstr>Client vs. server-side validation</vt:lpstr>
      <vt:lpstr>An example form to be validated</vt:lpstr>
      <vt:lpstr>Basic server-side validation code</vt:lpstr>
      <vt:lpstr>Basic server-side validation code</vt:lpstr>
      <vt:lpstr>Regular expressions</vt:lpstr>
      <vt:lpstr>Delimiters</vt:lpstr>
      <vt:lpstr>Basic Regular Expression</vt:lpstr>
      <vt:lpstr>Wildcards</vt:lpstr>
      <vt:lpstr>Special characters: |, (), ^, \</vt:lpstr>
      <vt:lpstr>Special characters: |, (), ^, \</vt:lpstr>
      <vt:lpstr>Quantifiers: *, +, ?</vt:lpstr>
      <vt:lpstr>More quantifiers: {min,max}</vt:lpstr>
      <vt:lpstr>Character sets: []</vt:lpstr>
      <vt:lpstr>Character ranges: [start-end]</vt:lpstr>
      <vt:lpstr>Character ranges: [start-end]</vt:lpstr>
      <vt:lpstr>Escape sequences</vt:lpstr>
      <vt:lpstr>Regular expressions in PHP (PDF)</vt:lpstr>
      <vt:lpstr>Regular expressions example</vt:lpstr>
      <vt:lpstr>Regular expressions example</vt:lpstr>
      <vt:lpstr>PHP form validation w/ regexes</vt:lpstr>
      <vt:lpstr>Another PHP experiment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Xenia Mountrouidou</dc:creator>
  <cp:lastModifiedBy>Xenia Mountrouidou</cp:lastModifiedBy>
  <cp:revision>22</cp:revision>
  <dcterms:created xsi:type="dcterms:W3CDTF">2011-09-02T20:55:48Z</dcterms:created>
  <dcterms:modified xsi:type="dcterms:W3CDTF">2011-09-04T18:07:05Z</dcterms:modified>
</cp:coreProperties>
</file>