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99" r:id="rId17"/>
    <p:sldId id="278" r:id="rId18"/>
    <p:sldId id="25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0" r:id="rId28"/>
    <p:sldId id="293" r:id="rId29"/>
    <p:sldId id="301" r:id="rId30"/>
    <p:sldId id="300" r:id="rId31"/>
    <p:sldId id="302" r:id="rId32"/>
    <p:sldId id="303" r:id="rId33"/>
    <p:sldId id="304" r:id="rId34"/>
    <p:sldId id="305" r:id="rId35"/>
    <p:sldId id="306" r:id="rId36"/>
    <p:sldId id="30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345" autoAdjust="0"/>
  </p:normalViewPr>
  <p:slideViewPr>
    <p:cSldViewPr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77921-A76E-45EA-AE3A-90B49392AFAC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62B5A-9644-416D-B4E5-5C7641FE1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97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en-US" baseline="0" dirty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en-US" baseline="0" dirty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above, parameter username has value xenia, and </a:t>
            </a:r>
            <a:r>
              <a:rPr lang="en-US" sz="2400" dirty="0" err="1"/>
              <a:t>sid</a:t>
            </a:r>
            <a:r>
              <a:rPr lang="en-US" sz="2400" dirty="0"/>
              <a:t> has value 1234567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05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page may contain many forms if so desired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30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37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4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means characters will not appear in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 with the box,</a:t>
            </a:r>
            <a:r>
              <a:rPr lang="en-US" baseline="0" dirty="0"/>
              <a:t> add more lines, can you add more lines?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8719456-FADE-4161-B140-DEBA592B1DEE}" type="datetime1">
              <a:rPr lang="en-US" smtClean="0"/>
              <a:t>3/19/21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0AE8EF-C940-4E83-B651-9E5D75C81F21}" type="datetime1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74ECC95E-00C0-4F8B-BF6F-F7723CAA9EAD}" type="datetime1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40BABE-1FE5-40EE-959A-811255119616}" type="datetime1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81201E-4855-4901-9ACE-137B1D5B5B5A}" type="datetime1">
              <a:rPr lang="en-US" smtClean="0"/>
              <a:t>3/19/21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9BB324-D4E8-4276-A69E-53B1D682DA25}" type="datetime1">
              <a:rPr lang="en-US" smtClean="0"/>
              <a:t>3/19/21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14F83F-0FD7-4A6D-8806-1018051BE1D3}" type="datetime1">
              <a:rPr lang="en-US" smtClean="0"/>
              <a:t>3/19/21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31AFC-4460-41B2-9426-97722DFC35ED}" type="datetime1">
              <a:rPr lang="en-US" smtClean="0"/>
              <a:t>3/19/21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C6DD1-DAF7-4E35-A49D-DC39760742E5}" type="datetime1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4B3FA6-130F-4249-B938-D7754E9E595D}" type="datetime1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B0D8F20A-1681-4E46-A812-CA12547FB4D5}" type="datetime1">
              <a:rPr lang="en-US" smtClean="0"/>
              <a:t>3/19/21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59A9F025-C5F7-46F8-B4AF-D2679052B1F7}" type="datetime1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manual/en/reserved.variables.files.php" TargetMode="External"/><Relationship Id="rId3" Type="http://schemas.openxmlformats.org/officeDocument/2006/relationships/hyperlink" Target="http://www.php.net/manual/en/reserved.variables.request.php" TargetMode="External"/><Relationship Id="rId7" Type="http://schemas.openxmlformats.org/officeDocument/2006/relationships/hyperlink" Target="http://www.php.net/manual/en/reserved.variables.environment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manual/en/reserved.variables.server.php" TargetMode="External"/><Relationship Id="rId5" Type="http://schemas.openxmlformats.org/officeDocument/2006/relationships/hyperlink" Target="http://www.php.net/manual/en/reserved.variables.post.php" TargetMode="External"/><Relationship Id="rId10" Type="http://schemas.openxmlformats.org/officeDocument/2006/relationships/hyperlink" Target="http://www.php.net/manual/en/reserved.variables.cookies.php" TargetMode="External"/><Relationship Id="rId4" Type="http://schemas.openxmlformats.org/officeDocument/2006/relationships/hyperlink" Target="http://www.php.net/manual/en/reserved.variables.get.php" TargetMode="External"/><Relationship Id="rId9" Type="http://schemas.openxmlformats.org/officeDocument/2006/relationships/hyperlink" Target="http://www.php.net/manual/en/reserved.variables.session.php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HTML Form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ECA90-4926-4DCC-A018-BD0D4372A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2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962399"/>
            <a:ext cx="8153400" cy="2438401"/>
          </a:xfrm>
        </p:spPr>
        <p:txBody>
          <a:bodyPr/>
          <a:lstStyle/>
          <a:p>
            <a:r>
              <a:rPr lang="en-US" sz="2800" dirty="0"/>
              <a:t>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gom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dirty="0"/>
              <a:t> (</a:t>
            </a:r>
            <a:r>
              <a:rPr lang="en-US" sz="2800" dirty="0" err="1"/>
              <a:t>các</a:t>
            </a:r>
            <a:r>
              <a:rPr lang="en-US" sz="2800" dirty="0"/>
              <a:t> radio button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u="sng" dirty="0" err="1"/>
              <a:t>cùng</a:t>
            </a:r>
            <a:r>
              <a:rPr lang="en-US" sz="2800" dirty="0"/>
              <a:t> </a:t>
            </a:r>
            <a:r>
              <a:rPr lang="en-US" sz="2800" b="1" dirty="0"/>
              <a:t>name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gán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b="1" dirty="0"/>
              <a:t>on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server </a:t>
            </a: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i="1" dirty="0" err="1">
                <a:solidFill>
                  <a:srgbClr val="0070C0"/>
                </a:solidFill>
              </a:rPr>
              <a:t>Cần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gán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giá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trị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cho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mỗi</a:t>
            </a:r>
            <a:r>
              <a:rPr lang="en-US" sz="2800" i="1" dirty="0">
                <a:solidFill>
                  <a:srgbClr val="0070C0"/>
                </a:solidFill>
              </a:rPr>
              <a:t> radio button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type="radio"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name="cc"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value="visa" checked="checked" /&gt; Visa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type="radio"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name="cc"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mastercard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 MasterCard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type="radio"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name="cc"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amex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 American Express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      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13032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labels: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&lt;label&gt;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962400"/>
            <a:ext cx="8153400" cy="1219200"/>
          </a:xfrm>
        </p:spPr>
        <p:txBody>
          <a:bodyPr/>
          <a:lstStyle/>
          <a:p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&lt;label&gt;&lt;input type="radio" name="cc" value="visa" checked="checked" /&gt; Visa&lt;/label&gt;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&lt;label&gt;&lt;input type="radio" name="cc" value="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mastercard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 MasterCard&lt;/label&gt;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&lt;label&gt;&lt;input type="radio" name="cc" value="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amex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 American Express&lt;/label&gt;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      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13795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down lists: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&lt;select&gt;, &lt;option&gt;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962400"/>
            <a:ext cx="8153400" cy="2286000"/>
          </a:xfrm>
        </p:spPr>
        <p:txBody>
          <a:bodyPr/>
          <a:lstStyle/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: </a:t>
            </a:r>
            <a:r>
              <a:rPr lang="en-US" sz="2800" i="1" dirty="0"/>
              <a:t>disabled, multiple, 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favoritecharacter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&lt;option&gt;Frodo&lt;/option&gt;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&lt;option&gt;Bilbo&lt;/option&gt;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 selected="selected"&gt;Gandalf&lt;/option&gt;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Galandriel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&lt;/select&gt;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50789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 err="1">
                <a:cs typeface="Courier New" pitchFamily="49" charset="0"/>
              </a:rPr>
              <a:t>chọn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nhiều</a:t>
            </a:r>
            <a:r>
              <a:rPr lang="en-US" dirty="0">
                <a:cs typeface="Courier New" pitchFamily="49" charset="0"/>
              </a:rPr>
              <a:t>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109322"/>
            <a:ext cx="8153400" cy="2291477"/>
          </a:xfrm>
        </p:spPr>
        <p:txBody>
          <a:bodyPr/>
          <a:lstStyle/>
          <a:p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multiple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item </a:t>
            </a:r>
            <a:r>
              <a:rPr lang="en-US" sz="2800" dirty="0" err="1"/>
              <a:t>với</a:t>
            </a:r>
            <a:r>
              <a:rPr lang="en-US" sz="2800" dirty="0"/>
              <a:t> SHIFT- </a:t>
            </a:r>
            <a:r>
              <a:rPr lang="en-US" sz="2800" dirty="0" err="1"/>
              <a:t>hoặc</a:t>
            </a:r>
            <a:r>
              <a:rPr lang="en-US" sz="2800" dirty="0"/>
              <a:t> CTRL-click</a:t>
            </a:r>
          </a:p>
          <a:p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i="1" dirty="0"/>
              <a:t>name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i="1" dirty="0"/>
              <a:t>[]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lựa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favoritecharacter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[]" size="3" multiple="multiple"&gt;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&lt;option&gt;Frodo&lt;/option&gt;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&lt;option&gt;Bilbo&lt;/option&gt;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&lt;option&gt;Gandalf&lt;/option&gt;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Galandriel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 selected="selected"&gt;Aragorn&lt;/option&gt;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&lt;/select&gt;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4135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Option: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optgroup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5486400"/>
            <a:ext cx="8153400" cy="1219200"/>
          </a:xfrm>
        </p:spPr>
        <p:txBody>
          <a:bodyPr/>
          <a:lstStyle/>
          <a:p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favoritecharacter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optgroup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label="Major Characters"&gt;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&lt;option&gt;Frodo&lt;/option&gt;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&lt;option&gt;Sam&lt;/option&gt;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&lt;option&gt;Gandalf&lt;/option&gt;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&lt;option&gt;Aragorn&lt;/option&gt;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optgroup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optgroup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label="Minor Characters"&gt;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&lt;option&gt;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Galandriel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&lt;option&gt;Bilbo&lt;/option&gt;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optgroup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&lt;/select&gt;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51897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Reset/Submit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636300"/>
            <a:ext cx="8153400" cy="764500"/>
          </a:xfrm>
        </p:spPr>
        <p:txBody>
          <a:bodyPr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Name: &lt;input type="text" name="name" /&gt;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Food: &lt;input type="text" name="meal" value="pizza“ /&gt;&lt;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&lt;label&gt;Meat? &lt;input type="checkbox" name="meat" /&gt;&lt;/label&gt;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&lt;input type="reset" /&gt;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&lt;input type="submit" value="Submit Query" /&gt;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05225"/>
            <a:ext cx="7305836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69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Reset/Submit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541050"/>
            <a:ext cx="8153400" cy="859750"/>
          </a:xfrm>
        </p:spPr>
        <p:txBody>
          <a:bodyPr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Name: &lt;input type="text" name="name" /&gt;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Food: &lt;input type="text" name="meal" value="pizza"/&gt;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&lt;label&gt;Meat? &lt;input type="checkbox" name="meat" /&gt;&lt;/label&gt;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&lt;button type="reset"&gt;Reset&lt;/button&gt;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&lt;button type="submit“&gt;Submit Query&lt;/button&gt;</a:t>
            </a:r>
            <a:endParaRPr lang="en-US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05225"/>
            <a:ext cx="7305836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705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input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581400"/>
            <a:ext cx="8153400" cy="1981200"/>
          </a:xfrm>
        </p:spPr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hidden input </a:t>
            </a:r>
            <a:r>
              <a:rPr lang="en-US" dirty="0" err="1"/>
              <a:t>vẫn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 </a:t>
            </a:r>
            <a:r>
              <a:rPr lang="en-US" dirty="0" err="1"/>
              <a:t>khi</a:t>
            </a:r>
            <a:r>
              <a:rPr lang="en-US" dirty="0"/>
              <a:t> form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submit</a:t>
            </a:r>
          </a:p>
          <a:p>
            <a:r>
              <a:rPr lang="en-US" dirty="0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u="sng" dirty="0" err="1"/>
              <a:t>trạng</a:t>
            </a:r>
            <a:r>
              <a:rPr lang="en-US" b="1" u="sng" dirty="0"/>
              <a:t> </a:t>
            </a:r>
            <a:r>
              <a:rPr lang="en-US" b="1" u="sng" dirty="0" err="1"/>
              <a:t>thái</a:t>
            </a:r>
            <a:r>
              <a:rPr lang="en-US" b="1" u="sng" dirty="0"/>
              <a:t> </a:t>
            </a:r>
            <a:r>
              <a:rPr lang="en-US" b="1" u="sng" dirty="0" err="1"/>
              <a:t>không</a:t>
            </a:r>
            <a:r>
              <a:rPr lang="en-US" b="1" u="sng" dirty="0"/>
              <a:t> đ</a:t>
            </a:r>
            <a:r>
              <a:rPr lang="vi-VN" b="1" u="sng" dirty="0"/>
              <a:t>ư</a:t>
            </a:r>
            <a:r>
              <a:rPr lang="en-US" b="1" u="sng" dirty="0" err="1"/>
              <a:t>ợc</a:t>
            </a:r>
            <a:r>
              <a:rPr lang="en-US" b="1" u="sng" dirty="0"/>
              <a:t> </a:t>
            </a:r>
            <a:r>
              <a:rPr lang="en-US" b="1" u="sng" dirty="0" err="1"/>
              <a:t>chỉnh</a:t>
            </a:r>
            <a:r>
              <a:rPr lang="en-US" b="1" u="sng" dirty="0"/>
              <a:t> </a:t>
            </a:r>
            <a:r>
              <a:rPr lang="en-US" b="1" u="sng" dirty="0" err="1"/>
              <a:t>sửa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type="text" name="username" /&gt; Name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type="text"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 SID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&lt;input type="hidden" name="school" value="UW" /&gt;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&lt;input type="hidden" name="year" value="2048"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97981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2819400"/>
            <a:ext cx="8153400" cy="1066800"/>
          </a:xfrm>
        </p:spPr>
        <p:txBody>
          <a:bodyPr/>
          <a:lstStyle/>
          <a:p>
            <a:r>
              <a:rPr lang="en-US" sz="2800" b="1" dirty="0"/>
              <a:t>query string</a:t>
            </a:r>
            <a:r>
              <a:rPr lang="en-US" sz="2800" dirty="0"/>
              <a:t>: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i="1" dirty="0"/>
              <a:t>(</a:t>
            </a:r>
            <a:r>
              <a:rPr lang="en-US" sz="2800" i="1" dirty="0" err="1"/>
              <a:t>cặp</a:t>
            </a:r>
            <a:r>
              <a:rPr lang="en-US" sz="2800" i="1" dirty="0"/>
              <a:t> name-value) </a:t>
            </a:r>
            <a:r>
              <a:rPr lang="en-US" sz="2800" dirty="0"/>
              <a:t>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01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duyệt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01 web server</a:t>
            </a:r>
          </a:p>
          <a:p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nguồn</a:t>
            </a:r>
            <a:r>
              <a:rPr lang="en-US" sz="2800" dirty="0"/>
              <a:t> PHP </a:t>
            </a:r>
            <a:r>
              <a:rPr lang="en-US" sz="2800" dirty="0" err="1"/>
              <a:t>trên</a:t>
            </a:r>
            <a:r>
              <a:rPr lang="en-US" sz="2800" dirty="0"/>
              <a:t> server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76400"/>
            <a:ext cx="81534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URL?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value&amp;name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=value...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209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http://example.com/student_login.php?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username=xenia&amp;sid=1234567</a:t>
            </a:r>
          </a:p>
        </p:txBody>
      </p:sp>
    </p:spTree>
    <p:extLst>
      <p:ext uri="{BB962C8B-B14F-4D97-AF65-F5344CB8AC3E}">
        <p14:creationId xmlns:p14="http://schemas.microsoft.com/office/powerpoint/2010/main" val="95771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form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572000"/>
            <a:ext cx="8153400" cy="2057400"/>
          </a:xfrm>
        </p:spPr>
        <p:txBody>
          <a:bodyPr/>
          <a:lstStyle/>
          <a:p>
            <a:r>
              <a:rPr lang="en-US" sz="2800" dirty="0" err="1">
                <a:cs typeface="Courier New" pitchFamily="49" charset="0"/>
              </a:rPr>
              <a:t>Xét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dirty="0" err="1">
                <a:cs typeface="Courier New" pitchFamily="49" charset="0"/>
              </a:rPr>
              <a:t>dữ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dirty="0" err="1">
                <a:cs typeface="Courier New" pitchFamily="49" charset="0"/>
              </a:rPr>
              <a:t>liệu</a:t>
            </a:r>
            <a:r>
              <a:rPr lang="en-US" sz="2800" dirty="0">
                <a:cs typeface="Courier New" pitchFamily="49" charset="0"/>
              </a:rPr>
              <a:t> đ</a:t>
            </a:r>
            <a:r>
              <a:rPr lang="vi-VN" sz="2800" dirty="0">
                <a:cs typeface="Courier New" pitchFamily="49" charset="0"/>
              </a:rPr>
              <a:t>ư</a:t>
            </a:r>
            <a:r>
              <a:rPr lang="en-US" sz="2800" dirty="0" err="1">
                <a:cs typeface="Courier New" pitchFamily="49" charset="0"/>
              </a:rPr>
              <a:t>ợc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dirty="0" err="1">
                <a:cs typeface="Courier New" pitchFamily="49" charset="0"/>
              </a:rPr>
              <a:t>gửi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dirty="0" err="1">
                <a:cs typeface="Courier New" pitchFamily="49" charset="0"/>
              </a:rPr>
              <a:t>lên</a:t>
            </a:r>
            <a:r>
              <a:rPr lang="en-US" sz="2800" dirty="0">
                <a:cs typeface="Courier New" pitchFamily="49" charset="0"/>
              </a:rPr>
              <a:t> server?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[cc] =&gt; on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startrek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 =&gt; Jean-Luc Picard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action="test1.php" method="get"&gt;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&lt;label&gt;&lt;input type="radio" name="cc" /&gt; Visa&lt;/label&gt;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&lt;label&gt;&lt;input type="radio" name="cc" /&gt; MasterCard&lt;/label&gt;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Favorite Star Trek captain: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startrek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&lt;option&gt;James T. Kirk&lt;/option&gt;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&lt;option&gt;Jean-Luc Picard&lt;/option&gt;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&lt;/select&gt;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36544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3730752" cy="4495800"/>
          </a:xfrm>
        </p:spPr>
        <p:txBody>
          <a:bodyPr/>
          <a:lstStyle/>
          <a:p>
            <a:r>
              <a:rPr lang="en-US" b="1" dirty="0"/>
              <a:t>Form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UI control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web server</a:t>
            </a:r>
          </a:p>
          <a:p>
            <a:r>
              <a:rPr lang="en-US" dirty="0" err="1"/>
              <a:t>Thông</a:t>
            </a:r>
            <a:r>
              <a:rPr lang="en-US" dirty="0"/>
              <a:t> tin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01 </a:t>
            </a:r>
            <a:r>
              <a:rPr lang="en-US" b="1" dirty="0"/>
              <a:t>query string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3ECA90-4926-4DCC-A018-BD0D4372A3D4}" type="slidenum">
              <a:rPr lang="en-US" smtClean="0"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1"/>
            <a:ext cx="504886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98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/>
              <a:t> attribute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495800"/>
            <a:ext cx="8153400" cy="1219200"/>
          </a:xfrm>
        </p:spPr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server: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[cc] =&gt; visa, 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startrek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 =&gt;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picard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&lt;label&gt;&lt;input type="radio" name="cc"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value="visa"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/&gt; Visa&lt;/label&gt;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&lt;label&gt;&lt;input type="radio" name="cc"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mastercard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 MasterCard&lt;/label&gt;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Favorite Star Trek captain: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startrek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&lt;option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value="kirk"&gt;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James T. Kirk&lt;/option&gt;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&lt;option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picard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Jean-Luc Picard&lt;/option&gt;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type="submit" value="submit"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&lt;/select&gt;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06626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URL-encoding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5105400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u="sng" dirty="0" err="1"/>
              <a:t>tham</a:t>
            </a:r>
            <a:r>
              <a:rPr lang="en-US" u="sng" dirty="0"/>
              <a:t> </a:t>
            </a:r>
            <a:r>
              <a:rPr lang="en-US" u="sng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URL: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" ", "/", "=", "&amp;"</a:t>
            </a:r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 (URL-encoded) </a:t>
            </a:r>
          </a:p>
          <a:p>
            <a:pPr lvl="1"/>
            <a:r>
              <a:rPr lang="en-US" dirty="0"/>
              <a:t>"Xenia's cool!?" → "Xenia%27s+cool%3F%21"</a:t>
            </a:r>
          </a:p>
          <a:p>
            <a:r>
              <a:rPr lang="en-US" u="sng" dirty="0"/>
              <a:t>L</a:t>
            </a:r>
            <a:r>
              <a:rPr lang="vi-VN" u="sng" dirty="0"/>
              <a:t>ư</a:t>
            </a:r>
            <a:r>
              <a:rPr lang="en-US" u="sng" dirty="0"/>
              <a:t>u ý:</a:t>
            </a:r>
          </a:p>
          <a:p>
            <a:pPr lvl="1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</a:t>
            </a:r>
          </a:p>
          <a:p>
            <a:pPr lvl="1"/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b="1" dirty="0"/>
              <a:t>$_REQUEST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PHP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0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2667000"/>
          </a:xfrm>
        </p:spPr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HTTP request </a:t>
            </a:r>
            <a:r>
              <a:rPr lang="en-US" dirty="0" err="1"/>
              <a:t>đến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HTML forms</a:t>
            </a:r>
          </a:p>
          <a:p>
            <a:pPr lvl="1"/>
            <a:r>
              <a:rPr lang="en-US" b="1" dirty="0"/>
              <a:t>Ajax</a:t>
            </a:r>
            <a:endParaRPr lang="en-US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request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parameter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vs.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requests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1148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/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từ</a:t>
            </a:r>
            <a:r>
              <a:rPr lang="en-US" dirty="0"/>
              <a:t> server</a:t>
            </a:r>
          </a:p>
          <a:p>
            <a:pPr lvl="1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request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URL (01 query string)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: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(response) </a:t>
            </a:r>
            <a:r>
              <a:rPr lang="en-US" dirty="0" err="1"/>
              <a:t>từ</a:t>
            </a:r>
            <a:r>
              <a:rPr lang="en-US" dirty="0"/>
              <a:t> server</a:t>
            </a:r>
          </a:p>
          <a:p>
            <a:pPr lvl="1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request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b="1" u="sng" dirty="0" err="1"/>
              <a:t>nhúng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(packet) HTTP </a:t>
            </a:r>
            <a:r>
              <a:rPr lang="en-US" u="sng" dirty="0" err="1">
                <a:solidFill>
                  <a:srgbClr val="FF0000"/>
                </a:solidFill>
              </a:rPr>
              <a:t>chứ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không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phải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trên</a:t>
            </a:r>
            <a:r>
              <a:rPr lang="en-US" u="sng" dirty="0">
                <a:solidFill>
                  <a:srgbClr val="FF0000"/>
                </a:solidFill>
              </a:rPr>
              <a:t> URL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04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vs.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requests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3810000"/>
          </a:xfrm>
        </p:spPr>
        <p:txBody>
          <a:bodyPr/>
          <a:lstStyle/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URL</a:t>
            </a:r>
          </a:p>
          <a:p>
            <a:pPr lvl="1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URL ~ 1024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/>
              <a:t>URL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URL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sz="2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9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Form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POST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action="http://localhost/app.php" </a:t>
            </a:r>
            <a:r>
              <a:rPr lang="en-US">
                <a:latin typeface="Courier New" pitchFamily="49" charset="0"/>
                <a:cs typeface="Courier New" pitchFamily="49" charset="0"/>
              </a:rPr>
              <a:t>method="POST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Name: &lt;input type="text" name="name" /&gt;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Food: &lt;input type="text" name="meal" /&gt;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&lt;label&gt;Meat? &lt;input type="checkbox" name="meat" /&gt;&lt;/label&gt;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&lt;input type="submit"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958026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or POST?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657600"/>
            <a:ext cx="8153400" cy="2438400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PHP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GET </a:t>
            </a:r>
            <a:r>
              <a:rPr lang="en-US" dirty="0" err="1"/>
              <a:t>và</a:t>
            </a:r>
            <a:r>
              <a:rPr lang="en-US" dirty="0"/>
              <a:t> POST request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REQUEST_METHOD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$_SERVER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request </a:t>
            </a:r>
            <a:r>
              <a:rPr lang="en-US" dirty="0" err="1"/>
              <a:t>đang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$_SERVER[“REQUEST_METHOD”]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CAA6C7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($_SERVER["REQUEST_METHOD"]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"GET")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# process a GET request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($_SERVER["REQUEST_METHOD"]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"POST")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# process a POST request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285423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99060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("</a:t>
            </a:r>
            <a:r>
              <a:rPr lang="en-US" dirty="0" err="1"/>
              <a:t>Superglobal</a:t>
            </a:r>
            <a:r>
              <a:rPr lang="en-US" dirty="0"/>
              <a:t>" arrays)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82880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PHP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request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, server, ...</a:t>
            </a:r>
          </a:p>
          <a:p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sz="2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72461"/>
              </p:ext>
            </p:extLst>
          </p:nvPr>
        </p:nvGraphicFramePr>
        <p:xfrm>
          <a:off x="612775" y="1600200"/>
          <a:ext cx="8153400" cy="3291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Mô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tả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3"/>
                        </a:rPr>
                        <a:t>$_REQUEST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Các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tham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số</a:t>
                      </a:r>
                      <a:r>
                        <a:rPr lang="en-US" sz="2000" dirty="0"/>
                        <a:t> đ</a:t>
                      </a:r>
                      <a:r>
                        <a:rPr lang="vi-VN" sz="2000" dirty="0"/>
                        <a:t>ư</a:t>
                      </a:r>
                      <a:r>
                        <a:rPr lang="en-US" sz="2000" dirty="0" err="1"/>
                        <a:t>ợc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truyền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trong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bất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kỳ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loại</a:t>
                      </a:r>
                      <a:r>
                        <a:rPr lang="en-US" sz="2000" dirty="0"/>
                        <a:t> request </a:t>
                      </a:r>
                      <a:r>
                        <a:rPr lang="en-US" sz="2000" dirty="0" err="1"/>
                        <a:t>nào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4"/>
                        </a:rPr>
                        <a:t>$_GET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>
                          <a:hlinkClick r:id="rId5"/>
                        </a:rPr>
                        <a:t>$_POST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Các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tham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số</a:t>
                      </a:r>
                      <a:r>
                        <a:rPr lang="en-US" sz="2000" dirty="0"/>
                        <a:t> đ</a:t>
                      </a:r>
                      <a:r>
                        <a:rPr lang="vi-VN" sz="2000" dirty="0"/>
                        <a:t>ư</a:t>
                      </a:r>
                      <a:r>
                        <a:rPr lang="en-US" sz="2000" dirty="0" err="1"/>
                        <a:t>ợc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truyền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trong</a:t>
                      </a:r>
                      <a:r>
                        <a:rPr lang="en-US" sz="2000" dirty="0"/>
                        <a:t> GET / POST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$_SERVER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>
                          <a:hlinkClick r:id="rId7"/>
                        </a:rPr>
                        <a:t>$_ENV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Thông</a:t>
                      </a:r>
                      <a:r>
                        <a:rPr lang="en-US" sz="2000" dirty="0"/>
                        <a:t> tin </a:t>
                      </a:r>
                      <a:r>
                        <a:rPr lang="en-US" sz="2000" dirty="0" err="1"/>
                        <a:t>của</a:t>
                      </a:r>
                      <a:r>
                        <a:rPr lang="en-US" sz="2000" dirty="0"/>
                        <a:t> server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8"/>
                        </a:rPr>
                        <a:t>$_FILES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Các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tập</a:t>
                      </a:r>
                      <a:r>
                        <a:rPr lang="en-US" sz="2000" dirty="0"/>
                        <a:t> tin đ</a:t>
                      </a:r>
                      <a:r>
                        <a:rPr lang="vi-VN" sz="2000" dirty="0"/>
                        <a:t>ư</a:t>
                      </a:r>
                      <a:r>
                        <a:rPr lang="en-US" sz="2000" dirty="0" err="1"/>
                        <a:t>ợc</a:t>
                      </a:r>
                      <a:r>
                        <a:rPr lang="en-US" sz="2000" dirty="0"/>
                        <a:t> upload </a:t>
                      </a:r>
                      <a:r>
                        <a:rPr lang="en-US" sz="2000" dirty="0" err="1"/>
                        <a:t>lên</a:t>
                      </a:r>
                      <a:r>
                        <a:rPr lang="en-US" sz="2000" dirty="0"/>
                        <a:t> server (</a:t>
                      </a:r>
                      <a:r>
                        <a:rPr lang="en-US" sz="2000" dirty="0" err="1"/>
                        <a:t>trong</a:t>
                      </a:r>
                      <a:r>
                        <a:rPr lang="en-US" sz="2000" dirty="0"/>
                        <a:t> request)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9"/>
                        </a:rPr>
                        <a:t>$_SESSION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>
                          <a:hlinkClick r:id="rId10"/>
                        </a:rPr>
                        <a:t>$_COOKIE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8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VD: In </a:t>
            </a:r>
            <a:r>
              <a:rPr lang="en-US" sz="3600" dirty="0" err="1"/>
              <a:t>tất</a:t>
            </a:r>
            <a:r>
              <a:rPr lang="en-US" sz="3600" dirty="0"/>
              <a:t> </a:t>
            </a:r>
            <a:r>
              <a:rPr lang="en-US" sz="3600" dirty="0" err="1"/>
              <a:t>cả</a:t>
            </a:r>
            <a:r>
              <a:rPr lang="en-US" sz="3600" dirty="0"/>
              <a:t> </a:t>
            </a:r>
            <a:r>
              <a:rPr lang="en-US" sz="3600" dirty="0" err="1"/>
              <a:t>tham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Request</a:t>
            </a:r>
            <a:endParaRPr lang="en-US" sz="3600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962400"/>
            <a:ext cx="8153400" cy="1219200"/>
          </a:xfrm>
        </p:spPr>
        <p:txBody>
          <a:bodyPr/>
          <a:lstStyle/>
          <a:p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DDC1D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($_REQUEST as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=&gt; $value)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?&gt;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&lt;p&gt;Parameter &lt;?=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?&gt; has value &lt;?= $value ?&gt;&lt;/p&gt;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?&gt;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2102502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VD: In </a:t>
            </a:r>
            <a:r>
              <a:rPr lang="en-US" sz="3600" dirty="0" err="1"/>
              <a:t>tất</a:t>
            </a:r>
            <a:r>
              <a:rPr lang="en-US" sz="3600" dirty="0"/>
              <a:t> </a:t>
            </a:r>
            <a:r>
              <a:rPr lang="en-US" sz="3600" dirty="0" err="1"/>
              <a:t>cả</a:t>
            </a:r>
            <a:r>
              <a:rPr lang="en-US" sz="3600" dirty="0"/>
              <a:t> </a:t>
            </a:r>
            <a:r>
              <a:rPr lang="en-US" sz="3600" dirty="0" err="1"/>
              <a:t>tham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Request</a:t>
            </a:r>
            <a:endParaRPr lang="en-US" sz="3600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962400"/>
            <a:ext cx="8153400" cy="1219200"/>
          </a:xfrm>
        </p:spPr>
        <p:txBody>
          <a:bodyPr/>
          <a:lstStyle/>
          <a:p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DDC1D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foreach ($_GET as $param =&gt; $value)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?&gt;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&lt;p&gt;Parameter &lt;?=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?&gt; has value &lt;?= $value ?&gt;&lt;/p&gt;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?&gt;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244656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&lt;form&gt;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200400"/>
            <a:ext cx="8153400" cy="1219200"/>
          </a:xfrm>
        </p:spPr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/>
              <a:t>action</a:t>
            </a:r>
            <a:r>
              <a:rPr lang="en-US" dirty="0"/>
              <a:t>: URL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action="destination URL"&gt;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form controls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                                                        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22345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VD: In </a:t>
            </a:r>
            <a:r>
              <a:rPr lang="en-US" sz="3600" dirty="0" err="1"/>
              <a:t>tất</a:t>
            </a:r>
            <a:r>
              <a:rPr lang="en-US" sz="3600" dirty="0"/>
              <a:t> </a:t>
            </a:r>
            <a:r>
              <a:rPr lang="en-US" sz="3600" dirty="0" err="1"/>
              <a:t>cả</a:t>
            </a:r>
            <a:r>
              <a:rPr lang="en-US" sz="3600" dirty="0"/>
              <a:t> </a:t>
            </a:r>
            <a:r>
              <a:rPr lang="en-US" sz="3600" dirty="0" err="1"/>
              <a:t>tham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Request</a:t>
            </a:r>
            <a:endParaRPr lang="en-US" sz="3600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962400"/>
            <a:ext cx="8153400" cy="1219200"/>
          </a:xfrm>
        </p:spPr>
        <p:txBody>
          <a:bodyPr/>
          <a:lstStyle/>
          <a:p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DDC1D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foreach ($_POST as $param =&gt; $value)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?&gt;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&lt;p&gt;Parameter &lt;?=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?&gt; has value &lt;?= $value ?&gt;&lt;/p&gt;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?&gt;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2963757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4653-3EBC-43F9-ACB7-B33A54DA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990600"/>
          </a:xfrm>
        </p:spPr>
        <p:txBody>
          <a:bodyPr/>
          <a:lstStyle/>
          <a:p>
            <a:r>
              <a:rPr lang="en-US" dirty="0"/>
              <a:t>VD: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3CC6A-85D7-46F3-B369-6F36B4C22B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2667000"/>
            <a:ext cx="81534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DBFD4-C829-4064-B17F-7F12564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756B9-B7A4-4EFE-BDBE-BB527A1A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3ECA90-4926-4DCC-A018-BD0D4372A3D4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B9E45-6EB9-49F8-A995-935FA6139218}"/>
              </a:ext>
            </a:extLst>
          </p:cNvPr>
          <p:cNvSpPr txBox="1"/>
          <p:nvPr/>
        </p:nvSpPr>
        <p:spPr>
          <a:xfrm>
            <a:off x="609600" y="1591270"/>
            <a:ext cx="8153400" cy="923330"/>
          </a:xfrm>
          <a:prstGeom prst="rect">
            <a:avLst/>
          </a:prstGeom>
          <a:solidFill>
            <a:srgbClr val="DDC1D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phpinfo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?&gt;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853326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4653-3EBC-43F9-ACB7-B33A54DA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4F3BC9-2F0B-4D00-A158-E8C375C0A5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PHP script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Client IP </a:t>
            </a:r>
            <a:r>
              <a:rPr lang="en-US" dirty="0" err="1"/>
              <a:t>trong</a:t>
            </a:r>
            <a:r>
              <a:rPr lang="en-US" dirty="0"/>
              <a:t> PHP.</a:t>
            </a:r>
          </a:p>
          <a:p>
            <a:r>
              <a:rPr lang="en-US" u="sng" dirty="0" err="1">
                <a:solidFill>
                  <a:srgbClr val="FF0000"/>
                </a:solidFill>
              </a:rPr>
              <a:t>Gợi</a:t>
            </a:r>
            <a:r>
              <a:rPr lang="en-US" u="sng" dirty="0">
                <a:solidFill>
                  <a:srgbClr val="FF0000"/>
                </a:solidFill>
              </a:rPr>
              <a:t> ý: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lấy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</a:t>
            </a:r>
            <a:r>
              <a:rPr lang="en-US" dirty="0" err="1">
                <a:solidFill>
                  <a:srgbClr val="FF0000"/>
                </a:solidFill>
              </a:rPr>
              <a:t>từ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mảng</a:t>
            </a:r>
            <a:r>
              <a:rPr lang="en-US" dirty="0">
                <a:solidFill>
                  <a:srgbClr val="FF0000"/>
                </a:solidFill>
              </a:rPr>
              <a:t> $_SERVER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HTTP_CLIENT_IP: </a:t>
            </a:r>
            <a:r>
              <a:rPr lang="en-US" i="1" dirty="0">
                <a:solidFill>
                  <a:srgbClr val="FF0000"/>
                </a:solidFill>
              </a:rPr>
              <a:t>IP </a:t>
            </a:r>
            <a:r>
              <a:rPr lang="en-US" i="1" dirty="0" err="1">
                <a:solidFill>
                  <a:srgbClr val="FF0000"/>
                </a:solidFill>
              </a:rPr>
              <a:t>từ</a:t>
            </a:r>
            <a:r>
              <a:rPr lang="en-US" i="1" dirty="0">
                <a:solidFill>
                  <a:srgbClr val="FF0000"/>
                </a:solidFill>
              </a:rPr>
              <a:t> Share Internet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HTTP_X_FORWARDED_FOR: </a:t>
            </a:r>
            <a:r>
              <a:rPr lang="fr-FR" i="1" dirty="0">
                <a:solidFill>
                  <a:srgbClr val="FF0000"/>
                </a:solidFill>
              </a:rPr>
              <a:t>IP </a:t>
            </a:r>
            <a:r>
              <a:rPr lang="fr-FR" i="1" dirty="0" err="1">
                <a:solidFill>
                  <a:srgbClr val="FF0000"/>
                </a:solidFill>
              </a:rPr>
              <a:t>từ</a:t>
            </a:r>
            <a:r>
              <a:rPr lang="fr-FR" i="1" dirty="0">
                <a:solidFill>
                  <a:srgbClr val="FF0000"/>
                </a:solidFill>
              </a:rPr>
              <a:t> Proxy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REMOTE_ADDR: </a:t>
            </a:r>
            <a:r>
              <a:rPr lang="en-US" i="1" dirty="0">
                <a:solidFill>
                  <a:srgbClr val="FF0000"/>
                </a:solidFill>
              </a:rPr>
              <a:t>IP </a:t>
            </a:r>
            <a:r>
              <a:rPr lang="en-US" i="1" dirty="0" err="1">
                <a:solidFill>
                  <a:srgbClr val="FF0000"/>
                </a:solidFill>
              </a:rPr>
              <a:t>từ</a:t>
            </a:r>
            <a:r>
              <a:rPr lang="en-US" i="1" dirty="0">
                <a:solidFill>
                  <a:srgbClr val="FF0000"/>
                </a:solidFill>
              </a:rPr>
              <a:t> Remote Address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DBFD4-C829-4064-B17F-7F12564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756B9-B7A4-4EFE-BDBE-BB527A1A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3ECA90-4926-4DCC-A018-BD0D4372A3D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9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6F03D77-0455-4BC2-8D1B-66BB0111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878" y="3931099"/>
            <a:ext cx="3695700" cy="2781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EA4653-3EBC-43F9-ACB7-B33A54DA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4F3BC9-2F0B-4D00-A158-E8C375C0A5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PHP </a:t>
            </a:r>
            <a:r>
              <a:rPr lang="en-US" dirty="0" err="1"/>
              <a:t>có</a:t>
            </a:r>
            <a:r>
              <a:rPr lang="en-US" dirty="0"/>
              <a:t> form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DBFD4-C829-4064-B17F-7F12564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756B9-B7A4-4EFE-BDBE-BB527A1A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3ECA90-4926-4DCC-A018-BD0D4372A3D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E3753-A27A-4E04-86A2-E734636A4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33600"/>
            <a:ext cx="3886200" cy="453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ABFC1-97B6-4ACA-9EE1-AC7FC91221C3}"/>
              </a:ext>
            </a:extLst>
          </p:cNvPr>
          <p:cNvSpPr txBox="1"/>
          <p:nvPr/>
        </p:nvSpPr>
        <p:spPr>
          <a:xfrm>
            <a:off x="5097859" y="2715530"/>
            <a:ext cx="3636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2. Sau </a:t>
            </a:r>
            <a:r>
              <a:rPr lang="en-US" sz="2400" dirty="0" err="1">
                <a:solidFill>
                  <a:srgbClr val="FF0000"/>
                </a:solidFill>
              </a:rPr>
              <a:t>khi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nhập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tin, </a:t>
            </a:r>
            <a:r>
              <a:rPr lang="en-US" sz="2400" dirty="0" err="1">
                <a:solidFill>
                  <a:srgbClr val="FF0000"/>
                </a:solidFill>
              </a:rPr>
              <a:t>nhấn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nút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Gửi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thì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hiển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thị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tin </a:t>
            </a:r>
            <a:r>
              <a:rPr lang="en-US" sz="2400" dirty="0" err="1">
                <a:solidFill>
                  <a:srgbClr val="FF0000"/>
                </a:solidFill>
              </a:rPr>
              <a:t>nh</a:t>
            </a:r>
            <a:r>
              <a:rPr lang="vi-VN" sz="2400" dirty="0">
                <a:solidFill>
                  <a:srgbClr val="FF0000"/>
                </a:solidFill>
              </a:rPr>
              <a:t>ư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hình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9C77A-A795-41F4-9680-20795AA4A487}"/>
              </a:ext>
            </a:extLst>
          </p:cNvPr>
          <p:cNvSpPr txBox="1"/>
          <p:nvPr/>
        </p:nvSpPr>
        <p:spPr>
          <a:xfrm>
            <a:off x="3962400" y="62674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Hình</a:t>
            </a:r>
            <a:r>
              <a:rPr lang="en-US" dirty="0">
                <a:solidFill>
                  <a:srgbClr val="7030A0"/>
                </a:solidFill>
              </a:rPr>
              <a:t>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08F33-73C1-48DB-A150-BD5071F6F4A2}"/>
              </a:ext>
            </a:extLst>
          </p:cNvPr>
          <p:cNvSpPr txBox="1"/>
          <p:nvPr/>
        </p:nvSpPr>
        <p:spPr>
          <a:xfrm>
            <a:off x="7924800" y="62580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Hình</a:t>
            </a:r>
            <a:r>
              <a:rPr lang="en-US" dirty="0">
                <a:solidFill>
                  <a:srgbClr val="7030A0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50242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4653-3EBC-43F9-ACB7-B33A54DA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4F3BC9-2F0B-4D00-A158-E8C375C0A5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PHP </a:t>
            </a:r>
            <a:r>
              <a:rPr lang="en-US" dirty="0" err="1"/>
              <a:t>có</a:t>
            </a:r>
            <a:r>
              <a:rPr lang="en-US" dirty="0"/>
              <a:t> form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DBFD4-C829-4064-B17F-7F12564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756B9-B7A4-4EFE-BDBE-BB527A1A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3ECA90-4926-4DCC-A018-BD0D4372A3D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ABFC1-97B6-4ACA-9EE1-AC7FC91221C3}"/>
              </a:ext>
            </a:extLst>
          </p:cNvPr>
          <p:cNvSpPr txBox="1"/>
          <p:nvPr/>
        </p:nvSpPr>
        <p:spPr>
          <a:xfrm>
            <a:off x="939956" y="3399290"/>
            <a:ext cx="7826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2. Sau </a:t>
            </a:r>
            <a:r>
              <a:rPr lang="en-US" sz="2400" dirty="0" err="1">
                <a:solidFill>
                  <a:srgbClr val="FF0000"/>
                </a:solidFill>
              </a:rPr>
              <a:t>khi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nhập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tin, </a:t>
            </a:r>
            <a:r>
              <a:rPr lang="en-US" sz="2400" dirty="0" err="1">
                <a:solidFill>
                  <a:srgbClr val="FF0000"/>
                </a:solidFill>
              </a:rPr>
              <a:t>nhấn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nút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Submit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thì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hiển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thị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tin </a:t>
            </a:r>
            <a:r>
              <a:rPr lang="en-US" sz="2400" dirty="0" err="1">
                <a:solidFill>
                  <a:srgbClr val="FF0000"/>
                </a:solidFill>
              </a:rPr>
              <a:t>nh</a:t>
            </a:r>
            <a:r>
              <a:rPr lang="vi-VN" sz="2400" dirty="0">
                <a:solidFill>
                  <a:srgbClr val="FF0000"/>
                </a:solidFill>
              </a:rPr>
              <a:t>ư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hình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08F33-73C1-48DB-A150-BD5071F6F4A2}"/>
              </a:ext>
            </a:extLst>
          </p:cNvPr>
          <p:cNvSpPr txBox="1"/>
          <p:nvPr/>
        </p:nvSpPr>
        <p:spPr>
          <a:xfrm>
            <a:off x="5029200" y="53742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Hình</a:t>
            </a:r>
            <a:r>
              <a:rPr lang="en-US" dirty="0">
                <a:solidFill>
                  <a:srgbClr val="7030A0"/>
                </a:solidFill>
              </a:rPr>
              <a:t>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21586-E454-40C9-9486-F39DC456E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52" y="2179342"/>
            <a:ext cx="7353300" cy="476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9C77A-A795-41F4-9680-20795AA4A487}"/>
              </a:ext>
            </a:extLst>
          </p:cNvPr>
          <p:cNvSpPr txBox="1"/>
          <p:nvPr/>
        </p:nvSpPr>
        <p:spPr>
          <a:xfrm>
            <a:off x="4265698" y="27171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Hình</a:t>
            </a:r>
            <a:r>
              <a:rPr lang="en-US" dirty="0">
                <a:solidFill>
                  <a:srgbClr val="7030A0"/>
                </a:solidFill>
              </a:rPr>
              <a:t>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0E541A-1EC7-4A0F-B74F-959F42449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50" y="4382687"/>
            <a:ext cx="4563478" cy="9798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7618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4653-3EBC-43F9-ACB7-B33A54DA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4F3BC9-2F0B-4D00-A158-E8C375C0A5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PHP </a:t>
            </a:r>
            <a:r>
              <a:rPr lang="en-US" dirty="0" err="1"/>
              <a:t>có</a:t>
            </a:r>
            <a:r>
              <a:rPr lang="en-US" dirty="0"/>
              <a:t> form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DBFD4-C829-4064-B17F-7F12564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756B9-B7A4-4EFE-BDBE-BB527A1A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3ECA90-4926-4DCC-A018-BD0D4372A3D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ABFC1-97B6-4ACA-9EE1-AC7FC91221C3}"/>
              </a:ext>
            </a:extLst>
          </p:cNvPr>
          <p:cNvSpPr txBox="1"/>
          <p:nvPr/>
        </p:nvSpPr>
        <p:spPr>
          <a:xfrm>
            <a:off x="939956" y="3399290"/>
            <a:ext cx="7826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2. Sau </a:t>
            </a:r>
            <a:r>
              <a:rPr lang="en-US" sz="2400" dirty="0" err="1">
                <a:solidFill>
                  <a:srgbClr val="FF0000"/>
                </a:solidFill>
              </a:rPr>
              <a:t>khi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nhập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tin, </a:t>
            </a:r>
            <a:r>
              <a:rPr lang="en-US" sz="2400" dirty="0" err="1">
                <a:solidFill>
                  <a:srgbClr val="FF0000"/>
                </a:solidFill>
              </a:rPr>
              <a:t>nhấn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nút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Tính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thì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hiển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thị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tin </a:t>
            </a:r>
            <a:r>
              <a:rPr lang="en-US" sz="2400" dirty="0" err="1">
                <a:solidFill>
                  <a:srgbClr val="FF0000"/>
                </a:solidFill>
              </a:rPr>
              <a:t>nh</a:t>
            </a:r>
            <a:r>
              <a:rPr lang="vi-VN" sz="2400" dirty="0">
                <a:solidFill>
                  <a:srgbClr val="FF0000"/>
                </a:solidFill>
              </a:rPr>
              <a:t>ư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hình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9C77A-A795-41F4-9680-20795AA4A487}"/>
              </a:ext>
            </a:extLst>
          </p:cNvPr>
          <p:cNvSpPr txBox="1"/>
          <p:nvPr/>
        </p:nvSpPr>
        <p:spPr>
          <a:xfrm>
            <a:off x="4265698" y="27171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Hình</a:t>
            </a:r>
            <a:r>
              <a:rPr lang="en-US" dirty="0">
                <a:solidFill>
                  <a:srgbClr val="7030A0"/>
                </a:solidFill>
              </a:rPr>
              <a:t>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CF81C-F241-4A97-879F-C8C26090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19774"/>
            <a:ext cx="8353425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A0CB6-A8F9-4D42-BC9C-5B7862BE7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56" y="4266888"/>
            <a:ext cx="1346044" cy="703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208F33-73C1-48DB-A150-BD5071F6F4A2}"/>
              </a:ext>
            </a:extLst>
          </p:cNvPr>
          <p:cNvSpPr txBox="1"/>
          <p:nvPr/>
        </p:nvSpPr>
        <p:spPr>
          <a:xfrm>
            <a:off x="2286000" y="46746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Hình</a:t>
            </a:r>
            <a:r>
              <a:rPr lang="en-US" dirty="0">
                <a:solidFill>
                  <a:srgbClr val="7030A0"/>
                </a:solidFill>
              </a:rPr>
              <a:t>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FEAFB-7BA8-4170-8203-1AD00A06D959}"/>
              </a:ext>
            </a:extLst>
          </p:cNvPr>
          <p:cNvSpPr txBox="1"/>
          <p:nvPr/>
        </p:nvSpPr>
        <p:spPr>
          <a:xfrm>
            <a:off x="934876" y="5356306"/>
            <a:ext cx="782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3. </a:t>
            </a:r>
            <a:r>
              <a:rPr lang="en-US" sz="2400" dirty="0" err="1">
                <a:solidFill>
                  <a:srgbClr val="FF0000"/>
                </a:solidFill>
              </a:rPr>
              <a:t>Thay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các</a:t>
            </a:r>
            <a:r>
              <a:rPr lang="en-US" sz="2400" dirty="0">
                <a:solidFill>
                  <a:srgbClr val="FF0000"/>
                </a:solidFill>
              </a:rPr>
              <a:t> Radio button </a:t>
            </a:r>
            <a:r>
              <a:rPr lang="en-US" sz="2400" dirty="0" err="1">
                <a:solidFill>
                  <a:srgbClr val="FF0000"/>
                </a:solidFill>
              </a:rPr>
              <a:t>bằng</a:t>
            </a:r>
            <a:r>
              <a:rPr lang="en-US" sz="2400" dirty="0">
                <a:solidFill>
                  <a:srgbClr val="FF0000"/>
                </a:solidFill>
              </a:rPr>
              <a:t> Select…Option</a:t>
            </a:r>
          </a:p>
        </p:txBody>
      </p:sp>
    </p:spTree>
    <p:extLst>
      <p:ext uri="{BB962C8B-B14F-4D97-AF65-F5344CB8AC3E}">
        <p14:creationId xmlns:p14="http://schemas.microsoft.com/office/powerpoint/2010/main" val="1233543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4653-3EBC-43F9-ACB7-B33A54DA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4F3BC9-2F0B-4D00-A158-E8C375C0A5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PHP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ax + b = 0</a:t>
            </a:r>
          </a:p>
          <a:p>
            <a:pPr lvl="1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ax^2 + bx + c = 0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nhuận</a:t>
            </a:r>
            <a:endParaRPr lang="en-US" dirty="0"/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endParaRPr lang="en-US" dirty="0"/>
          </a:p>
          <a:p>
            <a:pPr lvl="1"/>
            <a:r>
              <a:rPr lang="en-US" dirty="0" err="1"/>
              <a:t>Tính</a:t>
            </a:r>
            <a:r>
              <a:rPr lang="en-US" dirty="0"/>
              <a:t> N!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DBFD4-C829-4064-B17F-7F12564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756B9-B7A4-4EFE-BDBE-BB527A1A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3ECA90-4926-4DCC-A018-BD0D4372A3D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7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876800"/>
            <a:ext cx="8153400" cy="121920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action="http://www.google.com/search"&gt;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Let's search Google: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name="q"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type="submit"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                                                 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864114"/>
            <a:ext cx="8153400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First Paragraph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763000" y="3657600"/>
            <a:ext cx="0" cy="6463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670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88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114800"/>
            <a:ext cx="8153400" cy="1219200"/>
          </a:xfrm>
        </p:spPr>
        <p:txBody>
          <a:bodyPr/>
          <a:lstStyle/>
          <a:p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dirty="0"/>
              <a:t>: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query string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&lt;!-- 'q' happens to be the name of Google's required parameter --&gt;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type="text" name="q" value="Colbert Report"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type="submit" value="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4195763" cy="8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73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114800"/>
            <a:ext cx="8153400" cy="1600200"/>
          </a:xfrm>
        </p:spPr>
        <p:txBody>
          <a:bodyPr/>
          <a:lstStyle/>
          <a:p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800" dirty="0"/>
              <a:t>: button, checkbox, file, hidden, password, radio, reset, submit, text, ...</a:t>
            </a:r>
          </a:p>
          <a:p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800" dirty="0"/>
              <a:t>: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&lt;!-- 'q' happens to be the name of Google's required parameter --&gt;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type="text" name="q" value="Colbert Report"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type="submit" value="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4195763" cy="8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00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fields: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114800"/>
            <a:ext cx="8153400" cy="2514600"/>
          </a:xfrm>
        </p:spPr>
        <p:txBody>
          <a:bodyPr/>
          <a:lstStyle/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disabled,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size, value</a:t>
            </a:r>
          </a:p>
          <a:p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size: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dài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text field</a:t>
            </a:r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sz="2800" dirty="0"/>
              <a:t>: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l</a:t>
            </a:r>
            <a:r>
              <a:rPr lang="vi-VN" sz="2800" dirty="0"/>
              <a:t>ư</a:t>
            </a:r>
            <a:r>
              <a:rPr lang="en-US" sz="2800" dirty="0" err="1"/>
              <a:t>ợng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ng</a:t>
            </a:r>
            <a:r>
              <a:rPr lang="vi-VN" sz="2800" dirty="0"/>
              <a:t>ư</a:t>
            </a:r>
            <a:r>
              <a:rPr lang="en-US" sz="2800" dirty="0" err="1"/>
              <a:t>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type="text"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size="10"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="8"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NetID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type="password"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size="16" /&gt; Password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type="submit" value="Log In"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4876800" cy="119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00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114800"/>
            <a:ext cx="8153400" cy="1219200"/>
          </a:xfrm>
        </p:spPr>
        <p:txBody>
          <a:bodyPr/>
          <a:lstStyle/>
          <a:p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rows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cols</a:t>
            </a:r>
            <a:r>
              <a:rPr lang="en-US" sz="2800" dirty="0"/>
              <a:t> :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rows="4" cols="20"&gt;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Type your comments here.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        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5315"/>
            <a:ext cx="8153400" cy="131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63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boxes: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962400"/>
            <a:ext cx="8153400" cy="1219200"/>
          </a:xfrm>
        </p:spPr>
        <p:txBody>
          <a:bodyPr/>
          <a:lstStyle/>
          <a:p>
            <a:r>
              <a:rPr lang="en-US" sz="2800" b="1" dirty="0"/>
              <a:t>0, 1</a:t>
            </a:r>
            <a:r>
              <a:rPr lang="en-US" sz="2800" dirty="0"/>
              <a:t>,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b="1" dirty="0" err="1"/>
              <a:t>nhiều</a:t>
            </a:r>
            <a:r>
              <a:rPr lang="en-US" sz="2800" dirty="0"/>
              <a:t> checkbox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lúc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type="checkbox"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name="lettuce" /&gt; Lettuce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type="checkbox"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name="tomato"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checked="checked"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/&gt; Tomato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type="checkbox"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name="pickles" /&gt; Pickles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11507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TTuanFontUTM">
      <a:majorFont>
        <a:latin typeface="UTM Avo"/>
        <a:ea typeface=""/>
        <a:cs typeface=""/>
      </a:majorFont>
      <a:minorFont>
        <a:latin typeface="UTM Aptima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9284</TotalTime>
  <Words>2825</Words>
  <Application>Microsoft Macintosh PowerPoint</Application>
  <PresentationFormat>On-screen Show (4:3)</PresentationFormat>
  <Paragraphs>323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Calibri</vt:lpstr>
      <vt:lpstr>Consolas</vt:lpstr>
      <vt:lpstr>Courier New</vt:lpstr>
      <vt:lpstr>Times New Roman</vt:lpstr>
      <vt:lpstr>Tw Cen MT</vt:lpstr>
      <vt:lpstr>UTM Aptima</vt:lpstr>
      <vt:lpstr>UTM Avo</vt:lpstr>
      <vt:lpstr>Wingdings</vt:lpstr>
      <vt:lpstr>Wingdings 2</vt:lpstr>
      <vt:lpstr>Theme2</vt:lpstr>
      <vt:lpstr>PHP &amp; HTML Form</vt:lpstr>
      <vt:lpstr>HTML forms</vt:lpstr>
      <vt:lpstr>HTML form: &lt;form&gt;</vt:lpstr>
      <vt:lpstr>Ví dụ Form</vt:lpstr>
      <vt:lpstr>Form controls: &lt;input&gt;</vt:lpstr>
      <vt:lpstr>Form controls: &lt;input&gt;</vt:lpstr>
      <vt:lpstr>Text fields: &lt;input&gt;</vt:lpstr>
      <vt:lpstr>Text boxes: &lt;textarea&gt;</vt:lpstr>
      <vt:lpstr>Check boxes: &lt;input&gt;</vt:lpstr>
      <vt:lpstr>Radio buttons: &lt;input&gt;</vt:lpstr>
      <vt:lpstr>Text labels: &lt;label&gt;</vt:lpstr>
      <vt:lpstr>Drop down lists: &lt;select&gt;, &lt;option&gt;</vt:lpstr>
      <vt:lpstr>&lt;select&gt; chọn nhiều item</vt:lpstr>
      <vt:lpstr>Nhóm Option: &lt;optgroup&gt;</vt:lpstr>
      <vt:lpstr>Reset/Submit Buttons</vt:lpstr>
      <vt:lpstr>Reset/Submit Buttons</vt:lpstr>
      <vt:lpstr>Hidden input</vt:lpstr>
      <vt:lpstr>Query String</vt:lpstr>
      <vt:lpstr>Vấn đề khi gửi dữ liệu form</vt:lpstr>
      <vt:lpstr>Thuộc tính value attribute</vt:lpstr>
      <vt:lpstr>URL-encoding</vt:lpstr>
      <vt:lpstr>Gửi dữ liệu lên server</vt:lpstr>
      <vt:lpstr>HTTP GET vs. POST requests</vt:lpstr>
      <vt:lpstr>HTTP GET vs. POST requests</vt:lpstr>
      <vt:lpstr>Ví dụ Form POST</vt:lpstr>
      <vt:lpstr>GET or POST?</vt:lpstr>
      <vt:lpstr>Các biến mảng toàn cục ("Superglobal" arrays)</vt:lpstr>
      <vt:lpstr>VD: In tất cả tham số trong Request</vt:lpstr>
      <vt:lpstr>VD: In tất cả tham số trong Request</vt:lpstr>
      <vt:lpstr>VD: In tất cả tham số trong Request</vt:lpstr>
      <vt:lpstr>VD: lấy thông tin cấu hình và phiên bản của PHP</vt:lpstr>
      <vt:lpstr>Bài tập 01</vt:lpstr>
      <vt:lpstr>Bài tập 02</vt:lpstr>
      <vt:lpstr>Bài tập 03</vt:lpstr>
      <vt:lpstr>Bài tập 04</vt:lpstr>
      <vt:lpstr>Bài tập 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Basics</dc:title>
  <dc:creator>Xenia Mountrouidou</dc:creator>
  <cp:lastModifiedBy>Tuan Tran</cp:lastModifiedBy>
  <cp:revision>96</cp:revision>
  <dcterms:created xsi:type="dcterms:W3CDTF">2011-08-09T19:15:35Z</dcterms:created>
  <dcterms:modified xsi:type="dcterms:W3CDTF">2021-03-19T08:20:13Z</dcterms:modified>
</cp:coreProperties>
</file>