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3"/>
  </p:notesMasterIdLst>
  <p:sldIdLst>
    <p:sldId id="270" r:id="rId2"/>
    <p:sldId id="271" r:id="rId3"/>
    <p:sldId id="272"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3" r:id="rId19"/>
    <p:sldId id="275" r:id="rId20"/>
    <p:sldId id="276" r:id="rId21"/>
    <p:sldId id="277" r:id="rId22"/>
    <p:sldId id="274"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22" autoAdjust="0"/>
  </p:normalViewPr>
  <p:slideViewPr>
    <p:cSldViewPr>
      <p:cViewPr varScale="1">
        <p:scale>
          <a:sx n="60" d="100"/>
          <a:sy n="60" d="100"/>
        </p:scale>
        <p:origin x="-156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7E4870-9C11-4DAE-AFF7-EC38A6694672}" type="datetimeFigureOut">
              <a:rPr lang="en-US" smtClean="0"/>
              <a:t>9/23/2012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8CFD30-B056-401E-966A-B8BB8A618D7B}" type="slidenum">
              <a:rPr lang="en-US" smtClean="0"/>
              <a:t>‹#›</a:t>
            </a:fld>
            <a:endParaRPr lang="en-US"/>
          </a:p>
        </p:txBody>
      </p:sp>
    </p:spTree>
    <p:extLst>
      <p:ext uri="{BB962C8B-B14F-4D97-AF65-F5344CB8AC3E}">
        <p14:creationId xmlns:p14="http://schemas.microsoft.com/office/powerpoint/2010/main" val="254400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Server side includes saves a lot of work. This means that you can create a standard header, footer, or menu file for all your web pages. When the header needs to be updated, you can only update the include file, or when you add a new page to your site, you can simply change the menu file (instead of updating the links on all your web pages).</a:t>
            </a:r>
          </a:p>
          <a:p>
            <a:endParaRPr lang="en-US" dirty="0"/>
          </a:p>
        </p:txBody>
      </p:sp>
      <p:sp>
        <p:nvSpPr>
          <p:cNvPr id="4" name="Slide Number Placeholder 3"/>
          <p:cNvSpPr>
            <a:spLocks noGrp="1"/>
          </p:cNvSpPr>
          <p:nvPr>
            <p:ph type="sldNum" sz="quarter" idx="10"/>
          </p:nvPr>
        </p:nvSpPr>
        <p:spPr/>
        <p:txBody>
          <a:bodyPr/>
          <a:lstStyle/>
          <a:p>
            <a:fld id="{5A8CFD30-B056-401E-966A-B8BB8A618D7B}" type="slidenum">
              <a:rPr lang="en-US" smtClean="0"/>
              <a:t>2</a:t>
            </a:fld>
            <a:endParaRPr lang="en-US"/>
          </a:p>
        </p:txBody>
      </p:sp>
    </p:spTree>
    <p:extLst>
      <p:ext uri="{BB962C8B-B14F-4D97-AF65-F5344CB8AC3E}">
        <p14:creationId xmlns:p14="http://schemas.microsoft.com/office/powerpoint/2010/main" val="2490952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100" dirty="0" smtClean="0"/>
              <a:t>glob("foo/bar/*.doc") returns all .doc files in the foo/bar subdirectory</a:t>
            </a:r>
          </a:p>
          <a:p>
            <a:r>
              <a:rPr lang="en-US" sz="2400" dirty="0" smtClean="0"/>
              <a:t>glob("food*") returns all files whose names begin with "food"</a:t>
            </a:r>
          </a:p>
          <a:p>
            <a:r>
              <a:rPr lang="en-US" sz="2400" dirty="0" smtClean="0"/>
              <a:t>glob("lecture*/slides*.</a:t>
            </a:r>
            <a:r>
              <a:rPr lang="en-US" sz="2400" dirty="0" err="1" smtClean="0"/>
              <a:t>ppt</a:t>
            </a:r>
            <a:r>
              <a:rPr lang="en-US" sz="2400" dirty="0" smtClean="0"/>
              <a:t>") examines all directories whose names begin with lecture and grabs all files whose names begin with "slides" and end with</a:t>
            </a:r>
            <a:r>
              <a:rPr lang="en-US" sz="2400" baseline="0" dirty="0" smtClean="0"/>
              <a:t> </a:t>
            </a:r>
            <a:r>
              <a:rPr lang="en-US" sz="2400" dirty="0" smtClean="0"/>
              <a:t>".</a:t>
            </a:r>
            <a:r>
              <a:rPr lang="en-US" sz="2400" dirty="0" err="1" smtClean="0"/>
              <a:t>ppt</a:t>
            </a:r>
            <a:r>
              <a:rPr lang="en-US" sz="24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t>basename</a:t>
            </a:r>
            <a:r>
              <a:rPr lang="en-US" sz="2400" dirty="0" smtClean="0"/>
              <a:t>("foo/bar/baz.txt") returns "baz.txt"</a:t>
            </a:r>
          </a:p>
          <a:p>
            <a:endParaRPr lang="en-US" sz="2400" dirty="0" smtClean="0"/>
          </a:p>
          <a:p>
            <a:endParaRPr lang="en-US" sz="24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15</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16</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annoyingly, the current directory (".") and parent directory ("..") are included in the</a:t>
            </a:r>
          </a:p>
          <a:p>
            <a:r>
              <a:rPr lang="en-US" sz="1200" b="0" i="0" u="none" strike="noStrike" kern="1200" baseline="0" dirty="0" smtClean="0">
                <a:solidFill>
                  <a:schemeClr val="tx1"/>
                </a:solidFill>
                <a:latin typeface="+mn-lt"/>
                <a:ea typeface="+mn-ea"/>
                <a:cs typeface="+mn-cs"/>
              </a:rPr>
              <a:t>array</a:t>
            </a:r>
          </a:p>
          <a:p>
            <a:r>
              <a:rPr lang="en-US" sz="1200" b="0" i="0" u="none" strike="noStrike" kern="1200" baseline="0" dirty="0" smtClean="0">
                <a:solidFill>
                  <a:schemeClr val="tx1"/>
                </a:solidFill>
                <a:latin typeface="+mn-lt"/>
                <a:ea typeface="+mn-ea"/>
                <a:cs typeface="+mn-cs"/>
              </a:rPr>
              <a:t>don't need </a:t>
            </a:r>
            <a:r>
              <a:rPr lang="en-US" sz="1200" b="0" i="0" u="none" strike="noStrike" kern="1200" baseline="0" dirty="0" err="1" smtClean="0">
                <a:solidFill>
                  <a:schemeClr val="tx1"/>
                </a:solidFill>
                <a:latin typeface="+mn-lt"/>
                <a:ea typeface="+mn-ea"/>
                <a:cs typeface="+mn-cs"/>
              </a:rPr>
              <a:t>basename</a:t>
            </a:r>
            <a:r>
              <a:rPr lang="en-US" sz="1200" b="0" i="0" u="none" strike="noStrike" kern="1200" baseline="0" dirty="0" smtClean="0">
                <a:solidFill>
                  <a:schemeClr val="tx1"/>
                </a:solidFill>
                <a:latin typeface="+mn-lt"/>
                <a:ea typeface="+mn-ea"/>
                <a:cs typeface="+mn-cs"/>
              </a:rPr>
              <a:t> with </a:t>
            </a:r>
            <a:r>
              <a:rPr lang="en-US" sz="1200" b="0" i="0" u="none" strike="noStrike" kern="1200" baseline="0" dirty="0" err="1" smtClean="0">
                <a:solidFill>
                  <a:schemeClr val="tx1"/>
                </a:solidFill>
                <a:latin typeface="+mn-lt"/>
                <a:ea typeface="+mn-ea"/>
                <a:cs typeface="+mn-cs"/>
              </a:rPr>
              <a:t>scandir</a:t>
            </a:r>
            <a:r>
              <a:rPr lang="en-US" sz="1200" b="0" i="0" u="none" strike="noStrike" kern="1200" baseline="0" dirty="0" smtClean="0">
                <a:solidFill>
                  <a:schemeClr val="tx1"/>
                </a:solidFill>
                <a:latin typeface="+mn-lt"/>
                <a:ea typeface="+mn-ea"/>
                <a:cs typeface="+mn-cs"/>
              </a:rPr>
              <a:t> because it returns the file's names only</a:t>
            </a: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17</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20</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21</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whereas sessions are stored on the server, meaning in one of your web servers handles the first request, the other web servers in your cluster will not have the stored information. </a:t>
            </a:r>
          </a:p>
          <a:p>
            <a:r>
              <a:rPr lang="en-US" dirty="0" smtClean="0"/>
              <a:t>whereas many web browsers have a limit on how big cookies can be to stop rogue web sites chewing up gigabytes of data with meaningless cookie information. </a:t>
            </a:r>
          </a:p>
          <a:p>
            <a:r>
              <a:rPr lang="en-US" dirty="0" smtClean="0"/>
              <a:t>More long term: cookies</a:t>
            </a:r>
          </a:p>
          <a:p>
            <a:r>
              <a:rPr lang="en-US" dirty="0" smtClean="0"/>
              <a:t>More flexibility,</a:t>
            </a:r>
            <a:r>
              <a:rPr lang="en-US" baseline="0" dirty="0" smtClean="0"/>
              <a:t> security: sessions</a:t>
            </a:r>
            <a:endParaRPr lang="en-US" dirty="0"/>
          </a:p>
        </p:txBody>
      </p:sp>
      <p:sp>
        <p:nvSpPr>
          <p:cNvPr id="4" name="Slide Number Placeholder 3"/>
          <p:cNvSpPr>
            <a:spLocks noGrp="1"/>
          </p:cNvSpPr>
          <p:nvPr>
            <p:ph type="sldNum" sz="quarter" idx="10"/>
          </p:nvPr>
        </p:nvSpPr>
        <p:spPr/>
        <p:txBody>
          <a:bodyPr/>
          <a:lstStyle/>
          <a:p>
            <a:fld id="{79BD4BC2-F33D-40FA-BBDD-FB72887CD5A0}" type="slidenum">
              <a:rPr lang="en-US" smtClean="0"/>
              <a:t>27</a:t>
            </a:fld>
            <a:endParaRPr lang="en-US"/>
          </a:p>
        </p:txBody>
      </p:sp>
    </p:spTree>
    <p:extLst>
      <p:ext uri="{BB962C8B-B14F-4D97-AF65-F5344CB8AC3E}">
        <p14:creationId xmlns:p14="http://schemas.microsoft.com/office/powerpoint/2010/main" val="1304809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setcookie</a:t>
            </a:r>
            <a:r>
              <a:rPr lang="en-US" dirty="0" smtClean="0"/>
              <a:t>() function must appear BEFORE the &lt;html&gt; tag. </a:t>
            </a:r>
            <a:endParaRPr lang="en-US" dirty="0"/>
          </a:p>
        </p:txBody>
      </p:sp>
      <p:sp>
        <p:nvSpPr>
          <p:cNvPr id="4" name="Slide Number Placeholder 3"/>
          <p:cNvSpPr>
            <a:spLocks noGrp="1"/>
          </p:cNvSpPr>
          <p:nvPr>
            <p:ph type="sldNum" sz="quarter" idx="10"/>
          </p:nvPr>
        </p:nvSpPr>
        <p:spPr/>
        <p:txBody>
          <a:bodyPr/>
          <a:lstStyle/>
          <a:p>
            <a:fld id="{79BD4BC2-F33D-40FA-BBDD-FB72887CD5A0}" type="slidenum">
              <a:rPr lang="en-US" smtClean="0"/>
              <a:t>28</a:t>
            </a:fld>
            <a:endParaRPr lang="en-US"/>
          </a:p>
        </p:txBody>
      </p:sp>
    </p:spTree>
    <p:extLst>
      <p:ext uri="{BB962C8B-B14F-4D97-AF65-F5344CB8AC3E}">
        <p14:creationId xmlns:p14="http://schemas.microsoft.com/office/powerpoint/2010/main" val="808033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PHP $_COOKIE variable is used to retrieve a cookie value. </a:t>
            </a:r>
            <a:endParaRPr lang="en-US" dirty="0"/>
          </a:p>
        </p:txBody>
      </p:sp>
      <p:sp>
        <p:nvSpPr>
          <p:cNvPr id="4" name="Slide Number Placeholder 3"/>
          <p:cNvSpPr>
            <a:spLocks noGrp="1"/>
          </p:cNvSpPr>
          <p:nvPr>
            <p:ph type="sldNum" sz="quarter" idx="10"/>
          </p:nvPr>
        </p:nvSpPr>
        <p:spPr/>
        <p:txBody>
          <a:bodyPr/>
          <a:lstStyle/>
          <a:p>
            <a:fld id="{79BD4BC2-F33D-40FA-BBDD-FB72887CD5A0}" type="slidenum">
              <a:rPr lang="en-US" smtClean="0"/>
              <a:t>29</a:t>
            </a:fld>
            <a:endParaRPr lang="en-US"/>
          </a:p>
        </p:txBody>
      </p:sp>
    </p:spTree>
    <p:extLst>
      <p:ext uri="{BB962C8B-B14F-4D97-AF65-F5344CB8AC3E}">
        <p14:creationId xmlns:p14="http://schemas.microsoft.com/office/powerpoint/2010/main" val="80803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deleting a cookie you should assure that the expiration date is in the past.</a:t>
            </a:r>
            <a:endParaRPr lang="en-US" dirty="0"/>
          </a:p>
        </p:txBody>
      </p:sp>
      <p:sp>
        <p:nvSpPr>
          <p:cNvPr id="4" name="Slide Number Placeholder 3"/>
          <p:cNvSpPr>
            <a:spLocks noGrp="1"/>
          </p:cNvSpPr>
          <p:nvPr>
            <p:ph type="sldNum" sz="quarter" idx="10"/>
          </p:nvPr>
        </p:nvSpPr>
        <p:spPr/>
        <p:txBody>
          <a:bodyPr/>
          <a:lstStyle/>
          <a:p>
            <a:fld id="{79BD4BC2-F33D-40FA-BBDD-FB72887CD5A0}" type="slidenum">
              <a:rPr lang="en-US" smtClean="0"/>
              <a:t>30</a:t>
            </a:fld>
            <a:endParaRPr lang="en-US"/>
          </a:p>
        </p:txBody>
      </p:sp>
    </p:spTree>
    <p:extLst>
      <p:ext uri="{BB962C8B-B14F-4D97-AF65-F5344CB8AC3E}">
        <p14:creationId xmlns:p14="http://schemas.microsoft.com/office/powerpoint/2010/main" val="808033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you remove data?</a:t>
            </a:r>
            <a:endParaRPr lang="en-US" dirty="0"/>
          </a:p>
        </p:txBody>
      </p:sp>
      <p:sp>
        <p:nvSpPr>
          <p:cNvPr id="4" name="Slide Number Placeholder 3"/>
          <p:cNvSpPr>
            <a:spLocks noGrp="1"/>
          </p:cNvSpPr>
          <p:nvPr>
            <p:ph type="sldNum" sz="quarter" idx="10"/>
          </p:nvPr>
        </p:nvSpPr>
        <p:spPr/>
        <p:txBody>
          <a:bodyPr/>
          <a:lstStyle/>
          <a:p>
            <a:fld id="{79BD4BC2-F33D-40FA-BBDD-FB72887CD5A0}" type="slidenum">
              <a:rPr lang="en-US" smtClean="0"/>
              <a:t>31</a:t>
            </a:fld>
            <a:endParaRPr lang="en-US"/>
          </a:p>
        </p:txBody>
      </p:sp>
    </p:spTree>
    <p:extLst>
      <p:ext uri="{BB962C8B-B14F-4D97-AF65-F5344CB8AC3E}">
        <p14:creationId xmlns:p14="http://schemas.microsoft.com/office/powerpoint/2010/main" val="80803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3</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file_put_contents</a:t>
            </a:r>
            <a:r>
              <a:rPr lang="en-US" sz="1200" dirty="0" smtClean="0"/>
              <a:t> can be called with an optional third parameter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appends (adds to the end) rather than replacing previous contents</a:t>
            </a:r>
          </a:p>
          <a:p>
            <a:endParaRPr lang="en-US" dirty="0"/>
          </a:p>
        </p:txBody>
      </p:sp>
      <p:sp>
        <p:nvSpPr>
          <p:cNvPr id="4" name="Slide Number Placeholder 3"/>
          <p:cNvSpPr>
            <a:spLocks noGrp="1"/>
          </p:cNvSpPr>
          <p:nvPr>
            <p:ph type="sldNum" sz="quarter" idx="10"/>
          </p:nvPr>
        </p:nvSpPr>
        <p:spPr/>
        <p:txBody>
          <a:bodyPr/>
          <a:lstStyle/>
          <a:p>
            <a:fld id="{5A8CFD30-B056-401E-966A-B8BB8A618D7B}" type="slidenum">
              <a:rPr lang="en-US" smtClean="0"/>
              <a:t>8</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9</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100" dirty="0" smtClean="0"/>
              <a:t>a convenience, so you can refer to $username instead of $values[0], etc.</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10</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100" smtClean="0"/>
              <a:t>a convenience, so you can refer to $username instead of $values[0], etc.</a:t>
            </a:r>
            <a:endParaRPr lang="en-US" sz="180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11</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smtClean="0"/>
              <a:t>for more complex string splitting, you can use regular expressions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12</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13</a:t>
            </a:fld>
            <a:endParaRPr lang="en-US"/>
          </a:p>
        </p:txBody>
      </p:sp>
    </p:spTree>
    <p:extLst>
      <p:ext uri="{BB962C8B-B14F-4D97-AF65-F5344CB8AC3E}">
        <p14:creationId xmlns:p14="http://schemas.microsoft.com/office/powerpoint/2010/main" val="1122614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glob can filter by accepting wildcard paths with the * character</a:t>
            </a:r>
            <a:endParaRPr lang="en-US" sz="1200" dirty="0" smtClean="0"/>
          </a:p>
        </p:txBody>
      </p:sp>
      <p:sp>
        <p:nvSpPr>
          <p:cNvPr id="4" name="Slide Number Placeholder 3"/>
          <p:cNvSpPr>
            <a:spLocks noGrp="1"/>
          </p:cNvSpPr>
          <p:nvPr>
            <p:ph type="sldNum" sz="quarter" idx="10"/>
          </p:nvPr>
        </p:nvSpPr>
        <p:spPr/>
        <p:txBody>
          <a:bodyPr/>
          <a:lstStyle/>
          <a:p>
            <a:fld id="{5A8CFD30-B056-401E-966A-B8BB8A618D7B}" type="slidenum">
              <a:rPr lang="en-US" smtClean="0"/>
              <a:t>14</a:t>
            </a:fld>
            <a:endParaRPr lang="en-US"/>
          </a:p>
        </p:txBody>
      </p:sp>
    </p:spTree>
    <p:extLst>
      <p:ext uri="{BB962C8B-B14F-4D97-AF65-F5344CB8AC3E}">
        <p14:creationId xmlns:p14="http://schemas.microsoft.com/office/powerpoint/2010/main" val="1122614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6"/>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fld id="{3CF81D78-F3A2-4B8C-BE39-B3F1483A4445}" type="datetime1">
              <a:rPr lang="en-US" smtClean="0"/>
              <a:t>9/23/2012</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r>
              <a:rPr lang="en-US" smtClean="0"/>
              <a:t>CS380</a:t>
            </a: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0CCEE58-BB30-497C-96AB-9A497C17446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3E5E45EB-BC3F-4E31-8014-C870F40B43F0}" type="datetime1">
              <a:rPr lang="en-US" smtClean="0"/>
              <a:t>9/23/2012</a:t>
            </a:fld>
            <a:endParaRPr lang="en-US"/>
          </a:p>
        </p:txBody>
      </p:sp>
      <p:sp>
        <p:nvSpPr>
          <p:cNvPr id="5" name="Footer Placeholder 2"/>
          <p:cNvSpPr>
            <a:spLocks noGrp="1"/>
          </p:cNvSpPr>
          <p:nvPr>
            <p:ph type="ftr" sz="quarter" idx="11"/>
          </p:nvPr>
        </p:nvSpPr>
        <p:spPr/>
        <p:txBody>
          <a:bodyPr/>
          <a:lstStyle>
            <a:lvl1pPr>
              <a:defRPr/>
            </a:lvl1pPr>
          </a:lstStyle>
          <a:p>
            <a:r>
              <a:rPr lang="en-US" smtClean="0"/>
              <a:t>CS380</a:t>
            </a:r>
            <a:endParaRPr lang="en-US"/>
          </a:p>
        </p:txBody>
      </p:sp>
      <p:sp>
        <p:nvSpPr>
          <p:cNvPr id="6" name="Slide Number Placeholder 22"/>
          <p:cNvSpPr>
            <a:spLocks noGrp="1"/>
          </p:cNvSpPr>
          <p:nvPr>
            <p:ph type="sldNum" sz="quarter" idx="12"/>
          </p:nvPr>
        </p:nvSpPr>
        <p:spPr/>
        <p:txBody>
          <a:bodyPr/>
          <a:lstStyle>
            <a:lvl1pPr>
              <a:defRPr/>
            </a:lvl1pPr>
          </a:lstStyle>
          <a:p>
            <a:fld id="{70CCEE58-BB30-497C-96AB-9A497C17446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6"/>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fld id="{699048EC-93C4-41FF-9D77-88F5330BFD6A}" type="datetime1">
              <a:rPr lang="en-US" smtClean="0"/>
              <a:t>9/23/2012</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r>
              <a:rPr lang="en-US" smtClean="0"/>
              <a:t>CS380</a:t>
            </a: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70CCEE58-BB30-497C-96AB-9A497C174467}"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CA4B0248-52E2-459B-9E4F-C83CB39DBC23}" type="datetime1">
              <a:rPr lang="en-US" smtClean="0"/>
              <a:t>9/23/2012</a:t>
            </a:fld>
            <a:endParaRPr lang="en-US"/>
          </a:p>
        </p:txBody>
      </p:sp>
      <p:sp>
        <p:nvSpPr>
          <p:cNvPr id="5" name="Footer Placeholder 2"/>
          <p:cNvSpPr>
            <a:spLocks noGrp="1"/>
          </p:cNvSpPr>
          <p:nvPr>
            <p:ph type="ftr" sz="quarter" idx="11"/>
          </p:nvPr>
        </p:nvSpPr>
        <p:spPr/>
        <p:txBody>
          <a:bodyPr/>
          <a:lstStyle>
            <a:lvl1pPr algn="l">
              <a:defRPr/>
            </a:lvl1pPr>
          </a:lstStyle>
          <a:p>
            <a:r>
              <a:rPr lang="en-US" smtClean="0"/>
              <a:t>CS380</a:t>
            </a:r>
            <a:endParaRPr lang="en-US"/>
          </a:p>
        </p:txBody>
      </p:sp>
      <p:sp>
        <p:nvSpPr>
          <p:cNvPr id="6" name="Slide Number Placeholder 22"/>
          <p:cNvSpPr>
            <a:spLocks noGrp="1"/>
          </p:cNvSpPr>
          <p:nvPr>
            <p:ph type="sldNum" sz="quarter" idx="12"/>
          </p:nvPr>
        </p:nvSpPr>
        <p:spPr/>
        <p:txBody>
          <a:bodyPr/>
          <a:lstStyle>
            <a:lvl1pPr>
              <a:defRPr/>
            </a:lvl1pPr>
          </a:lstStyle>
          <a:p>
            <a:fld id="{70CCEE58-BB30-497C-96AB-9A497C17446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B4B525F4-16C1-47C9-8626-152F7C609A67}" type="datetime1">
              <a:rPr lang="en-US" smtClean="0"/>
              <a:t>9/23/2012</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fld id="{70CCEE58-BB30-497C-96AB-9A497C174467}"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r>
              <a:rPr lang="en-US" smtClean="0"/>
              <a:t>CS380</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fld id="{B7ACAA1F-940F-4516-94CA-AEEE07C0EBC9}" type="datetime1">
              <a:rPr lang="en-US" smtClean="0"/>
              <a:t>9/23/2012</a:t>
            </a:fld>
            <a:endParaRPr lang="en-US"/>
          </a:p>
        </p:txBody>
      </p:sp>
      <p:sp>
        <p:nvSpPr>
          <p:cNvPr id="6" name="Slide Number Placeholder 9"/>
          <p:cNvSpPr>
            <a:spLocks noGrp="1"/>
          </p:cNvSpPr>
          <p:nvPr>
            <p:ph type="sldNum" sz="quarter" idx="11"/>
          </p:nvPr>
        </p:nvSpPr>
        <p:spPr/>
        <p:txBody>
          <a:bodyPr rtlCol="0"/>
          <a:lstStyle>
            <a:lvl1pPr>
              <a:defRPr/>
            </a:lvl1pPr>
          </a:lstStyle>
          <a:p>
            <a:fld id="{70CCEE58-BB30-497C-96AB-9A497C174467}"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r>
              <a:rPr lang="en-US" smtClean="0"/>
              <a:t>CS380</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fld id="{D9C07F0F-DD7B-4A3E-A874-64DDD8B3D090}" type="datetime1">
              <a:rPr lang="en-US" smtClean="0"/>
              <a:t>9/23/2012</a:t>
            </a:fld>
            <a:endParaRPr lang="en-US"/>
          </a:p>
        </p:txBody>
      </p:sp>
      <p:sp>
        <p:nvSpPr>
          <p:cNvPr id="8" name="Slide Number Placeholder 11"/>
          <p:cNvSpPr>
            <a:spLocks noGrp="1"/>
          </p:cNvSpPr>
          <p:nvPr>
            <p:ph type="sldNum" sz="quarter" idx="11"/>
          </p:nvPr>
        </p:nvSpPr>
        <p:spPr/>
        <p:txBody>
          <a:bodyPr rtlCol="0"/>
          <a:lstStyle>
            <a:lvl1pPr>
              <a:defRPr/>
            </a:lvl1pPr>
          </a:lstStyle>
          <a:p>
            <a:fld id="{70CCEE58-BB30-497C-96AB-9A497C174467}"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r>
              <a:rPr lang="en-US" smtClean="0"/>
              <a:t>CS380</a:t>
            </a: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6F5246ED-87ED-4493-80E6-1DC26BB54994}" type="datetime1">
              <a:rPr lang="en-US" smtClean="0"/>
              <a:t>9/23/2012</a:t>
            </a:fld>
            <a:endParaRPr lang="en-US"/>
          </a:p>
        </p:txBody>
      </p:sp>
      <p:sp>
        <p:nvSpPr>
          <p:cNvPr id="4" name="Footer Placeholder 2"/>
          <p:cNvSpPr>
            <a:spLocks noGrp="1"/>
          </p:cNvSpPr>
          <p:nvPr>
            <p:ph type="ftr" sz="quarter" idx="11"/>
          </p:nvPr>
        </p:nvSpPr>
        <p:spPr/>
        <p:txBody>
          <a:bodyPr/>
          <a:lstStyle>
            <a:lvl1pPr>
              <a:defRPr/>
            </a:lvl1pPr>
          </a:lstStyle>
          <a:p>
            <a:r>
              <a:rPr lang="en-US" smtClean="0"/>
              <a:t>CS380</a:t>
            </a:r>
            <a:endParaRPr lang="en-US"/>
          </a:p>
        </p:txBody>
      </p:sp>
      <p:sp>
        <p:nvSpPr>
          <p:cNvPr id="5" name="Slide Number Placeholder 22"/>
          <p:cNvSpPr>
            <a:spLocks noGrp="1"/>
          </p:cNvSpPr>
          <p:nvPr>
            <p:ph type="sldNum" sz="quarter" idx="12"/>
          </p:nvPr>
        </p:nvSpPr>
        <p:spPr/>
        <p:txBody>
          <a:bodyPr/>
          <a:lstStyle>
            <a:lvl1pPr>
              <a:defRPr/>
            </a:lvl1pPr>
          </a:lstStyle>
          <a:p>
            <a:fld id="{70CCEE58-BB30-497C-96AB-9A497C17446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0CF66FF7-0DF8-42CE-8DBC-EE02E863C33C}" type="datetime1">
              <a:rPr lang="en-US" smtClean="0"/>
              <a:t>9/23/2012</a:t>
            </a:fld>
            <a:endParaRPr lang="en-US"/>
          </a:p>
        </p:txBody>
      </p:sp>
      <p:sp>
        <p:nvSpPr>
          <p:cNvPr id="3" name="Footer Placeholder 2"/>
          <p:cNvSpPr>
            <a:spLocks noGrp="1"/>
          </p:cNvSpPr>
          <p:nvPr>
            <p:ph type="ftr" sz="quarter" idx="11"/>
          </p:nvPr>
        </p:nvSpPr>
        <p:spPr/>
        <p:txBody>
          <a:bodyPr/>
          <a:lstStyle>
            <a:lvl1pPr>
              <a:defRPr/>
            </a:lvl1pPr>
          </a:lstStyle>
          <a:p>
            <a:r>
              <a:rPr lang="en-US" smtClean="0"/>
              <a:t>CS380</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70CCEE58-BB30-497C-96AB-9A497C17446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fld id="{E9015525-6613-4C43-B25F-088194C65602}" type="datetime1">
              <a:rPr lang="en-US" smtClean="0"/>
              <a:t>9/23/2012</a:t>
            </a:fld>
            <a:endParaRPr lang="en-US"/>
          </a:p>
        </p:txBody>
      </p:sp>
      <p:sp>
        <p:nvSpPr>
          <p:cNvPr id="6" name="Footer Placeholder 2"/>
          <p:cNvSpPr>
            <a:spLocks noGrp="1"/>
          </p:cNvSpPr>
          <p:nvPr>
            <p:ph type="ftr" sz="quarter" idx="11"/>
          </p:nvPr>
        </p:nvSpPr>
        <p:spPr/>
        <p:txBody>
          <a:bodyPr/>
          <a:lstStyle>
            <a:lvl1pPr>
              <a:defRPr/>
            </a:lvl1pPr>
          </a:lstStyle>
          <a:p>
            <a:r>
              <a:rPr lang="en-US" smtClean="0"/>
              <a:t>CS380</a:t>
            </a:r>
            <a:endParaRPr lang="en-US"/>
          </a:p>
        </p:txBody>
      </p:sp>
      <p:sp>
        <p:nvSpPr>
          <p:cNvPr id="7" name="Slide Number Placeholder 22"/>
          <p:cNvSpPr>
            <a:spLocks noGrp="1"/>
          </p:cNvSpPr>
          <p:nvPr>
            <p:ph type="sldNum" sz="quarter" idx="12"/>
          </p:nvPr>
        </p:nvSpPr>
        <p:spPr/>
        <p:txBody>
          <a:bodyPr/>
          <a:lstStyle>
            <a:lvl1pPr>
              <a:defRPr/>
            </a:lvl1pPr>
          </a:lstStyle>
          <a:p>
            <a:fld id="{70CCEE58-BB30-497C-96AB-9A497C17446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7"/>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8"/>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9"/>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10"/>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fld id="{71AE32BB-D0AB-4295-BBDD-75165D48FD3C}" type="datetime1">
              <a:rPr lang="en-US" smtClean="0"/>
              <a:t>9/23/2012</a:t>
            </a:fld>
            <a:endParaRPr lang="en-US"/>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fld id="{70CCEE58-BB30-497C-96AB-9A497C174467}" type="slidenum">
              <a:rPr lang="en-US" smtClean="0"/>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r>
              <a:rPr lang="en-US" smtClean="0"/>
              <a:t>CS380</a:t>
            </a:r>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cs typeface="+mn-cs"/>
              </a:defRPr>
            </a:lvl1pPr>
          </a:lstStyle>
          <a:p>
            <a:fld id="{A039FBA2-7800-4147-8CBC-DA2706A08910}" type="datetime1">
              <a:rPr lang="en-US" smtClean="0"/>
              <a:t>9/23/2012</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cs typeface="+mn-cs"/>
              </a:defRPr>
            </a:lvl1pPr>
          </a:lstStyle>
          <a:p>
            <a:r>
              <a:rPr lang="en-US" smtClean="0"/>
              <a:t>CS380</a:t>
            </a: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cs typeface="+mn-cs"/>
              </a:defRPr>
            </a:lvl1pPr>
          </a:lstStyle>
          <a:p>
            <a:fld id="{70CCEE58-BB30-497C-96AB-9A497C17446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php.net/scandi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php.net/glob"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hyperlink" Target="http://www.php.net/fileperms" TargetMode="External"/><Relationship Id="rId13" Type="http://schemas.openxmlformats.org/officeDocument/2006/relationships/hyperlink" Target="http://www.php.net/disk_free_space" TargetMode="External"/><Relationship Id="rId18" Type="http://schemas.openxmlformats.org/officeDocument/2006/relationships/hyperlink" Target="http://www.php.net/chgrp" TargetMode="External"/><Relationship Id="rId3" Type="http://schemas.openxmlformats.org/officeDocument/2006/relationships/hyperlink" Target="http://www.php.net/file_get_contents" TargetMode="External"/><Relationship Id="rId21" Type="http://schemas.openxmlformats.org/officeDocument/2006/relationships/hyperlink" Target="http://www.php.net/rmdir" TargetMode="External"/><Relationship Id="rId7" Type="http://schemas.openxmlformats.org/officeDocument/2006/relationships/hyperlink" Target="http://www.php.net/filesize" TargetMode="External"/><Relationship Id="rId12" Type="http://schemas.openxmlformats.org/officeDocument/2006/relationships/hyperlink" Target="http://www.php.net/is_writable" TargetMode="External"/><Relationship Id="rId17" Type="http://schemas.openxmlformats.org/officeDocument/2006/relationships/hyperlink" Target="http://www.php.net/chmod" TargetMode="External"/><Relationship Id="rId2" Type="http://schemas.openxmlformats.org/officeDocument/2006/relationships/hyperlink" Target="http://www.php.net/file" TargetMode="External"/><Relationship Id="rId16" Type="http://schemas.openxmlformats.org/officeDocument/2006/relationships/hyperlink" Target="http://www.php.net/unlink" TargetMode="External"/><Relationship Id="rId20" Type="http://schemas.openxmlformats.org/officeDocument/2006/relationships/hyperlink" Target="http://www.php.net/mkdir" TargetMode="External"/><Relationship Id="rId1" Type="http://schemas.openxmlformats.org/officeDocument/2006/relationships/slideLayout" Target="../slideLayouts/slideLayout2.xml"/><Relationship Id="rId6" Type="http://schemas.openxmlformats.org/officeDocument/2006/relationships/hyperlink" Target="http://www.php.net/file_exists" TargetMode="External"/><Relationship Id="rId11" Type="http://schemas.openxmlformats.org/officeDocument/2006/relationships/hyperlink" Target="http://www.php.net/is_readable" TargetMode="External"/><Relationship Id="rId5" Type="http://schemas.openxmlformats.org/officeDocument/2006/relationships/hyperlink" Target="http://www.php.net/basename" TargetMode="External"/><Relationship Id="rId15" Type="http://schemas.openxmlformats.org/officeDocument/2006/relationships/hyperlink" Target="http://www.php.net/rename" TargetMode="External"/><Relationship Id="rId23" Type="http://schemas.openxmlformats.org/officeDocument/2006/relationships/hyperlink" Target="http://www.php.net/scandir" TargetMode="External"/><Relationship Id="rId10" Type="http://schemas.openxmlformats.org/officeDocument/2006/relationships/hyperlink" Target="http://www.php.net/is_dir" TargetMode="External"/><Relationship Id="rId19" Type="http://schemas.openxmlformats.org/officeDocument/2006/relationships/hyperlink" Target="http://www.php.net/chown" TargetMode="External"/><Relationship Id="rId4" Type="http://schemas.openxmlformats.org/officeDocument/2006/relationships/hyperlink" Target="http://www.php.net/file_put_contents" TargetMode="External"/><Relationship Id="rId9" Type="http://schemas.openxmlformats.org/officeDocument/2006/relationships/hyperlink" Target="http://www.php.net/filemtime" TargetMode="External"/><Relationship Id="rId14" Type="http://schemas.openxmlformats.org/officeDocument/2006/relationships/hyperlink" Target="http://www.php.net/copy" TargetMode="External"/><Relationship Id="rId22" Type="http://schemas.openxmlformats.org/officeDocument/2006/relationships/hyperlink" Target="http://www.php.net/glo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US" dirty="0" smtClean="0"/>
              <a:t>PHP include file</a:t>
            </a:r>
            <a:endParaRPr lang="en-US" dirty="0"/>
          </a:p>
        </p:txBody>
      </p:sp>
      <p:sp>
        <p:nvSpPr>
          <p:cNvPr id="4" name="Slide Number Placeholder 3"/>
          <p:cNvSpPr>
            <a:spLocks noGrp="1"/>
          </p:cNvSpPr>
          <p:nvPr>
            <p:ph type="sldNum" sz="quarter" idx="11"/>
          </p:nvPr>
        </p:nvSpPr>
        <p:spPr/>
        <p:txBody>
          <a:bodyPr/>
          <a:lstStyle/>
          <a:p>
            <a:fld id="{70CCEE58-BB30-497C-96AB-9A497C174467}" type="slidenum">
              <a:rPr lang="en-US" smtClean="0"/>
              <a:t>1</a:t>
            </a:fld>
            <a:endParaRPr lang="en-US"/>
          </a:p>
        </p:txBody>
      </p:sp>
      <p:sp>
        <p:nvSpPr>
          <p:cNvPr id="5" name="Footer Placeholder 4"/>
          <p:cNvSpPr>
            <a:spLocks noGrp="1"/>
          </p:cNvSpPr>
          <p:nvPr>
            <p:ph type="ftr" sz="quarter" idx="12"/>
          </p:nvPr>
        </p:nvSpPr>
        <p:spPr/>
        <p:txBody>
          <a:bodyPr/>
          <a:lstStyle/>
          <a:p>
            <a:r>
              <a:rPr lang="en-US" smtClean="0"/>
              <a:t>CS380</a:t>
            </a:r>
            <a:endParaRPr lang="en-US"/>
          </a:p>
        </p:txBody>
      </p:sp>
    </p:spTree>
    <p:extLst>
      <p:ext uri="{BB962C8B-B14F-4D97-AF65-F5344CB8AC3E}">
        <p14:creationId xmlns:p14="http://schemas.microsoft.com/office/powerpoint/2010/main" val="417390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Unpacking an array: </a:t>
            </a:r>
            <a:r>
              <a:rPr lang="en-US" dirty="0">
                <a:latin typeface="Courier New" pitchFamily="49" charset="0"/>
                <a:cs typeface="Courier New" pitchFamily="49" charset="0"/>
              </a:rPr>
              <a:t>list</a:t>
            </a: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10</a:t>
            </a:fld>
            <a:endParaRPr lang="en-US"/>
          </a:p>
        </p:txBody>
      </p:sp>
      <p:sp>
        <p:nvSpPr>
          <p:cNvPr id="9" name="TextBox 8"/>
          <p:cNvSpPr txBox="1"/>
          <p:nvPr/>
        </p:nvSpPr>
        <p:spPr>
          <a:xfrm>
            <a:off x="609600" y="1676400"/>
            <a:ext cx="8153400" cy="400110"/>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list($var1, ..., $</a:t>
            </a:r>
            <a:r>
              <a:rPr lang="en-US" sz="2000" dirty="0" err="1" smtClean="0">
                <a:latin typeface="Courier New" pitchFamily="49" charset="0"/>
                <a:cs typeface="Courier New" pitchFamily="49" charset="0"/>
              </a:rPr>
              <a:t>varN</a:t>
            </a:r>
            <a:r>
              <a:rPr lang="en-US" sz="2000" dirty="0" smtClean="0">
                <a:latin typeface="Courier New" pitchFamily="49" charset="0"/>
                <a:cs typeface="Courier New" pitchFamily="49" charset="0"/>
              </a:rPr>
              <a:t>) = array;</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7" name="Content Placeholder 6"/>
          <p:cNvSpPr>
            <a:spLocks noGrp="1"/>
          </p:cNvSpPr>
          <p:nvPr>
            <p:ph sz="quarter" idx="1"/>
          </p:nvPr>
        </p:nvSpPr>
        <p:spPr>
          <a:xfrm>
            <a:off x="612648" y="3810000"/>
            <a:ext cx="8153400" cy="1066800"/>
          </a:xfrm>
        </p:spPr>
        <p:txBody>
          <a:bodyPr/>
          <a:lstStyle/>
          <a:p>
            <a:r>
              <a:rPr lang="en-US" sz="2400" dirty="0"/>
              <a:t>the list function accepts a comma-separated list of variable names as parameters</a:t>
            </a:r>
          </a:p>
          <a:p>
            <a:r>
              <a:rPr lang="en-US" sz="2400" dirty="0" smtClean="0"/>
              <a:t>use </a:t>
            </a:r>
            <a:r>
              <a:rPr lang="en-US" sz="2400" dirty="0"/>
              <a:t>this to quickly "unpack" an array's contents into several </a:t>
            </a:r>
            <a:r>
              <a:rPr lang="en-US" sz="2400" dirty="0" smtClean="0"/>
              <a:t>variables</a:t>
            </a:r>
            <a:endParaRPr lang="en-US" sz="2400" dirty="0"/>
          </a:p>
        </p:txBody>
      </p:sp>
      <p:sp>
        <p:nvSpPr>
          <p:cNvPr id="8" name="TextBox 7"/>
          <p:cNvSpPr txBox="1"/>
          <p:nvPr/>
        </p:nvSpPr>
        <p:spPr>
          <a:xfrm>
            <a:off x="619432" y="2438400"/>
            <a:ext cx="8153400" cy="1292662"/>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$values = array(“</a:t>
            </a:r>
            <a:r>
              <a:rPr lang="en-US" sz="2000" dirty="0" err="1" smtClean="0">
                <a:latin typeface="Courier New" pitchFamily="49" charset="0"/>
                <a:cs typeface="Courier New" pitchFamily="49" charset="0"/>
              </a:rPr>
              <a:t>mundruid</a:t>
            </a:r>
            <a:r>
              <a:rPr lang="en-US" sz="2000" dirty="0" smtClean="0">
                <a:latin typeface="Courier New" pitchFamily="49" charset="0"/>
                <a:cs typeface="Courier New" pitchFamily="49" charset="0"/>
              </a:rPr>
              <a:t>", "18", “f", "96");</a:t>
            </a:r>
          </a:p>
          <a:p>
            <a:r>
              <a:rPr lang="en-US" sz="2000" dirty="0" smtClean="0">
                <a:latin typeface="Courier New" pitchFamily="49" charset="0"/>
                <a:cs typeface="Courier New" pitchFamily="49" charset="0"/>
              </a:rPr>
              <a:t>...</a:t>
            </a:r>
          </a:p>
          <a:p>
            <a:r>
              <a:rPr lang="en-US" sz="2000" b="1" dirty="0" smtClean="0">
                <a:latin typeface="Courier New" pitchFamily="49" charset="0"/>
                <a:cs typeface="Courier New" pitchFamily="49" charset="0"/>
              </a:rPr>
              <a:t>list($username, $age, $gender, $</a:t>
            </a:r>
            <a:r>
              <a:rPr lang="en-US" sz="2000" b="1" dirty="0" err="1" smtClean="0">
                <a:latin typeface="Courier New" pitchFamily="49" charset="0"/>
                <a:cs typeface="Courier New" pitchFamily="49" charset="0"/>
              </a:rPr>
              <a:t>iq</a:t>
            </a:r>
            <a:r>
              <a:rPr lang="en-US" sz="2000" b="1" dirty="0" smtClean="0">
                <a:latin typeface="Courier New" pitchFamily="49" charset="0"/>
                <a:cs typeface="Courier New" pitchFamily="49" charset="0"/>
              </a:rPr>
              <a:t>) </a:t>
            </a:r>
            <a:r>
              <a:rPr lang="en-US" sz="2000" dirty="0" smtClean="0">
                <a:latin typeface="Courier New" pitchFamily="49" charset="0"/>
                <a:cs typeface="Courier New" pitchFamily="49" charset="0"/>
              </a:rPr>
              <a:t>= $values;</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3" name="Footer Placeholder 2"/>
          <p:cNvSpPr>
            <a:spLocks noGrp="1"/>
          </p:cNvSpPr>
          <p:nvPr>
            <p:ph type="ftr" sz="quarter" idx="11"/>
          </p:nvPr>
        </p:nvSpPr>
        <p:spPr/>
        <p:txBody>
          <a:bodyPr/>
          <a:lstStyle/>
          <a:p>
            <a:r>
              <a:rPr lang="en-US" smtClean="0"/>
              <a:t>CS380</a:t>
            </a:r>
            <a:endParaRPr lang="en-US"/>
          </a:p>
        </p:txBody>
      </p:sp>
    </p:spTree>
    <p:extLst>
      <p:ext uri="{BB962C8B-B14F-4D97-AF65-F5344CB8AC3E}">
        <p14:creationId xmlns:p14="http://schemas.microsoft.com/office/powerpoint/2010/main" val="11702153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Fixed-length files, </a:t>
            </a:r>
            <a:r>
              <a:rPr lang="en-US" dirty="0">
                <a:latin typeface="Courier New" pitchFamily="49" charset="0"/>
                <a:cs typeface="Courier New" pitchFamily="49" charset="0"/>
              </a:rPr>
              <a:t>file</a:t>
            </a:r>
            <a:r>
              <a:rPr lang="en-US" dirty="0"/>
              <a:t> and </a:t>
            </a:r>
            <a:r>
              <a:rPr lang="en-US" dirty="0">
                <a:latin typeface="Courier New" pitchFamily="49" charset="0"/>
                <a:cs typeface="Courier New" pitchFamily="49" charset="0"/>
              </a:rPr>
              <a:t>list</a:t>
            </a: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11</a:t>
            </a:fld>
            <a:endParaRPr lang="en-US"/>
          </a:p>
        </p:txBody>
      </p:sp>
      <p:sp>
        <p:nvSpPr>
          <p:cNvPr id="9" name="TextBox 8"/>
          <p:cNvSpPr txBox="1"/>
          <p:nvPr/>
        </p:nvSpPr>
        <p:spPr>
          <a:xfrm>
            <a:off x="609600" y="1676400"/>
            <a:ext cx="8153400" cy="1015663"/>
          </a:xfrm>
          <a:prstGeom prst="rect">
            <a:avLst/>
          </a:prstGeom>
          <a:noFill/>
          <a:ln w="19050">
            <a:solidFill>
              <a:schemeClr val="tx1"/>
            </a:solidFill>
          </a:ln>
        </p:spPr>
        <p:txBody>
          <a:bodyPr wrap="square" rtlCol="0">
            <a:spAutoFit/>
          </a:bodyPr>
          <a:lstStyle/>
          <a:p>
            <a:r>
              <a:rPr lang="en-US" sz="2000" dirty="0" smtClean="0">
                <a:latin typeface="Courier New" pitchFamily="49" charset="0"/>
                <a:cs typeface="Courier New" pitchFamily="49" charset="0"/>
              </a:rPr>
              <a:t>Xenia Mountrouidou</a:t>
            </a:r>
          </a:p>
          <a:p>
            <a:r>
              <a:rPr lang="en-US" sz="2000" dirty="0" smtClean="0">
                <a:latin typeface="Courier New" pitchFamily="49" charset="0"/>
                <a:cs typeface="Courier New" pitchFamily="49" charset="0"/>
              </a:rPr>
              <a:t>(919)685-2181</a:t>
            </a:r>
          </a:p>
          <a:p>
            <a:r>
              <a:rPr lang="en-US" sz="2000" dirty="0" smtClean="0">
                <a:latin typeface="Courier New" pitchFamily="49" charset="0"/>
                <a:cs typeface="Courier New" pitchFamily="49" charset="0"/>
              </a:rPr>
              <a:t>570-86-7326</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  contents of file personal.txt</a:t>
            </a:r>
          </a:p>
        </p:txBody>
      </p:sp>
      <p:sp>
        <p:nvSpPr>
          <p:cNvPr id="7" name="Content Placeholder 6"/>
          <p:cNvSpPr>
            <a:spLocks noGrp="1"/>
          </p:cNvSpPr>
          <p:nvPr>
            <p:ph sz="quarter" idx="1"/>
          </p:nvPr>
        </p:nvSpPr>
        <p:spPr>
          <a:xfrm>
            <a:off x="612648" y="4114800"/>
            <a:ext cx="8153400" cy="1066800"/>
          </a:xfrm>
        </p:spPr>
        <p:txBody>
          <a:bodyPr/>
          <a:lstStyle/>
          <a:p>
            <a:r>
              <a:rPr lang="en-US" sz="2400" dirty="0" smtClean="0"/>
              <a:t>reads </a:t>
            </a:r>
            <a:r>
              <a:rPr lang="en-US" sz="2400" dirty="0"/>
              <a:t>the file into an array of lines and unpacks the lines into </a:t>
            </a:r>
            <a:r>
              <a:rPr lang="en-US" sz="2400" dirty="0" smtClean="0"/>
              <a:t>variables</a:t>
            </a:r>
          </a:p>
          <a:p>
            <a:r>
              <a:rPr lang="en-US" sz="2400" dirty="0" smtClean="0"/>
              <a:t>Need to </a:t>
            </a:r>
            <a:r>
              <a:rPr lang="en-US" sz="2400" dirty="0"/>
              <a:t>know a file's exact </a:t>
            </a:r>
            <a:r>
              <a:rPr lang="en-US" sz="2400" dirty="0" smtClean="0"/>
              <a:t>length/format</a:t>
            </a:r>
            <a:endParaRPr lang="en-US" sz="2400" dirty="0"/>
          </a:p>
          <a:p>
            <a:endParaRPr lang="en-US" sz="2400" dirty="0"/>
          </a:p>
        </p:txBody>
      </p:sp>
      <p:sp>
        <p:nvSpPr>
          <p:cNvPr id="8" name="TextBox 7"/>
          <p:cNvSpPr txBox="1"/>
          <p:nvPr/>
        </p:nvSpPr>
        <p:spPr>
          <a:xfrm>
            <a:off x="619432" y="2974538"/>
            <a:ext cx="8153400" cy="677108"/>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list($name, $phone, $</a:t>
            </a:r>
            <a:r>
              <a:rPr lang="en-US" sz="2000" dirty="0" err="1" smtClean="0">
                <a:latin typeface="Courier New" pitchFamily="49" charset="0"/>
                <a:cs typeface="Courier New" pitchFamily="49" charset="0"/>
              </a:rPr>
              <a:t>ssn</a:t>
            </a:r>
            <a:r>
              <a:rPr lang="en-US" sz="2000" dirty="0" smtClean="0">
                <a:latin typeface="Courier New" pitchFamily="49" charset="0"/>
                <a:cs typeface="Courier New" pitchFamily="49" charset="0"/>
              </a:rPr>
              <a:t>) = file("personal.txt");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3" name="Footer Placeholder 2"/>
          <p:cNvSpPr>
            <a:spLocks noGrp="1"/>
          </p:cNvSpPr>
          <p:nvPr>
            <p:ph type="ftr" sz="quarter" idx="11"/>
          </p:nvPr>
        </p:nvSpPr>
        <p:spPr/>
        <p:txBody>
          <a:bodyPr/>
          <a:lstStyle/>
          <a:p>
            <a:r>
              <a:rPr lang="en-US" smtClean="0"/>
              <a:t>CS380</a:t>
            </a:r>
            <a:endParaRPr lang="en-US"/>
          </a:p>
        </p:txBody>
      </p:sp>
    </p:spTree>
    <p:extLst>
      <p:ext uri="{BB962C8B-B14F-4D97-AF65-F5344CB8AC3E}">
        <p14:creationId xmlns:p14="http://schemas.microsoft.com/office/powerpoint/2010/main" val="22443581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Splitting/joining strings</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12</a:t>
            </a:fld>
            <a:endParaRPr lang="en-US"/>
          </a:p>
        </p:txBody>
      </p:sp>
      <p:sp>
        <p:nvSpPr>
          <p:cNvPr id="9" name="TextBox 8"/>
          <p:cNvSpPr txBox="1"/>
          <p:nvPr/>
        </p:nvSpPr>
        <p:spPr>
          <a:xfrm>
            <a:off x="609600" y="1676400"/>
            <a:ext cx="8153400" cy="984885"/>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$array = explode(delimiter, string);</a:t>
            </a:r>
          </a:p>
          <a:p>
            <a:r>
              <a:rPr lang="en-US" sz="2000" dirty="0" smtClean="0">
                <a:latin typeface="Courier New" pitchFamily="49" charset="0"/>
                <a:cs typeface="Courier New" pitchFamily="49" charset="0"/>
              </a:rPr>
              <a:t>$string = implode(delimiter, array);</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  								  PHP</a:t>
            </a:r>
          </a:p>
        </p:txBody>
      </p:sp>
      <p:sp>
        <p:nvSpPr>
          <p:cNvPr id="7" name="Content Placeholder 6"/>
          <p:cNvSpPr>
            <a:spLocks noGrp="1"/>
          </p:cNvSpPr>
          <p:nvPr>
            <p:ph sz="quarter" idx="1"/>
          </p:nvPr>
        </p:nvSpPr>
        <p:spPr>
          <a:xfrm>
            <a:off x="612648" y="4572000"/>
            <a:ext cx="8153400" cy="1066800"/>
          </a:xfrm>
        </p:spPr>
        <p:txBody>
          <a:bodyPr/>
          <a:lstStyle/>
          <a:p>
            <a:r>
              <a:rPr lang="en-US" sz="2400" dirty="0">
                <a:latin typeface="Courier New" pitchFamily="49" charset="0"/>
                <a:cs typeface="Courier New" pitchFamily="49" charset="0"/>
              </a:rPr>
              <a:t>explode</a:t>
            </a:r>
            <a:r>
              <a:rPr lang="en-US" sz="2400" dirty="0"/>
              <a:t> and </a:t>
            </a:r>
            <a:r>
              <a:rPr lang="en-US" sz="2400" dirty="0">
                <a:latin typeface="Courier New" pitchFamily="49" charset="0"/>
                <a:cs typeface="Courier New" pitchFamily="49" charset="0"/>
              </a:rPr>
              <a:t>implode </a:t>
            </a:r>
            <a:r>
              <a:rPr lang="en-US" sz="2400" dirty="0"/>
              <a:t>convert between strings and </a:t>
            </a:r>
            <a:r>
              <a:rPr lang="en-US" sz="2400" dirty="0" smtClean="0"/>
              <a:t>arrays</a:t>
            </a:r>
            <a:endParaRPr lang="en-US" sz="2400" dirty="0"/>
          </a:p>
        </p:txBody>
      </p:sp>
      <p:sp>
        <p:nvSpPr>
          <p:cNvPr id="8" name="TextBox 7"/>
          <p:cNvSpPr txBox="1"/>
          <p:nvPr/>
        </p:nvSpPr>
        <p:spPr>
          <a:xfrm>
            <a:off x="619432" y="2974538"/>
            <a:ext cx="8153400" cy="1292662"/>
          </a:xfrm>
          <a:prstGeom prst="rect">
            <a:avLst/>
          </a:prstGeom>
          <a:solidFill>
            <a:srgbClr val="EEC4EE"/>
          </a:solidFill>
          <a:ln w="19050">
            <a:solidFill>
              <a:schemeClr val="tx1"/>
            </a:solidFill>
          </a:ln>
        </p:spPr>
        <p:txBody>
          <a:bodyPr wrap="square" rtlCol="0">
            <a:spAutoFit/>
          </a:bodyPr>
          <a:lstStyle/>
          <a:p>
            <a:r>
              <a:rPr lang="pt-BR" sz="2000" dirty="0" smtClean="0">
                <a:latin typeface="Courier New" pitchFamily="49" charset="0"/>
                <a:cs typeface="Courier New" pitchFamily="49" charset="0"/>
              </a:rPr>
              <a:t>$class = "CS 380 01";</a:t>
            </a:r>
          </a:p>
          <a:p>
            <a:r>
              <a:rPr lang="pt-BR" sz="2000" dirty="0" smtClean="0">
                <a:latin typeface="Courier New" pitchFamily="49" charset="0"/>
                <a:cs typeface="Courier New" pitchFamily="49" charset="0"/>
              </a:rPr>
              <a:t>$class1 = </a:t>
            </a:r>
            <a:r>
              <a:rPr lang="pt-BR" sz="2000" b="1" dirty="0" smtClean="0">
                <a:latin typeface="Courier New" pitchFamily="49" charset="0"/>
                <a:cs typeface="Courier New" pitchFamily="49" charset="0"/>
              </a:rPr>
              <a:t>explode(" ", $s); </a:t>
            </a:r>
            <a:r>
              <a:rPr lang="pt-BR" sz="2000" dirty="0" smtClean="0">
                <a:latin typeface="Courier New" pitchFamily="49" charset="0"/>
                <a:cs typeface="Courier New" pitchFamily="49" charset="0"/>
              </a:rPr>
              <a:t># ("CS", “380", “01")</a:t>
            </a:r>
          </a:p>
          <a:p>
            <a:r>
              <a:rPr lang="pt-BR" sz="2000" dirty="0" smtClean="0">
                <a:latin typeface="Courier New" pitchFamily="49" charset="0"/>
                <a:cs typeface="Courier New" pitchFamily="49" charset="0"/>
              </a:rPr>
              <a:t>$class2 = </a:t>
            </a:r>
            <a:r>
              <a:rPr lang="pt-BR" sz="2000" b="1" dirty="0" smtClean="0">
                <a:latin typeface="Courier New" pitchFamily="49" charset="0"/>
                <a:cs typeface="Courier New" pitchFamily="49" charset="0"/>
              </a:rPr>
              <a:t>implode("...", $a); </a:t>
            </a:r>
            <a:r>
              <a:rPr lang="pt-BR" sz="2000" dirty="0" smtClean="0">
                <a:latin typeface="Courier New" pitchFamily="49" charset="0"/>
                <a:cs typeface="Courier New" pitchFamily="49" charset="0"/>
              </a:rPr>
              <a:t># "CSE...380...01"</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3" name="Footer Placeholder 2"/>
          <p:cNvSpPr>
            <a:spLocks noGrp="1"/>
          </p:cNvSpPr>
          <p:nvPr>
            <p:ph type="ftr" sz="quarter" idx="11"/>
          </p:nvPr>
        </p:nvSpPr>
        <p:spPr/>
        <p:txBody>
          <a:bodyPr/>
          <a:lstStyle/>
          <a:p>
            <a:r>
              <a:rPr lang="en-US" smtClean="0"/>
              <a:t>CS380</a:t>
            </a:r>
            <a:endParaRPr lang="en-US"/>
          </a:p>
        </p:txBody>
      </p:sp>
    </p:spTree>
    <p:extLst>
      <p:ext uri="{BB962C8B-B14F-4D97-AF65-F5344CB8AC3E}">
        <p14:creationId xmlns:p14="http://schemas.microsoft.com/office/powerpoint/2010/main" val="1447296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latin typeface="Courier New" pitchFamily="49" charset="0"/>
                <a:cs typeface="Courier New" pitchFamily="49" charset="0"/>
              </a:rPr>
              <a:t>explode</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13</a:t>
            </a:fld>
            <a:endParaRPr lang="en-US"/>
          </a:p>
        </p:txBody>
      </p:sp>
      <p:sp>
        <p:nvSpPr>
          <p:cNvPr id="9" name="TextBox 8"/>
          <p:cNvSpPr txBox="1"/>
          <p:nvPr/>
        </p:nvSpPr>
        <p:spPr>
          <a:xfrm>
            <a:off x="609600" y="1600200"/>
            <a:ext cx="8153400" cy="1231106"/>
          </a:xfrm>
          <a:prstGeom prst="rect">
            <a:avLst/>
          </a:prstGeom>
          <a:noFill/>
          <a:ln w="19050">
            <a:solidFill>
              <a:schemeClr val="tx1"/>
            </a:solidFill>
          </a:ln>
        </p:spPr>
        <p:txBody>
          <a:bodyPr wrap="square" rtlCol="0">
            <a:spAutoFit/>
          </a:bodyPr>
          <a:lstStyle/>
          <a:p>
            <a:r>
              <a:rPr lang="en-US" sz="2000" dirty="0" smtClean="0">
                <a:latin typeface="Courier New" pitchFamily="49" charset="0"/>
                <a:cs typeface="Courier New" pitchFamily="49" charset="0"/>
              </a:rPr>
              <a:t>Harry Potter, </a:t>
            </a:r>
            <a:r>
              <a:rPr lang="en-US" dirty="0" smtClean="0">
                <a:latin typeface="Courier New" pitchFamily="49" charset="0"/>
                <a:cs typeface="Courier New" pitchFamily="49" charset="0"/>
              </a:rPr>
              <a:t>J.K. Rowling</a:t>
            </a:r>
          </a:p>
          <a:p>
            <a:r>
              <a:rPr lang="en-US" dirty="0" smtClean="0">
                <a:latin typeface="Courier New" pitchFamily="49" charset="0"/>
                <a:cs typeface="Courier New" pitchFamily="49" charset="0"/>
              </a:rPr>
              <a:t>The Lord of the Rings, J.R.R. Tolkien</a:t>
            </a:r>
          </a:p>
          <a:p>
            <a:r>
              <a:rPr lang="en-US" dirty="0" smtClean="0">
                <a:latin typeface="Courier New" pitchFamily="49" charset="0"/>
                <a:cs typeface="Courier New" pitchFamily="49" charset="0"/>
              </a:rPr>
              <a:t>Dune, Frank Herbert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  						        contents of input file books.txt</a:t>
            </a:r>
          </a:p>
        </p:txBody>
      </p:sp>
      <p:sp>
        <p:nvSpPr>
          <p:cNvPr id="8" name="TextBox 7"/>
          <p:cNvSpPr txBox="1"/>
          <p:nvPr/>
        </p:nvSpPr>
        <p:spPr>
          <a:xfrm>
            <a:off x="609600" y="3050738"/>
            <a:ext cx="8153400" cy="2523768"/>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php</a:t>
            </a:r>
            <a:r>
              <a:rPr lang="en-US" sz="2000" dirty="0">
                <a:latin typeface="Courier New" pitchFamily="49" charset="0"/>
                <a:cs typeface="Courier New" pitchFamily="49" charset="0"/>
              </a:rPr>
              <a:t> </a:t>
            </a:r>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(file(“books.txt") as $book) {</a:t>
            </a:r>
          </a:p>
          <a:p>
            <a:r>
              <a:rPr lang="en-US" sz="2000" dirty="0" smtClean="0">
                <a:latin typeface="Courier New" pitchFamily="49" charset="0"/>
                <a:cs typeface="Courier New" pitchFamily="49" charset="0"/>
              </a:rPr>
              <a:t>	list($title, $author) = </a:t>
            </a:r>
            <a:r>
              <a:rPr lang="en-US" sz="2000" b="1" dirty="0" smtClean="0">
                <a:latin typeface="Courier New" pitchFamily="49" charset="0"/>
                <a:cs typeface="Courier New" pitchFamily="49" charset="0"/>
              </a:rPr>
              <a:t>explode(“,", $book);</a:t>
            </a:r>
          </a:p>
          <a:p>
            <a:r>
              <a:rPr lang="en-US" sz="2000" dirty="0" smtClean="0">
                <a:latin typeface="Courier New" pitchFamily="49" charset="0"/>
                <a:cs typeface="Courier New" pitchFamily="49" charset="0"/>
              </a:rPr>
              <a:t>	?&gt;</a:t>
            </a:r>
          </a:p>
          <a:p>
            <a:r>
              <a:rPr lang="en-US" sz="2000" dirty="0" smtClean="0">
                <a:latin typeface="Courier New" pitchFamily="49" charset="0"/>
                <a:cs typeface="Courier New" pitchFamily="49" charset="0"/>
              </a:rPr>
              <a:t>	&lt;p&gt; Book title: &lt;?= $title ?&gt;, Author: &lt;?= $author ?&gt; &lt;/p&gt;</a:t>
            </a:r>
          </a:p>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php</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a:t>
            </a:r>
            <a:r>
              <a:rPr lang="en-US" dirty="0" smtClean="0">
                <a:latin typeface="Courier New" pitchFamily="49" charset="0"/>
                <a:cs typeface="Courier New" pitchFamily="49" charset="0"/>
              </a:rPr>
              <a:t>		        	</a:t>
            </a:r>
          </a:p>
          <a:p>
            <a:r>
              <a:rPr lang="en-US" dirty="0" smtClean="0">
                <a:latin typeface="Courier New" pitchFamily="49" charset="0"/>
                <a:cs typeface="Courier New" pitchFamily="49" charset="0"/>
              </a:rPr>
              <a:t>?&gt;  	                                                </a:t>
            </a:r>
            <a:r>
              <a:rPr lang="en-US" i="1" dirty="0" smtClean="0">
                <a:solidFill>
                  <a:schemeClr val="tx1">
                    <a:lumMod val="50000"/>
                    <a:lumOff val="50000"/>
                  </a:schemeClr>
                </a:solidFill>
                <a:latin typeface="Consolas" pitchFamily="49" charset="0"/>
                <a:cs typeface="Consolas" pitchFamily="49" charset="0"/>
              </a:rPr>
              <a:t>PHP</a:t>
            </a:r>
          </a:p>
        </p:txBody>
      </p:sp>
      <p:sp>
        <p:nvSpPr>
          <p:cNvPr id="3" name="Footer Placeholder 2"/>
          <p:cNvSpPr>
            <a:spLocks noGrp="1"/>
          </p:cNvSpPr>
          <p:nvPr>
            <p:ph type="ftr" sz="quarter" idx="11"/>
          </p:nvPr>
        </p:nvSpPr>
        <p:spPr/>
        <p:txBody>
          <a:bodyPr/>
          <a:lstStyle/>
          <a:p>
            <a:r>
              <a:rPr lang="en-US" smtClean="0"/>
              <a:t>CS380</a:t>
            </a:r>
            <a:endParaRPr lang="en-US"/>
          </a:p>
        </p:txBody>
      </p:sp>
    </p:spTree>
    <p:extLst>
      <p:ext uri="{BB962C8B-B14F-4D97-AF65-F5344CB8AC3E}">
        <p14:creationId xmlns:p14="http://schemas.microsoft.com/office/powerpoint/2010/main" val="1034159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directories</a:t>
            </a:r>
            <a:endParaRPr lang="en-US" dirty="0">
              <a:latin typeface="Courier New" pitchFamily="49" charset="0"/>
              <a:cs typeface="Courier New" pitchFamily="49" charset="0"/>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582443963"/>
              </p:ext>
            </p:extLst>
          </p:nvPr>
        </p:nvGraphicFramePr>
        <p:xfrm>
          <a:off x="612775" y="1752600"/>
          <a:ext cx="8153400" cy="4297680"/>
        </p:xfrm>
        <a:graphic>
          <a:graphicData uri="http://schemas.openxmlformats.org/drawingml/2006/table">
            <a:tbl>
              <a:tblPr>
                <a:tableStyleId>{284E427A-3D55-4303-BF80-6455036E1DE7}</a:tableStyleId>
              </a:tblPr>
              <a:tblGrid>
                <a:gridCol w="4076700"/>
                <a:gridCol w="4076700"/>
              </a:tblGrid>
              <a:tr h="0">
                <a:tc>
                  <a:txBody>
                    <a:bodyPr/>
                    <a:lstStyle/>
                    <a:p>
                      <a:r>
                        <a:rPr lang="en-US" sz="2400" b="1" dirty="0"/>
                        <a:t>function</a:t>
                      </a:r>
                    </a:p>
                  </a:txBody>
                  <a:tcPr anchor="ctr"/>
                </a:tc>
                <a:tc>
                  <a:txBody>
                    <a:bodyPr/>
                    <a:lstStyle/>
                    <a:p>
                      <a:r>
                        <a:rPr lang="en-US" sz="2400" b="1" dirty="0"/>
                        <a:t>description</a:t>
                      </a:r>
                    </a:p>
                  </a:txBody>
                  <a:tcPr anchor="ctr"/>
                </a:tc>
              </a:tr>
              <a:tr h="0">
                <a:tc>
                  <a:txBody>
                    <a:bodyPr/>
                    <a:lstStyle/>
                    <a:p>
                      <a:r>
                        <a:rPr lang="en-US" sz="2400" dirty="0" err="1">
                          <a:hlinkClick r:id="rId3"/>
                        </a:rPr>
                        <a:t>scandir</a:t>
                      </a:r>
                      <a:endParaRPr lang="en-US" sz="2400" dirty="0"/>
                    </a:p>
                  </a:txBody>
                  <a:tcPr anchor="ctr"/>
                </a:tc>
                <a:tc>
                  <a:txBody>
                    <a:bodyPr/>
                    <a:lstStyle/>
                    <a:p>
                      <a:r>
                        <a:rPr lang="en-US" sz="2400" dirty="0"/>
                        <a:t>returns an array of all file names in a given directory </a:t>
                      </a:r>
                      <a:br>
                        <a:rPr lang="en-US" sz="2400" dirty="0"/>
                      </a:br>
                      <a:r>
                        <a:rPr lang="en-US" sz="2400" dirty="0"/>
                        <a:t>(returns just the file names, such as "</a:t>
                      </a:r>
                      <a:r>
                        <a:rPr lang="en-US" sz="2400" dirty="0">
                          <a:latin typeface="Courier New" pitchFamily="49" charset="0"/>
                          <a:cs typeface="Courier New" pitchFamily="49" charset="0"/>
                        </a:rPr>
                        <a:t>myfile.txt</a:t>
                      </a:r>
                      <a:r>
                        <a:rPr lang="en-US" sz="2400" dirty="0"/>
                        <a:t>") </a:t>
                      </a:r>
                    </a:p>
                  </a:txBody>
                  <a:tcPr anchor="ctr"/>
                </a:tc>
              </a:tr>
              <a:tr h="0">
                <a:tc>
                  <a:txBody>
                    <a:bodyPr/>
                    <a:lstStyle/>
                    <a:p>
                      <a:r>
                        <a:rPr lang="en-US" sz="2400" dirty="0">
                          <a:hlinkClick r:id="rId4"/>
                        </a:rPr>
                        <a:t>glob</a:t>
                      </a:r>
                      <a:endParaRPr lang="en-US" sz="2400" dirty="0"/>
                    </a:p>
                  </a:txBody>
                  <a:tcPr anchor="ctr"/>
                </a:tc>
                <a:tc>
                  <a:txBody>
                    <a:bodyPr/>
                    <a:lstStyle/>
                    <a:p>
                      <a:r>
                        <a:rPr lang="en-US" sz="2400" dirty="0"/>
                        <a:t>returns an array of all file names that match a given pattern </a:t>
                      </a:r>
                      <a:br>
                        <a:rPr lang="en-US" sz="2400" dirty="0"/>
                      </a:br>
                      <a:r>
                        <a:rPr lang="en-US" sz="2400" dirty="0"/>
                        <a:t>(returns a file path and name, such as "</a:t>
                      </a:r>
                      <a:r>
                        <a:rPr lang="en-US" sz="2400" dirty="0">
                          <a:latin typeface="Courier New" pitchFamily="49" charset="0"/>
                          <a:cs typeface="Courier New" pitchFamily="49" charset="0"/>
                        </a:rPr>
                        <a:t>foo/bar/myfile.txt</a:t>
                      </a:r>
                      <a:r>
                        <a:rPr lang="en-US" sz="2400" dirty="0"/>
                        <a:t>") </a:t>
                      </a:r>
                    </a:p>
                  </a:txBody>
                  <a:tcPr anchor="ctr"/>
                </a:tc>
              </a:tr>
            </a:tbl>
          </a:graphicData>
        </a:graphic>
      </p:graphicFrame>
      <p:sp>
        <p:nvSpPr>
          <p:cNvPr id="3" name="Footer Placeholder 2"/>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14</a:t>
            </a:fld>
            <a:endParaRPr lang="en-US"/>
          </a:p>
        </p:txBody>
      </p:sp>
    </p:spTree>
    <p:extLst>
      <p:ext uri="{BB962C8B-B14F-4D97-AF65-F5344CB8AC3E}">
        <p14:creationId xmlns:p14="http://schemas.microsoft.com/office/powerpoint/2010/main" val="271135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t>
            </a:r>
            <a:r>
              <a:rPr lang="en-US" dirty="0" smtClean="0">
                <a:latin typeface="Courier New" pitchFamily="49" charset="0"/>
                <a:cs typeface="Courier New" pitchFamily="49" charset="0"/>
              </a:rPr>
              <a:t>glob</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15</a:t>
            </a:fld>
            <a:endParaRPr lang="en-US"/>
          </a:p>
        </p:txBody>
      </p:sp>
      <p:sp>
        <p:nvSpPr>
          <p:cNvPr id="8" name="TextBox 7"/>
          <p:cNvSpPr txBox="1"/>
          <p:nvPr/>
        </p:nvSpPr>
        <p:spPr>
          <a:xfrm>
            <a:off x="609600" y="1600200"/>
            <a:ext cx="8153400" cy="2554545"/>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 reverse all poems in the poetry directory</a:t>
            </a:r>
          </a:p>
          <a:p>
            <a:r>
              <a:rPr lang="en-US" sz="2000" dirty="0" smtClean="0">
                <a:latin typeface="Courier New" pitchFamily="49" charset="0"/>
                <a:cs typeface="Courier New" pitchFamily="49" charset="0"/>
              </a:rPr>
              <a:t>$poems = </a:t>
            </a:r>
            <a:r>
              <a:rPr lang="en-US" sz="2000" b="1" dirty="0" smtClean="0">
                <a:latin typeface="Courier New" pitchFamily="49" charset="0"/>
                <a:cs typeface="Courier New" pitchFamily="49" charset="0"/>
              </a:rPr>
              <a:t>glob("poetry/poem*.</a:t>
            </a:r>
            <a:r>
              <a:rPr lang="en-US" sz="2000" b="1" dirty="0" err="1" smtClean="0">
                <a:latin typeface="Courier New" pitchFamily="49" charset="0"/>
                <a:cs typeface="Courier New" pitchFamily="49" charset="0"/>
              </a:rPr>
              <a:t>dat</a:t>
            </a:r>
            <a:r>
              <a:rPr lang="en-US" sz="2000" b="1" dirty="0" smtClean="0">
                <a:latin typeface="Courier New" pitchFamily="49" charset="0"/>
                <a:cs typeface="Courier New" pitchFamily="49" charset="0"/>
              </a:rPr>
              <a:t>");</a:t>
            </a:r>
          </a:p>
          <a:p>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($poems as $</a:t>
            </a:r>
            <a:r>
              <a:rPr lang="en-US" sz="2000" dirty="0" err="1" smtClean="0">
                <a:latin typeface="Courier New" pitchFamily="49" charset="0"/>
                <a:cs typeface="Courier New" pitchFamily="49" charset="0"/>
              </a:rPr>
              <a:t>poemfile</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$text = </a:t>
            </a:r>
            <a:r>
              <a:rPr lang="en-US" sz="2000" dirty="0" err="1" smtClean="0">
                <a:latin typeface="Courier New" pitchFamily="49" charset="0"/>
                <a:cs typeface="Courier New" pitchFamily="49" charset="0"/>
              </a:rPr>
              <a:t>file_get_contents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poemfile</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file_put_contents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poemfile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strrev</a:t>
            </a:r>
            <a:r>
              <a:rPr lang="en-US" sz="2000" dirty="0" smtClean="0">
                <a:latin typeface="Courier New" pitchFamily="49" charset="0"/>
                <a:cs typeface="Courier New" pitchFamily="49" charset="0"/>
              </a:rPr>
              <a:t>($text));</a:t>
            </a:r>
          </a:p>
          <a:p>
            <a:r>
              <a:rPr lang="en-US" sz="2000" dirty="0" smtClean="0">
                <a:latin typeface="Courier New" pitchFamily="49" charset="0"/>
                <a:cs typeface="Courier New" pitchFamily="49" charset="0"/>
              </a:rPr>
              <a:t>	print "I just reversed "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basename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poemfile</a:t>
            </a:r>
            <a:r>
              <a:rPr lang="en-US" sz="2000" b="1"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3" name="Footer Placeholder 2"/>
          <p:cNvSpPr>
            <a:spLocks noGrp="1"/>
          </p:cNvSpPr>
          <p:nvPr>
            <p:ph type="ftr" sz="quarter" idx="11"/>
          </p:nvPr>
        </p:nvSpPr>
        <p:spPr/>
        <p:txBody>
          <a:bodyPr/>
          <a:lstStyle/>
          <a:p>
            <a:r>
              <a:rPr lang="en-US" smtClean="0"/>
              <a:t>CS380</a:t>
            </a:r>
            <a:endParaRPr lang="en-US"/>
          </a:p>
        </p:txBody>
      </p:sp>
      <p:sp>
        <p:nvSpPr>
          <p:cNvPr id="7" name="Content Placeholder 6"/>
          <p:cNvSpPr>
            <a:spLocks noGrp="1"/>
          </p:cNvSpPr>
          <p:nvPr>
            <p:ph sz="quarter" idx="1"/>
          </p:nvPr>
        </p:nvSpPr>
        <p:spPr>
          <a:xfrm>
            <a:off x="612648" y="4267200"/>
            <a:ext cx="8153400" cy="1066800"/>
          </a:xfrm>
        </p:spPr>
        <p:txBody>
          <a:bodyPr/>
          <a:lstStyle/>
          <a:p>
            <a:r>
              <a:rPr lang="en-US" sz="2400" dirty="0"/>
              <a:t>glob can match a "wildcard" path with the * character</a:t>
            </a:r>
          </a:p>
          <a:p>
            <a:r>
              <a:rPr lang="en-US" sz="2400" dirty="0" smtClean="0"/>
              <a:t>the </a:t>
            </a:r>
            <a:r>
              <a:rPr lang="en-US" sz="2400" dirty="0" err="1"/>
              <a:t>basename</a:t>
            </a:r>
            <a:r>
              <a:rPr lang="en-US" sz="2400" dirty="0"/>
              <a:t> function strips any leading directory from a file </a:t>
            </a:r>
            <a:r>
              <a:rPr lang="en-US" sz="2400" dirty="0" smtClean="0"/>
              <a:t>path</a:t>
            </a:r>
            <a:endParaRPr lang="en-US" sz="2400" dirty="0"/>
          </a:p>
        </p:txBody>
      </p:sp>
    </p:spTree>
    <p:extLst>
      <p:ext uri="{BB962C8B-B14F-4D97-AF65-F5344CB8AC3E}">
        <p14:creationId xmlns:p14="http://schemas.microsoft.com/office/powerpoint/2010/main" val="8458899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t>
            </a:r>
            <a:r>
              <a:rPr lang="en-US" dirty="0" smtClean="0">
                <a:latin typeface="Courier New" pitchFamily="49" charset="0"/>
                <a:cs typeface="Courier New" pitchFamily="49" charset="0"/>
              </a:rPr>
              <a:t>glob</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16</a:t>
            </a:fld>
            <a:endParaRPr lang="en-US"/>
          </a:p>
        </p:txBody>
      </p:sp>
      <p:sp>
        <p:nvSpPr>
          <p:cNvPr id="8" name="TextBox 7"/>
          <p:cNvSpPr txBox="1"/>
          <p:nvPr/>
        </p:nvSpPr>
        <p:spPr>
          <a:xfrm>
            <a:off x="609600" y="1600200"/>
            <a:ext cx="8153400" cy="2554545"/>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 reverse all poems in the poetry directory</a:t>
            </a:r>
          </a:p>
          <a:p>
            <a:r>
              <a:rPr lang="en-US" sz="2000" dirty="0" smtClean="0">
                <a:latin typeface="Courier New" pitchFamily="49" charset="0"/>
                <a:cs typeface="Courier New" pitchFamily="49" charset="0"/>
              </a:rPr>
              <a:t>$poems = </a:t>
            </a:r>
            <a:r>
              <a:rPr lang="en-US" sz="2000" b="1" dirty="0" smtClean="0">
                <a:latin typeface="Courier New" pitchFamily="49" charset="0"/>
                <a:cs typeface="Courier New" pitchFamily="49" charset="0"/>
              </a:rPr>
              <a:t>glob("poetry/poem*.</a:t>
            </a:r>
            <a:r>
              <a:rPr lang="en-US" sz="2000" b="1" dirty="0" err="1" smtClean="0">
                <a:latin typeface="Courier New" pitchFamily="49" charset="0"/>
                <a:cs typeface="Courier New" pitchFamily="49" charset="0"/>
              </a:rPr>
              <a:t>dat</a:t>
            </a:r>
            <a:r>
              <a:rPr lang="en-US" sz="2000" b="1" dirty="0" smtClean="0">
                <a:latin typeface="Courier New" pitchFamily="49" charset="0"/>
                <a:cs typeface="Courier New" pitchFamily="49" charset="0"/>
              </a:rPr>
              <a:t>");</a:t>
            </a:r>
          </a:p>
          <a:p>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($poems as $</a:t>
            </a:r>
            <a:r>
              <a:rPr lang="en-US" sz="2000" dirty="0" err="1" smtClean="0">
                <a:latin typeface="Courier New" pitchFamily="49" charset="0"/>
                <a:cs typeface="Courier New" pitchFamily="49" charset="0"/>
              </a:rPr>
              <a:t>poemfile</a:t>
            </a:r>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$text = </a:t>
            </a:r>
            <a:r>
              <a:rPr lang="en-US" sz="2000" dirty="0" err="1" smtClean="0">
                <a:latin typeface="Courier New" pitchFamily="49" charset="0"/>
                <a:cs typeface="Courier New" pitchFamily="49" charset="0"/>
              </a:rPr>
              <a:t>file_get_contents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poemfile</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file_put_contents</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poemfile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strrev</a:t>
            </a:r>
            <a:r>
              <a:rPr lang="en-US" sz="2000" dirty="0" smtClean="0">
                <a:latin typeface="Courier New" pitchFamily="49" charset="0"/>
                <a:cs typeface="Courier New" pitchFamily="49" charset="0"/>
              </a:rPr>
              <a:t>($text));</a:t>
            </a:r>
          </a:p>
          <a:p>
            <a:r>
              <a:rPr lang="en-US" sz="2000" dirty="0" smtClean="0">
                <a:latin typeface="Courier New" pitchFamily="49" charset="0"/>
                <a:cs typeface="Courier New" pitchFamily="49" charset="0"/>
              </a:rPr>
              <a:t>	print "I just reversed " </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basename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poemfile</a:t>
            </a:r>
            <a:r>
              <a:rPr lang="en-US" sz="2000" b="1" dirty="0" smtClean="0">
                <a:latin typeface="Courier New" pitchFamily="49" charset="0"/>
                <a:cs typeface="Courier New" pitchFamily="49" charset="0"/>
              </a:rPr>
              <a:t>);</a:t>
            </a:r>
          </a:p>
          <a:p>
            <a:r>
              <a:rPr lang="en-US" sz="2000" dirty="0" smtClean="0">
                <a:latin typeface="Courier New" pitchFamily="49" charset="0"/>
                <a:cs typeface="Courier New" pitchFamily="49" charset="0"/>
              </a:rPr>
              <a: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3" name="Footer Placeholder 2"/>
          <p:cNvSpPr>
            <a:spLocks noGrp="1"/>
          </p:cNvSpPr>
          <p:nvPr>
            <p:ph type="ftr" sz="quarter" idx="11"/>
          </p:nvPr>
        </p:nvSpPr>
        <p:spPr/>
        <p:txBody>
          <a:bodyPr/>
          <a:lstStyle/>
          <a:p>
            <a:r>
              <a:rPr lang="en-US" smtClean="0"/>
              <a:t>CS380</a:t>
            </a:r>
            <a:endParaRPr lang="en-US"/>
          </a:p>
        </p:txBody>
      </p:sp>
      <p:sp>
        <p:nvSpPr>
          <p:cNvPr id="7" name="Content Placeholder 6"/>
          <p:cNvSpPr>
            <a:spLocks noGrp="1"/>
          </p:cNvSpPr>
          <p:nvPr>
            <p:ph sz="quarter" idx="1"/>
          </p:nvPr>
        </p:nvSpPr>
        <p:spPr>
          <a:xfrm>
            <a:off x="612648" y="4267200"/>
            <a:ext cx="8153400" cy="1066800"/>
          </a:xfrm>
        </p:spPr>
        <p:txBody>
          <a:bodyPr/>
          <a:lstStyle/>
          <a:p>
            <a:r>
              <a:rPr lang="en-US" sz="2400" dirty="0"/>
              <a:t>glob can match a "wildcard" path with the * character</a:t>
            </a:r>
          </a:p>
          <a:p>
            <a:r>
              <a:rPr lang="en-US" sz="2400" dirty="0" smtClean="0"/>
              <a:t>the </a:t>
            </a:r>
            <a:r>
              <a:rPr lang="en-US" sz="2400" dirty="0" err="1"/>
              <a:t>basename</a:t>
            </a:r>
            <a:r>
              <a:rPr lang="en-US" sz="2400" dirty="0"/>
              <a:t> function strips any leading directory from a file </a:t>
            </a:r>
            <a:r>
              <a:rPr lang="en-US" sz="2400" dirty="0" smtClean="0"/>
              <a:t>path</a:t>
            </a:r>
            <a:endParaRPr lang="en-US" sz="2400" dirty="0"/>
          </a:p>
        </p:txBody>
      </p:sp>
    </p:spTree>
    <p:extLst>
      <p:ext uri="{BB962C8B-B14F-4D97-AF65-F5344CB8AC3E}">
        <p14:creationId xmlns:p14="http://schemas.microsoft.com/office/powerpoint/2010/main" val="2461819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for </a:t>
            </a:r>
            <a:r>
              <a:rPr lang="en-US" dirty="0" err="1" smtClean="0">
                <a:latin typeface="Courier New" pitchFamily="49" charset="0"/>
                <a:cs typeface="Courier New" pitchFamily="49" charset="0"/>
              </a:rPr>
              <a:t>scandir</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17</a:t>
            </a:fld>
            <a:endParaRPr lang="en-US"/>
          </a:p>
        </p:txBody>
      </p:sp>
      <p:sp>
        <p:nvSpPr>
          <p:cNvPr id="8" name="TextBox 7"/>
          <p:cNvSpPr txBox="1"/>
          <p:nvPr/>
        </p:nvSpPr>
        <p:spPr>
          <a:xfrm>
            <a:off x="609600" y="1600200"/>
            <a:ext cx="8153400" cy="3170099"/>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ul</a:t>
            </a:r>
            <a:r>
              <a:rPr lang="en-US" sz="2000" dirty="0" smtClean="0">
                <a:latin typeface="Courier New" pitchFamily="49" charset="0"/>
                <a:cs typeface="Courier New" pitchFamily="49" charset="0"/>
              </a:rPr>
              <a:t>&gt;</a:t>
            </a:r>
          </a:p>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php</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$folder = "taxes/old";</a:t>
            </a:r>
          </a:p>
          <a:p>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scandir</a:t>
            </a:r>
            <a:r>
              <a:rPr lang="en-US" sz="2000" b="1" dirty="0" smtClean="0">
                <a:latin typeface="Courier New" pitchFamily="49" charset="0"/>
                <a:cs typeface="Courier New" pitchFamily="49" charset="0"/>
              </a:rPr>
              <a:t>($folder) </a:t>
            </a:r>
            <a:r>
              <a:rPr lang="en-US" sz="2000" dirty="0" smtClean="0">
                <a:latin typeface="Courier New" pitchFamily="49" charset="0"/>
                <a:cs typeface="Courier New" pitchFamily="49" charset="0"/>
              </a:rPr>
              <a:t>as $filename) {</a:t>
            </a:r>
          </a:p>
          <a:p>
            <a:r>
              <a:rPr lang="en-US" sz="2000" dirty="0">
                <a:latin typeface="Courier New" pitchFamily="49" charset="0"/>
                <a:cs typeface="Courier New" pitchFamily="49" charset="0"/>
              </a:rPr>
              <a:t>	</a:t>
            </a:r>
            <a:r>
              <a:rPr lang="en-US" sz="2000" dirty="0" smtClean="0">
                <a:latin typeface="Courier New" pitchFamily="49" charset="0"/>
                <a:cs typeface="Courier New" pitchFamily="49" charset="0"/>
              </a:rPr>
              <a:t>?&gt;</a:t>
            </a:r>
          </a:p>
          <a:p>
            <a:r>
              <a:rPr lang="en-US" sz="2000" dirty="0" smtClean="0">
                <a:latin typeface="Courier New" pitchFamily="49" charset="0"/>
                <a:cs typeface="Courier New" pitchFamily="49" charset="0"/>
              </a:rPr>
              <a:t>	&lt;li&gt; &lt;?= $filename ?&gt; &lt;/li&gt;</a:t>
            </a:r>
          </a:p>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php</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?&gt;</a:t>
            </a:r>
          </a:p>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ul</a:t>
            </a:r>
            <a:r>
              <a:rPr lang="en-US" sz="2000" dirty="0" smtClean="0">
                <a:latin typeface="Courier New" pitchFamily="49" charset="0"/>
                <a:cs typeface="Courier New" pitchFamily="49" charset="0"/>
              </a:rPr>
              <a:t>&gt;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9" name="TextBox 8"/>
          <p:cNvSpPr txBox="1"/>
          <p:nvPr/>
        </p:nvSpPr>
        <p:spPr>
          <a:xfrm>
            <a:off x="609600" y="5004137"/>
            <a:ext cx="8153400" cy="1446550"/>
          </a:xfrm>
          <a:prstGeom prst="rect">
            <a:avLst/>
          </a:prstGeom>
          <a:noFill/>
          <a:ln w="19050">
            <a:solidFill>
              <a:schemeClr val="tx1"/>
            </a:solidFill>
          </a:ln>
        </p:spPr>
        <p:txBody>
          <a:bodyPr wrap="square" rtlCol="0">
            <a:spAutoFit/>
          </a:bodyPr>
          <a:lstStyle/>
          <a:p>
            <a:pPr marL="285750" indent="-285750">
              <a:buFont typeface="Arial" pitchFamily="34" charset="0"/>
              <a:buChar char="•"/>
            </a:pPr>
            <a:r>
              <a:rPr lang="en-US" sz="2200" dirty="0" smtClean="0">
                <a:latin typeface="Times New Roman" pitchFamily="18" charset="0"/>
                <a:cs typeface="Times New Roman" pitchFamily="18" charset="0"/>
              </a:rPr>
              <a:t>.</a:t>
            </a:r>
          </a:p>
          <a:p>
            <a:pPr marL="285750" indent="-285750">
              <a:buFont typeface="Arial" pitchFamily="34" charset="0"/>
              <a:buChar char="•"/>
            </a:pPr>
            <a:r>
              <a:rPr lang="en-US" sz="2200" dirty="0" smtClean="0">
                <a:latin typeface="Times New Roman" pitchFamily="18" charset="0"/>
                <a:cs typeface="Times New Roman" pitchFamily="18" charset="0"/>
              </a:rPr>
              <a:t>..</a:t>
            </a:r>
          </a:p>
          <a:p>
            <a:pPr marL="285750" indent="-285750">
              <a:buFont typeface="Arial" pitchFamily="34" charset="0"/>
              <a:buChar char="•"/>
            </a:pPr>
            <a:r>
              <a:rPr lang="en-US" sz="2200" dirty="0" smtClean="0">
                <a:latin typeface="Times New Roman" pitchFamily="18" charset="0"/>
                <a:cs typeface="Times New Roman" pitchFamily="18" charset="0"/>
              </a:rPr>
              <a:t>2009_w2.pdf</a:t>
            </a:r>
          </a:p>
          <a:p>
            <a:pPr marL="285750" indent="-285750">
              <a:buFont typeface="Arial" pitchFamily="34" charset="0"/>
              <a:buChar char="•"/>
            </a:pPr>
            <a:r>
              <a:rPr lang="en-US" sz="2200" dirty="0" smtClean="0">
                <a:latin typeface="Times New Roman" pitchFamily="18" charset="0"/>
                <a:cs typeface="Times New Roman" pitchFamily="18" charset="0"/>
              </a:rPr>
              <a:t>2007_1099.doc</a:t>
            </a:r>
            <a:r>
              <a:rPr lang="en-US" dirty="0" smtClean="0">
                <a:latin typeface="Times New Roman" pitchFamily="18" charset="0"/>
                <a:cs typeface="Times New Roman" pitchFamily="18"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a:solidFill>
                  <a:schemeClr val="tx1">
                    <a:lumMod val="50000"/>
                    <a:lumOff val="50000"/>
                  </a:schemeClr>
                </a:solidFill>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	</a:t>
            </a:r>
            <a:r>
              <a:rPr lang="en-US" i="1" dirty="0" smtClean="0">
                <a:solidFill>
                  <a:schemeClr val="tx1">
                    <a:lumMod val="50000"/>
                    <a:lumOff val="50000"/>
                  </a:schemeClr>
                </a:solidFill>
                <a:latin typeface="Consolas" pitchFamily="49" charset="0"/>
                <a:cs typeface="Consolas" pitchFamily="49" charset="0"/>
              </a:rPr>
              <a:t>		      output</a:t>
            </a:r>
          </a:p>
        </p:txBody>
      </p:sp>
    </p:spTree>
    <p:extLst>
      <p:ext uri="{BB962C8B-B14F-4D97-AF65-F5344CB8AC3E}">
        <p14:creationId xmlns:p14="http://schemas.microsoft.com/office/powerpoint/2010/main" val="4161601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smtClean="0"/>
              <a:t>PHP Exceptions</a:t>
            </a:r>
            <a:endParaRPr lang="en-US" dirty="0"/>
          </a:p>
        </p:txBody>
      </p:sp>
      <p:sp>
        <p:nvSpPr>
          <p:cNvPr id="4" name="Slide Number Placeholder 3"/>
          <p:cNvSpPr>
            <a:spLocks noGrp="1"/>
          </p:cNvSpPr>
          <p:nvPr>
            <p:ph type="sldNum" sz="quarter" idx="11"/>
          </p:nvPr>
        </p:nvSpPr>
        <p:spPr/>
        <p:txBody>
          <a:bodyPr/>
          <a:lstStyle/>
          <a:p>
            <a:fld id="{70CCEE58-BB30-497C-96AB-9A497C174467}" type="slidenum">
              <a:rPr lang="en-US" smtClean="0"/>
              <a:t>18</a:t>
            </a:fld>
            <a:endParaRPr lang="en-US"/>
          </a:p>
        </p:txBody>
      </p:sp>
      <p:sp>
        <p:nvSpPr>
          <p:cNvPr id="5" name="Footer Placeholder 4"/>
          <p:cNvSpPr>
            <a:spLocks noGrp="1"/>
          </p:cNvSpPr>
          <p:nvPr>
            <p:ph type="ftr" sz="quarter" idx="12"/>
          </p:nvPr>
        </p:nvSpPr>
        <p:spPr/>
        <p:txBody>
          <a:bodyPr/>
          <a:lstStyle/>
          <a:p>
            <a:r>
              <a:rPr lang="en-US" smtClean="0"/>
              <a:t>CS380</a:t>
            </a:r>
            <a:endParaRPr lang="en-US"/>
          </a:p>
        </p:txBody>
      </p:sp>
    </p:spTree>
    <p:extLst>
      <p:ext uri="{BB962C8B-B14F-4D97-AF65-F5344CB8AC3E}">
        <p14:creationId xmlns:p14="http://schemas.microsoft.com/office/powerpoint/2010/main" val="513182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sz="quarter" idx="1"/>
          </p:nvPr>
        </p:nvSpPr>
        <p:spPr>
          <a:xfrm>
            <a:off x="612648" y="1524000"/>
            <a:ext cx="8153400" cy="4495800"/>
          </a:xfrm>
        </p:spPr>
        <p:txBody>
          <a:bodyPr/>
          <a:lstStyle/>
          <a:p>
            <a:r>
              <a:rPr lang="en-US" dirty="0" smtClean="0"/>
              <a:t>Used </a:t>
            </a:r>
            <a:r>
              <a:rPr lang="en-US" dirty="0"/>
              <a:t>to change the normal flow of the code execution if a specified error (exceptional) condition occurs.</a:t>
            </a:r>
          </a:p>
          <a:p>
            <a:r>
              <a:rPr lang="en-US" dirty="0"/>
              <a:t>W</a:t>
            </a:r>
            <a:r>
              <a:rPr lang="en-US" dirty="0" smtClean="0"/>
              <a:t>hat </a:t>
            </a:r>
            <a:r>
              <a:rPr lang="en-US" dirty="0"/>
              <a:t>normally happens when an exception is triggered:</a:t>
            </a:r>
          </a:p>
          <a:p>
            <a:pPr lvl="1"/>
            <a:r>
              <a:rPr lang="en-US" dirty="0"/>
              <a:t>c</a:t>
            </a:r>
            <a:r>
              <a:rPr lang="en-US" dirty="0" smtClean="0"/>
              <a:t>urrent </a:t>
            </a:r>
            <a:r>
              <a:rPr lang="en-US" dirty="0"/>
              <a:t>code state is saved</a:t>
            </a:r>
          </a:p>
          <a:p>
            <a:pPr lvl="1"/>
            <a:r>
              <a:rPr lang="en-US" dirty="0" smtClean="0"/>
              <a:t>code </a:t>
            </a:r>
            <a:r>
              <a:rPr lang="en-US" dirty="0"/>
              <a:t>execution will switch to a predefined (custom) exception handler function</a:t>
            </a:r>
          </a:p>
          <a:p>
            <a:pPr lvl="1"/>
            <a:r>
              <a:rPr lang="en-US" dirty="0" smtClean="0"/>
              <a:t>the </a:t>
            </a:r>
            <a:r>
              <a:rPr lang="en-US" dirty="0"/>
              <a:t>handler may then </a:t>
            </a:r>
            <a:endParaRPr lang="en-US" dirty="0" smtClean="0"/>
          </a:p>
          <a:p>
            <a:pPr lvl="2"/>
            <a:r>
              <a:rPr lang="en-US" dirty="0" smtClean="0"/>
              <a:t>resume </a:t>
            </a:r>
            <a:r>
              <a:rPr lang="en-US" dirty="0"/>
              <a:t>the execution from the saved code state, </a:t>
            </a:r>
            <a:endParaRPr lang="en-US" dirty="0" smtClean="0"/>
          </a:p>
          <a:p>
            <a:pPr lvl="2"/>
            <a:r>
              <a:rPr lang="en-US" dirty="0" smtClean="0"/>
              <a:t>terminate </a:t>
            </a:r>
            <a:r>
              <a:rPr lang="en-US" dirty="0"/>
              <a:t>the script execution or </a:t>
            </a:r>
            <a:endParaRPr lang="en-US" dirty="0" smtClean="0"/>
          </a:p>
          <a:p>
            <a:pPr lvl="2"/>
            <a:r>
              <a:rPr lang="en-US" dirty="0" smtClean="0"/>
              <a:t>continue </a:t>
            </a:r>
            <a:r>
              <a:rPr lang="en-US" dirty="0"/>
              <a:t>the script from a different location in the code</a:t>
            </a:r>
          </a:p>
          <a:p>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70CCEE58-BB30-497C-96AB-9A497C174467}" type="slidenum">
              <a:rPr lang="en-US" smtClean="0"/>
              <a:t>19</a:t>
            </a:fld>
            <a:endParaRPr lang="en-US"/>
          </a:p>
        </p:txBody>
      </p:sp>
    </p:spTree>
    <p:extLst>
      <p:ext uri="{BB962C8B-B14F-4D97-AF65-F5344CB8AC3E}">
        <p14:creationId xmlns:p14="http://schemas.microsoft.com/office/powerpoint/2010/main" val="274158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Include File </a:t>
            </a:r>
            <a:endParaRPr lang="en-US" dirty="0"/>
          </a:p>
        </p:txBody>
      </p:sp>
      <p:sp>
        <p:nvSpPr>
          <p:cNvPr id="3" name="Content Placeholder 2"/>
          <p:cNvSpPr>
            <a:spLocks noGrp="1"/>
          </p:cNvSpPr>
          <p:nvPr>
            <p:ph sz="quarter" idx="1"/>
          </p:nvPr>
        </p:nvSpPr>
        <p:spPr/>
        <p:txBody>
          <a:bodyPr/>
          <a:lstStyle/>
          <a:p>
            <a:r>
              <a:rPr lang="en-US" dirty="0"/>
              <a:t>I</a:t>
            </a:r>
            <a:r>
              <a:rPr lang="en-US" dirty="0" smtClean="0"/>
              <a:t>nsert </a:t>
            </a:r>
            <a:r>
              <a:rPr lang="en-US" dirty="0"/>
              <a:t>the content of one PHP file into another PHP file before the server executes </a:t>
            </a:r>
            <a:r>
              <a:rPr lang="en-US" dirty="0" smtClean="0"/>
              <a:t>it</a:t>
            </a:r>
          </a:p>
          <a:p>
            <a:r>
              <a:rPr lang="en-US" dirty="0" smtClean="0"/>
              <a:t>Use </a:t>
            </a:r>
            <a:r>
              <a:rPr lang="en-US" dirty="0"/>
              <a:t>the </a:t>
            </a:r>
            <a:endParaRPr lang="en-US" dirty="0" smtClean="0"/>
          </a:p>
          <a:p>
            <a:pPr lvl="1"/>
            <a:r>
              <a:rPr lang="en-US" dirty="0" smtClean="0">
                <a:latin typeface="Courier New" pitchFamily="49" charset="0"/>
                <a:cs typeface="Courier New" pitchFamily="49" charset="0"/>
              </a:rPr>
              <a:t>include</a:t>
            </a:r>
            <a:r>
              <a:rPr lang="en-US" dirty="0">
                <a:latin typeface="Courier New" pitchFamily="49" charset="0"/>
                <a:cs typeface="Courier New" pitchFamily="49" charset="0"/>
              </a:rPr>
              <a:t>() </a:t>
            </a:r>
            <a:r>
              <a:rPr lang="en-US" dirty="0" smtClean="0"/>
              <a:t>generates </a:t>
            </a:r>
            <a:r>
              <a:rPr lang="en-US" dirty="0"/>
              <a:t>a warning, but the script will continue execution </a:t>
            </a:r>
            <a:endParaRPr lang="en-US" dirty="0" smtClean="0"/>
          </a:p>
          <a:p>
            <a:pPr lvl="1"/>
            <a:r>
              <a:rPr lang="en-US" dirty="0" smtClean="0">
                <a:latin typeface="Courier New" pitchFamily="49" charset="0"/>
                <a:cs typeface="Courier New" pitchFamily="49" charset="0"/>
              </a:rPr>
              <a:t>require</a:t>
            </a:r>
            <a:r>
              <a:rPr lang="en-US" dirty="0">
                <a:latin typeface="Courier New" pitchFamily="49" charset="0"/>
                <a:cs typeface="Courier New" pitchFamily="49" charset="0"/>
              </a:rPr>
              <a:t>() </a:t>
            </a:r>
            <a:r>
              <a:rPr lang="en-US" dirty="0"/>
              <a:t>generates a fatal error, and the script will </a:t>
            </a:r>
            <a:r>
              <a:rPr lang="en-US" dirty="0" smtClean="0"/>
              <a:t>stop</a:t>
            </a:r>
            <a:endParaRPr lang="en-US" dirty="0"/>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fontScale="85000" lnSpcReduction="20000"/>
          </a:bodyPr>
          <a:lstStyle/>
          <a:p>
            <a:fld id="{70CCEE58-BB30-497C-96AB-9A497C174467}" type="slidenum">
              <a:rPr lang="en-US" smtClean="0"/>
              <a:t>2</a:t>
            </a:fld>
            <a:endParaRPr lang="en-US"/>
          </a:p>
        </p:txBody>
      </p:sp>
    </p:spTree>
    <p:extLst>
      <p:ext uri="{BB962C8B-B14F-4D97-AF65-F5344CB8AC3E}">
        <p14:creationId xmlns:p14="http://schemas.microsoft.com/office/powerpoint/2010/main" val="489907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example</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20</a:t>
            </a:fld>
            <a:endParaRPr lang="en-US"/>
          </a:p>
        </p:txBody>
      </p:sp>
      <p:sp>
        <p:nvSpPr>
          <p:cNvPr id="8" name="TextBox 7"/>
          <p:cNvSpPr txBox="1"/>
          <p:nvPr/>
        </p:nvSpPr>
        <p:spPr>
          <a:xfrm>
            <a:off x="609600" y="1600200"/>
            <a:ext cx="8153400" cy="4401205"/>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php</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//create function with an exception</a:t>
            </a:r>
          </a:p>
          <a:p>
            <a:r>
              <a:rPr lang="en-US" sz="2000" dirty="0" smtClean="0">
                <a:latin typeface="Courier New" pitchFamily="49" charset="0"/>
                <a:cs typeface="Courier New" pitchFamily="49" charset="0"/>
              </a:rPr>
              <a:t>function </a:t>
            </a:r>
            <a:r>
              <a:rPr lang="en-US" sz="2000" dirty="0" err="1" smtClean="0">
                <a:latin typeface="Courier New" pitchFamily="49" charset="0"/>
                <a:cs typeface="Courier New" pitchFamily="49" charset="0"/>
              </a:rPr>
              <a:t>checkStr</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str</a:t>
            </a:r>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if(</a:t>
            </a:r>
            <a:r>
              <a:rPr lang="en-US" sz="2000" dirty="0" err="1" smtClean="0">
                <a:latin typeface="Courier New" pitchFamily="49" charset="0"/>
                <a:cs typeface="Courier New" pitchFamily="49" charset="0"/>
              </a:rPr>
              <a:t>strcmp</a:t>
            </a:r>
            <a:r>
              <a:rPr lang="en-US" sz="2000" dirty="0" smtClean="0">
                <a:latin typeface="Courier New" pitchFamily="49" charset="0"/>
                <a:cs typeface="Courier New" pitchFamily="49" charset="0"/>
              </a:rPr>
              <a:t>($</a:t>
            </a:r>
            <a:r>
              <a:rPr lang="en-US" sz="2000" dirty="0" err="1" smtClean="0">
                <a:latin typeface="Courier New" pitchFamily="49" charset="0"/>
                <a:cs typeface="Courier New" pitchFamily="49" charset="0"/>
              </a:rPr>
              <a:t>str</a:t>
            </a:r>
            <a:r>
              <a:rPr lang="en-US" sz="2000" dirty="0" smtClean="0">
                <a:latin typeface="Courier New" pitchFamily="49" charset="0"/>
                <a:cs typeface="Courier New" pitchFamily="49" charset="0"/>
              </a:rPr>
              <a:t>, “correct”)!= 0)</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throw new Exception(“String is not correct!");</a:t>
            </a:r>
          </a:p>
          <a:p>
            <a:r>
              <a:rPr lang="en-US" sz="2000" dirty="0" smtClean="0">
                <a:latin typeface="Courier New" pitchFamily="49" charset="0"/>
                <a:cs typeface="Courier New" pitchFamily="49" charset="0"/>
              </a:rPr>
              <a:t>    }</a:t>
            </a:r>
          </a:p>
          <a:p>
            <a:r>
              <a:rPr lang="en-US" sz="2000" dirty="0" smtClean="0">
                <a:latin typeface="Courier New" pitchFamily="49" charset="0"/>
                <a:cs typeface="Courier New" pitchFamily="49" charset="0"/>
              </a:rPr>
              <a:t>  return true;</a:t>
            </a:r>
          </a:p>
          <a:p>
            <a:r>
              <a:rPr lang="en-US" sz="2000" dirty="0" smtClean="0">
                <a:latin typeface="Courier New" pitchFamily="49" charset="0"/>
                <a:cs typeface="Courier New" pitchFamily="49" charset="0"/>
              </a:rPr>
              <a:t>  }</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//trigger exception</a:t>
            </a:r>
          </a:p>
          <a:p>
            <a:r>
              <a:rPr lang="en-US" sz="2000" dirty="0" err="1" smtClean="0">
                <a:latin typeface="Courier New" pitchFamily="49" charset="0"/>
                <a:cs typeface="Courier New" pitchFamily="49" charset="0"/>
              </a:rPr>
              <a:t>checkStr</a:t>
            </a:r>
            <a:r>
              <a:rPr lang="en-US" sz="2000" dirty="0" smtClean="0">
                <a:latin typeface="Courier New" pitchFamily="49" charset="0"/>
                <a:cs typeface="Courier New" pitchFamily="49" charset="0"/>
              </a:rPr>
              <a:t>(“wrong”);</a:t>
            </a:r>
          </a:p>
          <a:p>
            <a:r>
              <a:rPr lang="en-US" sz="2000" dirty="0" smtClean="0">
                <a:latin typeface="Courier New" pitchFamily="49" charset="0"/>
                <a:cs typeface="Courier New" pitchFamily="49" charset="0"/>
              </a:rPr>
              <a:t>?&gt;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3" name="Footer Placeholder 2"/>
          <p:cNvSpPr>
            <a:spLocks noGrp="1"/>
          </p:cNvSpPr>
          <p:nvPr>
            <p:ph type="ftr" sz="quarter" idx="11"/>
          </p:nvPr>
        </p:nvSpPr>
        <p:spPr/>
        <p:txBody>
          <a:bodyPr/>
          <a:lstStyle/>
          <a:p>
            <a:r>
              <a:rPr lang="en-US" smtClean="0"/>
              <a:t>CS380</a:t>
            </a:r>
            <a:endParaRPr lang="en-US"/>
          </a:p>
        </p:txBody>
      </p:sp>
    </p:spTree>
    <p:extLst>
      <p:ext uri="{BB962C8B-B14F-4D97-AF65-F5344CB8AC3E}">
        <p14:creationId xmlns:p14="http://schemas.microsoft.com/office/powerpoint/2010/main" val="10365717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example (cont.)</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21</a:t>
            </a:fld>
            <a:endParaRPr lang="en-US"/>
          </a:p>
        </p:txBody>
      </p:sp>
      <p:sp>
        <p:nvSpPr>
          <p:cNvPr id="8" name="TextBox 7"/>
          <p:cNvSpPr txBox="1"/>
          <p:nvPr/>
        </p:nvSpPr>
        <p:spPr>
          <a:xfrm>
            <a:off x="609600" y="1524000"/>
            <a:ext cx="8153400" cy="5293757"/>
          </a:xfrm>
          <a:prstGeom prst="rect">
            <a:avLst/>
          </a:prstGeom>
          <a:solidFill>
            <a:srgbClr val="EEC4EE"/>
          </a:solidFill>
          <a:ln w="19050">
            <a:solidFill>
              <a:schemeClr val="tx1"/>
            </a:solidFill>
          </a:ln>
        </p:spPr>
        <p:txBody>
          <a:bodyPr wrap="square" rtlCol="0">
            <a:spAutoFit/>
          </a:bodyPr>
          <a:lstStyle/>
          <a:p>
            <a:r>
              <a:rPr lang="en-US" sz="1600" dirty="0" smtClean="0">
                <a:latin typeface="Courier New" pitchFamily="49" charset="0"/>
                <a:cs typeface="Courier New" pitchFamily="49" charset="0"/>
              </a:rPr>
              <a:t>&lt;?</a:t>
            </a:r>
            <a:r>
              <a:rPr lang="en-US" sz="1600" dirty="0" err="1" smtClean="0">
                <a:latin typeface="Courier New" pitchFamily="49" charset="0"/>
                <a:cs typeface="Courier New" pitchFamily="49" charset="0"/>
              </a:rPr>
              <a:t>php</a:t>
            </a:r>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//create function with an exception</a:t>
            </a:r>
          </a:p>
          <a:p>
            <a:r>
              <a:rPr lang="en-US" sz="1600" dirty="0" smtClean="0">
                <a:latin typeface="Courier New" pitchFamily="49" charset="0"/>
                <a:cs typeface="Courier New" pitchFamily="49" charset="0"/>
              </a:rPr>
              <a:t>function </a:t>
            </a:r>
            <a:r>
              <a:rPr lang="en-US" sz="1600" dirty="0" err="1" smtClean="0">
                <a:latin typeface="Courier New" pitchFamily="49" charset="0"/>
                <a:cs typeface="Courier New" pitchFamily="49" charset="0"/>
              </a:rPr>
              <a:t>checkStr</a:t>
            </a:r>
            <a:r>
              <a:rPr lang="en-US" sz="1600" dirty="0" smtClean="0">
                <a:latin typeface="Courier New" pitchFamily="49" charset="0"/>
                <a:cs typeface="Courier New" pitchFamily="49" charset="0"/>
              </a:rPr>
              <a:t>($</a:t>
            </a:r>
            <a:r>
              <a:rPr lang="en-US" sz="1600" dirty="0" err="1" smtClean="0">
                <a:latin typeface="Courier New" pitchFamily="49" charset="0"/>
                <a:cs typeface="Courier New" pitchFamily="49" charset="0"/>
              </a:rPr>
              <a:t>str</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//trigger exception in a "try" block</a:t>
            </a:r>
          </a:p>
          <a:p>
            <a:r>
              <a:rPr lang="en-US" sz="1600" dirty="0" smtClean="0">
                <a:latin typeface="Courier New" pitchFamily="49" charset="0"/>
                <a:cs typeface="Courier New" pitchFamily="49" charset="0"/>
              </a:rPr>
              <a:t>try</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checkStr</a:t>
            </a:r>
            <a:r>
              <a:rPr lang="en-US" sz="1600" dirty="0" smtClean="0">
                <a:latin typeface="Courier New" pitchFamily="49" charset="0"/>
                <a:cs typeface="Courier New" pitchFamily="49" charset="0"/>
              </a:rPr>
              <a:t>(“wrong”);</a:t>
            </a:r>
          </a:p>
          <a:p>
            <a:r>
              <a:rPr lang="en-US" sz="1600" dirty="0" smtClean="0">
                <a:latin typeface="Courier New" pitchFamily="49" charset="0"/>
                <a:cs typeface="Courier New" pitchFamily="49" charset="0"/>
              </a:rPr>
              <a:t>  //If the exception is thrown, this text will not be shown</a:t>
            </a:r>
          </a:p>
          <a:p>
            <a:r>
              <a:rPr lang="en-US" sz="1600" dirty="0" smtClean="0">
                <a:latin typeface="Courier New" pitchFamily="49" charset="0"/>
                <a:cs typeface="Courier New" pitchFamily="49" charset="0"/>
              </a:rPr>
              <a:t>  echo 'If you see this, the string is correct';</a:t>
            </a:r>
          </a:p>
          <a:p>
            <a:r>
              <a:rPr lang="en-US" sz="1600" dirty="0" smtClean="0">
                <a:latin typeface="Courier New" pitchFamily="49" charset="0"/>
                <a:cs typeface="Courier New" pitchFamily="49" charset="0"/>
              </a:rPr>
              <a:t>  }</a:t>
            </a:r>
          </a:p>
          <a:p>
            <a:endParaRPr lang="en-US" sz="1600" dirty="0" smtClean="0">
              <a:latin typeface="Courier New" pitchFamily="49" charset="0"/>
              <a:cs typeface="Courier New" pitchFamily="49" charset="0"/>
            </a:endParaRPr>
          </a:p>
          <a:p>
            <a:r>
              <a:rPr lang="en-US" sz="1600" dirty="0" smtClean="0">
                <a:latin typeface="Courier New" pitchFamily="49" charset="0"/>
                <a:cs typeface="Courier New" pitchFamily="49" charset="0"/>
              </a:rPr>
              <a:t>//catch exception</a:t>
            </a:r>
          </a:p>
          <a:p>
            <a:r>
              <a:rPr lang="en-US" sz="1600" dirty="0" smtClean="0">
                <a:latin typeface="Courier New" pitchFamily="49" charset="0"/>
                <a:cs typeface="Courier New" pitchFamily="49" charset="0"/>
              </a:rPr>
              <a:t>catch(Exception $e)</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  echo 'Message: ' .$e-&gt;</a:t>
            </a:r>
            <a:r>
              <a:rPr lang="en-US" sz="1600" dirty="0" err="1" smtClean="0">
                <a:latin typeface="Courier New" pitchFamily="49" charset="0"/>
                <a:cs typeface="Courier New" pitchFamily="49" charset="0"/>
              </a:rPr>
              <a:t>getMessage</a:t>
            </a:r>
            <a:r>
              <a:rPr lang="en-US" sz="1600" dirty="0" smtClean="0">
                <a:latin typeface="Courier New" pitchFamily="49" charset="0"/>
                <a:cs typeface="Courier New" pitchFamily="49" charset="0"/>
              </a:rPr>
              <a:t>();</a:t>
            </a:r>
          </a:p>
          <a:p>
            <a:r>
              <a:rPr lang="en-US" sz="1600" dirty="0" smtClean="0">
                <a:latin typeface="Courier New" pitchFamily="49" charset="0"/>
                <a:cs typeface="Courier New" pitchFamily="49" charset="0"/>
              </a:rPr>
              <a:t>  }</a:t>
            </a:r>
          </a:p>
          <a:p>
            <a:r>
              <a:rPr lang="en-US" sz="1600" dirty="0" smtClean="0">
                <a:latin typeface="Courier New" pitchFamily="49" charset="0"/>
                <a:cs typeface="Courier New" pitchFamily="49" charset="0"/>
              </a:rPr>
              <a:t>?&gt;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Tree>
    <p:extLst>
      <p:ext uri="{BB962C8B-B14F-4D97-AF65-F5344CB8AC3E}">
        <p14:creationId xmlns:p14="http://schemas.microsoft.com/office/powerpoint/2010/main" val="2609141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larger example</a:t>
            </a:r>
            <a:endParaRPr lang="en-US" dirty="0"/>
          </a:p>
        </p:txBody>
      </p:sp>
      <p:sp>
        <p:nvSpPr>
          <p:cNvPr id="3" name="Content Placeholder 2"/>
          <p:cNvSpPr>
            <a:spLocks noGrp="1"/>
          </p:cNvSpPr>
          <p:nvPr>
            <p:ph sz="quarter" idx="1"/>
          </p:nvPr>
        </p:nvSpPr>
        <p:spPr>
          <a:xfrm>
            <a:off x="612648" y="1371600"/>
            <a:ext cx="8153400" cy="4495800"/>
          </a:xfrm>
        </p:spPr>
        <p:txBody>
          <a:bodyPr/>
          <a:lstStyle/>
          <a:p>
            <a:r>
              <a:rPr lang="en-US" dirty="0" smtClean="0"/>
              <a:t>Display </a:t>
            </a:r>
            <a:r>
              <a:rPr lang="en-US" smtClean="0"/>
              <a:t>a random quote </a:t>
            </a:r>
            <a:r>
              <a:rPr lang="en-US" dirty="0" smtClean="0"/>
              <a:t>of </a:t>
            </a:r>
            <a:r>
              <a:rPr lang="en-US" smtClean="0"/>
              <a:t>the day:</a:t>
            </a:r>
            <a:endParaRPr lang="en-US" dirty="0" smtClean="0"/>
          </a:p>
          <a:p>
            <a:r>
              <a:rPr lang="en-US" sz="2000" dirty="0"/>
              <a:t>I don't know half of you half as well as I should like; and I like less than half of you half as well as you deserve. </a:t>
            </a:r>
          </a:p>
          <a:p>
            <a:pPr marL="0" indent="0">
              <a:buNone/>
            </a:pPr>
            <a:r>
              <a:rPr lang="en-US" sz="2000" b="1" dirty="0" smtClean="0"/>
              <a:t>    J. </a:t>
            </a:r>
            <a:r>
              <a:rPr lang="en-US" sz="2000" b="1" dirty="0"/>
              <a:t>R. R. Tolkien (1892 - 1973)</a:t>
            </a:r>
            <a:r>
              <a:rPr lang="en-US" sz="2000" dirty="0"/>
              <a:t>, </a:t>
            </a:r>
            <a:r>
              <a:rPr lang="en-US" sz="2000" i="1" dirty="0"/>
              <a:t>The Fellowship of the </a:t>
            </a:r>
            <a:r>
              <a:rPr lang="en-US" sz="2000" i="1" dirty="0" smtClean="0"/>
              <a:t>Ring</a:t>
            </a:r>
          </a:p>
          <a:p>
            <a:r>
              <a:rPr lang="en-US" sz="2000" dirty="0"/>
              <a:t>I have not failed. I've just found 10,000 ways that won't work. </a:t>
            </a:r>
          </a:p>
          <a:p>
            <a:pPr marL="0" indent="0">
              <a:buNone/>
            </a:pPr>
            <a:r>
              <a:rPr lang="en-US" sz="2000" b="1" dirty="0"/>
              <a:t> </a:t>
            </a:r>
            <a:r>
              <a:rPr lang="en-US" sz="2000" b="1" dirty="0" smtClean="0"/>
              <a:t>    Thomas A</a:t>
            </a:r>
            <a:r>
              <a:rPr lang="en-US" sz="2000" b="1" dirty="0"/>
              <a:t>. Edison (1847 - 1931)</a:t>
            </a:r>
            <a:r>
              <a:rPr lang="en-US" sz="2000" dirty="0"/>
              <a:t>, </a:t>
            </a:r>
            <a:r>
              <a:rPr lang="en-US" sz="2000" i="1" dirty="0"/>
              <a:t>(attributed</a:t>
            </a:r>
            <a:r>
              <a:rPr lang="en-US" sz="2000" i="1" dirty="0" smtClean="0"/>
              <a:t>)</a:t>
            </a:r>
          </a:p>
          <a:p>
            <a:r>
              <a:rPr lang="en-US" sz="2000" dirty="0"/>
              <a:t>I am among those who think that science has great beauty. A scientist in his laboratory is not only a technician: he is also a child placed before natural phenomena which impress him like a fairy tale. </a:t>
            </a:r>
            <a:r>
              <a:rPr lang="en-US" sz="2000" dirty="0" smtClean="0"/>
              <a:t/>
            </a:r>
            <a:br>
              <a:rPr lang="en-US" sz="2000" dirty="0" smtClean="0"/>
            </a:br>
            <a:r>
              <a:rPr lang="en-US" sz="2000" b="1" dirty="0" smtClean="0"/>
              <a:t>Marie </a:t>
            </a:r>
            <a:r>
              <a:rPr lang="en-US" sz="2000" b="1" dirty="0"/>
              <a:t>Curie (1867 - 1934</a:t>
            </a:r>
            <a:r>
              <a:rPr lang="en-US" sz="2000" b="1" dirty="0" smtClean="0"/>
              <a:t>)</a:t>
            </a:r>
          </a:p>
          <a:p>
            <a:r>
              <a:rPr lang="en-US" sz="2000" dirty="0"/>
              <a:t>I love deadlines. I like the whooshing sound they make as they fly by. </a:t>
            </a:r>
            <a:r>
              <a:rPr lang="en-US" sz="2000" b="1" dirty="0" smtClean="0"/>
              <a:t>Douglas Adams</a:t>
            </a:r>
          </a:p>
          <a:p>
            <a:r>
              <a:rPr lang="en-US" sz="2000" dirty="0"/>
              <a:t>Statistics: The only science that enables different experts using the same figures to draw different conclusions. </a:t>
            </a:r>
          </a:p>
          <a:p>
            <a:pPr marL="0" indent="0">
              <a:buNone/>
            </a:pPr>
            <a:r>
              <a:rPr lang="en-US" sz="2000" b="1" dirty="0"/>
              <a:t> </a:t>
            </a:r>
            <a:r>
              <a:rPr lang="en-US" sz="2000" b="1" dirty="0" smtClean="0"/>
              <a:t>   Evan </a:t>
            </a:r>
            <a:r>
              <a:rPr lang="en-US" sz="2000" b="1" dirty="0" err="1"/>
              <a:t>Esar</a:t>
            </a:r>
            <a:r>
              <a:rPr lang="en-US" sz="2000" b="1" dirty="0"/>
              <a:t> </a:t>
            </a:r>
            <a:endParaRPr lang="en-US" sz="2000" dirty="0"/>
          </a:p>
        </p:txBody>
      </p:sp>
      <p:sp>
        <p:nvSpPr>
          <p:cNvPr id="5" name="Slide Number Placeholder 4"/>
          <p:cNvSpPr>
            <a:spLocks noGrp="1"/>
          </p:cNvSpPr>
          <p:nvPr>
            <p:ph type="sldNum" sz="quarter" idx="12"/>
          </p:nvPr>
        </p:nvSpPr>
        <p:spPr/>
        <p:txBody>
          <a:bodyPr>
            <a:normAutofit fontScale="85000" lnSpcReduction="20000"/>
          </a:bodyPr>
          <a:lstStyle/>
          <a:p>
            <a:fld id="{70CCEE58-BB30-497C-96AB-9A497C174467}" type="slidenum">
              <a:rPr lang="en-US" smtClean="0"/>
              <a:t>22</a:t>
            </a:fld>
            <a:endParaRPr lang="en-US"/>
          </a:p>
        </p:txBody>
      </p:sp>
    </p:spTree>
    <p:extLst>
      <p:ext uri="{BB962C8B-B14F-4D97-AF65-F5344CB8AC3E}">
        <p14:creationId xmlns:p14="http://schemas.microsoft.com/office/powerpoint/2010/main" val="2767708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a:p>
        </p:txBody>
      </p:sp>
      <p:sp>
        <p:nvSpPr>
          <p:cNvPr id="3" name="Title 2"/>
          <p:cNvSpPr>
            <a:spLocks noGrp="1"/>
          </p:cNvSpPr>
          <p:nvPr>
            <p:ph type="title"/>
          </p:nvPr>
        </p:nvSpPr>
        <p:spPr/>
        <p:txBody>
          <a:bodyPr/>
          <a:lstStyle/>
          <a:p>
            <a:r>
              <a:rPr lang="en-US" dirty="0"/>
              <a:t>PHP </a:t>
            </a:r>
            <a:r>
              <a:rPr lang="en-US" dirty="0" smtClean="0"/>
              <a:t>cookies and sessions</a:t>
            </a:r>
            <a:endParaRPr lang="en-US" dirty="0"/>
          </a:p>
        </p:txBody>
      </p:sp>
      <p:sp>
        <p:nvSpPr>
          <p:cNvPr id="4" name="Slide Number Placeholder 3"/>
          <p:cNvSpPr>
            <a:spLocks noGrp="1"/>
          </p:cNvSpPr>
          <p:nvPr>
            <p:ph type="sldNum" sz="quarter" idx="11"/>
          </p:nvPr>
        </p:nvSpPr>
        <p:spPr/>
        <p:txBody>
          <a:bodyPr/>
          <a:lstStyle/>
          <a:p>
            <a:fld id="{F905BDC9-4C5B-415A-90A4-0EB5D57E9088}" type="slidenum">
              <a:rPr lang="en-US" smtClean="0"/>
              <a:t>23</a:t>
            </a:fld>
            <a:endParaRPr lang="en-US"/>
          </a:p>
        </p:txBody>
      </p:sp>
      <p:sp>
        <p:nvSpPr>
          <p:cNvPr id="5" name="Footer Placeholder 4"/>
          <p:cNvSpPr>
            <a:spLocks noGrp="1"/>
          </p:cNvSpPr>
          <p:nvPr>
            <p:ph type="ftr" sz="quarter" idx="12"/>
          </p:nvPr>
        </p:nvSpPr>
        <p:spPr/>
        <p:txBody>
          <a:bodyPr/>
          <a:lstStyle/>
          <a:p>
            <a:r>
              <a:rPr lang="en-US" smtClean="0"/>
              <a:t>CS380</a:t>
            </a:r>
            <a:endParaRPr lang="en-US"/>
          </a:p>
        </p:txBody>
      </p:sp>
    </p:spTree>
    <p:extLst>
      <p:ext uri="{BB962C8B-B14F-4D97-AF65-F5344CB8AC3E}">
        <p14:creationId xmlns:p14="http://schemas.microsoft.com/office/powerpoint/2010/main" val="3276991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sz="quarter" idx="1"/>
          </p:nvPr>
        </p:nvSpPr>
        <p:spPr/>
        <p:txBody>
          <a:bodyPr/>
          <a:lstStyle/>
          <a:p>
            <a:r>
              <a:rPr lang="en-US" dirty="0" smtClean="0"/>
              <a:t>Problem: HTTP </a:t>
            </a:r>
            <a:r>
              <a:rPr lang="en-US" dirty="0"/>
              <a:t>is stateless</a:t>
            </a:r>
          </a:p>
          <a:p>
            <a:r>
              <a:rPr lang="en-US" dirty="0" smtClean="0"/>
              <a:t>What is a cookie?</a:t>
            </a:r>
          </a:p>
          <a:p>
            <a:pPr lvl="1"/>
            <a:r>
              <a:rPr lang="en-US" dirty="0"/>
              <a:t>tiny bits of information that a web site could store on the client's </a:t>
            </a:r>
            <a:r>
              <a:rPr lang="en-US" dirty="0" smtClean="0"/>
              <a:t>machine</a:t>
            </a:r>
          </a:p>
          <a:p>
            <a:pPr lvl="1"/>
            <a:r>
              <a:rPr lang="en-US" dirty="0" smtClean="0"/>
              <a:t> they are </a:t>
            </a:r>
            <a:r>
              <a:rPr lang="en-US" dirty="0"/>
              <a:t>sent back to the web site each time a new page i</a:t>
            </a:r>
            <a:r>
              <a:rPr lang="en-US" dirty="0" smtClean="0"/>
              <a:t>s requested by this client. </a:t>
            </a:r>
            <a:endParaRPr lang="en-US" dirty="0"/>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fontScale="85000" lnSpcReduction="20000"/>
          </a:bodyPr>
          <a:lstStyle/>
          <a:p>
            <a:fld id="{F905BDC9-4C5B-415A-90A4-0EB5D57E9088}" type="slidenum">
              <a:rPr lang="en-US" smtClean="0"/>
              <a:t>24</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495800"/>
            <a:ext cx="1905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549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Cookies?</a:t>
            </a:r>
            <a:endParaRPr lang="en-US" dirty="0"/>
          </a:p>
        </p:txBody>
      </p:sp>
      <p:sp>
        <p:nvSpPr>
          <p:cNvPr id="3" name="Content Placeholder 2"/>
          <p:cNvSpPr>
            <a:spLocks noGrp="1"/>
          </p:cNvSpPr>
          <p:nvPr>
            <p:ph sz="quarter" idx="1"/>
          </p:nvPr>
        </p:nvSpPr>
        <p:spPr/>
        <p:txBody>
          <a:bodyPr/>
          <a:lstStyle/>
          <a:p>
            <a:r>
              <a:rPr lang="en-US" dirty="0" smtClean="0"/>
              <a:t>Urban myth: tracking, violate privacy</a:t>
            </a:r>
          </a:p>
          <a:p>
            <a:r>
              <a:rPr lang="en-US" dirty="0" smtClean="0"/>
              <a:t>Reality: </a:t>
            </a:r>
          </a:p>
          <a:p>
            <a:pPr lvl="1"/>
            <a:r>
              <a:rPr lang="en-US" dirty="0" smtClean="0"/>
              <a:t>cookies are relatively harmless</a:t>
            </a:r>
          </a:p>
          <a:p>
            <a:pPr lvl="1"/>
            <a:r>
              <a:rPr lang="en-US" dirty="0"/>
              <a:t>c</a:t>
            </a:r>
            <a:r>
              <a:rPr lang="en-US" dirty="0" smtClean="0"/>
              <a:t>an only store a small amount of information </a:t>
            </a:r>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fontScale="85000" lnSpcReduction="20000"/>
          </a:bodyPr>
          <a:lstStyle/>
          <a:p>
            <a:fld id="{F905BDC9-4C5B-415A-90A4-0EB5D57E9088}" type="slidenum">
              <a:rPr lang="en-US" smtClean="0"/>
              <a:t>25</a:t>
            </a:fld>
            <a:endParaRPr lang="en-US"/>
          </a:p>
        </p:txBody>
      </p:sp>
    </p:spTree>
    <p:extLst>
      <p:ext uri="{BB962C8B-B14F-4D97-AF65-F5344CB8AC3E}">
        <p14:creationId xmlns:p14="http://schemas.microsoft.com/office/powerpoint/2010/main" val="250392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Sessions</a:t>
            </a:r>
            <a:endParaRPr lang="en-US" dirty="0"/>
          </a:p>
        </p:txBody>
      </p:sp>
      <p:sp>
        <p:nvSpPr>
          <p:cNvPr id="3" name="Content Placeholder 2"/>
          <p:cNvSpPr>
            <a:spLocks noGrp="1"/>
          </p:cNvSpPr>
          <p:nvPr>
            <p:ph sz="quarter" idx="1"/>
          </p:nvPr>
        </p:nvSpPr>
        <p:spPr/>
        <p:txBody>
          <a:bodyPr/>
          <a:lstStyle/>
          <a:p>
            <a:r>
              <a:rPr lang="en-US" dirty="0" smtClean="0"/>
              <a:t>What is a session?</a:t>
            </a:r>
          </a:p>
          <a:p>
            <a:pPr lvl="1"/>
            <a:r>
              <a:rPr lang="en-US" dirty="0" smtClean="0"/>
              <a:t>a </a:t>
            </a:r>
            <a:r>
              <a:rPr lang="en-US" dirty="0"/>
              <a:t>combination of a server-side cookie and a client-side cookie, </a:t>
            </a:r>
          </a:p>
          <a:p>
            <a:pPr lvl="1"/>
            <a:r>
              <a:rPr lang="en-US" dirty="0" smtClean="0"/>
              <a:t>the </a:t>
            </a:r>
            <a:r>
              <a:rPr lang="en-US" dirty="0"/>
              <a:t>client-side cookie </a:t>
            </a:r>
            <a:r>
              <a:rPr lang="en-US" dirty="0" smtClean="0"/>
              <a:t>contains only </a:t>
            </a:r>
            <a:r>
              <a:rPr lang="en-US" dirty="0"/>
              <a:t>a reference to the correct data on the server. </a:t>
            </a:r>
            <a:endParaRPr lang="en-US" dirty="0" smtClean="0"/>
          </a:p>
          <a:p>
            <a:r>
              <a:rPr lang="en-US" dirty="0" smtClean="0"/>
              <a:t>when </a:t>
            </a:r>
            <a:r>
              <a:rPr lang="en-US" dirty="0"/>
              <a:t>the user visits the </a:t>
            </a:r>
            <a:r>
              <a:rPr lang="en-US" dirty="0" smtClean="0"/>
              <a:t>site:</a:t>
            </a:r>
          </a:p>
          <a:p>
            <a:pPr lvl="1"/>
            <a:r>
              <a:rPr lang="en-US" dirty="0" smtClean="0"/>
              <a:t>their </a:t>
            </a:r>
            <a:r>
              <a:rPr lang="en-US" dirty="0"/>
              <a:t>browser sends the reference code to the </a:t>
            </a:r>
            <a:r>
              <a:rPr lang="en-US" dirty="0" smtClean="0"/>
              <a:t>server</a:t>
            </a:r>
          </a:p>
          <a:p>
            <a:pPr lvl="1"/>
            <a:r>
              <a:rPr lang="en-US" dirty="0"/>
              <a:t>t</a:t>
            </a:r>
            <a:r>
              <a:rPr lang="en-US" dirty="0" smtClean="0"/>
              <a:t>he server loads </a:t>
            </a:r>
            <a:r>
              <a:rPr lang="en-US" dirty="0"/>
              <a:t>the corresponding data. </a:t>
            </a:r>
            <a:endParaRPr lang="en-US" dirty="0" smtClean="0"/>
          </a:p>
        </p:txBody>
      </p:sp>
      <p:sp>
        <p:nvSpPr>
          <p:cNvPr id="4" name="Footer Placeholder 3"/>
          <p:cNvSpPr>
            <a:spLocks noGrp="1"/>
          </p:cNvSpPr>
          <p:nvPr>
            <p:ph type="ftr" sz="quarter" idx="11"/>
          </p:nvPr>
        </p:nvSpPr>
        <p:spPr/>
        <p:txBody>
          <a:bodyPr/>
          <a:lstStyle/>
          <a:p>
            <a:r>
              <a:rPr lang="en-US" smtClean="0"/>
              <a:t>CS380</a:t>
            </a:r>
            <a:endParaRPr lang="en-US"/>
          </a:p>
        </p:txBody>
      </p:sp>
      <p:sp>
        <p:nvSpPr>
          <p:cNvPr id="5" name="Slide Number Placeholder 4"/>
          <p:cNvSpPr>
            <a:spLocks noGrp="1"/>
          </p:cNvSpPr>
          <p:nvPr>
            <p:ph type="sldNum" sz="quarter" idx="12"/>
          </p:nvPr>
        </p:nvSpPr>
        <p:spPr/>
        <p:txBody>
          <a:bodyPr>
            <a:normAutofit fontScale="85000" lnSpcReduction="20000"/>
          </a:bodyPr>
          <a:lstStyle/>
          <a:p>
            <a:fld id="{F905BDC9-4C5B-415A-90A4-0EB5D57E9088}" type="slidenum">
              <a:rPr lang="en-US" smtClean="0"/>
              <a:t>26</a:t>
            </a:fld>
            <a:endParaRPr lang="en-US"/>
          </a:p>
        </p:txBody>
      </p:sp>
    </p:spTree>
    <p:extLst>
      <p:ext uri="{BB962C8B-B14F-4D97-AF65-F5344CB8AC3E}">
        <p14:creationId xmlns:p14="http://schemas.microsoft.com/office/powerpoint/2010/main" val="1320882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 </a:t>
            </a:r>
            <a:r>
              <a:rPr lang="en-US" dirty="0" err="1" smtClean="0"/>
              <a:t>vs</a:t>
            </a:r>
            <a:r>
              <a:rPr lang="en-US" dirty="0" smtClean="0"/>
              <a:t> Sessions</a:t>
            </a:r>
            <a:endParaRPr lang="en-US" dirty="0"/>
          </a:p>
        </p:txBody>
      </p:sp>
      <p:sp>
        <p:nvSpPr>
          <p:cNvPr id="3" name="Content Placeholder 2"/>
          <p:cNvSpPr>
            <a:spLocks noGrp="1"/>
          </p:cNvSpPr>
          <p:nvPr>
            <p:ph sz="quarter" idx="1"/>
          </p:nvPr>
        </p:nvSpPr>
        <p:spPr/>
        <p:txBody>
          <a:bodyPr/>
          <a:lstStyle/>
          <a:p>
            <a:r>
              <a:rPr lang="en-US" dirty="0"/>
              <a:t>Cookies can be set to a long </a:t>
            </a:r>
            <a:r>
              <a:rPr lang="en-US" dirty="0" smtClean="0"/>
              <a:t>lifespan</a:t>
            </a:r>
          </a:p>
          <a:p>
            <a:r>
              <a:rPr lang="en-US" dirty="0" smtClean="0"/>
              <a:t>Cookies </a:t>
            </a:r>
            <a:r>
              <a:rPr lang="en-US" dirty="0"/>
              <a:t>work smoothly when you have a cluster of web </a:t>
            </a:r>
            <a:r>
              <a:rPr lang="en-US" dirty="0" smtClean="0"/>
              <a:t>servers</a:t>
            </a:r>
          </a:p>
          <a:p>
            <a:r>
              <a:rPr lang="en-US" dirty="0"/>
              <a:t>Sessions are stored on the server, </a:t>
            </a:r>
            <a:r>
              <a:rPr lang="en-US" dirty="0" smtClean="0"/>
              <a:t>i.e. </a:t>
            </a:r>
            <a:r>
              <a:rPr lang="en-US" dirty="0"/>
              <a:t>clients do not have access to the information you store </a:t>
            </a:r>
            <a:r>
              <a:rPr lang="en-US" dirty="0" smtClean="0"/>
              <a:t>about</a:t>
            </a:r>
          </a:p>
          <a:p>
            <a:r>
              <a:rPr lang="en-US" dirty="0"/>
              <a:t>Session </a:t>
            </a:r>
            <a:r>
              <a:rPr lang="en-US" dirty="0" smtClean="0"/>
              <a:t>data does </a:t>
            </a:r>
            <a:r>
              <a:rPr lang="en-US" dirty="0"/>
              <a:t>not need to be transmitted with each page; clients just need to send an ID and the data is loaded from the local file. </a:t>
            </a:r>
            <a:endParaRPr lang="en-US" dirty="0" smtClean="0"/>
          </a:p>
          <a:p>
            <a:r>
              <a:rPr lang="en-US" dirty="0"/>
              <a:t>S</a:t>
            </a:r>
            <a:r>
              <a:rPr lang="en-US" dirty="0" smtClean="0"/>
              <a:t>essions </a:t>
            </a:r>
            <a:r>
              <a:rPr lang="en-US" dirty="0"/>
              <a:t>can be any size you want because they are held on your server, </a:t>
            </a:r>
          </a:p>
        </p:txBody>
      </p:sp>
      <p:sp>
        <p:nvSpPr>
          <p:cNvPr id="5" name="Slide Number Placeholder 4"/>
          <p:cNvSpPr>
            <a:spLocks noGrp="1"/>
          </p:cNvSpPr>
          <p:nvPr>
            <p:ph type="sldNum" sz="quarter" idx="12"/>
          </p:nvPr>
        </p:nvSpPr>
        <p:spPr/>
        <p:txBody>
          <a:bodyPr>
            <a:normAutofit fontScale="85000" lnSpcReduction="20000"/>
          </a:bodyPr>
          <a:lstStyle/>
          <a:p>
            <a:fld id="{F905BDC9-4C5B-415A-90A4-0EB5D57E9088}" type="slidenum">
              <a:rPr lang="en-US" smtClean="0"/>
              <a:t>27</a:t>
            </a:fld>
            <a:endParaRPr lang="en-US"/>
          </a:p>
        </p:txBody>
      </p:sp>
    </p:spTree>
    <p:extLst>
      <p:ext uri="{BB962C8B-B14F-4D97-AF65-F5344CB8AC3E}">
        <p14:creationId xmlns:p14="http://schemas.microsoft.com/office/powerpoint/2010/main" val="3110471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cookie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28</a:t>
            </a:fld>
            <a:endParaRPr lang="en-US"/>
          </a:p>
        </p:txBody>
      </p:sp>
      <p:sp>
        <p:nvSpPr>
          <p:cNvPr id="8" name="TextBox 7"/>
          <p:cNvSpPr txBox="1"/>
          <p:nvPr/>
        </p:nvSpPr>
        <p:spPr>
          <a:xfrm>
            <a:off x="609600" y="1447800"/>
            <a:ext cx="8153400" cy="677108"/>
          </a:xfrm>
          <a:prstGeom prst="rect">
            <a:avLst/>
          </a:prstGeom>
          <a:solidFill>
            <a:srgbClr val="EEC4EE"/>
          </a:solidFill>
          <a:ln w="19050">
            <a:solidFill>
              <a:schemeClr val="tx1"/>
            </a:solidFill>
          </a:ln>
        </p:spPr>
        <p:txBody>
          <a:bodyPr wrap="square" rtlCol="0">
            <a:spAutoFit/>
          </a:bodyPr>
          <a:lstStyle/>
          <a:p>
            <a:r>
              <a:rPr lang="en-US" sz="2000" dirty="0" err="1">
                <a:latin typeface="Courier New" pitchFamily="49" charset="0"/>
                <a:cs typeface="Courier New" pitchFamily="49" charset="0"/>
              </a:rPr>
              <a:t>setcookie</a:t>
            </a:r>
            <a:r>
              <a:rPr lang="en-US" sz="2000" dirty="0">
                <a:latin typeface="Courier New" pitchFamily="49" charset="0"/>
                <a:cs typeface="Courier New" pitchFamily="49" charset="0"/>
              </a:rPr>
              <a:t>(name, value, expire, path, domain);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3" name="Footer Placeholder 2"/>
          <p:cNvSpPr>
            <a:spLocks noGrp="1"/>
          </p:cNvSpPr>
          <p:nvPr>
            <p:ph type="ftr" sz="quarter" idx="11"/>
          </p:nvPr>
        </p:nvSpPr>
        <p:spPr/>
        <p:txBody>
          <a:bodyPr/>
          <a:lstStyle/>
          <a:p>
            <a:r>
              <a:rPr lang="en-US" smtClean="0"/>
              <a:t>CS380</a:t>
            </a:r>
            <a:endParaRPr lang="en-US"/>
          </a:p>
        </p:txBody>
      </p:sp>
      <p:sp>
        <p:nvSpPr>
          <p:cNvPr id="7" name="TextBox 6"/>
          <p:cNvSpPr txBox="1"/>
          <p:nvPr/>
        </p:nvSpPr>
        <p:spPr>
          <a:xfrm>
            <a:off x="609600" y="2362200"/>
            <a:ext cx="8153400" cy="2215991"/>
          </a:xfrm>
          <a:prstGeom prst="rect">
            <a:avLst/>
          </a:prstGeom>
          <a:solidFill>
            <a:srgbClr val="EEC4EE"/>
          </a:solidFill>
          <a:ln w="19050">
            <a:solidFill>
              <a:schemeClr val="tx1"/>
            </a:solidFill>
          </a:ln>
        </p:spPr>
        <p:txBody>
          <a:bodyPr wrap="square" rtlCol="0">
            <a:spAutoFit/>
          </a:bodyPr>
          <a:lstStyle/>
          <a:p>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php</a:t>
            </a: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err="1">
                <a:latin typeface="Courier New" pitchFamily="49" charset="0"/>
                <a:cs typeface="Courier New" pitchFamily="49" charset="0"/>
              </a:rPr>
              <a:t>setcookie</a:t>
            </a:r>
            <a:r>
              <a:rPr lang="en-US" sz="2000" dirty="0">
                <a:latin typeface="Courier New" pitchFamily="49" charset="0"/>
                <a:cs typeface="Courier New" pitchFamily="49" charset="0"/>
              </a:rPr>
              <a:t>("user", </a:t>
            </a:r>
            <a:r>
              <a:rPr lang="en-US" sz="2000" dirty="0" smtClean="0">
                <a:latin typeface="Courier New" pitchFamily="49" charset="0"/>
                <a:cs typeface="Courier New" pitchFamily="49" charset="0"/>
              </a:rPr>
              <a:t>“Harry </a:t>
            </a:r>
            <a:r>
              <a:rPr lang="en-US" sz="2000" dirty="0" err="1" smtClean="0">
                <a:latin typeface="Courier New" pitchFamily="49" charset="0"/>
                <a:cs typeface="Courier New" pitchFamily="49" charset="0"/>
              </a:rPr>
              <a:t>Poter</a:t>
            </a:r>
            <a:r>
              <a:rPr lang="en-US" sz="2000" dirty="0">
                <a:latin typeface="Courier New" pitchFamily="49" charset="0"/>
                <a:cs typeface="Courier New" pitchFamily="49" charset="0"/>
              </a:rPr>
              <a:t>", time()+3600);</a:t>
            </a:r>
            <a:br>
              <a:rPr lang="en-US" sz="2000" dirty="0">
                <a:latin typeface="Courier New" pitchFamily="49" charset="0"/>
                <a:cs typeface="Courier New" pitchFamily="49" charset="0"/>
              </a:rPr>
            </a:br>
            <a:r>
              <a:rPr lang="en-US" sz="2000" dirty="0">
                <a:latin typeface="Courier New" pitchFamily="49" charset="0"/>
                <a:cs typeface="Courier New" pitchFamily="49" charset="0"/>
              </a:rPr>
              <a:t>?&gt;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r>
            <a:br>
              <a:rPr lang="en-US" sz="2000" dirty="0">
                <a:latin typeface="Courier New" pitchFamily="49" charset="0"/>
                <a:cs typeface="Courier New" pitchFamily="49" charset="0"/>
              </a:rPr>
            </a:br>
            <a:r>
              <a:rPr lang="en-US" sz="2000" dirty="0">
                <a:latin typeface="Courier New" pitchFamily="49" charset="0"/>
                <a:cs typeface="Courier New" pitchFamily="49" charset="0"/>
              </a:rPr>
              <a:t>&lt;html&gt;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Tree>
    <p:extLst>
      <p:ext uri="{BB962C8B-B14F-4D97-AF65-F5344CB8AC3E}">
        <p14:creationId xmlns:p14="http://schemas.microsoft.com/office/powerpoint/2010/main" val="1616395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Retrieve a Cookie Value</a:t>
            </a: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29</a:t>
            </a:fld>
            <a:endParaRPr lang="en-US"/>
          </a:p>
        </p:txBody>
      </p:sp>
      <p:sp>
        <p:nvSpPr>
          <p:cNvPr id="3" name="Footer Placeholder 2"/>
          <p:cNvSpPr>
            <a:spLocks noGrp="1"/>
          </p:cNvSpPr>
          <p:nvPr>
            <p:ph type="ftr" sz="quarter" idx="11"/>
          </p:nvPr>
        </p:nvSpPr>
        <p:spPr/>
        <p:txBody>
          <a:bodyPr/>
          <a:lstStyle/>
          <a:p>
            <a:r>
              <a:rPr lang="en-US" smtClean="0"/>
              <a:t>CS380</a:t>
            </a:r>
            <a:endParaRPr lang="en-US"/>
          </a:p>
        </p:txBody>
      </p:sp>
      <p:sp>
        <p:nvSpPr>
          <p:cNvPr id="7" name="TextBox 6"/>
          <p:cNvSpPr txBox="1"/>
          <p:nvPr/>
        </p:nvSpPr>
        <p:spPr>
          <a:xfrm>
            <a:off x="609600" y="1676400"/>
            <a:ext cx="8153400" cy="2523768"/>
          </a:xfrm>
          <a:prstGeom prst="rect">
            <a:avLst/>
          </a:prstGeom>
          <a:solidFill>
            <a:srgbClr val="EEC4EE"/>
          </a:solidFill>
          <a:ln w="19050">
            <a:solidFill>
              <a:schemeClr val="tx1"/>
            </a:solidFill>
          </a:ln>
        </p:spPr>
        <p:txBody>
          <a:bodyPr wrap="square" rtlCol="0">
            <a:spAutoFit/>
          </a:bodyPr>
          <a:lstStyle/>
          <a:p>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php</a:t>
            </a:r>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 Print a cookie</a:t>
            </a:r>
          </a:p>
          <a:p>
            <a:r>
              <a:rPr lang="en-US" sz="2000" dirty="0">
                <a:latin typeface="Courier New" pitchFamily="49" charset="0"/>
                <a:cs typeface="Courier New" pitchFamily="49" charset="0"/>
              </a:rPr>
              <a:t>echo $_COOKIE["user"];</a:t>
            </a:r>
          </a:p>
          <a:p>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 A way to view all cookies</a:t>
            </a:r>
          </a:p>
          <a:p>
            <a:r>
              <a:rPr lang="en-US" sz="2000" dirty="0" err="1">
                <a:latin typeface="Courier New" pitchFamily="49" charset="0"/>
                <a:cs typeface="Courier New" pitchFamily="49" charset="0"/>
              </a:rPr>
              <a:t>print_r</a:t>
            </a:r>
            <a:r>
              <a:rPr lang="en-US" sz="2000" dirty="0">
                <a:latin typeface="Courier New" pitchFamily="49" charset="0"/>
                <a:cs typeface="Courier New" pitchFamily="49" charset="0"/>
              </a:rPr>
              <a:t>($_COOKIE);</a:t>
            </a:r>
          </a:p>
          <a:p>
            <a:r>
              <a:rPr lang="en-US" sz="2000" dirty="0">
                <a:latin typeface="Courier New" pitchFamily="49" charset="0"/>
                <a:cs typeface="Courier New" pitchFamily="49" charset="0"/>
              </a:rPr>
              <a:t>?&gt;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Tree>
    <p:extLst>
      <p:ext uri="{BB962C8B-B14F-4D97-AF65-F5344CB8AC3E}">
        <p14:creationId xmlns:p14="http://schemas.microsoft.com/office/powerpoint/2010/main" val="3616434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urier New" pitchFamily="49" charset="0"/>
                <a:cs typeface="Courier New" pitchFamily="49" charset="0"/>
              </a:rPr>
              <a:t>i</a:t>
            </a:r>
            <a:r>
              <a:rPr lang="en-US" dirty="0" smtClean="0">
                <a:latin typeface="Courier New" pitchFamily="49" charset="0"/>
                <a:cs typeface="Courier New" pitchFamily="49" charset="0"/>
              </a:rPr>
              <a:t>nclude() </a:t>
            </a:r>
            <a:r>
              <a:rPr lang="en-US" dirty="0" smtClean="0"/>
              <a:t>example</a:t>
            </a:r>
            <a:endParaRPr lang="en-US" dirty="0">
              <a:latin typeface="Courier New" pitchFamily="49" charset="0"/>
              <a:cs typeface="Courier New" pitchFamily="49" charset="0"/>
            </a:endParaRP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3</a:t>
            </a:fld>
            <a:endParaRPr lang="en-US"/>
          </a:p>
        </p:txBody>
      </p:sp>
      <p:sp>
        <p:nvSpPr>
          <p:cNvPr id="9" name="TextBox 8"/>
          <p:cNvSpPr txBox="1"/>
          <p:nvPr/>
        </p:nvSpPr>
        <p:spPr>
          <a:xfrm>
            <a:off x="609600" y="1524000"/>
            <a:ext cx="8153400" cy="1477328"/>
          </a:xfrm>
          <a:prstGeom prst="rect">
            <a:avLst/>
          </a:prstGeom>
          <a:solidFill>
            <a:srgbClr val="EEC4EE"/>
          </a:solidFill>
          <a:ln w="19050">
            <a:solidFill>
              <a:schemeClr val="tx1"/>
            </a:solidFill>
          </a:ln>
        </p:spPr>
        <p:txBody>
          <a:bodyPr wrap="square" rtlCol="0">
            <a:spAutoFit/>
          </a:bodyPr>
          <a:lstStyle/>
          <a:p>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default.php</a:t>
            </a:r>
            <a:r>
              <a:rPr lang="en-US" dirty="0" smtClean="0">
                <a:latin typeface="Courier New" pitchFamily="49" charset="0"/>
                <a:cs typeface="Courier New" pitchFamily="49" charset="0"/>
              </a:rPr>
              <a:t>"&gt;Home&lt;/a&gt;</a:t>
            </a:r>
          </a:p>
          <a:p>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tutorials.php</a:t>
            </a:r>
            <a:r>
              <a:rPr lang="en-US" dirty="0" smtClean="0">
                <a:latin typeface="Courier New" pitchFamily="49" charset="0"/>
                <a:cs typeface="Courier New" pitchFamily="49" charset="0"/>
              </a:rPr>
              <a:t>"&gt;Tutorials&lt;/a&gt;</a:t>
            </a:r>
          </a:p>
          <a:p>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references.php</a:t>
            </a:r>
            <a:r>
              <a:rPr lang="en-US" dirty="0" smtClean="0">
                <a:latin typeface="Courier New" pitchFamily="49" charset="0"/>
                <a:cs typeface="Courier New" pitchFamily="49" charset="0"/>
              </a:rPr>
              <a:t>"&gt;References&lt;/a&gt;</a:t>
            </a:r>
          </a:p>
          <a:p>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examples.php</a:t>
            </a:r>
            <a:r>
              <a:rPr lang="en-US" dirty="0" smtClean="0">
                <a:latin typeface="Courier New" pitchFamily="49" charset="0"/>
                <a:cs typeface="Courier New" pitchFamily="49" charset="0"/>
              </a:rPr>
              <a:t>"&gt;Examples&lt;/a&gt;</a:t>
            </a:r>
          </a:p>
          <a:p>
            <a:r>
              <a:rPr lang="en-US" dirty="0" smtClean="0">
                <a:latin typeface="Courier New" pitchFamily="49" charset="0"/>
                <a:cs typeface="Courier New" pitchFamily="49" charset="0"/>
              </a:rPr>
              <a:t>&lt;a </a:t>
            </a:r>
            <a:r>
              <a:rPr lang="en-US" dirty="0" err="1" smtClean="0">
                <a:latin typeface="Courier New" pitchFamily="49" charset="0"/>
                <a:cs typeface="Courier New" pitchFamily="49" charset="0"/>
              </a:rPr>
              <a:t>href</a:t>
            </a:r>
            <a:r>
              <a:rPr lang="en-US" dirty="0" smtClean="0">
                <a:latin typeface="Courier New" pitchFamily="49" charset="0"/>
                <a:cs typeface="Courier New" pitchFamily="49" charset="0"/>
              </a:rPr>
              <a:t>="/</a:t>
            </a:r>
            <a:r>
              <a:rPr lang="en-US" dirty="0" err="1" smtClean="0">
                <a:latin typeface="Courier New" pitchFamily="49" charset="0"/>
                <a:cs typeface="Courier New" pitchFamily="49" charset="0"/>
              </a:rPr>
              <a:t>contact.php</a:t>
            </a:r>
            <a:r>
              <a:rPr lang="en-US" dirty="0" smtClean="0">
                <a:latin typeface="Courier New" pitchFamily="49" charset="0"/>
                <a:cs typeface="Courier New" pitchFamily="49" charset="0"/>
              </a:rPr>
              <a:t>"&gt;Contact Us&lt;/a&gt; 	      </a:t>
            </a:r>
            <a:r>
              <a:rPr lang="en-US" i="1" dirty="0" smtClean="0">
                <a:solidFill>
                  <a:schemeClr val="tx1">
                    <a:lumMod val="50000"/>
                    <a:lumOff val="50000"/>
                  </a:schemeClr>
                </a:solidFill>
                <a:latin typeface="Consolas" pitchFamily="49" charset="0"/>
                <a:cs typeface="Consolas" pitchFamily="49" charset="0"/>
              </a:rPr>
              <a:t>          PHP</a:t>
            </a:r>
          </a:p>
        </p:txBody>
      </p:sp>
      <p:sp>
        <p:nvSpPr>
          <p:cNvPr id="8" name="TextBox 7"/>
          <p:cNvSpPr txBox="1"/>
          <p:nvPr/>
        </p:nvSpPr>
        <p:spPr>
          <a:xfrm>
            <a:off x="609600" y="3048000"/>
            <a:ext cx="8153400" cy="3785652"/>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&lt;html&gt;</a:t>
            </a:r>
          </a:p>
          <a:p>
            <a:r>
              <a:rPr lang="en-US" sz="2000" dirty="0" smtClean="0">
                <a:latin typeface="Courier New" pitchFamily="49" charset="0"/>
                <a:cs typeface="Courier New" pitchFamily="49" charset="0"/>
              </a:rPr>
              <a:t>&lt;body&gt;</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&lt;div class="</a:t>
            </a:r>
            <a:r>
              <a:rPr lang="en-US" sz="2000" dirty="0" err="1" smtClean="0">
                <a:latin typeface="Courier New" pitchFamily="49" charset="0"/>
                <a:cs typeface="Courier New" pitchFamily="49" charset="0"/>
              </a:rPr>
              <a:t>leftmenu</a:t>
            </a:r>
            <a:r>
              <a:rPr lang="en-US" sz="2000" dirty="0" smtClean="0">
                <a:latin typeface="Courier New" pitchFamily="49" charset="0"/>
                <a:cs typeface="Courier New" pitchFamily="49" charset="0"/>
              </a:rPr>
              <a:t>"&gt;</a:t>
            </a:r>
          </a:p>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php</a:t>
            </a:r>
            <a:r>
              <a:rPr lang="en-US" sz="2000" dirty="0" smtClean="0">
                <a:latin typeface="Courier New" pitchFamily="49" charset="0"/>
                <a:cs typeface="Courier New" pitchFamily="49" charset="0"/>
              </a:rPr>
              <a:t> include("</a:t>
            </a:r>
            <a:r>
              <a:rPr lang="en-US" sz="2000" dirty="0" err="1" smtClean="0">
                <a:latin typeface="Courier New" pitchFamily="49" charset="0"/>
                <a:cs typeface="Courier New" pitchFamily="49" charset="0"/>
              </a:rPr>
              <a:t>menu.php</a:t>
            </a:r>
            <a:r>
              <a:rPr lang="en-US" sz="2000" dirty="0" smtClean="0">
                <a:latin typeface="Courier New" pitchFamily="49" charset="0"/>
                <a:cs typeface="Courier New" pitchFamily="49" charset="0"/>
              </a:rPr>
              <a:t>"); ?&gt;</a:t>
            </a:r>
          </a:p>
          <a:p>
            <a:r>
              <a:rPr lang="en-US" sz="2000" dirty="0" smtClean="0">
                <a:latin typeface="Courier New" pitchFamily="49" charset="0"/>
                <a:cs typeface="Courier New" pitchFamily="49" charset="0"/>
              </a:rPr>
              <a:t>&lt;/div&gt;</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&lt;h1&gt;Welcome to my home page.&lt;/h1&gt;</a:t>
            </a:r>
          </a:p>
          <a:p>
            <a:r>
              <a:rPr lang="en-US" sz="2000" dirty="0" smtClean="0">
                <a:latin typeface="Courier New" pitchFamily="49" charset="0"/>
                <a:cs typeface="Courier New" pitchFamily="49" charset="0"/>
              </a:rPr>
              <a:t>&lt;p&gt;I have a great menu here.&lt;/p&gt;</a:t>
            </a: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&lt;/body&gt;</a:t>
            </a:r>
          </a:p>
          <a:p>
            <a:r>
              <a:rPr lang="en-US" sz="2000" dirty="0" smtClean="0">
                <a:latin typeface="Courier New" pitchFamily="49" charset="0"/>
                <a:cs typeface="Courier New" pitchFamily="49" charset="0"/>
              </a:rPr>
              <a:t>&lt;/html&gt;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Tree>
    <p:extLst>
      <p:ext uri="{BB962C8B-B14F-4D97-AF65-F5344CB8AC3E}">
        <p14:creationId xmlns:p14="http://schemas.microsoft.com/office/powerpoint/2010/main" val="87996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 Cookie</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30</a:t>
            </a:fld>
            <a:endParaRPr lang="en-US"/>
          </a:p>
        </p:txBody>
      </p:sp>
      <p:sp>
        <p:nvSpPr>
          <p:cNvPr id="3" name="Footer Placeholder 2"/>
          <p:cNvSpPr>
            <a:spLocks noGrp="1"/>
          </p:cNvSpPr>
          <p:nvPr>
            <p:ph type="ftr" sz="quarter" idx="11"/>
          </p:nvPr>
        </p:nvSpPr>
        <p:spPr/>
        <p:txBody>
          <a:bodyPr/>
          <a:lstStyle/>
          <a:p>
            <a:r>
              <a:rPr lang="en-US" smtClean="0"/>
              <a:t>CS380</a:t>
            </a:r>
            <a:endParaRPr lang="en-US"/>
          </a:p>
        </p:txBody>
      </p:sp>
      <p:sp>
        <p:nvSpPr>
          <p:cNvPr id="7" name="TextBox 6"/>
          <p:cNvSpPr txBox="1"/>
          <p:nvPr/>
        </p:nvSpPr>
        <p:spPr>
          <a:xfrm>
            <a:off x="609600" y="1676400"/>
            <a:ext cx="8153400" cy="1600438"/>
          </a:xfrm>
          <a:prstGeom prst="rect">
            <a:avLst/>
          </a:prstGeom>
          <a:solidFill>
            <a:srgbClr val="EEC4EE"/>
          </a:solidFill>
          <a:ln w="19050">
            <a:solidFill>
              <a:schemeClr val="tx1"/>
            </a:solidFill>
          </a:ln>
        </p:spPr>
        <p:txBody>
          <a:bodyPr wrap="square" rtlCol="0">
            <a:spAutoFit/>
          </a:bodyPr>
          <a:lstStyle/>
          <a:p>
            <a:r>
              <a:rPr lang="en-US" sz="2000" dirty="0">
                <a:latin typeface="Courier New" pitchFamily="49" charset="0"/>
                <a:cs typeface="Courier New" pitchFamily="49" charset="0"/>
              </a:rPr>
              <a:t>&lt;?</a:t>
            </a:r>
            <a:r>
              <a:rPr lang="en-US" sz="2000" dirty="0" err="1">
                <a:latin typeface="Courier New" pitchFamily="49" charset="0"/>
                <a:cs typeface="Courier New" pitchFamily="49" charset="0"/>
              </a:rPr>
              <a:t>php</a:t>
            </a:r>
            <a:endParaRPr lang="en-US" sz="2000" dirty="0">
              <a:latin typeface="Courier New" pitchFamily="49" charset="0"/>
              <a:cs typeface="Courier New" pitchFamily="49" charset="0"/>
            </a:endParaRPr>
          </a:p>
          <a:p>
            <a:r>
              <a:rPr lang="en-US" sz="2000" dirty="0">
                <a:latin typeface="Courier New" pitchFamily="49" charset="0"/>
                <a:cs typeface="Courier New" pitchFamily="49" charset="0"/>
              </a:rPr>
              <a:t>// set the expiration date to one hour ago</a:t>
            </a:r>
          </a:p>
          <a:p>
            <a:r>
              <a:rPr lang="en-US" sz="2000" dirty="0" err="1">
                <a:latin typeface="Courier New" pitchFamily="49" charset="0"/>
                <a:cs typeface="Courier New" pitchFamily="49" charset="0"/>
              </a:rPr>
              <a:t>setcookie</a:t>
            </a:r>
            <a:r>
              <a:rPr lang="en-US" sz="2000" dirty="0">
                <a:latin typeface="Courier New" pitchFamily="49" charset="0"/>
                <a:cs typeface="Courier New" pitchFamily="49" charset="0"/>
              </a:rPr>
              <a:t>("user", "", time</a:t>
            </a:r>
            <a:r>
              <a:rPr lang="en-US" sz="2000" dirty="0" smtClean="0">
                <a:latin typeface="Courier New" pitchFamily="49" charset="0"/>
                <a:cs typeface="Courier New" pitchFamily="49" charset="0"/>
              </a:rPr>
              <a:t>()+3600</a:t>
            </a:r>
            <a:r>
              <a:rPr lang="en-US" sz="2000" dirty="0">
                <a:latin typeface="Courier New" pitchFamily="49" charset="0"/>
                <a:cs typeface="Courier New" pitchFamily="49" charset="0"/>
              </a:rPr>
              <a:t>);</a:t>
            </a:r>
          </a:p>
          <a:p>
            <a:r>
              <a:rPr lang="en-US" sz="2000" dirty="0">
                <a:latin typeface="Courier New" pitchFamily="49" charset="0"/>
                <a:cs typeface="Courier New" pitchFamily="49" charset="0"/>
              </a:rPr>
              <a:t>?&gt;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Tree>
    <p:extLst>
      <p:ext uri="{BB962C8B-B14F-4D97-AF65-F5344CB8AC3E}">
        <p14:creationId xmlns:p14="http://schemas.microsoft.com/office/powerpoint/2010/main" val="4255141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Start/end a session</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31</a:t>
            </a:fld>
            <a:endParaRPr lang="en-US"/>
          </a:p>
        </p:txBody>
      </p:sp>
      <p:sp>
        <p:nvSpPr>
          <p:cNvPr id="3" name="Footer Placeholder 2"/>
          <p:cNvSpPr>
            <a:spLocks noGrp="1"/>
          </p:cNvSpPr>
          <p:nvPr>
            <p:ph type="ftr" sz="quarter" idx="11"/>
          </p:nvPr>
        </p:nvSpPr>
        <p:spPr/>
        <p:txBody>
          <a:bodyPr/>
          <a:lstStyle/>
          <a:p>
            <a:r>
              <a:rPr lang="en-US" smtClean="0"/>
              <a:t>CS380</a:t>
            </a:r>
            <a:endParaRPr lang="en-US"/>
          </a:p>
        </p:txBody>
      </p:sp>
      <p:sp>
        <p:nvSpPr>
          <p:cNvPr id="7" name="TextBox 6"/>
          <p:cNvSpPr txBox="1"/>
          <p:nvPr/>
        </p:nvSpPr>
        <p:spPr>
          <a:xfrm>
            <a:off x="609600" y="1676400"/>
            <a:ext cx="8153400" cy="707886"/>
          </a:xfrm>
          <a:prstGeom prst="rect">
            <a:avLst/>
          </a:prstGeom>
          <a:solidFill>
            <a:srgbClr val="EEC4EE"/>
          </a:solidFill>
          <a:ln w="19050">
            <a:solidFill>
              <a:schemeClr val="tx1"/>
            </a:solidFill>
          </a:ln>
        </p:spPr>
        <p:txBody>
          <a:bodyPr wrap="square" rtlCol="0">
            <a:spAutoFit/>
          </a:bodyPr>
          <a:lstStyle/>
          <a:p>
            <a:r>
              <a:rPr lang="en-US" sz="2000" dirty="0" err="1">
                <a:latin typeface="Courier New" pitchFamily="49" charset="0"/>
                <a:cs typeface="Courier New" pitchFamily="49" charset="0"/>
              </a:rPr>
              <a:t>bool</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session_start</a:t>
            </a:r>
            <a:r>
              <a:rPr lang="en-US" sz="2000" dirty="0">
                <a:latin typeface="Courier New" pitchFamily="49" charset="0"/>
                <a:cs typeface="Courier New" pitchFamily="49" charset="0"/>
              </a:rPr>
              <a:t> ( void </a:t>
            </a:r>
            <a:r>
              <a:rPr lang="en-US" sz="2000" dirty="0" smtClean="0">
                <a:latin typeface="Courier New" pitchFamily="49" charset="0"/>
                <a:cs typeface="Courier New" pitchFamily="49" charset="0"/>
              </a:rPr>
              <a:t>)</a:t>
            </a:r>
          </a:p>
          <a:p>
            <a:r>
              <a:rPr lang="en-US" sz="2000" dirty="0" err="1">
                <a:latin typeface="Courier New" pitchFamily="49" charset="0"/>
                <a:cs typeface="Courier New" pitchFamily="49" charset="0"/>
              </a:rPr>
              <a:t>bool</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session_destroy</a:t>
            </a:r>
            <a:r>
              <a:rPr lang="en-US" sz="2000" dirty="0">
                <a:latin typeface="Courier New" pitchFamily="49" charset="0"/>
                <a:cs typeface="Courier New" pitchFamily="49" charset="0"/>
              </a:rPr>
              <a:t> ( void </a:t>
            </a:r>
            <a:r>
              <a:rPr lang="en-US" sz="2000" dirty="0"/>
              <a:t>) </a:t>
            </a:r>
            <a:r>
              <a:rPr lang="en-US" sz="2000" dirty="0" smtClean="0"/>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6" name="TextBox 5"/>
          <p:cNvSpPr txBox="1"/>
          <p:nvPr/>
        </p:nvSpPr>
        <p:spPr>
          <a:xfrm>
            <a:off x="609600" y="3559314"/>
            <a:ext cx="8153400" cy="707886"/>
          </a:xfrm>
          <a:prstGeom prst="rect">
            <a:avLst/>
          </a:prstGeom>
          <a:solidFill>
            <a:srgbClr val="EEC4EE"/>
          </a:solidFill>
          <a:ln w="19050">
            <a:solidFill>
              <a:schemeClr val="tx1"/>
            </a:solidFill>
          </a:ln>
        </p:spPr>
        <p:txBody>
          <a:bodyPr wrap="square" rtlCol="0">
            <a:spAutoFit/>
          </a:bodyPr>
          <a:lstStyle/>
          <a:p>
            <a:r>
              <a:rPr lang="en-US" sz="2000" dirty="0">
                <a:latin typeface="Courier New" pitchFamily="49" charset="0"/>
                <a:cs typeface="Courier New" pitchFamily="49" charset="0"/>
              </a:rPr>
              <a:t>$_SESSION['</a:t>
            </a:r>
            <a:r>
              <a:rPr lang="en-US" sz="2000" dirty="0" err="1">
                <a:latin typeface="Courier New" pitchFamily="49" charset="0"/>
                <a:cs typeface="Courier New" pitchFamily="49" charset="0"/>
              </a:rPr>
              <a:t>var</a:t>
            </a:r>
            <a:r>
              <a:rPr lang="en-US" sz="2000" dirty="0">
                <a:latin typeface="Courier New" pitchFamily="49" charset="0"/>
                <a:cs typeface="Courier New" pitchFamily="49" charset="0"/>
              </a:rPr>
              <a:t>'] = $</a:t>
            </a:r>
            <a:r>
              <a:rPr lang="en-US" sz="2000" dirty="0" err="1">
                <a:latin typeface="Courier New" pitchFamily="49" charset="0"/>
                <a:cs typeface="Courier New" pitchFamily="49" charset="0"/>
              </a:rPr>
              <a:t>val</a:t>
            </a:r>
            <a:r>
              <a:rPr lang="en-US" sz="2000" dirty="0">
                <a:latin typeface="Courier New" pitchFamily="49" charset="0"/>
                <a:cs typeface="Courier New" pitchFamily="49" charset="0"/>
              </a:rPr>
              <a:t>;</a:t>
            </a:r>
          </a:p>
          <a:p>
            <a:r>
              <a:rPr lang="en-US" sz="2000" dirty="0">
                <a:latin typeface="Courier New" pitchFamily="49" charset="0"/>
                <a:cs typeface="Courier New" pitchFamily="49" charset="0"/>
              </a:rPr>
              <a:t>$_SESSION['</a:t>
            </a:r>
            <a:r>
              <a:rPr lang="en-US" sz="2000" dirty="0" err="1">
                <a:latin typeface="Courier New" pitchFamily="49" charset="0"/>
                <a:cs typeface="Courier New" pitchFamily="49" charset="0"/>
              </a:rPr>
              <a:t>FirstName</a:t>
            </a:r>
            <a:r>
              <a:rPr lang="en-US" sz="2000" dirty="0">
                <a:latin typeface="Courier New" pitchFamily="49" charset="0"/>
                <a:cs typeface="Courier New" pitchFamily="49" charset="0"/>
              </a:rPr>
              <a:t>'] = "Jim";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9" name="Content Placeholder 6"/>
          <p:cNvSpPr>
            <a:spLocks noGrp="1"/>
          </p:cNvSpPr>
          <p:nvPr>
            <p:ph sz="quarter" idx="1"/>
          </p:nvPr>
        </p:nvSpPr>
        <p:spPr>
          <a:xfrm>
            <a:off x="609600" y="2667000"/>
            <a:ext cx="8153400" cy="1066800"/>
          </a:xfrm>
        </p:spPr>
        <p:txBody>
          <a:bodyPr/>
          <a:lstStyle/>
          <a:p>
            <a:r>
              <a:rPr lang="en-US" sz="2400" dirty="0"/>
              <a:t>All your session data is stored in the session </a:t>
            </a:r>
            <a:r>
              <a:rPr lang="en-US" sz="2400" dirty="0" err="1"/>
              <a:t>superglobal</a:t>
            </a:r>
            <a:r>
              <a:rPr lang="en-US" sz="2400" dirty="0"/>
              <a:t> array, </a:t>
            </a:r>
            <a:r>
              <a:rPr lang="en-US" sz="2400" dirty="0">
                <a:latin typeface="Courier New" pitchFamily="49" charset="0"/>
                <a:cs typeface="Courier New" pitchFamily="49" charset="0"/>
              </a:rPr>
              <a:t>$_SESSION</a:t>
            </a:r>
          </a:p>
        </p:txBody>
      </p:sp>
    </p:spTree>
    <p:extLst>
      <p:ext uri="{BB962C8B-B14F-4D97-AF65-F5344CB8AC3E}">
        <p14:creationId xmlns:p14="http://schemas.microsoft.com/office/powerpoint/2010/main" val="392775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a:p>
        </p:txBody>
      </p:sp>
      <p:sp>
        <p:nvSpPr>
          <p:cNvPr id="4" name="Title 3"/>
          <p:cNvSpPr>
            <a:spLocks noGrp="1"/>
          </p:cNvSpPr>
          <p:nvPr>
            <p:ph type="title"/>
          </p:nvPr>
        </p:nvSpPr>
        <p:spPr/>
        <p:txBody>
          <a:bodyPr/>
          <a:lstStyle/>
          <a:p>
            <a:r>
              <a:rPr lang="en-US" dirty="0" smtClean="0"/>
              <a:t>PHP File </a:t>
            </a:r>
            <a:r>
              <a:rPr lang="en-US" dirty="0" err="1" smtClean="0"/>
              <a:t>Input/Output</a:t>
            </a:r>
            <a:endParaRPr lang="en-US" dirty="0"/>
          </a:p>
        </p:txBody>
      </p:sp>
      <p:sp>
        <p:nvSpPr>
          <p:cNvPr id="7" name="Slide Number Placeholder 6"/>
          <p:cNvSpPr>
            <a:spLocks noGrp="1"/>
          </p:cNvSpPr>
          <p:nvPr>
            <p:ph type="sldNum" sz="quarter" idx="11"/>
          </p:nvPr>
        </p:nvSpPr>
        <p:spPr/>
        <p:txBody>
          <a:bodyPr/>
          <a:lstStyle/>
          <a:p>
            <a:fld id="{70CCEE58-BB30-497C-96AB-9A497C174467}" type="slidenum">
              <a:rPr lang="en-US" smtClean="0"/>
              <a:t>4</a:t>
            </a:fld>
            <a:endParaRPr lang="en-US"/>
          </a:p>
        </p:txBody>
      </p:sp>
      <p:sp>
        <p:nvSpPr>
          <p:cNvPr id="6" name="Footer Placeholder 5"/>
          <p:cNvSpPr>
            <a:spLocks noGrp="1"/>
          </p:cNvSpPr>
          <p:nvPr>
            <p:ph type="ftr" sz="quarter" idx="12"/>
          </p:nvPr>
        </p:nvSpPr>
        <p:spPr/>
        <p:txBody>
          <a:bodyPr/>
          <a:lstStyle/>
          <a:p>
            <a:r>
              <a:rPr lang="en-US" smtClean="0"/>
              <a:t>CS380</a:t>
            </a:r>
            <a:endParaRPr lang="en-US"/>
          </a:p>
        </p:txBody>
      </p:sp>
    </p:spTree>
    <p:extLst>
      <p:ext uri="{BB962C8B-B14F-4D97-AF65-F5344CB8AC3E}">
        <p14:creationId xmlns:p14="http://schemas.microsoft.com/office/powerpoint/2010/main" val="1038830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 file I/O functions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1949475273"/>
              </p:ext>
            </p:extLst>
          </p:nvPr>
        </p:nvGraphicFramePr>
        <p:xfrm>
          <a:off x="612775" y="1600200"/>
          <a:ext cx="8153400" cy="4480560"/>
        </p:xfrm>
        <a:graphic>
          <a:graphicData uri="http://schemas.openxmlformats.org/drawingml/2006/table">
            <a:tbl>
              <a:tblPr>
                <a:tableStyleId>{284E427A-3D55-4303-BF80-6455036E1DE7}</a:tableStyleId>
              </a:tblPr>
              <a:tblGrid>
                <a:gridCol w="4076700"/>
                <a:gridCol w="4076700"/>
              </a:tblGrid>
              <a:tr h="0">
                <a:tc>
                  <a:txBody>
                    <a:bodyPr/>
                    <a:lstStyle/>
                    <a:p>
                      <a:r>
                        <a:rPr lang="en-US" sz="2400" dirty="0"/>
                        <a:t>function name(s) </a:t>
                      </a:r>
                      <a:endParaRPr lang="en-US" sz="2400" b="1" dirty="0"/>
                    </a:p>
                  </a:txBody>
                  <a:tcPr anchor="ctr"/>
                </a:tc>
                <a:tc>
                  <a:txBody>
                    <a:bodyPr/>
                    <a:lstStyle/>
                    <a:p>
                      <a:r>
                        <a:rPr lang="en-US" sz="2400" dirty="0"/>
                        <a:t>category </a:t>
                      </a:r>
                      <a:endParaRPr lang="en-US" sz="2400" b="1" dirty="0"/>
                    </a:p>
                  </a:txBody>
                  <a:tcPr anchor="ctr"/>
                </a:tc>
              </a:tr>
              <a:tr h="0">
                <a:tc>
                  <a:txBody>
                    <a:bodyPr/>
                    <a:lstStyle/>
                    <a:p>
                      <a:r>
                        <a:rPr lang="en-US" sz="2400" dirty="0">
                          <a:hlinkClick r:id="rId2"/>
                        </a:rPr>
                        <a:t>file</a:t>
                      </a:r>
                      <a:r>
                        <a:rPr lang="en-US" sz="2400" dirty="0"/>
                        <a:t>, </a:t>
                      </a:r>
                      <a:r>
                        <a:rPr lang="en-US" sz="2400" dirty="0" err="1">
                          <a:hlinkClick r:id="rId3"/>
                        </a:rPr>
                        <a:t>file_get_contents</a:t>
                      </a:r>
                      <a:r>
                        <a:rPr lang="en-US" sz="2400" dirty="0"/>
                        <a:t>, </a:t>
                      </a:r>
                      <a:br>
                        <a:rPr lang="en-US" sz="2400" dirty="0"/>
                      </a:br>
                      <a:r>
                        <a:rPr lang="en-US" sz="2400" dirty="0" err="1">
                          <a:hlinkClick r:id="rId4"/>
                        </a:rPr>
                        <a:t>file_put_contents</a:t>
                      </a:r>
                      <a:r>
                        <a:rPr lang="en-US" sz="2400" dirty="0"/>
                        <a:t> </a:t>
                      </a:r>
                    </a:p>
                  </a:txBody>
                  <a:tcPr anchor="ctr"/>
                </a:tc>
                <a:tc>
                  <a:txBody>
                    <a:bodyPr/>
                    <a:lstStyle/>
                    <a:p>
                      <a:r>
                        <a:rPr lang="en-US" sz="2400" dirty="0"/>
                        <a:t>reading/writing entire files </a:t>
                      </a:r>
                    </a:p>
                  </a:txBody>
                  <a:tcPr anchor="ctr"/>
                </a:tc>
              </a:tr>
              <a:tr h="0">
                <a:tc>
                  <a:txBody>
                    <a:bodyPr/>
                    <a:lstStyle/>
                    <a:p>
                      <a:r>
                        <a:rPr lang="en-US" sz="2400" dirty="0" err="1">
                          <a:hlinkClick r:id="rId5"/>
                        </a:rPr>
                        <a:t>basename</a:t>
                      </a:r>
                      <a:r>
                        <a:rPr lang="en-US" sz="2400" dirty="0"/>
                        <a:t>, </a:t>
                      </a:r>
                      <a:r>
                        <a:rPr lang="en-US" sz="2400" dirty="0" err="1">
                          <a:hlinkClick r:id="rId6"/>
                        </a:rPr>
                        <a:t>file_exists</a:t>
                      </a:r>
                      <a:r>
                        <a:rPr lang="en-US" sz="2400" dirty="0"/>
                        <a:t>, </a:t>
                      </a:r>
                      <a:r>
                        <a:rPr lang="en-US" sz="2400" dirty="0" err="1">
                          <a:hlinkClick r:id="rId7"/>
                        </a:rPr>
                        <a:t>filesize</a:t>
                      </a:r>
                      <a:r>
                        <a:rPr lang="en-US" sz="2400" dirty="0"/>
                        <a:t>, </a:t>
                      </a:r>
                      <a:br>
                        <a:rPr lang="en-US" sz="2400" dirty="0"/>
                      </a:br>
                      <a:r>
                        <a:rPr lang="en-US" sz="2400" dirty="0" err="1">
                          <a:hlinkClick r:id="rId8"/>
                        </a:rPr>
                        <a:t>fileperms</a:t>
                      </a:r>
                      <a:r>
                        <a:rPr lang="en-US" sz="2400" dirty="0"/>
                        <a:t>, </a:t>
                      </a:r>
                      <a:r>
                        <a:rPr lang="en-US" sz="2400" dirty="0" err="1">
                          <a:hlinkClick r:id="rId9"/>
                        </a:rPr>
                        <a:t>filemtime</a:t>
                      </a:r>
                      <a:r>
                        <a:rPr lang="en-US" sz="2400" dirty="0"/>
                        <a:t>, </a:t>
                      </a:r>
                      <a:r>
                        <a:rPr lang="en-US" sz="2400" dirty="0" err="1">
                          <a:hlinkClick r:id="rId10"/>
                        </a:rPr>
                        <a:t>is_dir</a:t>
                      </a:r>
                      <a:r>
                        <a:rPr lang="en-US" sz="2400" dirty="0"/>
                        <a:t>, </a:t>
                      </a:r>
                      <a:br>
                        <a:rPr lang="en-US" sz="2400" dirty="0"/>
                      </a:br>
                      <a:r>
                        <a:rPr lang="en-US" sz="2400" dirty="0" err="1">
                          <a:hlinkClick r:id="rId11"/>
                        </a:rPr>
                        <a:t>is_readable</a:t>
                      </a:r>
                      <a:r>
                        <a:rPr lang="en-US" sz="2400" dirty="0"/>
                        <a:t>, </a:t>
                      </a:r>
                      <a:r>
                        <a:rPr lang="en-US" sz="2400" dirty="0" err="1">
                          <a:hlinkClick r:id="rId12"/>
                        </a:rPr>
                        <a:t>is_writable</a:t>
                      </a:r>
                      <a:r>
                        <a:rPr lang="en-US" sz="2400" dirty="0"/>
                        <a:t>, </a:t>
                      </a:r>
                      <a:r>
                        <a:rPr lang="en-US" sz="2400" dirty="0" err="1">
                          <a:hlinkClick r:id="rId13"/>
                        </a:rPr>
                        <a:t>disk_free_space</a:t>
                      </a:r>
                      <a:r>
                        <a:rPr lang="en-US" sz="2400" dirty="0"/>
                        <a:t> </a:t>
                      </a:r>
                    </a:p>
                  </a:txBody>
                  <a:tcPr anchor="ctr"/>
                </a:tc>
                <a:tc>
                  <a:txBody>
                    <a:bodyPr/>
                    <a:lstStyle/>
                    <a:p>
                      <a:r>
                        <a:rPr lang="en-US" sz="2400"/>
                        <a:t>asking for information </a:t>
                      </a:r>
                    </a:p>
                  </a:txBody>
                  <a:tcPr anchor="ctr"/>
                </a:tc>
              </a:tr>
              <a:tr h="0">
                <a:tc>
                  <a:txBody>
                    <a:bodyPr/>
                    <a:lstStyle/>
                    <a:p>
                      <a:r>
                        <a:rPr lang="en-US" sz="2400" dirty="0">
                          <a:hlinkClick r:id="rId14"/>
                        </a:rPr>
                        <a:t>copy</a:t>
                      </a:r>
                      <a:r>
                        <a:rPr lang="en-US" sz="2400" dirty="0"/>
                        <a:t>, </a:t>
                      </a:r>
                      <a:r>
                        <a:rPr lang="en-US" sz="2400" dirty="0">
                          <a:hlinkClick r:id="rId15"/>
                        </a:rPr>
                        <a:t>rename</a:t>
                      </a:r>
                      <a:r>
                        <a:rPr lang="en-US" sz="2400" dirty="0"/>
                        <a:t>, </a:t>
                      </a:r>
                      <a:r>
                        <a:rPr lang="en-US" sz="2400" dirty="0">
                          <a:hlinkClick r:id="rId16"/>
                        </a:rPr>
                        <a:t>unlink</a:t>
                      </a:r>
                      <a:r>
                        <a:rPr lang="en-US" sz="2400" dirty="0"/>
                        <a:t>, </a:t>
                      </a:r>
                      <a:br>
                        <a:rPr lang="en-US" sz="2400" dirty="0"/>
                      </a:br>
                      <a:r>
                        <a:rPr lang="en-US" sz="2400" dirty="0" err="1">
                          <a:hlinkClick r:id="rId17"/>
                        </a:rPr>
                        <a:t>chmod</a:t>
                      </a:r>
                      <a:r>
                        <a:rPr lang="en-US" sz="2400" dirty="0"/>
                        <a:t>, </a:t>
                      </a:r>
                      <a:r>
                        <a:rPr lang="en-US" sz="2400" dirty="0" err="1">
                          <a:hlinkClick r:id="rId18"/>
                        </a:rPr>
                        <a:t>chgrp</a:t>
                      </a:r>
                      <a:r>
                        <a:rPr lang="en-US" sz="2400" dirty="0"/>
                        <a:t>, </a:t>
                      </a:r>
                      <a:r>
                        <a:rPr lang="en-US" sz="2400" dirty="0" err="1">
                          <a:hlinkClick r:id="rId19"/>
                        </a:rPr>
                        <a:t>chown</a:t>
                      </a:r>
                      <a:r>
                        <a:rPr lang="en-US" sz="2400" dirty="0"/>
                        <a:t>, </a:t>
                      </a:r>
                      <a:br>
                        <a:rPr lang="en-US" sz="2400" dirty="0"/>
                      </a:br>
                      <a:r>
                        <a:rPr lang="en-US" sz="2400" dirty="0" err="1">
                          <a:hlinkClick r:id="rId20"/>
                        </a:rPr>
                        <a:t>mkdir</a:t>
                      </a:r>
                      <a:r>
                        <a:rPr lang="en-US" sz="2400" dirty="0"/>
                        <a:t>, </a:t>
                      </a:r>
                      <a:r>
                        <a:rPr lang="en-US" sz="2400" dirty="0" err="1">
                          <a:hlinkClick r:id="rId21"/>
                        </a:rPr>
                        <a:t>rmdir</a:t>
                      </a:r>
                      <a:r>
                        <a:rPr lang="en-US" sz="2400" dirty="0"/>
                        <a:t> </a:t>
                      </a:r>
                    </a:p>
                  </a:txBody>
                  <a:tcPr anchor="ctr"/>
                </a:tc>
                <a:tc>
                  <a:txBody>
                    <a:bodyPr/>
                    <a:lstStyle/>
                    <a:p>
                      <a:r>
                        <a:rPr lang="en-US" sz="2400"/>
                        <a:t>manipulating files and directories </a:t>
                      </a:r>
                    </a:p>
                  </a:txBody>
                  <a:tcPr anchor="ctr"/>
                </a:tc>
              </a:tr>
              <a:tr h="0">
                <a:tc>
                  <a:txBody>
                    <a:bodyPr/>
                    <a:lstStyle/>
                    <a:p>
                      <a:r>
                        <a:rPr lang="en-US" sz="2400" dirty="0">
                          <a:hlinkClick r:id="rId22"/>
                        </a:rPr>
                        <a:t>glob</a:t>
                      </a:r>
                      <a:r>
                        <a:rPr lang="en-US" sz="2400" dirty="0"/>
                        <a:t>, </a:t>
                      </a:r>
                      <a:r>
                        <a:rPr lang="en-US" sz="2400" dirty="0" err="1">
                          <a:hlinkClick r:id="rId23"/>
                        </a:rPr>
                        <a:t>scandir</a:t>
                      </a:r>
                      <a:r>
                        <a:rPr lang="en-US" sz="2400" dirty="0"/>
                        <a:t> </a:t>
                      </a:r>
                    </a:p>
                  </a:txBody>
                  <a:tcPr anchor="ctr"/>
                </a:tc>
                <a:tc>
                  <a:txBody>
                    <a:bodyPr/>
                    <a:lstStyle/>
                    <a:p>
                      <a:r>
                        <a:rPr lang="en-US" sz="2400" dirty="0"/>
                        <a:t>reading directories </a:t>
                      </a:r>
                    </a:p>
                  </a:txBody>
                  <a:tcPr anchor="ctr"/>
                </a:tc>
              </a:tr>
            </a:tbl>
          </a:graphicData>
        </a:graphic>
      </p:graphicFrame>
      <p:sp>
        <p:nvSpPr>
          <p:cNvPr id="4" name="Footer Placeholder 3"/>
          <p:cNvSpPr>
            <a:spLocks noGrp="1"/>
          </p:cNvSpPr>
          <p:nvPr>
            <p:ph type="ftr" sz="quarter" idx="11"/>
          </p:nvPr>
        </p:nvSpPr>
        <p:spPr/>
        <p:txBody>
          <a:bodyPr/>
          <a:lstStyle/>
          <a:p>
            <a:pPr algn="l"/>
            <a:r>
              <a:rPr lang="en-US" dirty="0" smtClean="0"/>
              <a:t>CS380</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70CCEE58-BB30-497C-96AB-9A497C174467}" type="slidenum">
              <a:rPr lang="en-US" smtClean="0"/>
              <a:t>5</a:t>
            </a:fld>
            <a:endParaRPr lang="en-US"/>
          </a:p>
        </p:txBody>
      </p:sp>
    </p:spTree>
    <p:extLst>
      <p:ext uri="{BB962C8B-B14F-4D97-AF65-F5344CB8AC3E}">
        <p14:creationId xmlns:p14="http://schemas.microsoft.com/office/powerpoint/2010/main" val="3757830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Reading/writing files</a:t>
            </a: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655993279"/>
              </p:ext>
            </p:extLst>
          </p:nvPr>
        </p:nvGraphicFramePr>
        <p:xfrm>
          <a:off x="685800" y="1600200"/>
          <a:ext cx="8153400" cy="3048000"/>
        </p:xfrm>
        <a:graphic>
          <a:graphicData uri="http://schemas.openxmlformats.org/drawingml/2006/table">
            <a:tbl>
              <a:tblPr>
                <a:tableStyleId>{35758FB7-9AC5-4552-8A53-C91805E547FA}</a:tableStyleId>
              </a:tblPr>
              <a:tblGrid>
                <a:gridCol w="2717800"/>
                <a:gridCol w="2717800"/>
                <a:gridCol w="2717800"/>
              </a:tblGrid>
              <a:tr h="0">
                <a:tc>
                  <a:txBody>
                    <a:bodyPr/>
                    <a:lstStyle/>
                    <a:p>
                      <a:r>
                        <a:rPr lang="en-US" sz="2400" b="1" dirty="0"/>
                        <a:t>contents of foo.txt</a:t>
                      </a:r>
                    </a:p>
                  </a:txBody>
                  <a:tcPr anchor="ctr"/>
                </a:tc>
                <a:tc>
                  <a:txBody>
                    <a:bodyPr/>
                    <a:lstStyle/>
                    <a:p>
                      <a:r>
                        <a:rPr lang="en-US" sz="2400" b="1" dirty="0"/>
                        <a:t>file("foo.txt")</a:t>
                      </a:r>
                    </a:p>
                  </a:txBody>
                  <a:tcPr anchor="ctr"/>
                </a:tc>
                <a:tc>
                  <a:txBody>
                    <a:bodyPr/>
                    <a:lstStyle/>
                    <a:p>
                      <a:r>
                        <a:rPr lang="en-US" sz="2400" b="1" dirty="0" err="1"/>
                        <a:t>file_get_contents</a:t>
                      </a:r>
                      <a:r>
                        <a:rPr lang="en-US" sz="2400" b="1" dirty="0"/>
                        <a:t>("foo.txt")</a:t>
                      </a:r>
                    </a:p>
                  </a:txBody>
                  <a:tcPr anchor="ctr"/>
                </a:tc>
              </a:tr>
              <a:tr h="0">
                <a:tc>
                  <a:txBody>
                    <a:bodyPr/>
                    <a:lstStyle/>
                    <a:p>
                      <a:r>
                        <a:rPr lang="en-US" sz="2000" dirty="0">
                          <a:latin typeface="Courier New" pitchFamily="49" charset="0"/>
                          <a:cs typeface="Courier New" pitchFamily="49" charset="0"/>
                        </a:rPr>
                        <a:t>Hello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how </a:t>
                      </a:r>
                      <a:r>
                        <a:rPr lang="en-US" sz="2000" dirty="0">
                          <a:latin typeface="Courier New" pitchFamily="49" charset="0"/>
                          <a:cs typeface="Courier New" pitchFamily="49" charset="0"/>
                        </a:rPr>
                        <a:t>are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you</a:t>
                      </a:r>
                      <a:r>
                        <a:rPr lang="en-US" sz="2000" dirty="0">
                          <a:latin typeface="Courier New" pitchFamily="49" charset="0"/>
                          <a:cs typeface="Courier New" pitchFamily="49" charset="0"/>
                        </a:rPr>
                        <a:t>? </a:t>
                      </a:r>
                      <a:endParaRPr lang="en-US" sz="2000" dirty="0" smtClean="0">
                        <a:latin typeface="Courier New" pitchFamily="49" charset="0"/>
                        <a:cs typeface="Courier New" pitchFamily="49" charset="0"/>
                      </a:endParaRPr>
                    </a:p>
                    <a:p>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I'm </a:t>
                      </a:r>
                      <a:r>
                        <a:rPr lang="en-US" sz="2000" dirty="0">
                          <a:latin typeface="Courier New" pitchFamily="49" charset="0"/>
                          <a:cs typeface="Courier New" pitchFamily="49" charset="0"/>
                        </a:rPr>
                        <a:t>fine </a:t>
                      </a:r>
                    </a:p>
                  </a:txBody>
                  <a:tcPr anchor="ctr"/>
                </a:tc>
                <a:tc>
                  <a:txBody>
                    <a:bodyPr/>
                    <a:lstStyle/>
                    <a:p>
                      <a:r>
                        <a:rPr lang="en-US" sz="2000" dirty="0">
                          <a:latin typeface="Courier New" pitchFamily="49" charset="0"/>
                          <a:cs typeface="Courier New" pitchFamily="49" charset="0"/>
                        </a:rPr>
                        <a:t>array(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Hello\n", </a:t>
                      </a:r>
                      <a:r>
                        <a:rPr lang="en-US" sz="2000" dirty="0" smtClean="0">
                          <a:latin typeface="Courier New" pitchFamily="49" charset="0"/>
                          <a:cs typeface="Courier New" pitchFamily="49" charset="0"/>
                        </a:rPr>
                        <a:t>  #0 </a:t>
                      </a:r>
                    </a:p>
                    <a:p>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how are\n", </a:t>
                      </a:r>
                      <a:r>
                        <a:rPr lang="en-US" sz="2000" dirty="0" smtClean="0">
                          <a:latin typeface="Courier New" pitchFamily="49" charset="0"/>
                          <a:cs typeface="Courier New" pitchFamily="49" charset="0"/>
                        </a:rPr>
                        <a:t>#1              </a:t>
                      </a:r>
                    </a:p>
                    <a:p>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you?\n", </a:t>
                      </a:r>
                      <a:r>
                        <a:rPr lang="en-US" sz="2000" dirty="0" smtClean="0">
                          <a:latin typeface="Courier New" pitchFamily="49" charset="0"/>
                          <a:cs typeface="Courier New" pitchFamily="49" charset="0"/>
                        </a:rPr>
                        <a:t>   #2</a:t>
                      </a:r>
                    </a:p>
                    <a:p>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n", </a:t>
                      </a:r>
                      <a:r>
                        <a:rPr lang="en-US" sz="2000" dirty="0" smtClean="0">
                          <a:latin typeface="Courier New" pitchFamily="49" charset="0"/>
                          <a:cs typeface="Courier New" pitchFamily="49" charset="0"/>
                        </a:rPr>
                        <a:t>       #3 </a:t>
                      </a:r>
                    </a:p>
                    <a:p>
                      <a:r>
                        <a:rPr lang="en-US" sz="2000" dirty="0" smtClean="0">
                          <a:latin typeface="Courier New" pitchFamily="49" charset="0"/>
                          <a:cs typeface="Courier New" pitchFamily="49" charset="0"/>
                        </a:rPr>
                        <a:t> "</a:t>
                      </a:r>
                      <a:r>
                        <a:rPr lang="en-US" sz="2000" dirty="0">
                          <a:latin typeface="Courier New" pitchFamily="49" charset="0"/>
                          <a:cs typeface="Courier New" pitchFamily="49" charset="0"/>
                        </a:rPr>
                        <a:t>I'm fine\n" </a:t>
                      </a:r>
                      <a:r>
                        <a:rPr lang="en-US" sz="2000" dirty="0" smtClean="0">
                          <a:latin typeface="Courier New" pitchFamily="49" charset="0"/>
                          <a:cs typeface="Courier New" pitchFamily="49" charset="0"/>
                        </a:rPr>
                        <a:t>#4 </a:t>
                      </a:r>
                      <a:r>
                        <a:rPr lang="en-US" sz="2000" dirty="0">
                          <a:latin typeface="Courier New" pitchFamily="49" charset="0"/>
                          <a:cs typeface="Courier New" pitchFamily="49" charset="0"/>
                        </a:rPr>
                        <a:t>) </a:t>
                      </a:r>
                    </a:p>
                  </a:txBody>
                  <a:tcPr anchor="ctr"/>
                </a:tc>
                <a:tc>
                  <a:txBody>
                    <a:bodyPr/>
                    <a:lstStyle/>
                    <a:p>
                      <a:r>
                        <a:rPr lang="en-US" sz="2000" dirty="0">
                          <a:latin typeface="Courier New" pitchFamily="49" charset="0"/>
                          <a:cs typeface="Courier New" pitchFamily="49" charset="0"/>
                        </a:rPr>
                        <a:t>"Hello\n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how </a:t>
                      </a:r>
                      <a:r>
                        <a:rPr lang="en-US" sz="2000" dirty="0">
                          <a:latin typeface="Courier New" pitchFamily="49" charset="0"/>
                          <a:cs typeface="Courier New" pitchFamily="49" charset="0"/>
                        </a:rPr>
                        <a:t>are\n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you</a:t>
                      </a:r>
                      <a:r>
                        <a:rPr lang="en-US" sz="2000" dirty="0">
                          <a:latin typeface="Courier New" pitchFamily="49" charset="0"/>
                          <a:cs typeface="Courier New" pitchFamily="49" charset="0"/>
                        </a:rPr>
                        <a:t>?\n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a:t>
                      </a:r>
                      <a:r>
                        <a:rPr lang="en-US" sz="2000" dirty="0">
                          <a:latin typeface="Courier New" pitchFamily="49" charset="0"/>
                          <a:cs typeface="Courier New" pitchFamily="49" charset="0"/>
                        </a:rPr>
                        <a:t>n </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I'm </a:t>
                      </a:r>
                      <a:r>
                        <a:rPr lang="en-US" sz="2000" dirty="0">
                          <a:latin typeface="Courier New" pitchFamily="49" charset="0"/>
                          <a:cs typeface="Courier New" pitchFamily="49" charset="0"/>
                        </a:rPr>
                        <a:t>fine\n" </a:t>
                      </a:r>
                    </a:p>
                  </a:txBody>
                  <a:tcPr anchor="ctr"/>
                </a:tc>
              </a:tr>
            </a:tbl>
          </a:graphicData>
        </a:graphic>
      </p:graphicFrame>
      <p:sp>
        <p:nvSpPr>
          <p:cNvPr id="8" name="Footer Placeholder 7"/>
          <p:cNvSpPr>
            <a:spLocks noGrp="1"/>
          </p:cNvSpPr>
          <p:nvPr>
            <p:ph type="ftr" sz="quarter" idx="11"/>
          </p:nvPr>
        </p:nvSpPr>
        <p:spPr/>
        <p:txBody>
          <a:bodyPr/>
          <a:lstStyle/>
          <a:p>
            <a:pPr algn="l"/>
            <a:r>
              <a:rPr lang="en-US" dirty="0" smtClean="0"/>
              <a:t>CS380</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70CCEE58-BB30-497C-96AB-9A497C174467}" type="slidenum">
              <a:rPr lang="en-US" smtClean="0"/>
              <a:t>6</a:t>
            </a:fld>
            <a:endParaRPr lang="en-US"/>
          </a:p>
        </p:txBody>
      </p:sp>
      <p:sp>
        <p:nvSpPr>
          <p:cNvPr id="7" name="Content Placeholder 6"/>
          <p:cNvSpPr txBox="1">
            <a:spLocks/>
          </p:cNvSpPr>
          <p:nvPr/>
        </p:nvSpPr>
        <p:spPr bwMode="auto">
          <a:xfrm>
            <a:off x="612648" y="4876800"/>
            <a:ext cx="81534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1" fontAlgn="base" hangingPunct="1">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04DA3"/>
              </a:buClr>
              <a:buSzPct val="75000"/>
              <a:buFont typeface="Wingdings"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C4652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400" dirty="0">
                <a:latin typeface="Courier New" pitchFamily="49" charset="0"/>
                <a:cs typeface="Courier New" pitchFamily="49" charset="0"/>
              </a:rPr>
              <a:t>file</a:t>
            </a:r>
            <a:r>
              <a:rPr lang="en-US" sz="2400" dirty="0"/>
              <a:t> returns lines of a file as an array</a:t>
            </a:r>
          </a:p>
          <a:p>
            <a:r>
              <a:rPr lang="en-US" sz="2400" dirty="0" err="1">
                <a:latin typeface="Courier New" pitchFamily="49" charset="0"/>
                <a:cs typeface="Courier New" pitchFamily="49" charset="0"/>
              </a:rPr>
              <a:t>file_get_contents</a:t>
            </a:r>
            <a:r>
              <a:rPr lang="en-US" sz="2400" dirty="0">
                <a:latin typeface="Courier New" pitchFamily="49" charset="0"/>
                <a:cs typeface="Courier New" pitchFamily="49" charset="0"/>
              </a:rPr>
              <a:t> </a:t>
            </a:r>
            <a:r>
              <a:rPr lang="en-US" sz="2400" dirty="0"/>
              <a:t>returns entire contents of a file as a string</a:t>
            </a:r>
          </a:p>
        </p:txBody>
      </p:sp>
    </p:spTree>
    <p:extLst>
      <p:ext uri="{BB962C8B-B14F-4D97-AF65-F5344CB8AC3E}">
        <p14:creationId xmlns:p14="http://schemas.microsoft.com/office/powerpoint/2010/main" val="60382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Reading/writing an entire file</a:t>
            </a:r>
          </a:p>
        </p:txBody>
      </p:sp>
      <p:sp>
        <p:nvSpPr>
          <p:cNvPr id="7" name="Content Placeholder 6"/>
          <p:cNvSpPr>
            <a:spLocks noGrp="1"/>
          </p:cNvSpPr>
          <p:nvPr>
            <p:ph sz="quarter" idx="1"/>
          </p:nvPr>
        </p:nvSpPr>
        <p:spPr>
          <a:xfrm>
            <a:off x="612648" y="3276600"/>
            <a:ext cx="8153400" cy="1066800"/>
          </a:xfrm>
        </p:spPr>
        <p:txBody>
          <a:bodyPr/>
          <a:lstStyle/>
          <a:p>
            <a:r>
              <a:rPr lang="en-US" sz="2400" dirty="0" err="1" smtClean="0">
                <a:latin typeface="Courier New" pitchFamily="49" charset="0"/>
                <a:cs typeface="Courier New" pitchFamily="49" charset="0"/>
              </a:rPr>
              <a:t>file_get_contents</a:t>
            </a:r>
            <a:r>
              <a:rPr lang="en-US" sz="2400" dirty="0"/>
              <a:t> </a:t>
            </a:r>
            <a:r>
              <a:rPr lang="en-US" sz="2400" dirty="0" smtClean="0"/>
              <a:t>returns </a:t>
            </a:r>
            <a:r>
              <a:rPr lang="en-US" sz="2400" dirty="0"/>
              <a:t>entire contents of a file as a string</a:t>
            </a:r>
          </a:p>
          <a:p>
            <a:r>
              <a:rPr lang="en-US" sz="2400" dirty="0" err="1" smtClean="0">
                <a:latin typeface="Courier New" pitchFamily="49" charset="0"/>
                <a:cs typeface="Courier New" pitchFamily="49" charset="0"/>
              </a:rPr>
              <a:t>file_put_contents</a:t>
            </a:r>
            <a:r>
              <a:rPr lang="en-US" sz="2400" dirty="0">
                <a:latin typeface="Courier New" pitchFamily="49" charset="0"/>
                <a:cs typeface="Courier New" pitchFamily="49" charset="0"/>
              </a:rPr>
              <a:t> </a:t>
            </a:r>
            <a:r>
              <a:rPr lang="en-US" sz="2400" dirty="0" smtClean="0"/>
              <a:t>writes </a:t>
            </a:r>
            <a:r>
              <a:rPr lang="en-US" sz="2400" dirty="0"/>
              <a:t>a string into a file, replacing any prior contents</a:t>
            </a:r>
          </a:p>
        </p:txBody>
      </p:sp>
      <p:sp>
        <p:nvSpPr>
          <p:cNvPr id="3" name="Footer Placeholder 2"/>
          <p:cNvSpPr>
            <a:spLocks noGrp="1"/>
          </p:cNvSpPr>
          <p:nvPr>
            <p:ph type="ftr" sz="quarter" idx="11"/>
          </p:nvPr>
        </p:nvSpPr>
        <p:spPr/>
        <p:txBody>
          <a:bodyPr/>
          <a:lstStyle/>
          <a:p>
            <a:r>
              <a:rPr lang="en-US" dirty="0" smtClean="0"/>
              <a:t>CS380</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7</a:t>
            </a:fld>
            <a:endParaRPr lang="en-US"/>
          </a:p>
        </p:txBody>
      </p:sp>
      <p:sp>
        <p:nvSpPr>
          <p:cNvPr id="9" name="TextBox 8"/>
          <p:cNvSpPr txBox="1"/>
          <p:nvPr/>
        </p:nvSpPr>
        <p:spPr>
          <a:xfrm>
            <a:off x="609600" y="1676400"/>
            <a:ext cx="8153400" cy="1323439"/>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 reverse a file</a:t>
            </a:r>
          </a:p>
          <a:p>
            <a:r>
              <a:rPr lang="en-US" sz="2000" dirty="0" smtClean="0">
                <a:latin typeface="Courier New" pitchFamily="49" charset="0"/>
                <a:cs typeface="Courier New" pitchFamily="49" charset="0"/>
              </a:rPr>
              <a:t>$text = </a:t>
            </a:r>
            <a:r>
              <a:rPr lang="en-US" sz="2000" b="1" dirty="0" err="1" smtClean="0">
                <a:latin typeface="Courier New" pitchFamily="49" charset="0"/>
                <a:cs typeface="Courier New" pitchFamily="49" charset="0"/>
              </a:rPr>
              <a:t>file_get_contents</a:t>
            </a:r>
            <a:r>
              <a:rPr lang="en-US" sz="2000" dirty="0" smtClean="0">
                <a:latin typeface="Courier New" pitchFamily="49" charset="0"/>
                <a:cs typeface="Courier New" pitchFamily="49" charset="0"/>
              </a:rPr>
              <a:t>("poem.txt");</a:t>
            </a:r>
          </a:p>
          <a:p>
            <a:r>
              <a:rPr lang="en-US" sz="2000" dirty="0" smtClean="0">
                <a:latin typeface="Courier New" pitchFamily="49" charset="0"/>
                <a:cs typeface="Courier New" pitchFamily="49" charset="0"/>
              </a:rPr>
              <a:t>$text = </a:t>
            </a:r>
            <a:r>
              <a:rPr lang="en-US" sz="2000" dirty="0" err="1" smtClean="0">
                <a:latin typeface="Courier New" pitchFamily="49" charset="0"/>
                <a:cs typeface="Courier New" pitchFamily="49" charset="0"/>
              </a:rPr>
              <a:t>strrev</a:t>
            </a:r>
            <a:r>
              <a:rPr lang="en-US" sz="2000" dirty="0" smtClean="0">
                <a:latin typeface="Courier New" pitchFamily="49" charset="0"/>
                <a:cs typeface="Courier New" pitchFamily="49" charset="0"/>
              </a:rPr>
              <a:t>($text);</a:t>
            </a:r>
          </a:p>
          <a:p>
            <a:r>
              <a:rPr lang="en-US" sz="2000" b="1" dirty="0" err="1" smtClean="0">
                <a:latin typeface="Courier New" pitchFamily="49" charset="0"/>
                <a:cs typeface="Courier New" pitchFamily="49" charset="0"/>
              </a:rPr>
              <a:t>file_put_contents</a:t>
            </a:r>
            <a:r>
              <a:rPr lang="en-US" sz="2000" dirty="0" smtClean="0">
                <a:latin typeface="Courier New" pitchFamily="49" charset="0"/>
                <a:cs typeface="Courier New" pitchFamily="49" charset="0"/>
              </a:rPr>
              <a:t>("poem.txt", $text);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Tree>
    <p:extLst>
      <p:ext uri="{BB962C8B-B14F-4D97-AF65-F5344CB8AC3E}">
        <p14:creationId xmlns:p14="http://schemas.microsoft.com/office/powerpoint/2010/main" val="957713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Appending to a file</a:t>
            </a:r>
          </a:p>
        </p:txBody>
      </p:sp>
      <p:sp>
        <p:nvSpPr>
          <p:cNvPr id="3" name="Footer Placeholder 2"/>
          <p:cNvSpPr>
            <a:spLocks noGrp="1"/>
          </p:cNvSpPr>
          <p:nvPr>
            <p:ph type="ftr" sz="quarter" idx="11"/>
          </p:nvPr>
        </p:nvSpPr>
        <p:spPr/>
        <p:txBody>
          <a:bodyPr/>
          <a:lstStyle/>
          <a:p>
            <a:r>
              <a:rPr lang="en-US" dirty="0" smtClean="0"/>
              <a:t>CS380</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8</a:t>
            </a:fld>
            <a:endParaRPr lang="en-US"/>
          </a:p>
        </p:txBody>
      </p:sp>
      <p:sp>
        <p:nvSpPr>
          <p:cNvPr id="9" name="TextBox 8"/>
          <p:cNvSpPr txBox="1"/>
          <p:nvPr/>
        </p:nvSpPr>
        <p:spPr>
          <a:xfrm>
            <a:off x="609600" y="1676400"/>
            <a:ext cx="8153400" cy="1323439"/>
          </a:xfrm>
          <a:prstGeom prst="rect">
            <a:avLst/>
          </a:prstGeom>
          <a:solidFill>
            <a:srgbClr val="EEC4EE"/>
          </a:solidFill>
          <a:ln w="19050">
            <a:solidFill>
              <a:schemeClr val="tx1"/>
            </a:solidFill>
          </a:ln>
        </p:spPr>
        <p:txBody>
          <a:bodyPr wrap="square" rtlCol="0">
            <a:spAutoFit/>
          </a:bodyPr>
          <a:lstStyle/>
          <a:p>
            <a:r>
              <a:rPr lang="en-US" sz="2000" dirty="0">
                <a:latin typeface="Courier New" pitchFamily="49" charset="0"/>
                <a:cs typeface="Courier New" pitchFamily="49" charset="0"/>
              </a:rPr>
              <a:t># add a line to a file</a:t>
            </a:r>
          </a:p>
          <a:p>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new_text</a:t>
            </a:r>
            <a:r>
              <a:rPr lang="en-US" sz="2000" dirty="0">
                <a:latin typeface="Courier New" pitchFamily="49" charset="0"/>
                <a:cs typeface="Courier New" pitchFamily="49" charset="0"/>
              </a:rPr>
              <a:t> = "P.S. ILY, GTG TTYL!~";</a:t>
            </a:r>
          </a:p>
          <a:p>
            <a:r>
              <a:rPr lang="en-US" sz="2000" b="1" dirty="0" err="1">
                <a:latin typeface="Courier New" pitchFamily="49" charset="0"/>
                <a:cs typeface="Courier New" pitchFamily="49" charset="0"/>
              </a:rPr>
              <a:t>file_put_contents</a:t>
            </a:r>
            <a:r>
              <a:rPr lang="en-US" sz="2000" dirty="0">
                <a:latin typeface="Courier New" pitchFamily="49" charset="0"/>
                <a:cs typeface="Courier New" pitchFamily="49" charset="0"/>
              </a:rPr>
              <a:t>("poem.txt", $</a:t>
            </a:r>
            <a:r>
              <a:rPr lang="en-US" sz="2000" dirty="0" err="1">
                <a:latin typeface="Courier New" pitchFamily="49" charset="0"/>
                <a:cs typeface="Courier New" pitchFamily="49" charset="0"/>
              </a:rPr>
              <a:t>new_text</a:t>
            </a:r>
            <a:r>
              <a:rPr lang="en-US" sz="2000" dirty="0">
                <a:latin typeface="Courier New" pitchFamily="49" charset="0"/>
                <a:cs typeface="Courier New" pitchFamily="49" charset="0"/>
              </a:rPr>
              <a:t>, FILE_APPEND);</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graphicFrame>
        <p:nvGraphicFramePr>
          <p:cNvPr id="4" name="Table 3"/>
          <p:cNvGraphicFramePr>
            <a:graphicFrameLocks noGrp="1"/>
          </p:cNvGraphicFramePr>
          <p:nvPr>
            <p:extLst>
              <p:ext uri="{D42A27DB-BD31-4B8C-83A1-F6EECF244321}">
                <p14:modId xmlns:p14="http://schemas.microsoft.com/office/powerpoint/2010/main" val="3265153458"/>
              </p:ext>
            </p:extLst>
          </p:nvPr>
        </p:nvGraphicFramePr>
        <p:xfrm>
          <a:off x="612775" y="3223101"/>
          <a:ext cx="8153400" cy="2377440"/>
        </p:xfrm>
        <a:graphic>
          <a:graphicData uri="http://schemas.openxmlformats.org/drawingml/2006/table">
            <a:tbl>
              <a:tblPr/>
              <a:tblGrid>
                <a:gridCol w="4076700"/>
                <a:gridCol w="4076700"/>
              </a:tblGrid>
              <a:tr h="0">
                <a:tc>
                  <a:txBody>
                    <a:bodyPr/>
                    <a:lstStyle/>
                    <a:p>
                      <a:r>
                        <a:rPr lang="en-US" sz="2400" b="1" dirty="0"/>
                        <a:t>old contents</a:t>
                      </a:r>
                    </a:p>
                  </a:txBody>
                  <a:tcPr anchor="ctr">
                    <a:lnL>
                      <a:noFill/>
                    </a:lnL>
                    <a:lnR>
                      <a:noFill/>
                    </a:lnR>
                    <a:lnT>
                      <a:noFill/>
                    </a:lnT>
                    <a:lnB>
                      <a:noFill/>
                    </a:lnB>
                  </a:tcPr>
                </a:tc>
                <a:tc>
                  <a:txBody>
                    <a:bodyPr/>
                    <a:lstStyle/>
                    <a:p>
                      <a:r>
                        <a:rPr lang="en-US" sz="2400" b="1" dirty="0"/>
                        <a:t>new contents</a:t>
                      </a:r>
                    </a:p>
                  </a:txBody>
                  <a:tcPr anchor="ctr">
                    <a:lnL>
                      <a:noFill/>
                    </a:lnL>
                    <a:lnR>
                      <a:noFill/>
                    </a:lnR>
                    <a:lnT>
                      <a:noFill/>
                    </a:lnT>
                    <a:lnB>
                      <a:noFill/>
                    </a:lnB>
                  </a:tcPr>
                </a:tc>
              </a:tr>
              <a:tr h="0">
                <a:tc>
                  <a:txBody>
                    <a:bodyPr/>
                    <a:lstStyle/>
                    <a:p>
                      <a:r>
                        <a:rPr lang="en-US" sz="2400" dirty="0"/>
                        <a:t>Roses are red, </a:t>
                      </a:r>
                      <a:endParaRPr lang="en-US" sz="2400" dirty="0" smtClean="0"/>
                    </a:p>
                    <a:p>
                      <a:r>
                        <a:rPr lang="en-US" sz="2400" dirty="0" smtClean="0"/>
                        <a:t>Violets </a:t>
                      </a:r>
                      <a:r>
                        <a:rPr lang="en-US" sz="2400" dirty="0"/>
                        <a:t>are blue. </a:t>
                      </a:r>
                      <a:endParaRPr lang="en-US" sz="2400" dirty="0" smtClean="0"/>
                    </a:p>
                    <a:p>
                      <a:r>
                        <a:rPr lang="en-US" sz="2400" dirty="0" smtClean="0"/>
                        <a:t>All </a:t>
                      </a:r>
                      <a:r>
                        <a:rPr lang="en-US" sz="2400" dirty="0"/>
                        <a:t>my base, </a:t>
                      </a:r>
                      <a:endParaRPr lang="en-US" sz="2400" dirty="0" smtClean="0"/>
                    </a:p>
                    <a:p>
                      <a:r>
                        <a:rPr lang="en-US" sz="2400" dirty="0" smtClean="0"/>
                        <a:t>Are </a:t>
                      </a:r>
                      <a:r>
                        <a:rPr lang="en-US" sz="2400" dirty="0"/>
                        <a:t>belong to you. </a:t>
                      </a:r>
                    </a:p>
                  </a:txBody>
                  <a:tcPr anchor="ctr">
                    <a:lnL>
                      <a:noFill/>
                    </a:lnL>
                    <a:lnR>
                      <a:noFill/>
                    </a:lnR>
                    <a:lnT>
                      <a:noFill/>
                    </a:lnT>
                    <a:lnB>
                      <a:noFill/>
                    </a:lnB>
                  </a:tcPr>
                </a:tc>
                <a:tc>
                  <a:txBody>
                    <a:bodyPr/>
                    <a:lstStyle/>
                    <a:p>
                      <a:r>
                        <a:rPr lang="en-US" sz="2400" dirty="0"/>
                        <a:t>Roses are red, </a:t>
                      </a:r>
                      <a:endParaRPr lang="en-US" sz="2400" dirty="0" smtClean="0"/>
                    </a:p>
                    <a:p>
                      <a:r>
                        <a:rPr lang="en-US" sz="2400" dirty="0" smtClean="0"/>
                        <a:t>Violets </a:t>
                      </a:r>
                      <a:r>
                        <a:rPr lang="en-US" sz="2400" dirty="0"/>
                        <a:t>are blue. </a:t>
                      </a:r>
                      <a:endParaRPr lang="en-US" sz="2400" dirty="0" smtClean="0"/>
                    </a:p>
                    <a:p>
                      <a:r>
                        <a:rPr lang="en-US" sz="2400" dirty="0" smtClean="0"/>
                        <a:t>All </a:t>
                      </a:r>
                      <a:r>
                        <a:rPr lang="en-US" sz="2400" dirty="0"/>
                        <a:t>my base, </a:t>
                      </a:r>
                      <a:endParaRPr lang="en-US" sz="2400" dirty="0" smtClean="0"/>
                    </a:p>
                    <a:p>
                      <a:r>
                        <a:rPr lang="en-US" sz="2400" dirty="0" smtClean="0"/>
                        <a:t>Are </a:t>
                      </a:r>
                      <a:r>
                        <a:rPr lang="en-US" sz="2400" dirty="0"/>
                        <a:t>belong to you. </a:t>
                      </a:r>
                      <a:endParaRPr lang="en-US" sz="2400" dirty="0" smtClean="0"/>
                    </a:p>
                    <a:p>
                      <a:r>
                        <a:rPr lang="en-US" sz="2400" dirty="0" smtClean="0"/>
                        <a:t>P.S</a:t>
                      </a:r>
                      <a:r>
                        <a:rPr lang="en-US" sz="2400" dirty="0"/>
                        <a:t>. ILY, GTG TTYL!~ </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547856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latin typeface="Courier New" pitchFamily="49" charset="0"/>
                <a:cs typeface="Courier New" pitchFamily="49" charset="0"/>
              </a:rPr>
              <a:t>file</a:t>
            </a:r>
            <a:r>
              <a:rPr lang="en-US" dirty="0"/>
              <a:t> function</a:t>
            </a:r>
          </a:p>
        </p:txBody>
      </p:sp>
      <p:sp>
        <p:nvSpPr>
          <p:cNvPr id="5" name="Slide Number Placeholder 4"/>
          <p:cNvSpPr>
            <a:spLocks noGrp="1"/>
          </p:cNvSpPr>
          <p:nvPr>
            <p:ph type="sldNum" sz="quarter" idx="12"/>
          </p:nvPr>
        </p:nvSpPr>
        <p:spPr/>
        <p:txBody>
          <a:bodyPr>
            <a:normAutofit fontScale="85000" lnSpcReduction="20000"/>
          </a:bodyPr>
          <a:lstStyle/>
          <a:p>
            <a:fld id="{3BA9C494-EE57-4648-944B-B5DAF8C17B9E}" type="slidenum">
              <a:rPr lang="en-US" smtClean="0"/>
              <a:t>9</a:t>
            </a:fld>
            <a:endParaRPr lang="en-US"/>
          </a:p>
        </p:txBody>
      </p:sp>
      <p:sp>
        <p:nvSpPr>
          <p:cNvPr id="9" name="TextBox 8"/>
          <p:cNvSpPr txBox="1"/>
          <p:nvPr/>
        </p:nvSpPr>
        <p:spPr>
          <a:xfrm>
            <a:off x="609600" y="1676400"/>
            <a:ext cx="8153400" cy="2554545"/>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 display lines of file as a bulleted list</a:t>
            </a:r>
          </a:p>
          <a:p>
            <a:r>
              <a:rPr lang="en-US" sz="2000" dirty="0" smtClean="0">
                <a:latin typeface="Courier New" pitchFamily="49" charset="0"/>
                <a:cs typeface="Courier New" pitchFamily="49" charset="0"/>
              </a:rPr>
              <a:t>$lines = </a:t>
            </a:r>
            <a:r>
              <a:rPr lang="en-US" sz="2000" b="1" dirty="0" smtClean="0">
                <a:latin typeface="Courier New" pitchFamily="49" charset="0"/>
                <a:cs typeface="Courier New" pitchFamily="49" charset="0"/>
              </a:rPr>
              <a:t>file("todolist.txt");</a:t>
            </a:r>
          </a:p>
          <a:p>
            <a:r>
              <a:rPr lang="en-US" sz="2000" dirty="0" err="1" smtClean="0">
                <a:latin typeface="Courier New" pitchFamily="49" charset="0"/>
                <a:cs typeface="Courier New" pitchFamily="49" charset="0"/>
              </a:rPr>
              <a:t>foreach</a:t>
            </a:r>
            <a:r>
              <a:rPr lang="en-US" sz="2000" dirty="0" smtClean="0">
                <a:latin typeface="Courier New" pitchFamily="49" charset="0"/>
                <a:cs typeface="Courier New" pitchFamily="49" charset="0"/>
              </a:rPr>
              <a:t> ($lines as $line) {</a:t>
            </a:r>
          </a:p>
          <a:p>
            <a:r>
              <a:rPr lang="en-US" sz="2000" dirty="0" smtClean="0">
                <a:latin typeface="Courier New" pitchFamily="49" charset="0"/>
                <a:cs typeface="Courier New" pitchFamily="49" charset="0"/>
              </a:rPr>
              <a:t>	?&gt;</a:t>
            </a:r>
          </a:p>
          <a:p>
            <a:r>
              <a:rPr lang="en-US" sz="2000" dirty="0" smtClean="0">
                <a:latin typeface="Courier New" pitchFamily="49" charset="0"/>
                <a:cs typeface="Courier New" pitchFamily="49" charset="0"/>
              </a:rPr>
              <a:t>	&lt;li&gt; &lt;?= $line ?&gt; &lt;/li&gt;</a:t>
            </a:r>
          </a:p>
          <a:p>
            <a:r>
              <a:rPr lang="en-US" sz="2000" dirty="0" smtClean="0">
                <a:latin typeface="Courier New" pitchFamily="49" charset="0"/>
                <a:cs typeface="Courier New" pitchFamily="49" charset="0"/>
              </a:rPr>
              <a:t>&lt;?</a:t>
            </a:r>
            <a:r>
              <a:rPr lang="en-US" sz="2000" dirty="0" err="1" smtClean="0">
                <a:latin typeface="Courier New" pitchFamily="49" charset="0"/>
                <a:cs typeface="Courier New" pitchFamily="49" charset="0"/>
              </a:rPr>
              <a:t>php</a:t>
            </a:r>
            <a:endParaRPr lang="en-US" sz="2000" dirty="0" smtClean="0">
              <a:latin typeface="Courier New" pitchFamily="49" charset="0"/>
              <a:cs typeface="Courier New" pitchFamily="49" charset="0"/>
            </a:endParaRPr>
          </a:p>
          <a:p>
            <a:r>
              <a:rPr lang="en-US" sz="2000" dirty="0" smtClean="0">
                <a:latin typeface="Courier New" pitchFamily="49" charset="0"/>
                <a:cs typeface="Courier New" pitchFamily="49" charset="0"/>
              </a:rPr>
              <a:t>}</a:t>
            </a:r>
          </a:p>
          <a:p>
            <a:r>
              <a:rPr lang="en-US" sz="2000" dirty="0" smtClean="0">
                <a:latin typeface="Courier New" pitchFamily="49" charset="0"/>
                <a:cs typeface="Courier New" pitchFamily="49" charset="0"/>
              </a:rPr>
              <a:t>?&gt;</a:t>
            </a:r>
            <a:r>
              <a:rPr lang="en-US" dirty="0" smtClean="0">
                <a:latin typeface="Courier New" pitchFamily="49" charset="0"/>
                <a:cs typeface="Courier New" pitchFamily="49" charset="0"/>
              </a:rPr>
              <a:t>	  	</a:t>
            </a: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
        <p:nvSpPr>
          <p:cNvPr id="7" name="Content Placeholder 6"/>
          <p:cNvSpPr>
            <a:spLocks noGrp="1"/>
          </p:cNvSpPr>
          <p:nvPr>
            <p:ph sz="quarter" idx="1"/>
          </p:nvPr>
        </p:nvSpPr>
        <p:spPr>
          <a:xfrm>
            <a:off x="612648" y="4419600"/>
            <a:ext cx="8153400" cy="1066800"/>
          </a:xfrm>
        </p:spPr>
        <p:txBody>
          <a:bodyPr/>
          <a:lstStyle/>
          <a:p>
            <a:r>
              <a:rPr lang="en-US" sz="2400" dirty="0"/>
              <a:t>file returns the lines of a file as an array of strings</a:t>
            </a:r>
          </a:p>
          <a:p>
            <a:pPr lvl="1"/>
            <a:r>
              <a:rPr lang="en-US" sz="2100" dirty="0"/>
              <a:t>each string ends with \n</a:t>
            </a:r>
          </a:p>
          <a:p>
            <a:pPr lvl="1"/>
            <a:r>
              <a:rPr lang="en-US" sz="2100" dirty="0"/>
              <a:t>to strip the \n off each line, use optional second parameter:</a:t>
            </a:r>
          </a:p>
        </p:txBody>
      </p:sp>
      <p:sp>
        <p:nvSpPr>
          <p:cNvPr id="8" name="TextBox 7"/>
          <p:cNvSpPr txBox="1"/>
          <p:nvPr/>
        </p:nvSpPr>
        <p:spPr>
          <a:xfrm>
            <a:off x="609600" y="5723692"/>
            <a:ext cx="8153400" cy="677108"/>
          </a:xfrm>
          <a:prstGeom prst="rect">
            <a:avLst/>
          </a:prstGeom>
          <a:solidFill>
            <a:srgbClr val="EEC4EE"/>
          </a:solidFill>
          <a:ln w="19050">
            <a:solidFill>
              <a:schemeClr val="tx1"/>
            </a:solidFill>
          </a:ln>
        </p:spPr>
        <p:txBody>
          <a:bodyPr wrap="square" rtlCol="0">
            <a:spAutoFit/>
          </a:bodyPr>
          <a:lstStyle/>
          <a:p>
            <a:r>
              <a:rPr lang="en-US" sz="2000" dirty="0" smtClean="0">
                <a:latin typeface="Courier New" pitchFamily="49" charset="0"/>
                <a:cs typeface="Courier New" pitchFamily="49" charset="0"/>
              </a:rPr>
              <a:t>$lines = file("</a:t>
            </a:r>
            <a:r>
              <a:rPr lang="en-US" sz="2000" dirty="0" err="1" smtClean="0">
                <a:latin typeface="Courier New" pitchFamily="49" charset="0"/>
                <a:cs typeface="Courier New" pitchFamily="49" charset="0"/>
              </a:rPr>
              <a:t>todolist.txt",</a:t>
            </a:r>
            <a:r>
              <a:rPr lang="en-US" sz="2000" b="1" dirty="0" err="1" smtClean="0">
                <a:latin typeface="Courier New" pitchFamily="49" charset="0"/>
                <a:cs typeface="Courier New" pitchFamily="49" charset="0"/>
              </a:rPr>
              <a:t>FILE_IGNORE_NEW_LINES</a:t>
            </a:r>
            <a:r>
              <a:rPr lang="en-US" sz="2000" dirty="0" smtClean="0">
                <a:latin typeface="Courier New" pitchFamily="49" charset="0"/>
                <a:cs typeface="Courier New" pitchFamily="49" charset="0"/>
              </a:rPr>
              <a:t>);</a:t>
            </a:r>
            <a:r>
              <a:rPr lang="en-US" dirty="0" smtClean="0">
                <a:latin typeface="Courier New" pitchFamily="49" charset="0"/>
                <a:cs typeface="Courier New" pitchFamily="49" charset="0"/>
              </a:rPr>
              <a:t>	 			        		        </a:t>
            </a:r>
            <a:r>
              <a:rPr lang="en-US" i="1" dirty="0" smtClean="0">
                <a:solidFill>
                  <a:schemeClr val="tx1">
                    <a:lumMod val="50000"/>
                    <a:lumOff val="50000"/>
                  </a:schemeClr>
                </a:solidFill>
                <a:latin typeface="Consolas" pitchFamily="49" charset="0"/>
                <a:cs typeface="Consolas" pitchFamily="49" charset="0"/>
              </a:rPr>
              <a:t>PHP</a:t>
            </a:r>
          </a:p>
        </p:txBody>
      </p:sp>
    </p:spTree>
    <p:extLst>
      <p:ext uri="{BB962C8B-B14F-4D97-AF65-F5344CB8AC3E}">
        <p14:creationId xmlns:p14="http://schemas.microsoft.com/office/powerpoint/2010/main" val="2859106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453</TotalTime>
  <Words>1978</Words>
  <Application>Microsoft Office PowerPoint</Application>
  <PresentationFormat>On-screen Show (4:3)</PresentationFormat>
  <Paragraphs>367</Paragraphs>
  <Slides>31</Slides>
  <Notes>19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Theme2</vt:lpstr>
      <vt:lpstr>PHP include file</vt:lpstr>
      <vt:lpstr>PHP Include File </vt:lpstr>
      <vt:lpstr>include() example</vt:lpstr>
      <vt:lpstr>PHP File Input/Output</vt:lpstr>
      <vt:lpstr>PHP file I/O functions</vt:lpstr>
      <vt:lpstr>Reading/writing files</vt:lpstr>
      <vt:lpstr>Reading/writing an entire file</vt:lpstr>
      <vt:lpstr>Appending to a file</vt:lpstr>
      <vt:lpstr>The file function</vt:lpstr>
      <vt:lpstr>Unpacking an array: list</vt:lpstr>
      <vt:lpstr>Fixed-length files, file and list</vt:lpstr>
      <vt:lpstr>Splitting/joining strings</vt:lpstr>
      <vt:lpstr>Example explode</vt:lpstr>
      <vt:lpstr>Reading directories</vt:lpstr>
      <vt:lpstr>Example for glob</vt:lpstr>
      <vt:lpstr>Example for glob</vt:lpstr>
      <vt:lpstr>Example for scandir</vt:lpstr>
      <vt:lpstr>PHP Exceptions</vt:lpstr>
      <vt:lpstr>Exceptions</vt:lpstr>
      <vt:lpstr>Exception example</vt:lpstr>
      <vt:lpstr>Exception example (cont.)</vt:lpstr>
      <vt:lpstr>PHP larger example</vt:lpstr>
      <vt:lpstr>PHP cookies and sessions</vt:lpstr>
      <vt:lpstr>Cookies</vt:lpstr>
      <vt:lpstr>Bad Cookies?</vt:lpstr>
      <vt:lpstr>Sessions</vt:lpstr>
      <vt:lpstr>Cookies vs Sessions</vt:lpstr>
      <vt:lpstr>Create a cookie</vt:lpstr>
      <vt:lpstr>Retrieve a Cookie Value</vt:lpstr>
      <vt:lpstr>Delete a Cookie</vt:lpstr>
      <vt:lpstr>Start/end a session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 File Input/Output</dc:title>
  <dc:creator>Xenia Mountrouidou</dc:creator>
  <cp:lastModifiedBy>Xenia Mountrouidou</cp:lastModifiedBy>
  <cp:revision>59</cp:revision>
  <dcterms:created xsi:type="dcterms:W3CDTF">2011-07-31T21:27:15Z</dcterms:created>
  <dcterms:modified xsi:type="dcterms:W3CDTF">2012-09-23T20:26:15Z</dcterms:modified>
</cp:coreProperties>
</file>