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PT Sans Narrow"/>
      <p:regular r:id="rId14"/>
      <p:bold r:id="rId15"/>
    </p:embeddedFont>
    <p:embeddedFont>
      <p:font typeface="Open Sa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PTSansNarrow-bold.fntdata"/><Relationship Id="rId14" Type="http://schemas.openxmlformats.org/officeDocument/2006/relationships/font" Target="fonts/PTSansNarrow-regular.fntdata"/><Relationship Id="rId17" Type="http://schemas.openxmlformats.org/officeDocument/2006/relationships/font" Target="fonts/OpenSans-bold.fntdata"/><Relationship Id="rId16" Type="http://schemas.openxmlformats.org/officeDocument/2006/relationships/font" Target="fonts/OpenSans-regular.fntdata"/><Relationship Id="rId5" Type="http://schemas.openxmlformats.org/officeDocument/2006/relationships/slide" Target="slides/slide1.xml"/><Relationship Id="rId19" Type="http://schemas.openxmlformats.org/officeDocument/2006/relationships/font" Target="fonts/OpenSans-boldItalic.fntdata"/><Relationship Id="rId6" Type="http://schemas.openxmlformats.org/officeDocument/2006/relationships/slide" Target="slides/slide2.xml"/><Relationship Id="rId18" Type="http://schemas.openxmlformats.org/officeDocument/2006/relationships/font" Target="fonts/OpenSans-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document/d/1mfZql-dMiPlm2TcQo7FjINxhgPs5oemLax_jwVVuEdM/edit"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spreadsheets/d/10OGax7p-naWTnCseHql_qOr0A_MDZ1C10WPCcd8B51E/edit#gid=0" TargetMode="External"/><Relationship Id="rId3" Type="http://schemas.openxmlformats.org/officeDocument/2006/relationships/hyperlink" Target="https://github.com/ramseynoj/history_of_refugee_migration"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1000"/>
              </a:spcBef>
              <a:spcAft>
                <a:spcPts val="1000"/>
              </a:spcAft>
              <a:buNone/>
            </a:pPr>
            <a:r>
              <a:rPr lang="en" sz="1200">
                <a:solidFill>
                  <a:srgbClr val="990000"/>
                </a:solidFill>
                <a:highlight>
                  <a:srgbClr val="FFFFFF"/>
                </a:highlight>
                <a:latin typeface="Georgia"/>
                <a:ea typeface="Georgia"/>
                <a:cs typeface="Georgia"/>
                <a:sym typeface="Georgia"/>
              </a:rPr>
              <a:t>Final Presentations (Week 14)</a:t>
            </a:r>
          </a:p>
          <a:p>
            <a:pPr lvl="0" rtl="0">
              <a:lnSpc>
                <a:spcPct val="115000"/>
              </a:lnSpc>
              <a:spcBef>
                <a:spcPts val="1000"/>
              </a:spcBef>
              <a:spcAft>
                <a:spcPts val="1000"/>
              </a:spcAft>
              <a:buNone/>
            </a:pPr>
            <a:r>
              <a:rPr lang="en" sz="900">
                <a:highlight>
                  <a:srgbClr val="FFFFFF"/>
                </a:highlight>
              </a:rPr>
              <a:t>You will give a demonstration of your visualization in action for your classmates during the discussion section. Like the mid-term presentations, you will have 15 minutes. This demonstration is your chance to show your fellow students how far your design has come since the mid-term milestone. Tell us what you changed and why. You must include details and conclusions from at least one round of usability testing (with at least three different subjects).Tell how your design changed (or will change) in response to your findings. Also address your choice of tools for building the final interactive visualization. All team members must participate in the presentation.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Thong: Discussion points:</a:t>
            </a:r>
          </a:p>
          <a:p>
            <a:pPr lvl="0">
              <a:spcBef>
                <a:spcPts val="0"/>
              </a:spcBef>
              <a:buNone/>
            </a:pPr>
            <a:r>
              <a:t/>
            </a:r>
            <a:endParaRPr/>
          </a:p>
          <a:p>
            <a:pPr lvl="0">
              <a:spcBef>
                <a:spcPts val="0"/>
              </a:spcBef>
              <a:buNone/>
            </a:pPr>
            <a:r>
              <a:rPr lang="en"/>
              <a:t>The dataset we are using are based on Ramsey’s recommendation of this Washington Post article which shows 75 years of major refugee crises around the world</a:t>
            </a:r>
          </a:p>
          <a:p>
            <a:pPr lvl="0">
              <a:spcBef>
                <a:spcPts val="0"/>
              </a:spcBef>
              <a:buNone/>
            </a:pPr>
            <a:r>
              <a:t/>
            </a:r>
            <a:endParaRPr/>
          </a:p>
          <a:p>
            <a:pPr lvl="0">
              <a:spcBef>
                <a:spcPts val="0"/>
              </a:spcBef>
              <a:buNone/>
            </a:pPr>
            <a:r>
              <a:rPr lang="en"/>
              <a:t>The data in the article was extracted manually through UN archives and other historical documents. The benefit here is that much of the dirty work was already done for us. However, it is not always clear where the refugees ended up post-migration. Additionally, in instances when they spread to multiple countries or across a continent, the breakdown of what percentage ended up where is not specified.</a:t>
            </a:r>
          </a:p>
          <a:p>
            <a:pPr lvl="0">
              <a:spcBef>
                <a:spcPts val="0"/>
              </a:spcBef>
              <a:buNone/>
            </a:pPr>
            <a:r>
              <a:t/>
            </a:r>
            <a:endParaRPr/>
          </a:p>
          <a:p>
            <a:pPr lvl="0">
              <a:spcBef>
                <a:spcPts val="0"/>
              </a:spcBef>
              <a:buNone/>
            </a:pPr>
            <a:r>
              <a:rPr lang="en"/>
              <a:t>This requires us to spend more time researching on these events.</a:t>
            </a:r>
          </a:p>
          <a:p>
            <a:pPr lvl="0">
              <a:spcBef>
                <a:spcPts val="0"/>
              </a:spcBef>
              <a:buNone/>
            </a:pPr>
            <a:r>
              <a:t/>
            </a:r>
            <a:endParaRPr/>
          </a:p>
          <a:p>
            <a:pPr lvl="0">
              <a:spcBef>
                <a:spcPts val="0"/>
              </a:spcBef>
              <a:buNone/>
            </a:pPr>
            <a:r>
              <a:rPr lang="en"/>
              <a:t>Next, Ramsey will go through the iterations of design of our project</a:t>
            </a:r>
          </a:p>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Map of globe</a:t>
            </a:r>
          </a:p>
          <a:p>
            <a:pPr lvl="0">
              <a:spcBef>
                <a:spcPts val="0"/>
              </a:spcBef>
              <a:buNone/>
            </a:pPr>
            <a:r>
              <a:rPr lang="en"/>
              <a:t>Timeline controls (stepwise vs continuous)</a:t>
            </a:r>
          </a:p>
          <a:p>
            <a:pPr lvl="0">
              <a:spcBef>
                <a:spcPts val="0"/>
              </a:spcBef>
              <a:buNone/>
            </a:pPr>
            <a:r>
              <a:rPr lang="en"/>
              <a:t>Arcs to show migration</a:t>
            </a:r>
          </a:p>
          <a:p>
            <a:pPr lvl="0">
              <a:spcBef>
                <a:spcPts val="0"/>
              </a:spcBef>
              <a:buNone/>
            </a:pPr>
            <a:r>
              <a:rPr lang="en"/>
              <a:t>Tool tips - to display more about a specific cause of migration</a:t>
            </a:r>
          </a:p>
          <a:p>
            <a:pPr lvl="0">
              <a:spcBef>
                <a:spcPts val="0"/>
              </a:spcBef>
              <a:buNone/>
            </a:pPr>
            <a:r>
              <a:rPr lang="en"/>
              <a:t>Conflict summary text box, link to background</a:t>
            </a:r>
          </a:p>
          <a:p>
            <a:pPr lvl="0">
              <a:spcBef>
                <a:spcPts val="0"/>
              </a:spcBef>
              <a:buNone/>
            </a:pPr>
            <a:r>
              <a:t/>
            </a:r>
            <a:endParaRPr/>
          </a:p>
          <a:p>
            <a:pPr lvl="0">
              <a:spcBef>
                <a:spcPts val="0"/>
              </a:spcBef>
              <a:buNone/>
            </a:pPr>
            <a:r>
              <a:rPr lang="en"/>
              <a:t>TBD: This is just the initial design ideas. As we move into implementation,</a:t>
            </a:r>
          </a:p>
          <a:p>
            <a:pPr lvl="0">
              <a:spcBef>
                <a:spcPts val="0"/>
              </a:spcBef>
              <a:buNone/>
            </a:pPr>
            <a:r>
              <a:t/>
            </a:r>
            <a:endParaRPr/>
          </a:p>
          <a:p>
            <a:pPr lvl="0">
              <a:spcBef>
                <a:spcPts val="0"/>
              </a:spcBef>
              <a:buNone/>
            </a:pPr>
            <a:r>
              <a:rPr lang="en"/>
              <a:t>Jason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Example of easy to implement JS maps</a:t>
            </a:r>
          </a:p>
          <a:p>
            <a:pPr lvl="0">
              <a:spcBef>
                <a:spcPts val="0"/>
              </a:spcBef>
              <a:buNone/>
            </a:pPr>
            <a:r>
              <a:t/>
            </a:r>
            <a:endParaRPr/>
          </a:p>
          <a:p>
            <a:pPr lvl="0">
              <a:spcBef>
                <a:spcPts val="0"/>
              </a:spcBef>
              <a:buNone/>
            </a:pPr>
            <a:r>
              <a:rPr lang="en"/>
              <a:t>Ramsey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u="sng">
                <a:solidFill>
                  <a:schemeClr val="hlink"/>
                </a:solidFill>
                <a:hlinkClick r:id="rId2"/>
              </a:rPr>
              <a:t>https://docs.google.com/document/d/1mfZql-dMiPlm2TcQo7FjINxhgPs5oemLax_jwVVuEdM/edit</a:t>
            </a:r>
          </a:p>
          <a:p>
            <a:pPr lvl="0">
              <a:spcBef>
                <a:spcPts val="0"/>
              </a:spcBef>
              <a:buNone/>
            </a:pPr>
            <a:r>
              <a:t/>
            </a:r>
            <a:endParaRPr/>
          </a:p>
          <a:p>
            <a:pPr lvl="0">
              <a:spcBef>
                <a:spcPts val="0"/>
              </a:spcBef>
              <a:buNone/>
            </a:pPr>
            <a:r>
              <a:rPr lang="en"/>
              <a:t>We are starting with the existing design from metrocosm.com</a:t>
            </a:r>
          </a:p>
          <a:p>
            <a:pPr lvl="0">
              <a:spcBef>
                <a:spcPts val="0"/>
              </a:spcBef>
              <a:buNone/>
            </a:pPr>
            <a:r>
              <a:t/>
            </a:r>
            <a:endParaRPr/>
          </a:p>
          <a:p>
            <a:pPr lvl="0">
              <a:spcBef>
                <a:spcPts val="0"/>
              </a:spcBef>
              <a:buNone/>
            </a:pPr>
            <a:r>
              <a:rPr lang="en"/>
              <a:t>Pros:</a:t>
            </a:r>
          </a:p>
          <a:p>
            <a:pPr indent="-228600" lvl="0" marL="457200" rtl="0">
              <a:spcBef>
                <a:spcPts val="0"/>
              </a:spcBef>
              <a:buChar char="-"/>
            </a:pPr>
            <a:r>
              <a:rPr lang="en"/>
              <a:t>Clean, elegant viz to tell story of US migration history since 1870</a:t>
            </a:r>
          </a:p>
          <a:p>
            <a:pPr indent="-228600" lvl="0" marL="457200" rtl="0">
              <a:spcBef>
                <a:spcPts val="0"/>
              </a:spcBef>
              <a:buChar char="-"/>
            </a:pPr>
            <a:r>
              <a:rPr lang="en"/>
              <a:t>Informative with top countries </a:t>
            </a:r>
          </a:p>
          <a:p>
            <a:pPr lvl="0">
              <a:spcBef>
                <a:spcPts val="0"/>
              </a:spcBef>
              <a:buNone/>
            </a:pPr>
            <a:r>
              <a:rPr lang="en"/>
              <a:t>Cons:</a:t>
            </a:r>
          </a:p>
          <a:p>
            <a:pPr indent="-228600" lvl="0" marL="457200" rtl="0">
              <a:spcBef>
                <a:spcPts val="0"/>
              </a:spcBef>
              <a:buChar char="-"/>
            </a:pPr>
            <a:r>
              <a:rPr lang="en"/>
              <a:t>US-only data viz</a:t>
            </a:r>
          </a:p>
          <a:p>
            <a:pPr indent="-228600" lvl="0" marL="457200" rtl="0">
              <a:spcBef>
                <a:spcPts val="0"/>
              </a:spcBef>
              <a:buChar char="-"/>
            </a:pPr>
            <a:r>
              <a:rPr lang="en"/>
              <a:t>Only show top 3 countries</a:t>
            </a:r>
          </a:p>
          <a:p>
            <a:pPr indent="-228600" lvl="0" marL="457200" rtl="0">
              <a:spcBef>
                <a:spcPts val="0"/>
              </a:spcBef>
              <a:buChar char="-"/>
            </a:pPr>
            <a:r>
              <a:rPr lang="en"/>
              <a:t>Doesn’t show the event details</a:t>
            </a:r>
          </a:p>
          <a:p>
            <a:pPr lvl="0">
              <a:spcBef>
                <a:spcPts val="0"/>
              </a:spcBef>
              <a:buNone/>
            </a:pPr>
            <a:r>
              <a:rPr lang="en"/>
              <a:t>Jason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rPr b="1" lang="en"/>
              <a:t>Thong</a:t>
            </a:r>
            <a:r>
              <a:rPr lang="en"/>
              <a:t>: </a:t>
            </a:r>
            <a:r>
              <a:rPr lang="en"/>
              <a:t>Since the midterm presentation, we had addressed many outstanding issues. Here are the major ones:</a:t>
            </a:r>
          </a:p>
          <a:p>
            <a:pPr indent="-298450" lvl="0" marL="457200" rtl="0">
              <a:lnSpc>
                <a:spcPct val="115000"/>
              </a:lnSpc>
              <a:spcBef>
                <a:spcPts val="0"/>
              </a:spcBef>
              <a:spcAft>
                <a:spcPts val="1600"/>
              </a:spcAft>
              <a:buClr>
                <a:srgbClr val="000000"/>
              </a:buClr>
              <a:buSzPct val="100000"/>
              <a:buFont typeface="Arial"/>
              <a:buChar char="-"/>
            </a:pPr>
            <a:r>
              <a:rPr lang="en"/>
              <a:t>Difficulty understand the existing code, specifically how the data objects</a:t>
            </a:r>
          </a:p>
          <a:p>
            <a:pPr indent="-298450" lvl="0" marL="457200" rtl="0">
              <a:lnSpc>
                <a:spcPct val="115000"/>
              </a:lnSpc>
              <a:spcBef>
                <a:spcPts val="0"/>
              </a:spcBef>
              <a:spcAft>
                <a:spcPts val="1600"/>
              </a:spcAft>
              <a:buClr>
                <a:srgbClr val="000000"/>
              </a:buClr>
              <a:buSzPct val="100000"/>
              <a:buFont typeface="Arial"/>
              <a:buChar char="-"/>
            </a:pPr>
            <a:r>
              <a:rPr lang="en"/>
              <a:t>How to draw multiple migration paths from a country</a:t>
            </a:r>
          </a:p>
          <a:p>
            <a:pPr indent="-298450" lvl="0" marL="457200" rtl="0">
              <a:lnSpc>
                <a:spcPct val="115000"/>
              </a:lnSpc>
              <a:spcBef>
                <a:spcPts val="0"/>
              </a:spcBef>
              <a:spcAft>
                <a:spcPts val="1600"/>
              </a:spcAft>
              <a:buClr>
                <a:srgbClr val="000000"/>
              </a:buClr>
              <a:buSzPct val="100000"/>
              <a:buFont typeface="Arial"/>
              <a:buChar char="-"/>
            </a:pPr>
            <a:r>
              <a:rPr lang="en"/>
              <a:t>Linking events and the corresponding migration paths</a:t>
            </a:r>
          </a:p>
          <a:p>
            <a:pPr indent="-298450" lvl="0" marL="457200" rtl="0">
              <a:lnSpc>
                <a:spcPct val="115000"/>
              </a:lnSpc>
              <a:spcBef>
                <a:spcPts val="0"/>
              </a:spcBef>
              <a:spcAft>
                <a:spcPts val="1600"/>
              </a:spcAft>
              <a:buClr>
                <a:srgbClr val="000000"/>
              </a:buClr>
              <a:buSzPct val="100000"/>
              <a:buFont typeface="Arial"/>
              <a:buChar char="-"/>
            </a:pPr>
            <a:r>
              <a:rPr lang="en"/>
              <a:t>How to control number of dots for migration</a:t>
            </a:r>
          </a:p>
          <a:p>
            <a:pPr lvl="0" rtl="0">
              <a:lnSpc>
                <a:spcPct val="115000"/>
              </a:lnSpc>
              <a:spcBef>
                <a:spcPts val="0"/>
              </a:spcBef>
              <a:spcAft>
                <a:spcPts val="1600"/>
              </a:spcAft>
              <a:buNone/>
            </a:pPr>
            <a:r>
              <a:rPr lang="en"/>
              <a:t>Solutions:</a:t>
            </a:r>
          </a:p>
          <a:p>
            <a:pPr indent="-228600" lvl="0" marL="457200" rtl="0">
              <a:lnSpc>
                <a:spcPct val="115000"/>
              </a:lnSpc>
              <a:spcBef>
                <a:spcPts val="0"/>
              </a:spcBef>
              <a:spcAft>
                <a:spcPts val="1600"/>
              </a:spcAft>
              <a:buChar char="-"/>
            </a:pPr>
            <a:r>
              <a:rPr lang="en"/>
              <a:t>We have replaced the existing code with our new implementations to address all these issues:</a:t>
            </a:r>
          </a:p>
          <a:p>
            <a:pPr indent="-228600" lvl="1" marL="914400" rtl="0">
              <a:lnSpc>
                <a:spcPct val="115000"/>
              </a:lnSpc>
              <a:spcBef>
                <a:spcPts val="0"/>
              </a:spcBef>
              <a:spcAft>
                <a:spcPts val="1600"/>
              </a:spcAft>
              <a:buChar char="-"/>
            </a:pPr>
            <a:r>
              <a:rPr lang="en"/>
              <a:t>code to generate the paths between 2 points in the map</a:t>
            </a:r>
          </a:p>
          <a:p>
            <a:pPr indent="-228600" lvl="1" marL="914400" rtl="0">
              <a:lnSpc>
                <a:spcPct val="115000"/>
              </a:lnSpc>
              <a:spcBef>
                <a:spcPts val="0"/>
              </a:spcBef>
              <a:spcAft>
                <a:spcPts val="1600"/>
              </a:spcAft>
              <a:buChar char="-"/>
            </a:pPr>
            <a:r>
              <a:rPr lang="en"/>
              <a:t>multiple migration paths</a:t>
            </a:r>
          </a:p>
          <a:p>
            <a:pPr indent="-228600" lvl="1" marL="914400" rtl="0">
              <a:lnSpc>
                <a:spcPct val="115000"/>
              </a:lnSpc>
              <a:spcBef>
                <a:spcPts val="0"/>
              </a:spcBef>
              <a:spcAft>
                <a:spcPts val="1600"/>
              </a:spcAft>
              <a:buChar char="-"/>
            </a:pPr>
            <a:r>
              <a:rPr lang="en"/>
              <a:t>Calculate dots to represent the migration population</a:t>
            </a:r>
          </a:p>
          <a:p>
            <a:pPr indent="-228600" lvl="1" marL="914400" rtl="0">
              <a:lnSpc>
                <a:spcPct val="115000"/>
              </a:lnSpc>
              <a:spcBef>
                <a:spcPts val="0"/>
              </a:spcBef>
              <a:spcAft>
                <a:spcPts val="1600"/>
              </a:spcAft>
              <a:buChar char="-"/>
            </a:pPr>
            <a:r>
              <a:rPr lang="en"/>
              <a:t>Link and color-code the top 3 events and their corresponding migration paths</a:t>
            </a:r>
          </a:p>
          <a:p>
            <a:pPr indent="-228600" lvl="0" marL="457200" rtl="0">
              <a:lnSpc>
                <a:spcPct val="115000"/>
              </a:lnSpc>
              <a:spcBef>
                <a:spcPts val="0"/>
              </a:spcBef>
              <a:spcAft>
                <a:spcPts val="1600"/>
              </a:spcAft>
              <a:buChar char="-"/>
            </a:pPr>
            <a:r>
              <a:rPr lang="en"/>
              <a:t>We follow the minimalist coloring principle: only use colors when necessary to draw attention to the migration paths and events</a:t>
            </a:r>
          </a:p>
          <a:p>
            <a:pPr lvl="0" rtl="0">
              <a:lnSpc>
                <a:spcPct val="115000"/>
              </a:lnSpc>
              <a:spcBef>
                <a:spcPts val="0"/>
              </a:spcBef>
              <a:spcAft>
                <a:spcPts val="1600"/>
              </a:spcAft>
              <a:buNone/>
            </a:pPr>
            <a:r>
              <a:rPr lang="en"/>
              <a:t>More details are documented </a:t>
            </a:r>
            <a:r>
              <a:rPr lang="en" u="sng">
                <a:hlinkClick r:id="rId2"/>
              </a:rPr>
              <a:t>here</a:t>
            </a:r>
          </a:p>
          <a:p>
            <a:pPr lvl="0" rtl="0">
              <a:lnSpc>
                <a:spcPct val="115000"/>
              </a:lnSpc>
              <a:spcBef>
                <a:spcPts val="0"/>
              </a:spcBef>
              <a:spcAft>
                <a:spcPts val="1600"/>
              </a:spcAft>
              <a:buNone/>
            </a:pPr>
            <a:r>
              <a:rPr lang="en"/>
              <a:t>Code repo: </a:t>
            </a:r>
            <a:r>
              <a:rPr lang="en" u="sng">
                <a:hlinkClick r:id="rId3"/>
              </a:rPr>
              <a:t>https://github.com/ramseynoj/history_of_refugee_migration</a:t>
            </a:r>
          </a:p>
          <a:p>
            <a:pPr lvl="0" rtl="0">
              <a:lnSpc>
                <a:spcPct val="115000"/>
              </a:lnSpc>
              <a:spcBef>
                <a:spcPts val="0"/>
              </a:spcBef>
              <a:spcAft>
                <a:spcPts val="1600"/>
              </a:spcAft>
              <a:buNone/>
            </a:pPr>
            <a:r>
              <a:rPr lang="en"/>
              <a:t>We also benefited a great deal from the feedback of the usability testing. On the next slide, Jason will talk more about it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7007735" y="3176887"/>
            <a:ext cx="562200" cy="0"/>
          </a:xfrm>
          <a:prstGeom prst="straightConnector1">
            <a:avLst/>
          </a:prstGeom>
          <a:noFill/>
          <a:ln cap="flat" cmpd="sng" w="76200">
            <a:solidFill>
              <a:schemeClr val="lt2"/>
            </a:solidFill>
            <a:prstDash val="solid"/>
            <a:round/>
            <a:headEnd len="med" w="med" type="none"/>
            <a:tailEnd len="med" w="med" type="none"/>
          </a:ln>
        </p:spPr>
      </p:cxnSp>
      <p:cxnSp>
        <p:nvCxnSpPr>
          <p:cNvPr id="11" name="Shape 11"/>
          <p:cNvCxnSpPr/>
          <p:nvPr/>
        </p:nvCxnSpPr>
        <p:spPr>
          <a:xfrm>
            <a:off x="1575034" y="3158251"/>
            <a:ext cx="562200" cy="0"/>
          </a:xfrm>
          <a:prstGeom prst="straightConnector1">
            <a:avLst/>
          </a:prstGeom>
          <a:noFill/>
          <a:ln cap="flat" cmpd="sng" w="76200">
            <a:solidFill>
              <a:schemeClr val="lt2"/>
            </a:solidFill>
            <a:prstDash val="solid"/>
            <a:round/>
            <a:headEnd len="med" w="med" type="none"/>
            <a:tailEnd len="med" w="med" type="none"/>
          </a:ln>
        </p:spPr>
      </p:cxnSp>
      <p:grpSp>
        <p:nvGrpSpPr>
          <p:cNvPr id="12" name="Shape 12"/>
          <p:cNvGrpSpPr/>
          <p:nvPr/>
        </p:nvGrpSpPr>
        <p:grpSpPr>
          <a:xfrm>
            <a:off x="1004144" y="1022025"/>
            <a:ext cx="7136667" cy="152400"/>
            <a:chOff x="1346428" y="1011300"/>
            <a:chExt cx="6452100" cy="152400"/>
          </a:xfrm>
        </p:grpSpPr>
        <p:cxnSp>
          <p:nvCxnSpPr>
            <p:cNvPr id="13" name="Shape 13"/>
            <p:cNvCxnSpPr/>
            <p:nvPr/>
          </p:nvCxnSpPr>
          <p:spPr>
            <a:xfrm rot="10800000">
              <a:off x="1346428" y="1011300"/>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4" name="Shape 14"/>
            <p:cNvCxnSpPr/>
            <p:nvPr/>
          </p:nvCxnSpPr>
          <p:spPr>
            <a:xfrm rot="10800000">
              <a:off x="1346428" y="1163700"/>
              <a:ext cx="6452100" cy="0"/>
            </a:xfrm>
            <a:prstGeom prst="straightConnector1">
              <a:avLst/>
            </a:prstGeom>
            <a:noFill/>
            <a:ln cap="flat" cmpd="sng" w="9525">
              <a:solidFill>
                <a:schemeClr val="accent3"/>
              </a:solidFill>
              <a:prstDash val="solid"/>
              <a:round/>
              <a:headEnd len="med" w="med" type="none"/>
              <a:tailEnd len="med" w="med" type="none"/>
            </a:ln>
          </p:spPr>
        </p:cxnSp>
      </p:grpSp>
      <p:grpSp>
        <p:nvGrpSpPr>
          <p:cNvPr id="15" name="Shape 15"/>
          <p:cNvGrpSpPr/>
          <p:nvPr/>
        </p:nvGrpSpPr>
        <p:grpSpPr>
          <a:xfrm>
            <a:off x="1004151" y="3969100"/>
            <a:ext cx="7136667" cy="152400"/>
            <a:chOff x="1346435" y="3969087"/>
            <a:chExt cx="6452100" cy="152400"/>
          </a:xfrm>
        </p:grpSpPr>
        <p:cxnSp>
          <p:nvCxnSpPr>
            <p:cNvPr id="16" name="Shape 16"/>
            <p:cNvCxnSpPr/>
            <p:nvPr/>
          </p:nvCxnSpPr>
          <p:spPr>
            <a:xfrm>
              <a:off x="1346435" y="4121487"/>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7" name="Shape 17"/>
            <p:cNvCxnSpPr/>
            <p:nvPr/>
          </p:nvCxnSpPr>
          <p:spPr>
            <a:xfrm>
              <a:off x="1346435" y="3969087"/>
              <a:ext cx="6452100" cy="0"/>
            </a:xfrm>
            <a:prstGeom prst="straightConnector1">
              <a:avLst/>
            </a:prstGeom>
            <a:noFill/>
            <a:ln cap="flat" cmpd="sng" w="9525">
              <a:solidFill>
                <a:schemeClr val="accent3"/>
              </a:solidFill>
              <a:prstDash val="solid"/>
              <a:round/>
              <a:headEnd len="med" w="med" type="none"/>
              <a:tailEnd len="med" w="med" type="none"/>
            </a:ln>
          </p:spPr>
        </p:cxnSp>
      </p:grpSp>
      <p:sp>
        <p:nvSpPr>
          <p:cNvPr id="18" name="Shape 18"/>
          <p:cNvSpPr txBox="1"/>
          <p:nvPr>
            <p:ph type="ctrTitle"/>
          </p:nvPr>
        </p:nvSpPr>
        <p:spPr>
          <a:xfrm>
            <a:off x="1004150" y="1751764"/>
            <a:ext cx="7136700" cy="1022400"/>
          </a:xfrm>
          <a:prstGeom prst="rect">
            <a:avLst/>
          </a:prstGeom>
        </p:spPr>
        <p:txBody>
          <a:bodyPr anchorCtr="0" anchor="b" bIns="91425" lIns="91425" rIns="91425"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19" name="Shape 19"/>
          <p:cNvSpPr txBox="1"/>
          <p:nvPr>
            <p:ph idx="1" type="subTitle"/>
          </p:nvPr>
        </p:nvSpPr>
        <p:spPr>
          <a:xfrm>
            <a:off x="2137225" y="2850039"/>
            <a:ext cx="4870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5"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7" name="Shape 57"/>
          <p:cNvSpPr txBox="1"/>
          <p:nvPr>
            <p:ph type="title"/>
          </p:nvPr>
        </p:nvSpPr>
        <p:spPr>
          <a:xfrm>
            <a:off x="311700" y="1304850"/>
            <a:ext cx="8520600" cy="1538400"/>
          </a:xfrm>
          <a:prstGeom prst="rect">
            <a:avLst/>
          </a:prstGeom>
        </p:spPr>
        <p:txBody>
          <a:bodyPr anchorCtr="0" anchor="ctr" bIns="91425" lIns="91425" rIns="91425" tIns="91425"/>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p:txBody>
      </p:sp>
      <p:sp>
        <p:nvSpPr>
          <p:cNvPr id="58" name="Shape 58"/>
          <p:cNvSpPr txBox="1"/>
          <p:nvPr>
            <p:ph idx="1" type="body"/>
          </p:nvPr>
        </p:nvSpPr>
        <p:spPr>
          <a:xfrm>
            <a:off x="311700" y="2995650"/>
            <a:ext cx="85206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9" name="Shape 5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0" name="Shape 60"/>
        <p:cNvGrpSpPr/>
        <p:nvPr/>
      </p:nvGrpSpPr>
      <p:grpSpPr>
        <a:xfrm>
          <a:off x="0" y="0"/>
          <a:ext cx="0" cy="0"/>
          <a:chOff x="0" y="0"/>
          <a:chExt cx="0" cy="0"/>
        </a:xfrm>
      </p:grpSpPr>
      <p:sp>
        <p:nvSpPr>
          <p:cNvPr id="61" name="Shape 6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3" name="Shape 23"/>
          <p:cNvSpPr txBox="1"/>
          <p:nvPr>
            <p:ph type="title"/>
          </p:nvPr>
        </p:nvSpPr>
        <p:spPr>
          <a:xfrm>
            <a:off x="311700" y="814800"/>
            <a:ext cx="8571300" cy="942000"/>
          </a:xfrm>
          <a:prstGeom prst="rect">
            <a:avLst/>
          </a:prstGeom>
        </p:spPr>
        <p:txBody>
          <a:bodyPr anchorCtr="0" anchor="ctr"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5"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11700" y="1266325"/>
            <a:ext cx="8520600" cy="330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9" name="Shape 2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0" name="Shape 30"/>
        <p:cNvGrpSpPr/>
        <p:nvPr/>
      </p:nvGrpSpPr>
      <p:grpSpPr>
        <a:xfrm>
          <a:off x="0" y="0"/>
          <a:ext cx="0" cy="0"/>
          <a:chOff x="0" y="0"/>
          <a:chExt cx="0" cy="0"/>
        </a:xfrm>
      </p:grpSpPr>
      <p:sp>
        <p:nvSpPr>
          <p:cNvPr id="31" name="Shape 31"/>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 type="body"/>
          </p:nvPr>
        </p:nvSpPr>
        <p:spPr>
          <a:xfrm>
            <a:off x="311700" y="1266175"/>
            <a:ext cx="3999900" cy="33027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3" name="Shape 33"/>
          <p:cNvSpPr txBox="1"/>
          <p:nvPr>
            <p:ph idx="2" type="body"/>
          </p:nvPr>
        </p:nvSpPr>
        <p:spPr>
          <a:xfrm>
            <a:off x="4832400" y="1266175"/>
            <a:ext cx="3999900" cy="33027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5" name="Shape 35"/>
        <p:cNvGrpSpPr/>
        <p:nvPr/>
      </p:nvGrpSpPr>
      <p:grpSpPr>
        <a:xfrm>
          <a:off x="0" y="0"/>
          <a:ext cx="0" cy="0"/>
          <a:chOff x="0" y="0"/>
          <a:chExt cx="0" cy="0"/>
        </a:xfrm>
      </p:grpSpPr>
      <p:sp>
        <p:nvSpPr>
          <p:cNvPr id="36" name="Shape 36"/>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8" name="Shape 38"/>
        <p:cNvGrpSpPr/>
        <p:nvPr/>
      </p:nvGrpSpPr>
      <p:grpSpPr>
        <a:xfrm>
          <a:off x="0" y="0"/>
          <a:ext cx="0" cy="0"/>
          <a:chOff x="0" y="0"/>
          <a:chExt cx="0" cy="0"/>
        </a:xfrm>
      </p:grpSpPr>
      <p:sp>
        <p:nvSpPr>
          <p:cNvPr id="39" name="Shape 3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6"/>
        </a:solidFill>
      </p:bgPr>
    </p:bg>
    <p:spTree>
      <p:nvGrpSpPr>
        <p:cNvPr id="42" name="Shape 42"/>
        <p:cNvGrpSpPr/>
        <p:nvPr/>
      </p:nvGrpSpPr>
      <p:grpSpPr>
        <a:xfrm>
          <a:off x="0" y="0"/>
          <a:ext cx="0" cy="0"/>
          <a:chOff x="0" y="0"/>
          <a:chExt cx="0" cy="0"/>
        </a:xfrm>
      </p:grpSpPr>
      <p:sp>
        <p:nvSpPr>
          <p:cNvPr id="43" name="Shape 43"/>
          <p:cNvSpPr txBox="1"/>
          <p:nvPr>
            <p:ph type="title"/>
          </p:nvPr>
        </p:nvSpPr>
        <p:spPr>
          <a:xfrm>
            <a:off x="490250" y="526350"/>
            <a:ext cx="5613600" cy="4090800"/>
          </a:xfrm>
          <a:prstGeom prst="rect">
            <a:avLst/>
          </a:prstGeom>
        </p:spPr>
        <p:txBody>
          <a:bodyPr anchorCtr="0" anchor="ctr" bIns="91425" lIns="91425" rIns="91425" tIns="91425"/>
          <a:lstStyle>
            <a:lvl1pPr lvl="0">
              <a:spcBef>
                <a:spcPts val="0"/>
              </a:spcBef>
              <a:buClr>
                <a:schemeClr val="dk2"/>
              </a:buClr>
              <a:buSzPct val="100000"/>
              <a:defRPr b="0" sz="5400">
                <a:solidFill>
                  <a:schemeClr val="dk2"/>
                </a:solidFill>
              </a:defRPr>
            </a:lvl1pPr>
            <a:lvl2pPr lvl="1">
              <a:spcBef>
                <a:spcPts val="0"/>
              </a:spcBef>
              <a:buClr>
                <a:schemeClr val="dk2"/>
              </a:buClr>
              <a:buSzPct val="100000"/>
              <a:defRPr b="0" sz="5400">
                <a:solidFill>
                  <a:schemeClr val="dk2"/>
                </a:solidFill>
              </a:defRPr>
            </a:lvl2pPr>
            <a:lvl3pPr lvl="2">
              <a:spcBef>
                <a:spcPts val="0"/>
              </a:spcBef>
              <a:buClr>
                <a:schemeClr val="dk2"/>
              </a:buClr>
              <a:buSzPct val="100000"/>
              <a:defRPr b="0" sz="5400">
                <a:solidFill>
                  <a:schemeClr val="dk2"/>
                </a:solidFill>
              </a:defRPr>
            </a:lvl3pPr>
            <a:lvl4pPr lvl="3">
              <a:spcBef>
                <a:spcPts val="0"/>
              </a:spcBef>
              <a:buClr>
                <a:schemeClr val="dk2"/>
              </a:buClr>
              <a:buSzPct val="100000"/>
              <a:defRPr b="0" sz="5400">
                <a:solidFill>
                  <a:schemeClr val="dk2"/>
                </a:solidFill>
              </a:defRPr>
            </a:lvl4pPr>
            <a:lvl5pPr lvl="4">
              <a:spcBef>
                <a:spcPts val="0"/>
              </a:spcBef>
              <a:buClr>
                <a:schemeClr val="dk2"/>
              </a:buClr>
              <a:buSzPct val="100000"/>
              <a:defRPr b="0" sz="5400">
                <a:solidFill>
                  <a:schemeClr val="dk2"/>
                </a:solidFill>
              </a:defRPr>
            </a:lvl5pPr>
            <a:lvl6pPr lvl="5">
              <a:spcBef>
                <a:spcPts val="0"/>
              </a:spcBef>
              <a:buClr>
                <a:schemeClr val="dk2"/>
              </a:buClr>
              <a:buSzPct val="100000"/>
              <a:defRPr b="0" sz="5400">
                <a:solidFill>
                  <a:schemeClr val="dk2"/>
                </a:solidFill>
              </a:defRPr>
            </a:lvl6pPr>
            <a:lvl7pPr lvl="6">
              <a:spcBef>
                <a:spcPts val="0"/>
              </a:spcBef>
              <a:buClr>
                <a:schemeClr val="dk2"/>
              </a:buClr>
              <a:buSzPct val="100000"/>
              <a:defRPr b="0" sz="5400">
                <a:solidFill>
                  <a:schemeClr val="dk2"/>
                </a:solidFill>
              </a:defRPr>
            </a:lvl7pPr>
            <a:lvl8pPr lvl="7">
              <a:spcBef>
                <a:spcPts val="0"/>
              </a:spcBef>
              <a:buClr>
                <a:schemeClr val="dk2"/>
              </a:buClr>
              <a:buSzPct val="100000"/>
              <a:defRPr b="0" sz="5400">
                <a:solidFill>
                  <a:schemeClr val="dk2"/>
                </a:solidFill>
              </a:defRPr>
            </a:lvl8pPr>
            <a:lvl9pPr lvl="8">
              <a:spcBef>
                <a:spcPts val="0"/>
              </a:spcBef>
              <a:buClr>
                <a:schemeClr val="dk2"/>
              </a:buClr>
              <a:buSzPct val="100000"/>
              <a:defRPr b="0" sz="5400">
                <a:solidFill>
                  <a:schemeClr val="dk2"/>
                </a:solidFill>
              </a:defRPr>
            </a:lvl9pPr>
          </a:lstStyle>
          <a:p/>
        </p:txBody>
      </p:sp>
      <p:sp>
        <p:nvSpPr>
          <p:cNvPr id="44" name="Shape 4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cxnSp>
        <p:nvCxnSpPr>
          <p:cNvPr id="47" name="Shape 47"/>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8" name="Shape 48"/>
          <p:cNvSpPr txBox="1"/>
          <p:nvPr>
            <p:ph type="title"/>
          </p:nvPr>
        </p:nvSpPr>
        <p:spPr>
          <a:xfrm>
            <a:off x="265500" y="1039675"/>
            <a:ext cx="4045200" cy="16758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9" name="Shape 49"/>
          <p:cNvSpPr txBox="1"/>
          <p:nvPr>
            <p:ph idx="1" type="subTitle"/>
          </p:nvPr>
        </p:nvSpPr>
        <p:spPr>
          <a:xfrm>
            <a:off x="265500" y="27268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ph idx="1" type="body"/>
          </p:nvPr>
        </p:nvSpPr>
        <p:spPr>
          <a:xfrm>
            <a:off x="311700" y="423072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p:txBody>
      </p:sp>
      <p:sp>
        <p:nvSpPr>
          <p:cNvPr id="54" name="Shape 5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707400"/>
          </a:xfrm>
          <a:prstGeom prst="rect">
            <a:avLst/>
          </a:prstGeom>
          <a:noFill/>
          <a:ln>
            <a:noFill/>
          </a:ln>
        </p:spPr>
        <p:txBody>
          <a:bodyPr anchorCtr="0" anchor="t" bIns="91425" lIns="91425" rIns="91425" tIns="91425"/>
          <a:lstStyle>
            <a:lvl1pPr lvl="0">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Shape 7"/>
          <p:cNvSpPr txBox="1"/>
          <p:nvPr>
            <p:ph idx="1" type="body"/>
          </p:nvPr>
        </p:nvSpPr>
        <p:spPr>
          <a:xfrm>
            <a:off x="311700" y="1266325"/>
            <a:ext cx="8520600" cy="33027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latin typeface="Open Sans"/>
                <a:ea typeface="Open Sans"/>
                <a:cs typeface="Open Sans"/>
                <a:sym typeface="Open Sans"/>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washingtonpost.com/graphics/world/historical-migrant-crisis/" TargetMode="External"/><Relationship Id="rId4" Type="http://schemas.openxmlformats.org/officeDocument/2006/relationships/image" Target="../media/image0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2.png"/><Relationship Id="rId4" Type="http://schemas.openxmlformats.org/officeDocument/2006/relationships/image" Target="../media/image0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ocs.google.com/spreadsheets/d/10OGax7p-naWTnCseHql_qOr0A_MDZ1C10WPCcd8B51E/edit#gid=0" TargetMode="External"/><Relationship Id="rId4" Type="http://schemas.openxmlformats.org/officeDocument/2006/relationships/hyperlink" Target="https://github.com/ramseynoj/history_of_refugee_migratio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ocs.google.com/spreadsheets/d/10OGax7p-naWTnCseHql_qOr0A_MDZ1C10WPCcd8B51E/edit#gid=1196664341"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docs.google.com/spreadsheets/d/10OGax7p-naWTnCseHql_qOr0A_MDZ1C10WPCcd8B51E/edit#gid=1196664341"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ramseynoj.github.io/history_of_refugee_migration/metrocosm/imigration-paths.html" TargetMode="External"/><Relationship Id="rId4" Type="http://schemas.openxmlformats.org/officeDocument/2006/relationships/image" Target="../media/image0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ctrTitle"/>
          </p:nvPr>
        </p:nvSpPr>
        <p:spPr>
          <a:xfrm>
            <a:off x="1004125" y="2012789"/>
            <a:ext cx="7136700" cy="1022400"/>
          </a:xfrm>
          <a:prstGeom prst="rect">
            <a:avLst/>
          </a:prstGeom>
        </p:spPr>
        <p:txBody>
          <a:bodyPr anchorCtr="0" anchor="b" bIns="91425" lIns="91425" rIns="91425" tIns="91425">
            <a:noAutofit/>
          </a:bodyPr>
          <a:lstStyle/>
          <a:p>
            <a:pPr lvl="0" rtl="0">
              <a:spcBef>
                <a:spcPts val="0"/>
              </a:spcBef>
              <a:buNone/>
            </a:pPr>
            <a:r>
              <a:rPr lang="en"/>
              <a:t>Global Migration of Refugees Since WWII</a:t>
            </a:r>
          </a:p>
        </p:txBody>
      </p:sp>
      <p:sp>
        <p:nvSpPr>
          <p:cNvPr id="67" name="Shape 67"/>
          <p:cNvSpPr txBox="1"/>
          <p:nvPr>
            <p:ph idx="1" type="subTitle"/>
          </p:nvPr>
        </p:nvSpPr>
        <p:spPr>
          <a:xfrm>
            <a:off x="2071375" y="2996525"/>
            <a:ext cx="5002200" cy="390600"/>
          </a:xfrm>
          <a:prstGeom prst="rect">
            <a:avLst/>
          </a:prstGeom>
        </p:spPr>
        <p:txBody>
          <a:bodyPr anchorCtr="0" anchor="t" bIns="91425" lIns="91425" rIns="91425" tIns="91425">
            <a:noAutofit/>
          </a:bodyPr>
          <a:lstStyle/>
          <a:p>
            <a:pPr lvl="0" rtl="0">
              <a:spcBef>
                <a:spcPts val="0"/>
              </a:spcBef>
              <a:buNone/>
            </a:pPr>
            <a:r>
              <a:rPr i="1" lang="en" sz="1400"/>
              <a:t>Ramsey Aweti,  Jason Becker, Thong Bui, Haroon Choudery</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
              <a:t>Original data: 75 years of major refugee crises around the world  </a:t>
            </a:r>
            <a:r>
              <a:rPr lang="en" sz="1200" u="sng">
                <a:solidFill>
                  <a:srgbClr val="1155CC"/>
                </a:solidFill>
                <a:hlinkClick r:id="rId3"/>
              </a:rPr>
              <a:t>https://www.washingtonpost.com/graphics/world/historical-migrant-crisis/</a:t>
            </a:r>
          </a:p>
          <a:p>
            <a:pPr lvl="0">
              <a:spcBef>
                <a:spcPts val="0"/>
              </a:spcBef>
              <a:buNone/>
            </a:pPr>
            <a:r>
              <a:rPr lang="en"/>
              <a:t>We extracted the data:</a:t>
            </a:r>
          </a:p>
          <a:p>
            <a:pPr lvl="0">
              <a:spcBef>
                <a:spcPts val="0"/>
              </a:spcBef>
              <a:buClr>
                <a:schemeClr val="dk1"/>
              </a:buClr>
              <a:buSzPct val="61111"/>
              <a:buFont typeface="Arial"/>
              <a:buNone/>
            </a:pPr>
            <a:r>
              <a:t/>
            </a:r>
            <a:endParaRPr/>
          </a:p>
          <a:p>
            <a:pPr lvl="0">
              <a:spcBef>
                <a:spcPts val="0"/>
              </a:spcBef>
              <a:buNone/>
            </a:pPr>
            <a:r>
              <a:t/>
            </a:r>
            <a:endParaRPr/>
          </a:p>
        </p:txBody>
      </p:sp>
      <p:pic>
        <p:nvPicPr>
          <p:cNvPr descr="Screen Shot 2017-03-06 at 9.21.18 AM.png" id="73" name="Shape 73"/>
          <p:cNvPicPr preferRelativeResize="0"/>
          <p:nvPr/>
        </p:nvPicPr>
        <p:blipFill>
          <a:blip r:embed="rId4">
            <a:alphaModFix/>
          </a:blip>
          <a:stretch>
            <a:fillRect/>
          </a:stretch>
        </p:blipFill>
        <p:spPr>
          <a:xfrm>
            <a:off x="412674" y="2484699"/>
            <a:ext cx="7342273" cy="1384475"/>
          </a:xfrm>
          <a:prstGeom prst="rect">
            <a:avLst/>
          </a:prstGeom>
          <a:noFill/>
          <a:ln>
            <a:noFill/>
          </a:ln>
        </p:spPr>
      </p:pic>
      <p:sp>
        <p:nvSpPr>
          <p:cNvPr id="74" name="Shape 74"/>
          <p:cNvSpPr txBox="1"/>
          <p:nvPr/>
        </p:nvSpPr>
        <p:spPr>
          <a:xfrm>
            <a:off x="0" y="0"/>
            <a:ext cx="9192900" cy="996900"/>
          </a:xfrm>
          <a:prstGeom prst="rect">
            <a:avLst/>
          </a:prstGeom>
          <a:noFill/>
          <a:ln>
            <a:noFill/>
          </a:ln>
        </p:spPr>
        <p:txBody>
          <a:bodyPr anchorCtr="0" anchor="ctr" bIns="91425" lIns="91425" rIns="91425" tIns="91425">
            <a:noAutofit/>
          </a:bodyPr>
          <a:lstStyle/>
          <a:p>
            <a:pPr lvl="0" rtl="0">
              <a:spcBef>
                <a:spcPts val="0"/>
              </a:spcBef>
              <a:buNone/>
            </a:pPr>
            <a:r>
              <a:rPr b="1" lang="en" sz="3600">
                <a:solidFill>
                  <a:schemeClr val="accent1"/>
                </a:solidFill>
                <a:latin typeface="PT Sans Narrow"/>
                <a:ea typeface="PT Sans Narrow"/>
                <a:cs typeface="PT Sans Narrow"/>
                <a:sym typeface="PT Sans Narrow"/>
              </a:rPr>
              <a:t>Dataset</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pic>
        <p:nvPicPr>
          <p:cNvPr id="79" name="Shape 79"/>
          <p:cNvPicPr preferRelativeResize="0"/>
          <p:nvPr/>
        </p:nvPicPr>
        <p:blipFill>
          <a:blip r:embed="rId3">
            <a:alphaModFix/>
          </a:blip>
          <a:stretch>
            <a:fillRect/>
          </a:stretch>
        </p:blipFill>
        <p:spPr>
          <a:xfrm>
            <a:off x="569350" y="707350"/>
            <a:ext cx="8005296" cy="3754776"/>
          </a:xfrm>
          <a:prstGeom prst="rect">
            <a:avLst/>
          </a:prstGeom>
          <a:noFill/>
          <a:ln>
            <a:noFill/>
          </a:ln>
        </p:spPr>
      </p:pic>
      <p:cxnSp>
        <p:nvCxnSpPr>
          <p:cNvPr id="80" name="Shape 80"/>
          <p:cNvCxnSpPr/>
          <p:nvPr/>
        </p:nvCxnSpPr>
        <p:spPr>
          <a:xfrm>
            <a:off x="4982450" y="3251175"/>
            <a:ext cx="563700" cy="211500"/>
          </a:xfrm>
          <a:prstGeom prst="straightConnector1">
            <a:avLst/>
          </a:prstGeom>
          <a:noFill/>
          <a:ln cap="flat" cmpd="sng" w="9525">
            <a:solidFill>
              <a:schemeClr val="dk2"/>
            </a:solidFill>
            <a:prstDash val="solid"/>
            <a:round/>
            <a:headEnd len="lg" w="lg" type="none"/>
            <a:tailEnd len="lg" w="lg" type="none"/>
          </a:ln>
        </p:spPr>
      </p:cxnSp>
      <p:sp>
        <p:nvSpPr>
          <p:cNvPr id="81" name="Shape 81"/>
          <p:cNvSpPr txBox="1"/>
          <p:nvPr/>
        </p:nvSpPr>
        <p:spPr>
          <a:xfrm>
            <a:off x="5475650" y="3382000"/>
            <a:ext cx="1308600" cy="432900"/>
          </a:xfrm>
          <a:prstGeom prst="rect">
            <a:avLst/>
          </a:prstGeom>
          <a:noFill/>
          <a:ln>
            <a:noFill/>
          </a:ln>
        </p:spPr>
        <p:txBody>
          <a:bodyPr anchorCtr="0" anchor="t" bIns="91425" lIns="91425" rIns="91425" tIns="91425">
            <a:noAutofit/>
          </a:bodyPr>
          <a:lstStyle/>
          <a:p>
            <a:pPr lvl="0">
              <a:spcBef>
                <a:spcPts val="0"/>
              </a:spcBef>
              <a:buNone/>
            </a:pPr>
            <a:r>
              <a:rPr lang="en" sz="800"/>
              <a:t>Uganda Expulsion Order</a:t>
            </a:r>
          </a:p>
        </p:txBody>
      </p:sp>
      <p:pic>
        <p:nvPicPr>
          <p:cNvPr id="82" name="Shape 82"/>
          <p:cNvPicPr preferRelativeResize="0"/>
          <p:nvPr/>
        </p:nvPicPr>
        <p:blipFill>
          <a:blip r:embed="rId4">
            <a:alphaModFix/>
          </a:blip>
          <a:stretch>
            <a:fillRect/>
          </a:stretch>
        </p:blipFill>
        <p:spPr>
          <a:xfrm>
            <a:off x="4894650" y="3251175"/>
            <a:ext cx="148175" cy="73250"/>
          </a:xfrm>
          <a:prstGeom prst="rect">
            <a:avLst/>
          </a:prstGeom>
          <a:noFill/>
          <a:ln>
            <a:noFill/>
          </a:ln>
        </p:spPr>
      </p:pic>
      <p:pic>
        <p:nvPicPr>
          <p:cNvPr id="83" name="Shape 83"/>
          <p:cNvPicPr preferRelativeResize="0"/>
          <p:nvPr/>
        </p:nvPicPr>
        <p:blipFill>
          <a:blip r:embed="rId4">
            <a:alphaModFix/>
          </a:blip>
          <a:stretch>
            <a:fillRect/>
          </a:stretch>
        </p:blipFill>
        <p:spPr>
          <a:xfrm>
            <a:off x="5047050" y="3403575"/>
            <a:ext cx="76325" cy="73250"/>
          </a:xfrm>
          <a:prstGeom prst="rect">
            <a:avLst/>
          </a:prstGeom>
          <a:noFill/>
          <a:ln>
            <a:noFill/>
          </a:ln>
        </p:spPr>
      </p:pic>
      <p:cxnSp>
        <p:nvCxnSpPr>
          <p:cNvPr id="84" name="Shape 84"/>
          <p:cNvCxnSpPr/>
          <p:nvPr/>
        </p:nvCxnSpPr>
        <p:spPr>
          <a:xfrm>
            <a:off x="3094350" y="4788475"/>
            <a:ext cx="3132000" cy="0"/>
          </a:xfrm>
          <a:prstGeom prst="straightConnector1">
            <a:avLst/>
          </a:prstGeom>
          <a:noFill/>
          <a:ln cap="flat" cmpd="sng" w="28575">
            <a:solidFill>
              <a:schemeClr val="dk2"/>
            </a:solidFill>
            <a:prstDash val="solid"/>
            <a:round/>
            <a:headEnd len="lg" w="lg" type="none"/>
            <a:tailEnd len="lg" w="lg" type="none"/>
          </a:ln>
        </p:spPr>
      </p:cxnSp>
      <p:cxnSp>
        <p:nvCxnSpPr>
          <p:cNvPr id="85" name="Shape 85"/>
          <p:cNvCxnSpPr/>
          <p:nvPr/>
        </p:nvCxnSpPr>
        <p:spPr>
          <a:xfrm>
            <a:off x="3985300" y="4678225"/>
            <a:ext cx="0" cy="220500"/>
          </a:xfrm>
          <a:prstGeom prst="straightConnector1">
            <a:avLst/>
          </a:prstGeom>
          <a:noFill/>
          <a:ln cap="flat" cmpd="sng" w="76200">
            <a:solidFill>
              <a:srgbClr val="FF9900"/>
            </a:solidFill>
            <a:prstDash val="solid"/>
            <a:round/>
            <a:headEnd len="lg" w="lg" type="none"/>
            <a:tailEnd len="lg" w="lg" type="none"/>
          </a:ln>
        </p:spPr>
      </p:cxnSp>
      <p:sp>
        <p:nvSpPr>
          <p:cNvPr id="86" name="Shape 86"/>
          <p:cNvSpPr txBox="1"/>
          <p:nvPr/>
        </p:nvSpPr>
        <p:spPr>
          <a:xfrm>
            <a:off x="3673000" y="4393525"/>
            <a:ext cx="624600" cy="284700"/>
          </a:xfrm>
          <a:prstGeom prst="rect">
            <a:avLst/>
          </a:prstGeom>
          <a:noFill/>
          <a:ln>
            <a:noFill/>
          </a:ln>
        </p:spPr>
        <p:txBody>
          <a:bodyPr anchorCtr="0" anchor="t" bIns="91425" lIns="91425" rIns="91425" tIns="91425">
            <a:noAutofit/>
          </a:bodyPr>
          <a:lstStyle/>
          <a:p>
            <a:pPr lvl="0">
              <a:spcBef>
                <a:spcPts val="0"/>
              </a:spcBef>
              <a:buNone/>
            </a:pPr>
            <a:r>
              <a:rPr lang="en" sz="1200"/>
              <a:t>1940</a:t>
            </a:r>
          </a:p>
        </p:txBody>
      </p:sp>
      <p:sp>
        <p:nvSpPr>
          <p:cNvPr id="87" name="Shape 87"/>
          <p:cNvSpPr/>
          <p:nvPr/>
        </p:nvSpPr>
        <p:spPr>
          <a:xfrm>
            <a:off x="2506525" y="1922825"/>
            <a:ext cx="1625760" cy="376563"/>
          </a:xfrm>
          <a:custGeom>
            <a:pathLst>
              <a:path extrusionOk="0" h="16165" w="60987">
                <a:moveTo>
                  <a:pt x="60987" y="0"/>
                </a:moveTo>
                <a:cubicBezTo>
                  <a:pt x="54925" y="612"/>
                  <a:pt x="34779" y="979"/>
                  <a:pt x="24615" y="3674"/>
                </a:cubicBezTo>
                <a:cubicBezTo>
                  <a:pt x="14450" y="6368"/>
                  <a:pt x="4102" y="14083"/>
                  <a:pt x="0" y="16165"/>
                </a:cubicBezTo>
              </a:path>
            </a:pathLst>
          </a:custGeom>
          <a:noFill/>
          <a:ln cap="flat" cmpd="sng" w="9525">
            <a:solidFill>
              <a:srgbClr val="0000FF"/>
            </a:solidFill>
            <a:prstDash val="solid"/>
            <a:round/>
            <a:headEnd len="lg" w="lg" type="none"/>
            <a:tailEnd len="lg" w="lg" type="none"/>
          </a:ln>
        </p:spPr>
      </p:sp>
      <p:sp>
        <p:nvSpPr>
          <p:cNvPr id="88" name="Shape 88"/>
          <p:cNvSpPr/>
          <p:nvPr/>
        </p:nvSpPr>
        <p:spPr>
          <a:xfrm rot="5400000">
            <a:off x="6327439" y="4724428"/>
            <a:ext cx="148200" cy="128100"/>
          </a:xfrm>
          <a:prstGeom prst="triangle">
            <a:avLst>
              <a:gd fmla="val 500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9" name="Shape 89"/>
          <p:cNvSpPr/>
          <p:nvPr/>
        </p:nvSpPr>
        <p:spPr>
          <a:xfrm>
            <a:off x="5886550" y="2497650"/>
            <a:ext cx="148180" cy="148204"/>
          </a:xfrm>
          <a:custGeom>
            <a:pathLst>
              <a:path extrusionOk="0" h="5511" w="6613">
                <a:moveTo>
                  <a:pt x="6613" y="5511"/>
                </a:moveTo>
                <a:cubicBezTo>
                  <a:pt x="5510" y="4592"/>
                  <a:pt x="1102" y="918"/>
                  <a:pt x="0" y="0"/>
                </a:cubicBezTo>
              </a:path>
            </a:pathLst>
          </a:custGeom>
          <a:noFill/>
          <a:ln cap="flat" cmpd="sng" w="9525">
            <a:solidFill>
              <a:srgbClr val="0000FF"/>
            </a:solidFill>
            <a:prstDash val="solid"/>
            <a:round/>
            <a:headEnd len="lg" w="lg" type="none"/>
            <a:tailEnd len="lg" w="lg" type="none"/>
          </a:ln>
        </p:spPr>
      </p:sp>
      <p:cxnSp>
        <p:nvCxnSpPr>
          <p:cNvPr id="90" name="Shape 90"/>
          <p:cNvCxnSpPr/>
          <p:nvPr/>
        </p:nvCxnSpPr>
        <p:spPr>
          <a:xfrm>
            <a:off x="6034725" y="2617950"/>
            <a:ext cx="1386900" cy="101100"/>
          </a:xfrm>
          <a:prstGeom prst="straightConnector1">
            <a:avLst/>
          </a:prstGeom>
          <a:noFill/>
          <a:ln cap="flat" cmpd="sng" w="9525">
            <a:solidFill>
              <a:schemeClr val="dk2"/>
            </a:solidFill>
            <a:prstDash val="solid"/>
            <a:round/>
            <a:headEnd len="lg" w="lg" type="none"/>
            <a:tailEnd len="lg" w="lg" type="none"/>
          </a:ln>
        </p:spPr>
      </p:cxnSp>
      <p:sp>
        <p:nvSpPr>
          <p:cNvPr id="91" name="Shape 91"/>
          <p:cNvSpPr txBox="1"/>
          <p:nvPr/>
        </p:nvSpPr>
        <p:spPr>
          <a:xfrm>
            <a:off x="191950" y="3403575"/>
            <a:ext cx="1919700" cy="1384800"/>
          </a:xfrm>
          <a:prstGeom prst="rect">
            <a:avLst/>
          </a:prstGeom>
          <a:noFill/>
          <a:ln>
            <a:noFill/>
          </a:ln>
        </p:spPr>
        <p:txBody>
          <a:bodyPr anchorCtr="0" anchor="t" bIns="91425" lIns="91425" rIns="91425" tIns="91425">
            <a:noAutofit/>
          </a:bodyPr>
          <a:lstStyle/>
          <a:p>
            <a:pPr lvl="0">
              <a:spcBef>
                <a:spcPts val="0"/>
              </a:spcBef>
              <a:buNone/>
            </a:pPr>
            <a:r>
              <a:t/>
            </a:r>
            <a:endParaRPr/>
          </a:p>
          <a:p>
            <a:pPr lvl="0">
              <a:spcBef>
                <a:spcPts val="0"/>
              </a:spcBef>
              <a:buNone/>
            </a:pPr>
            <a:r>
              <a:rPr lang="en"/>
              <a:t>Refugee Count:</a:t>
            </a:r>
          </a:p>
          <a:p>
            <a:pPr lvl="0">
              <a:spcBef>
                <a:spcPts val="0"/>
              </a:spcBef>
              <a:buNone/>
            </a:pPr>
            <a:r>
              <a:rPr lang="en"/>
              <a:t>50,000</a:t>
            </a:r>
          </a:p>
          <a:p>
            <a:pPr lvl="0" rtl="0">
              <a:spcBef>
                <a:spcPts val="0"/>
              </a:spcBef>
              <a:buNone/>
            </a:pPr>
            <a:r>
              <a:rPr lang="en"/>
              <a:t>Event:</a:t>
            </a:r>
          </a:p>
          <a:p>
            <a:pPr lvl="0" rtl="0">
              <a:spcBef>
                <a:spcPts val="0"/>
              </a:spcBef>
              <a:buNone/>
            </a:pPr>
            <a:r>
              <a:rPr lang="en" sz="1100"/>
              <a:t>Uganda Expulsion Order</a:t>
            </a:r>
          </a:p>
        </p:txBody>
      </p:sp>
      <p:cxnSp>
        <p:nvCxnSpPr>
          <p:cNvPr id="92" name="Shape 92"/>
          <p:cNvCxnSpPr/>
          <p:nvPr/>
        </p:nvCxnSpPr>
        <p:spPr>
          <a:xfrm flipH="1" rot="10800000">
            <a:off x="4398600" y="1941250"/>
            <a:ext cx="119400" cy="137700"/>
          </a:xfrm>
          <a:prstGeom prst="straightConnector1">
            <a:avLst/>
          </a:prstGeom>
          <a:noFill/>
          <a:ln cap="flat" cmpd="sng" w="9525">
            <a:solidFill>
              <a:srgbClr val="0000FF"/>
            </a:solidFill>
            <a:prstDash val="solid"/>
            <a:round/>
            <a:headEnd len="lg" w="lg" type="none"/>
            <a:tailEnd len="lg" w="lg" type="none"/>
          </a:ln>
        </p:spPr>
      </p:cxnSp>
      <p:cxnSp>
        <p:nvCxnSpPr>
          <p:cNvPr id="93" name="Shape 93"/>
          <p:cNvCxnSpPr/>
          <p:nvPr/>
        </p:nvCxnSpPr>
        <p:spPr>
          <a:xfrm rot="10800000">
            <a:off x="4279075" y="1289050"/>
            <a:ext cx="202200" cy="670500"/>
          </a:xfrm>
          <a:prstGeom prst="straightConnector1">
            <a:avLst/>
          </a:prstGeom>
          <a:noFill/>
          <a:ln cap="flat" cmpd="sng" w="9525">
            <a:solidFill>
              <a:schemeClr val="dk2"/>
            </a:solidFill>
            <a:prstDash val="solid"/>
            <a:round/>
            <a:headEnd len="lg" w="lg" type="none"/>
            <a:tailEnd len="lg" w="lg" type="none"/>
          </a:ln>
        </p:spPr>
      </p:cxnSp>
      <p:sp>
        <p:nvSpPr>
          <p:cNvPr id="94" name="Shape 94"/>
          <p:cNvSpPr txBox="1"/>
          <p:nvPr/>
        </p:nvSpPr>
        <p:spPr>
          <a:xfrm>
            <a:off x="3806575" y="1068550"/>
            <a:ext cx="1147200" cy="220500"/>
          </a:xfrm>
          <a:prstGeom prst="rect">
            <a:avLst/>
          </a:prstGeom>
          <a:noFill/>
          <a:ln>
            <a:noFill/>
          </a:ln>
        </p:spPr>
        <p:txBody>
          <a:bodyPr anchorCtr="0" anchor="t" bIns="91425" lIns="91425" rIns="91425" tIns="91425">
            <a:noAutofit/>
          </a:bodyPr>
          <a:lstStyle/>
          <a:p>
            <a:pPr lvl="0">
              <a:spcBef>
                <a:spcPts val="0"/>
              </a:spcBef>
              <a:buNone/>
            </a:pPr>
            <a:r>
              <a:rPr lang="en" sz="800"/>
              <a:t>Post WWII Migration</a:t>
            </a:r>
          </a:p>
        </p:txBody>
      </p:sp>
      <p:sp>
        <p:nvSpPr>
          <p:cNvPr id="95" name="Shape 95"/>
          <p:cNvSpPr txBox="1"/>
          <p:nvPr/>
        </p:nvSpPr>
        <p:spPr>
          <a:xfrm>
            <a:off x="2985075" y="1968762"/>
            <a:ext cx="1147200" cy="284700"/>
          </a:xfrm>
          <a:prstGeom prst="rect">
            <a:avLst/>
          </a:prstGeom>
          <a:noFill/>
          <a:ln>
            <a:noFill/>
          </a:ln>
        </p:spPr>
        <p:txBody>
          <a:bodyPr anchorCtr="0" anchor="t" bIns="91425" lIns="91425" rIns="91425" tIns="91425">
            <a:noAutofit/>
          </a:bodyPr>
          <a:lstStyle/>
          <a:p>
            <a:pPr lvl="0">
              <a:spcBef>
                <a:spcPts val="0"/>
              </a:spcBef>
              <a:buNone/>
            </a:pPr>
            <a:r>
              <a:rPr lang="en" sz="800"/>
              <a:t>Sample US Migration</a:t>
            </a:r>
          </a:p>
        </p:txBody>
      </p:sp>
      <p:sp>
        <p:nvSpPr>
          <p:cNvPr id="96" name="Shape 96"/>
          <p:cNvSpPr txBox="1"/>
          <p:nvPr/>
        </p:nvSpPr>
        <p:spPr>
          <a:xfrm>
            <a:off x="7095700" y="2497650"/>
            <a:ext cx="2013600" cy="506100"/>
          </a:xfrm>
          <a:prstGeom prst="rect">
            <a:avLst/>
          </a:prstGeom>
          <a:noFill/>
          <a:ln>
            <a:noFill/>
          </a:ln>
        </p:spPr>
        <p:txBody>
          <a:bodyPr anchorCtr="0" anchor="t" bIns="91425" lIns="91425" rIns="91425" tIns="91425">
            <a:noAutofit/>
          </a:bodyPr>
          <a:lstStyle/>
          <a:p>
            <a:pPr lvl="0">
              <a:spcBef>
                <a:spcPts val="0"/>
              </a:spcBef>
              <a:buNone/>
            </a:pPr>
            <a:r>
              <a:rPr lang="en" sz="800"/>
              <a:t>India-Pakistan Partition (1947) - Division of two provinces based on Hindu or Muslim majorities (</a:t>
            </a:r>
            <a:r>
              <a:rPr lang="en" sz="800">
                <a:solidFill>
                  <a:srgbClr val="0000FF"/>
                </a:solidFill>
              </a:rPr>
              <a:t>wiki</a:t>
            </a:r>
            <a:r>
              <a:rPr lang="en" sz="800"/>
              <a:t>)</a:t>
            </a:r>
          </a:p>
        </p:txBody>
      </p:sp>
      <p:sp>
        <p:nvSpPr>
          <p:cNvPr id="97" name="Shape 97"/>
          <p:cNvSpPr txBox="1"/>
          <p:nvPr/>
        </p:nvSpPr>
        <p:spPr>
          <a:xfrm>
            <a:off x="0" y="0"/>
            <a:ext cx="7193400" cy="996900"/>
          </a:xfrm>
          <a:prstGeom prst="rect">
            <a:avLst/>
          </a:prstGeom>
          <a:noFill/>
          <a:ln>
            <a:noFill/>
          </a:ln>
        </p:spPr>
        <p:txBody>
          <a:bodyPr anchorCtr="0" anchor="ctr" bIns="91425" lIns="91425" rIns="91425" tIns="91425">
            <a:noAutofit/>
          </a:bodyPr>
          <a:lstStyle/>
          <a:p>
            <a:pPr lvl="0" rtl="0">
              <a:spcBef>
                <a:spcPts val="0"/>
              </a:spcBef>
              <a:buNone/>
            </a:pPr>
            <a:r>
              <a:rPr b="1" lang="en" sz="3600">
                <a:solidFill>
                  <a:schemeClr val="accent1"/>
                </a:solidFill>
                <a:latin typeface="PT Sans Narrow"/>
                <a:ea typeface="PT Sans Narrow"/>
                <a:cs typeface="PT Sans Narrow"/>
                <a:sym typeface="PT Sans Narrow"/>
              </a:rPr>
              <a:t>Design Mockup</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pic>
        <p:nvPicPr>
          <p:cNvPr descr="Screen Shot 2017-03-07 at 6.16.43 PM.png" id="102" name="Shape 102"/>
          <p:cNvPicPr preferRelativeResize="0"/>
          <p:nvPr/>
        </p:nvPicPr>
        <p:blipFill>
          <a:blip r:embed="rId3">
            <a:alphaModFix/>
          </a:blip>
          <a:stretch>
            <a:fillRect/>
          </a:stretch>
        </p:blipFill>
        <p:spPr>
          <a:xfrm>
            <a:off x="972375" y="561550"/>
            <a:ext cx="6911800" cy="4496450"/>
          </a:xfrm>
          <a:prstGeom prst="rect">
            <a:avLst/>
          </a:prstGeom>
          <a:noFill/>
          <a:ln>
            <a:noFill/>
          </a:ln>
        </p:spPr>
      </p:pic>
      <p:sp>
        <p:nvSpPr>
          <p:cNvPr id="103" name="Shape 103"/>
          <p:cNvSpPr txBox="1"/>
          <p:nvPr/>
        </p:nvSpPr>
        <p:spPr>
          <a:xfrm>
            <a:off x="0" y="0"/>
            <a:ext cx="9192900" cy="996900"/>
          </a:xfrm>
          <a:prstGeom prst="rect">
            <a:avLst/>
          </a:prstGeom>
          <a:noFill/>
          <a:ln>
            <a:noFill/>
          </a:ln>
        </p:spPr>
        <p:txBody>
          <a:bodyPr anchorCtr="0" anchor="ctr" bIns="91425" lIns="91425" rIns="91425" tIns="91425">
            <a:noAutofit/>
          </a:bodyPr>
          <a:lstStyle/>
          <a:p>
            <a:pPr lvl="0" rtl="0">
              <a:spcBef>
                <a:spcPts val="0"/>
              </a:spcBef>
              <a:buNone/>
            </a:pPr>
            <a:r>
              <a:rPr b="1" lang="en" sz="3600">
                <a:solidFill>
                  <a:schemeClr val="accent1"/>
                </a:solidFill>
                <a:latin typeface="PT Sans Narrow"/>
                <a:ea typeface="PT Sans Narrow"/>
                <a:cs typeface="PT Sans Narrow"/>
                <a:sym typeface="PT Sans Narrow"/>
              </a:rPr>
              <a:t>Iterations of Design</a:t>
            </a:r>
          </a:p>
        </p:txBody>
      </p:sp>
      <p:sp>
        <p:nvSpPr>
          <p:cNvPr id="104" name="Shape 104"/>
          <p:cNvSpPr txBox="1"/>
          <p:nvPr/>
        </p:nvSpPr>
        <p:spPr>
          <a:xfrm>
            <a:off x="57125" y="4786900"/>
            <a:ext cx="3503400" cy="348900"/>
          </a:xfrm>
          <a:prstGeom prst="rect">
            <a:avLst/>
          </a:prstGeom>
          <a:noFill/>
          <a:ln>
            <a:noFill/>
          </a:ln>
        </p:spPr>
        <p:txBody>
          <a:bodyPr anchorCtr="0" anchor="t" bIns="91425" lIns="91425" rIns="91425" tIns="91425">
            <a:noAutofit/>
          </a:bodyPr>
          <a:lstStyle/>
          <a:p>
            <a:pPr lvl="0">
              <a:spcBef>
                <a:spcPts val="0"/>
              </a:spcBef>
              <a:buNone/>
            </a:pPr>
            <a:r>
              <a:rPr lang="en" sz="800"/>
              <a:t>http://jsbin.com/nutawiboci/1/edit?html,js,output</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t/>
            </a:r>
            <a:endParaRPr/>
          </a:p>
          <a:p>
            <a:pPr lvl="0">
              <a:spcBef>
                <a:spcPts val="0"/>
              </a:spcBef>
              <a:buNone/>
            </a:pPr>
            <a:r>
              <a:t/>
            </a:r>
            <a:endParaRPr/>
          </a:p>
          <a:p>
            <a:pPr lvl="0">
              <a:spcBef>
                <a:spcPts val="0"/>
              </a:spcBef>
              <a:buNone/>
            </a:pPr>
            <a:r>
              <a:t/>
            </a:r>
            <a:endParaRPr/>
          </a:p>
        </p:txBody>
      </p:sp>
      <p:pic>
        <p:nvPicPr>
          <p:cNvPr id="110" name="Shape 110"/>
          <p:cNvPicPr preferRelativeResize="0"/>
          <p:nvPr/>
        </p:nvPicPr>
        <p:blipFill rotWithShape="1">
          <a:blip r:embed="rId3">
            <a:alphaModFix/>
          </a:blip>
          <a:srcRect b="-2569" l="0" r="0" t="2570"/>
          <a:stretch/>
        </p:blipFill>
        <p:spPr>
          <a:xfrm>
            <a:off x="942725" y="813250"/>
            <a:ext cx="7501923" cy="4120799"/>
          </a:xfrm>
          <a:prstGeom prst="rect">
            <a:avLst/>
          </a:prstGeom>
          <a:noFill/>
          <a:ln>
            <a:noFill/>
          </a:ln>
        </p:spPr>
      </p:pic>
      <p:sp>
        <p:nvSpPr>
          <p:cNvPr id="111" name="Shape 111"/>
          <p:cNvSpPr txBox="1"/>
          <p:nvPr/>
        </p:nvSpPr>
        <p:spPr>
          <a:xfrm>
            <a:off x="103150" y="4820325"/>
            <a:ext cx="2778600" cy="311400"/>
          </a:xfrm>
          <a:prstGeom prst="rect">
            <a:avLst/>
          </a:prstGeom>
          <a:noFill/>
          <a:ln>
            <a:noFill/>
          </a:ln>
        </p:spPr>
        <p:txBody>
          <a:bodyPr anchorCtr="0" anchor="t" bIns="91425" lIns="91425" rIns="91425" tIns="91425">
            <a:noAutofit/>
          </a:bodyPr>
          <a:lstStyle/>
          <a:p>
            <a:pPr lvl="0">
              <a:spcBef>
                <a:spcPts val="0"/>
              </a:spcBef>
              <a:buNone/>
            </a:pPr>
            <a:r>
              <a:rPr lang="en" sz="800"/>
              <a:t>http://metrocosm.com/us-immigration-history-map.html</a:t>
            </a:r>
          </a:p>
        </p:txBody>
      </p:sp>
      <p:sp>
        <p:nvSpPr>
          <p:cNvPr id="112" name="Shape 112"/>
          <p:cNvSpPr txBox="1"/>
          <p:nvPr/>
        </p:nvSpPr>
        <p:spPr>
          <a:xfrm>
            <a:off x="0" y="0"/>
            <a:ext cx="9192900" cy="996900"/>
          </a:xfrm>
          <a:prstGeom prst="rect">
            <a:avLst/>
          </a:prstGeom>
          <a:noFill/>
          <a:ln>
            <a:noFill/>
          </a:ln>
        </p:spPr>
        <p:txBody>
          <a:bodyPr anchorCtr="0" anchor="ctr" bIns="91425" lIns="91425" rIns="91425" tIns="91425">
            <a:noAutofit/>
          </a:bodyPr>
          <a:lstStyle/>
          <a:p>
            <a:pPr lvl="0" rtl="0">
              <a:spcBef>
                <a:spcPts val="0"/>
              </a:spcBef>
              <a:buNone/>
            </a:pPr>
            <a:r>
              <a:rPr b="1" lang="en" sz="3600">
                <a:solidFill>
                  <a:schemeClr val="accent1"/>
                </a:solidFill>
                <a:latin typeface="PT Sans Narrow"/>
                <a:ea typeface="PT Sans Narrow"/>
                <a:cs typeface="PT Sans Narrow"/>
                <a:sym typeface="PT Sans Narrow"/>
              </a:rPr>
              <a:t>Iterations of Design</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130475"/>
            <a:ext cx="8520600" cy="690000"/>
          </a:xfrm>
          <a:prstGeom prst="rect">
            <a:avLst/>
          </a:prstGeom>
        </p:spPr>
        <p:txBody>
          <a:bodyPr anchorCtr="0" anchor="t" bIns="91425" lIns="91425" rIns="91425" tIns="91425">
            <a:noAutofit/>
          </a:bodyPr>
          <a:lstStyle/>
          <a:p>
            <a:pPr lvl="0">
              <a:spcBef>
                <a:spcPts val="0"/>
              </a:spcBef>
              <a:buNone/>
            </a:pPr>
            <a:r>
              <a:rPr lang="en"/>
              <a:t>Issues encountered</a:t>
            </a:r>
          </a:p>
        </p:txBody>
      </p:sp>
      <p:sp>
        <p:nvSpPr>
          <p:cNvPr id="118" name="Shape 118"/>
          <p:cNvSpPr txBox="1"/>
          <p:nvPr>
            <p:ph idx="1" type="body"/>
          </p:nvPr>
        </p:nvSpPr>
        <p:spPr>
          <a:xfrm>
            <a:off x="311700" y="1021175"/>
            <a:ext cx="8520600" cy="3776100"/>
          </a:xfrm>
          <a:prstGeom prst="rect">
            <a:avLst/>
          </a:prstGeom>
        </p:spPr>
        <p:txBody>
          <a:bodyPr anchorCtr="0" anchor="t" bIns="91425" lIns="91425" rIns="91425" tIns="91425">
            <a:noAutofit/>
          </a:bodyPr>
          <a:lstStyle/>
          <a:p>
            <a:pPr lvl="0" rtl="0">
              <a:spcBef>
                <a:spcPts val="0"/>
              </a:spcBef>
              <a:buNone/>
            </a:pPr>
            <a:r>
              <a:rPr lang="en" sz="1400"/>
              <a:t>Since</a:t>
            </a:r>
            <a:r>
              <a:rPr lang="en" sz="1400"/>
              <a:t> the midterm presentation, we had addressed many outstanding issues:</a:t>
            </a:r>
          </a:p>
          <a:p>
            <a:pPr indent="-317500" lvl="0" marL="457200" rtl="0">
              <a:spcBef>
                <a:spcPts val="0"/>
              </a:spcBef>
              <a:buSzPct val="100000"/>
              <a:buChar char="-"/>
            </a:pPr>
            <a:r>
              <a:rPr lang="en" sz="1400"/>
              <a:t>Difficulty understanding the existing code</a:t>
            </a:r>
          </a:p>
          <a:p>
            <a:pPr indent="-317500" lvl="0" marL="457200" rtl="0">
              <a:spcBef>
                <a:spcPts val="0"/>
              </a:spcBef>
              <a:buSzPct val="100000"/>
              <a:buChar char="-"/>
            </a:pPr>
            <a:r>
              <a:rPr lang="en" sz="1400"/>
              <a:t>How to draw multiple migration paths from a country</a:t>
            </a:r>
          </a:p>
          <a:p>
            <a:pPr indent="-317500" lvl="0" marL="457200" rtl="0">
              <a:spcBef>
                <a:spcPts val="0"/>
              </a:spcBef>
              <a:buSzPct val="100000"/>
              <a:buChar char="-"/>
            </a:pPr>
            <a:r>
              <a:rPr lang="en" sz="1400"/>
              <a:t>Linking events and the corresponding migration paths</a:t>
            </a:r>
          </a:p>
          <a:p>
            <a:pPr indent="-317500" lvl="0" marL="457200" rtl="0">
              <a:spcBef>
                <a:spcPts val="0"/>
              </a:spcBef>
              <a:buSzPct val="100000"/>
              <a:buChar char="-"/>
            </a:pPr>
            <a:r>
              <a:rPr lang="en" sz="1400"/>
              <a:t>How to control number of dots for migration</a:t>
            </a:r>
          </a:p>
          <a:p>
            <a:pPr lvl="0" rtl="0">
              <a:spcBef>
                <a:spcPts val="0"/>
              </a:spcBef>
              <a:buNone/>
            </a:pPr>
            <a:r>
              <a:rPr lang="en" sz="1400"/>
              <a:t>Solutions: </a:t>
            </a:r>
          </a:p>
          <a:p>
            <a:pPr indent="-317500" lvl="0" marL="457200" rtl="0">
              <a:spcBef>
                <a:spcPts val="0"/>
              </a:spcBef>
              <a:buSzPct val="100000"/>
              <a:buChar char="-"/>
            </a:pPr>
            <a:r>
              <a:rPr lang="en" sz="1400"/>
              <a:t>New implementations to address all these issues. </a:t>
            </a:r>
          </a:p>
          <a:p>
            <a:pPr indent="-317500" lvl="0" marL="457200" rtl="0">
              <a:spcBef>
                <a:spcPts val="0"/>
              </a:spcBef>
              <a:buSzPct val="100000"/>
              <a:buChar char="-"/>
            </a:pPr>
            <a:r>
              <a:rPr lang="en" sz="1400"/>
              <a:t>Follow minimalist coloring principle</a:t>
            </a:r>
          </a:p>
          <a:p>
            <a:pPr lvl="0">
              <a:spcBef>
                <a:spcPts val="0"/>
              </a:spcBef>
              <a:buNone/>
            </a:pPr>
            <a:r>
              <a:rPr lang="en" sz="1400"/>
              <a:t>More details are documented </a:t>
            </a:r>
            <a:r>
              <a:rPr lang="en" sz="1400" u="sng">
                <a:solidFill>
                  <a:schemeClr val="hlink"/>
                </a:solidFill>
                <a:hlinkClick r:id="rId3"/>
              </a:rPr>
              <a:t>here</a:t>
            </a:r>
          </a:p>
          <a:p>
            <a:pPr lvl="0" rtl="0">
              <a:spcBef>
                <a:spcPts val="0"/>
              </a:spcBef>
              <a:buNone/>
            </a:pPr>
            <a:r>
              <a:rPr lang="en" sz="1400"/>
              <a:t>Code repo: </a:t>
            </a:r>
            <a:r>
              <a:rPr lang="en" sz="1400" u="sng">
                <a:solidFill>
                  <a:schemeClr val="hlink"/>
                </a:solidFill>
                <a:hlinkClick r:id="rId4"/>
              </a:rPr>
              <a:t>https://github.com/ramseynoj/history_of_refugee_migration</a:t>
            </a:r>
            <a:r>
              <a:rPr lang="en" sz="1400"/>
              <a:t> </a:t>
            </a:r>
          </a:p>
          <a:p>
            <a:pPr lvl="0">
              <a:spcBef>
                <a:spcPts val="0"/>
              </a:spcBef>
              <a:buNone/>
            </a:pPr>
            <a:r>
              <a:t/>
            </a:r>
            <a:endParaRPr/>
          </a:p>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Usability Feedback (Subject 1)</a:t>
            </a:r>
          </a:p>
        </p:txBody>
      </p:sp>
      <p:sp>
        <p:nvSpPr>
          <p:cNvPr id="124" name="Shape 124"/>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317500" lvl="0" marL="457200" rtl="0">
              <a:spcBef>
                <a:spcPts val="0"/>
              </a:spcBef>
              <a:spcAft>
                <a:spcPts val="0"/>
              </a:spcAft>
              <a:buClr>
                <a:srgbClr val="666666"/>
              </a:buClr>
              <a:buSzPct val="100000"/>
            </a:pPr>
            <a:r>
              <a:rPr lang="en" sz="1400">
                <a:solidFill>
                  <a:srgbClr val="666666"/>
                </a:solidFill>
              </a:rPr>
              <a:t>Difficulty to link top events to the actual dot movements</a:t>
            </a:r>
          </a:p>
          <a:p>
            <a:pPr indent="-317500" lvl="0" marL="457200" rtl="0">
              <a:spcBef>
                <a:spcPts val="0"/>
              </a:spcBef>
              <a:spcAft>
                <a:spcPts val="0"/>
              </a:spcAft>
              <a:buClr>
                <a:srgbClr val="666666"/>
              </a:buClr>
              <a:buSzPct val="100000"/>
            </a:pPr>
            <a:r>
              <a:rPr lang="en" sz="1400">
                <a:solidFill>
                  <a:srgbClr val="666666"/>
                </a:solidFill>
              </a:rPr>
              <a:t>Any connections between India turning blue and other blue dots? US light up?</a:t>
            </a:r>
          </a:p>
          <a:p>
            <a:pPr indent="-317500" lvl="0" marL="457200" rtl="0">
              <a:spcBef>
                <a:spcPts val="0"/>
              </a:spcBef>
              <a:spcAft>
                <a:spcPts val="0"/>
              </a:spcAft>
              <a:buClr>
                <a:srgbClr val="666666"/>
              </a:buClr>
              <a:buSzPct val="100000"/>
            </a:pPr>
            <a:r>
              <a:rPr lang="en" sz="1400">
                <a:solidFill>
                  <a:srgbClr val="666666"/>
                </a:solidFill>
              </a:rPr>
              <a:t>1970: Uganda dots stop in US or Canada?</a:t>
            </a:r>
          </a:p>
          <a:p>
            <a:pPr indent="-317500" lvl="0" marL="457200" rtl="0">
              <a:spcBef>
                <a:spcPts val="0"/>
              </a:spcBef>
              <a:spcAft>
                <a:spcPts val="0"/>
              </a:spcAft>
              <a:buClr>
                <a:srgbClr val="666666"/>
              </a:buClr>
              <a:buSzPct val="100000"/>
            </a:pPr>
            <a:r>
              <a:rPr lang="en" sz="1400">
                <a:solidFill>
                  <a:srgbClr val="666666"/>
                </a:solidFill>
              </a:rPr>
              <a:t>Decades go by fast; it's hard to see all the migrations occur during that time</a:t>
            </a:r>
          </a:p>
          <a:p>
            <a:pPr indent="-317500" lvl="0" marL="457200" rtl="0">
              <a:spcBef>
                <a:spcPts val="0"/>
              </a:spcBef>
              <a:spcAft>
                <a:spcPts val="0"/>
              </a:spcAft>
              <a:buClr>
                <a:srgbClr val="666666"/>
              </a:buClr>
              <a:buSzPct val="100000"/>
            </a:pPr>
            <a:r>
              <a:rPr lang="en" sz="1400">
                <a:solidFill>
                  <a:srgbClr val="666666"/>
                </a:solidFill>
              </a:rPr>
              <a:t>Total migration for the current decade?</a:t>
            </a:r>
          </a:p>
          <a:p>
            <a:pPr indent="-317500" lvl="0" marL="457200" rtl="0">
              <a:spcBef>
                <a:spcPts val="0"/>
              </a:spcBef>
              <a:spcAft>
                <a:spcPts val="0"/>
              </a:spcAft>
              <a:buClr>
                <a:srgbClr val="666666"/>
              </a:buClr>
              <a:buSzPct val="100000"/>
            </a:pPr>
            <a:r>
              <a:rPr lang="en" sz="1400">
                <a:solidFill>
                  <a:srgbClr val="666666"/>
                </a:solidFill>
              </a:rPr>
              <a:t>Missing migration for "Jewish state establishment"</a:t>
            </a:r>
          </a:p>
          <a:p>
            <a:pPr indent="-317500" lvl="0" marL="457200" rtl="0">
              <a:spcBef>
                <a:spcPts val="0"/>
              </a:spcBef>
              <a:spcAft>
                <a:spcPts val="0"/>
              </a:spcAft>
              <a:buClr>
                <a:srgbClr val="666666"/>
              </a:buClr>
              <a:buSzPct val="100000"/>
            </a:pPr>
            <a:r>
              <a:rPr lang="en" sz="1400">
                <a:solidFill>
                  <a:srgbClr val="666666"/>
                </a:solidFill>
              </a:rPr>
              <a:t>What's the visualization about?</a:t>
            </a:r>
          </a:p>
          <a:p>
            <a:pPr indent="-317500" lvl="0" marL="457200" rtl="0">
              <a:spcBef>
                <a:spcPts val="0"/>
              </a:spcBef>
              <a:spcAft>
                <a:spcPts val="0"/>
              </a:spcAft>
              <a:buClr>
                <a:srgbClr val="666666"/>
              </a:buClr>
              <a:buSzPct val="100000"/>
            </a:pPr>
            <a:r>
              <a:rPr lang="en" sz="1400">
                <a:solidFill>
                  <a:srgbClr val="666666"/>
                </a:solidFill>
              </a:rPr>
              <a:t>Event texts mixed up with time slider</a:t>
            </a:r>
          </a:p>
          <a:p>
            <a:pPr lvl="0" rtl="0">
              <a:spcBef>
                <a:spcPts val="0"/>
              </a:spcBef>
              <a:spcAft>
                <a:spcPts val="0"/>
              </a:spcAft>
              <a:buNone/>
            </a:pPr>
            <a:r>
              <a:t/>
            </a:r>
            <a:endParaRPr sz="1400">
              <a:solidFill>
                <a:srgbClr val="666666"/>
              </a:solidFill>
            </a:endParaRPr>
          </a:p>
          <a:p>
            <a:pPr lvl="0">
              <a:spcBef>
                <a:spcPts val="0"/>
              </a:spcBef>
              <a:buNone/>
            </a:pPr>
            <a:r>
              <a:rPr lang="en" sz="1400"/>
              <a:t>More details </a:t>
            </a:r>
            <a:r>
              <a:rPr lang="en" sz="1400" u="sng">
                <a:solidFill>
                  <a:schemeClr val="hlink"/>
                </a:solidFill>
                <a:hlinkClick r:id="rId3"/>
              </a:rPr>
              <a:t>here</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Addressing Usability Feedback</a:t>
            </a:r>
          </a:p>
        </p:txBody>
      </p:sp>
      <p:sp>
        <p:nvSpPr>
          <p:cNvPr id="130" name="Shape 130"/>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pPr>
            <a:r>
              <a:rPr lang="en"/>
              <a:t>We slowed down the speed of the animations to 50%</a:t>
            </a:r>
          </a:p>
          <a:p>
            <a:pPr indent="-228600" lvl="0" marL="457200" rtl="0">
              <a:spcBef>
                <a:spcPts val="0"/>
              </a:spcBef>
            </a:pPr>
            <a:r>
              <a:rPr lang="en"/>
              <a:t>Added hyperlinks to migration events for more info</a:t>
            </a:r>
          </a:p>
          <a:p>
            <a:pPr indent="-228600" lvl="0" marL="457200" rtl="0">
              <a:spcBef>
                <a:spcPts val="0"/>
              </a:spcBef>
            </a:pPr>
            <a:r>
              <a:rPr lang="en"/>
              <a:t>Matched dot color to color of country on map and migration event text</a:t>
            </a:r>
          </a:p>
          <a:p>
            <a:pPr lvl="0">
              <a:spcBef>
                <a:spcPts val="0"/>
              </a:spcBef>
              <a:buNone/>
            </a:pPr>
            <a:r>
              <a:rPr lang="en" sz="1400"/>
              <a:t>More details </a:t>
            </a:r>
            <a:r>
              <a:rPr lang="en" sz="1400" u="sng">
                <a:solidFill>
                  <a:schemeClr val="accent5"/>
                </a:solidFill>
                <a:hlinkClick r:id="rId3"/>
              </a:rPr>
              <a:t>here</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292625"/>
            <a:ext cx="8520600" cy="707400"/>
          </a:xfrm>
          <a:prstGeom prst="rect">
            <a:avLst/>
          </a:prstGeom>
        </p:spPr>
        <p:txBody>
          <a:bodyPr anchorCtr="0" anchor="t" bIns="91425" lIns="91425" rIns="91425" tIns="91425">
            <a:noAutofit/>
          </a:bodyPr>
          <a:lstStyle/>
          <a:p>
            <a:pPr lvl="0">
              <a:spcBef>
                <a:spcPts val="0"/>
              </a:spcBef>
              <a:buNone/>
            </a:pPr>
            <a:r>
              <a:rPr lang="en"/>
              <a:t>Final Product</a:t>
            </a:r>
          </a:p>
        </p:txBody>
      </p:sp>
      <p:sp>
        <p:nvSpPr>
          <p:cNvPr id="136" name="Shape 136"/>
          <p:cNvSpPr txBox="1"/>
          <p:nvPr>
            <p:ph idx="1" type="body"/>
          </p:nvPr>
        </p:nvSpPr>
        <p:spPr>
          <a:xfrm>
            <a:off x="311700" y="1037725"/>
            <a:ext cx="8520600" cy="3302700"/>
          </a:xfrm>
          <a:prstGeom prst="rect">
            <a:avLst/>
          </a:prstGeom>
        </p:spPr>
        <p:txBody>
          <a:bodyPr anchorCtr="0" anchor="t" bIns="91425" lIns="91425" rIns="91425" tIns="91425">
            <a:noAutofit/>
          </a:bodyPr>
          <a:lstStyle/>
          <a:p>
            <a:pPr lvl="0">
              <a:spcBef>
                <a:spcPts val="0"/>
              </a:spcBef>
              <a:buNone/>
            </a:pPr>
            <a:r>
              <a:rPr lang="en" sz="1500" u="sng">
                <a:solidFill>
                  <a:schemeClr val="hlink"/>
                </a:solidFill>
                <a:hlinkClick r:id="rId3"/>
              </a:rPr>
              <a:t>https://ramseynoj.github.io/history_of_refugee_migration/metrocosm/imigration-paths.html</a:t>
            </a:r>
          </a:p>
          <a:p>
            <a:pPr lvl="0">
              <a:spcBef>
                <a:spcPts val="0"/>
              </a:spcBef>
              <a:buNone/>
            </a:pPr>
            <a:r>
              <a:t/>
            </a:r>
            <a:endParaRPr sz="1500"/>
          </a:p>
        </p:txBody>
      </p:sp>
      <p:pic>
        <p:nvPicPr>
          <p:cNvPr descr="Screen Shot 2017-04-18 at 12.19.30 PM.png" id="137" name="Shape 137"/>
          <p:cNvPicPr preferRelativeResize="0"/>
          <p:nvPr/>
        </p:nvPicPr>
        <p:blipFill>
          <a:blip r:embed="rId4">
            <a:alphaModFix/>
          </a:blip>
          <a:stretch>
            <a:fillRect/>
          </a:stretch>
        </p:blipFill>
        <p:spPr>
          <a:xfrm>
            <a:off x="1800200" y="1626802"/>
            <a:ext cx="5341799" cy="2936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