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73" r:id="rId8"/>
    <p:sldId id="271" r:id="rId9"/>
    <p:sldId id="272" r:id="rId10"/>
    <p:sldId id="270" r:id="rId11"/>
    <p:sldId id="27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6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2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2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D476-684B-4D31-93B5-9B6D5ACF6498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Cloud solution </a:t>
            </a:r>
            <a:br>
              <a:rPr lang="en-US" dirty="0"/>
            </a:br>
            <a:r>
              <a:rPr lang="en-US" dirty="0"/>
              <a:t>for telemetry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9600" dirty="0" err="1"/>
              <a:t>AgI</a:t>
            </a:r>
            <a:endParaRPr lang="en-US" sz="9600" dirty="0"/>
          </a:p>
          <a:p>
            <a:r>
              <a:rPr lang="en-US" sz="1600" dirty="0"/>
              <a:t>(Named after Silver Iodide that is used to seed clouds)</a:t>
            </a:r>
          </a:p>
        </p:txBody>
      </p:sp>
    </p:spTree>
    <p:extLst>
      <p:ext uri="{BB962C8B-B14F-4D97-AF65-F5344CB8AC3E}">
        <p14:creationId xmlns:p14="http://schemas.microsoft.com/office/powerpoint/2010/main" val="404971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performance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638729"/>
              </p:ext>
            </p:extLst>
          </p:nvPr>
        </p:nvGraphicFramePr>
        <p:xfrm>
          <a:off x="457200" y="1720418"/>
          <a:ext cx="8686800" cy="514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720418"/>
                        <a:ext cx="8686800" cy="5143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042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Ingestion </a:t>
            </a:r>
            <a:r>
              <a:rPr lang="en-US" dirty="0">
                <a:solidFill>
                  <a:srgbClr val="00B050"/>
                </a:solidFill>
              </a:rPr>
              <a:t>(Crickets. Bulk ~160k/sec)</a:t>
            </a:r>
          </a:p>
          <a:p>
            <a:r>
              <a:rPr lang="en-US" dirty="0"/>
              <a:t>Summarization (rollup), manipulation</a:t>
            </a:r>
          </a:p>
          <a:p>
            <a:r>
              <a:rPr lang="en-US" dirty="0"/>
              <a:t>Graphing, reporting 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Grafana</a:t>
            </a:r>
            <a:r>
              <a:rPr lang="en-US" dirty="0">
                <a:solidFill>
                  <a:srgbClr val="00B050"/>
                </a:solidFill>
              </a:rPr>
              <a:t>, D3 app)</a:t>
            </a:r>
          </a:p>
          <a:p>
            <a:r>
              <a:rPr lang="en-US" dirty="0"/>
              <a:t>Retention policy 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InfluxDB</a:t>
            </a:r>
            <a:r>
              <a:rPr lang="en-US" dirty="0">
                <a:solidFill>
                  <a:srgbClr val="00B050"/>
                </a:solidFill>
              </a:rPr>
              <a:t>, built in)</a:t>
            </a:r>
          </a:p>
          <a:p>
            <a:r>
              <a:rPr lang="en-US" dirty="0"/>
              <a:t>Resilient, scalable 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InflxuDB</a:t>
            </a:r>
            <a:r>
              <a:rPr lang="en-US" dirty="0">
                <a:solidFill>
                  <a:srgbClr val="00B050"/>
                </a:solidFill>
              </a:rPr>
              <a:t>, built in)</a:t>
            </a:r>
          </a:p>
          <a:p>
            <a:r>
              <a:rPr lang="en-US" dirty="0"/>
              <a:t>Subscribe (update live feed)</a:t>
            </a:r>
          </a:p>
          <a:p>
            <a:r>
              <a:rPr lang="en-US" dirty="0"/>
              <a:t>Alerts (live update) 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Kapacitor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/>
              <a:t>Data science on streams</a:t>
            </a:r>
          </a:p>
        </p:txBody>
      </p:sp>
    </p:spTree>
    <p:extLst>
      <p:ext uri="{BB962C8B-B14F-4D97-AF65-F5344CB8AC3E}">
        <p14:creationId xmlns:p14="http://schemas.microsoft.com/office/powerpoint/2010/main" val="95242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To Do’s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/>
              <a:t>Setup more crickets</a:t>
            </a:r>
          </a:p>
          <a:p>
            <a:r>
              <a:rPr lang="en-US" dirty="0"/>
              <a:t>Create aggregators</a:t>
            </a:r>
          </a:p>
          <a:p>
            <a:r>
              <a:rPr lang="en-US" dirty="0"/>
              <a:t>Use </a:t>
            </a:r>
            <a:r>
              <a:rPr lang="en-US" dirty="0" err="1"/>
              <a:t>Kapacitor</a:t>
            </a:r>
            <a:r>
              <a:rPr lang="en-US" dirty="0"/>
              <a:t> (alerts)</a:t>
            </a:r>
          </a:p>
          <a:p>
            <a:r>
              <a:rPr lang="en-US" dirty="0"/>
              <a:t>Notifications</a:t>
            </a:r>
          </a:p>
          <a:p>
            <a:r>
              <a:rPr lang="en-US" dirty="0"/>
              <a:t>Setup Spark streaming for ML (if time permits)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4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telemetry?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reads of a sensor over time</a:t>
            </a:r>
          </a:p>
          <a:p>
            <a:r>
              <a:rPr lang="en-US" dirty="0"/>
              <a:t>Regular reads or irregular a.k.a. events</a:t>
            </a:r>
          </a:p>
          <a:p>
            <a:r>
              <a:rPr lang="en-US" dirty="0"/>
              <a:t>{ “point”:  180, “epoch”: 1234567, value: 14.6}</a:t>
            </a:r>
          </a:p>
          <a:p>
            <a:r>
              <a:rPr lang="en-US" dirty="0"/>
              <a:t>Where/What,     When,                   , Read</a:t>
            </a:r>
          </a:p>
          <a:p>
            <a:r>
              <a:rPr lang="en-US" dirty="0"/>
              <a:t>Examples:  Temperature, Wind direction &amp; speed, Alerts.</a:t>
            </a:r>
          </a:p>
        </p:txBody>
      </p:sp>
    </p:spTree>
    <p:extLst>
      <p:ext uri="{BB962C8B-B14F-4D97-AF65-F5344CB8AC3E}">
        <p14:creationId xmlns:p14="http://schemas.microsoft.com/office/powerpoint/2010/main" val="79802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Monitor, control end devices (SCADA)</a:t>
            </a:r>
          </a:p>
          <a:p>
            <a:r>
              <a:rPr lang="en-US" dirty="0"/>
              <a:t>Alerts, troubleshooting, respond</a:t>
            </a:r>
          </a:p>
          <a:p>
            <a:r>
              <a:rPr lang="en-US" dirty="0"/>
              <a:t>Operational efficiency: KPI, decision support</a:t>
            </a:r>
          </a:p>
          <a:p>
            <a:r>
              <a:rPr lang="en-US" dirty="0"/>
              <a:t>Predictive maintenance</a:t>
            </a:r>
          </a:p>
          <a:p>
            <a:r>
              <a:rPr lang="en-US" dirty="0"/>
              <a:t>Settlement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6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Ingestion</a:t>
            </a:r>
          </a:p>
          <a:p>
            <a:r>
              <a:rPr lang="en-US" dirty="0"/>
              <a:t>Summarization (rollup), manipulation</a:t>
            </a:r>
          </a:p>
          <a:p>
            <a:r>
              <a:rPr lang="en-US" dirty="0"/>
              <a:t>Graphing, reporting</a:t>
            </a:r>
          </a:p>
          <a:p>
            <a:r>
              <a:rPr lang="en-US" dirty="0"/>
              <a:t>Retention policy </a:t>
            </a:r>
          </a:p>
          <a:p>
            <a:r>
              <a:rPr lang="en-US" dirty="0"/>
              <a:t>Resilient, scalable 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Subscribe (update live feed)</a:t>
            </a:r>
          </a:p>
          <a:p>
            <a:r>
              <a:rPr lang="en-US" dirty="0"/>
              <a:t>Alerts (live update)</a:t>
            </a:r>
          </a:p>
          <a:p>
            <a:r>
              <a:rPr lang="en-US" dirty="0"/>
              <a:t>Data science on streams</a:t>
            </a:r>
          </a:p>
        </p:txBody>
      </p:sp>
    </p:spTree>
    <p:extLst>
      <p:ext uri="{BB962C8B-B14F-4D97-AF65-F5344CB8AC3E}">
        <p14:creationId xmlns:p14="http://schemas.microsoft.com/office/powerpoint/2010/main" val="256584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 series database (</a:t>
            </a:r>
            <a:r>
              <a:rPr lang="en-US" dirty="0" err="1"/>
              <a:t>influxDB</a:t>
            </a:r>
            <a:r>
              <a:rPr lang="en-US" dirty="0"/>
              <a:t>)</a:t>
            </a:r>
          </a:p>
          <a:p>
            <a:r>
              <a:rPr lang="en-US" dirty="0" err="1"/>
              <a:t>Telegraf</a:t>
            </a:r>
            <a:r>
              <a:rPr lang="en-US" dirty="0"/>
              <a:t> (ingestion)</a:t>
            </a:r>
          </a:p>
          <a:p>
            <a:r>
              <a:rPr lang="en-US" dirty="0" err="1"/>
              <a:t>Kapacitor</a:t>
            </a:r>
            <a:r>
              <a:rPr lang="en-US" dirty="0"/>
              <a:t> (Alerts calculation, aggregation? &amp; notification)</a:t>
            </a:r>
          </a:p>
          <a:p>
            <a:r>
              <a:rPr lang="en-US" dirty="0" err="1"/>
              <a:t>Grafana</a:t>
            </a:r>
            <a:r>
              <a:rPr lang="en-US" dirty="0"/>
              <a:t> (Visualization)</a:t>
            </a:r>
          </a:p>
          <a:p>
            <a:r>
              <a:rPr lang="en-US" dirty="0"/>
              <a:t>Spark Streaming? (Machine learning)</a:t>
            </a:r>
          </a:p>
          <a:p>
            <a:r>
              <a:rPr lang="en-US" dirty="0"/>
              <a:t>Load balancer (</a:t>
            </a:r>
            <a:r>
              <a:rPr lang="en-US" dirty="0" err="1"/>
              <a:t>Softlayer</a:t>
            </a:r>
            <a:r>
              <a:rPr lang="en-US" dirty="0"/>
              <a:t>)</a:t>
            </a:r>
          </a:p>
          <a:p>
            <a:r>
              <a:rPr lang="en-US" dirty="0"/>
              <a:t>VSs for load simulation. Historical SCADA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4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98"/>
            <a:ext cx="8229600" cy="51070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33400"/>
            <a:ext cx="53340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78692"/>
            <a:ext cx="5715000" cy="5966763"/>
          </a:xfrm>
        </p:spPr>
      </p:pic>
    </p:spTree>
    <p:extLst>
      <p:ext uri="{BB962C8B-B14F-4D97-AF65-F5344CB8AC3E}">
        <p14:creationId xmlns:p14="http://schemas.microsoft.com/office/powerpoint/2010/main" val="393080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monitor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462412"/>
              </p:ext>
            </p:extLst>
          </p:nvPr>
        </p:nvGraphicFramePr>
        <p:xfrm>
          <a:off x="838200" y="1295400"/>
          <a:ext cx="7238554" cy="5426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Image" r:id="rId3" imgW="12476160" imgH="9352080" progId="Photoshop.Image.18">
                  <p:embed/>
                </p:oleObj>
              </mc:Choice>
              <mc:Fallback>
                <p:oleObj name="Image" r:id="rId3" imgW="12476160" imgH="93520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295400"/>
                        <a:ext cx="7238554" cy="5426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10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Grafana</a:t>
            </a:r>
            <a:r>
              <a:rPr lang="en-US" dirty="0"/>
              <a:t> Dashboard: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361592"/>
              </p:ext>
            </p:extLst>
          </p:nvPr>
        </p:nvGraphicFramePr>
        <p:xfrm>
          <a:off x="133751" y="1219200"/>
          <a:ext cx="9014177" cy="507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Image" r:id="rId3" imgW="18285480" imgH="10285560" progId="Photoshop.Image.18">
                  <p:embed/>
                </p:oleObj>
              </mc:Choice>
              <mc:Fallback>
                <p:oleObj name="Image" r:id="rId3" imgW="18285480" imgH="102855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751" y="1219200"/>
                        <a:ext cx="9014177" cy="507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29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279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Adobe Photoshop Image</vt:lpstr>
      <vt:lpstr>A Cloud solution  for telemetry data</vt:lpstr>
      <vt:lpstr>What is telemetry?</vt:lpstr>
      <vt:lpstr>How is it used?</vt:lpstr>
      <vt:lpstr>Data processing requirements</vt:lpstr>
      <vt:lpstr>Technology stack</vt:lpstr>
      <vt:lpstr>Architecture overview</vt:lpstr>
      <vt:lpstr>Deployment diagram</vt:lpstr>
      <vt:lpstr>Cluster monitor</vt:lpstr>
      <vt:lpstr>Grafana Dashboard: Monitoring</vt:lpstr>
      <vt:lpstr>Query performance</vt:lpstr>
      <vt:lpstr>Data processing requirements</vt:lpstr>
      <vt:lpstr>To Do’s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Cloud solution  for telemetry data</dc:title>
  <dc:creator>Roy Gvirtsman</dc:creator>
  <cp:lastModifiedBy>rgvirtsman@apx.com</cp:lastModifiedBy>
  <cp:revision>24</cp:revision>
  <dcterms:created xsi:type="dcterms:W3CDTF">2017-03-02T16:29:05Z</dcterms:created>
  <dcterms:modified xsi:type="dcterms:W3CDTF">2017-04-03T07:42:46Z</dcterms:modified>
</cp:coreProperties>
</file>