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85" r:id="rId6"/>
    <p:sldId id="260" r:id="rId7"/>
    <p:sldId id="261" r:id="rId8"/>
    <p:sldId id="262" r:id="rId9"/>
    <p:sldId id="263" r:id="rId10"/>
    <p:sldId id="264" r:id="rId11"/>
    <p:sldId id="266" r:id="rId12"/>
    <p:sldId id="268" r:id="rId13"/>
    <p:sldId id="265" r:id="rId14"/>
    <p:sldId id="282" r:id="rId15"/>
    <p:sldId id="287" r:id="rId16"/>
    <p:sldId id="283" r:id="rId17"/>
    <p:sldId id="270" r:id="rId18"/>
    <p:sldId id="271" r:id="rId19"/>
    <p:sldId id="272" r:id="rId20"/>
    <p:sldId id="273" r:id="rId21"/>
    <p:sldId id="274" r:id="rId22"/>
    <p:sldId id="275" r:id="rId23"/>
    <p:sldId id="276" r:id="rId24"/>
    <p:sldId id="267" r:id="rId25"/>
    <p:sldId id="277" r:id="rId26"/>
    <p:sldId id="279" r:id="rId27"/>
    <p:sldId id="278" r:id="rId28"/>
    <p:sldId id="284" r:id="rId29"/>
    <p:sldId id="288" r:id="rId30"/>
    <p:sldId id="286" r:id="rId31"/>
    <p:sldId id="280" r:id="rId32"/>
    <p:sldId id="281" r:id="rId33"/>
    <p:sldId id="269"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35CFB7-6D03-48F9-92AE-14E074CD550A}" v="6" dt="2018-04-16T22:26:56.241"/>
    <p1510:client id="{14FFD1DC-D8CF-4AB2-9333-0962B2AC135D}" v="4" dt="2018-04-17T01:09:12.335"/>
    <p1510:client id="{1037A2B3-C87F-4B9D-97CF-6B944D0F76DF}" v="10" dt="2018-04-17T02:36:31.6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F377B3-6576-4018-A529-A663E9B8F82A}" type="doc">
      <dgm:prSet loTypeId="urn:microsoft.com/office/officeart/2005/8/layout/matrix3" loCatId="matrix" qsTypeId="urn:microsoft.com/office/officeart/2005/8/quickstyle/simple1" qsCatId="simple" csTypeId="urn:microsoft.com/office/officeart/2005/8/colors/colorful3" csCatId="colorful" phldr="1"/>
      <dgm:spPr/>
      <dgm:t>
        <a:bodyPr/>
        <a:lstStyle/>
        <a:p>
          <a:endParaRPr lang="en-US"/>
        </a:p>
      </dgm:t>
    </dgm:pt>
    <dgm:pt modelId="{87DE503E-3A6A-49FE-B21C-ECA24134ECEF}">
      <dgm:prSet/>
      <dgm:spPr/>
      <dgm:t>
        <a:bodyPr/>
        <a:lstStyle/>
        <a:p>
          <a:r>
            <a:rPr lang="en-US"/>
            <a:t>Short brief for Data Visualization:</a:t>
          </a:r>
        </a:p>
      </dgm:t>
    </dgm:pt>
    <dgm:pt modelId="{AF74C28E-E873-4505-8FE4-739FAE27C1D3}" type="parTrans" cxnId="{45FA45A1-5E73-427E-B996-03771EA8ADA4}">
      <dgm:prSet/>
      <dgm:spPr/>
      <dgm:t>
        <a:bodyPr/>
        <a:lstStyle/>
        <a:p>
          <a:endParaRPr lang="en-US"/>
        </a:p>
      </dgm:t>
    </dgm:pt>
    <dgm:pt modelId="{439BC25C-262C-48F7-956A-A402B7EC3782}" type="sibTrans" cxnId="{45FA45A1-5E73-427E-B996-03771EA8ADA4}">
      <dgm:prSet/>
      <dgm:spPr/>
      <dgm:t>
        <a:bodyPr/>
        <a:lstStyle/>
        <a:p>
          <a:endParaRPr lang="en-US"/>
        </a:p>
      </dgm:t>
    </dgm:pt>
    <dgm:pt modelId="{91883C9B-968A-4FEF-A643-0A51DE6E91C8}">
      <dgm:prSet/>
      <dgm:spPr/>
      <dgm:t>
        <a:bodyPr/>
        <a:lstStyle/>
        <a:p>
          <a:r>
            <a:rPr lang="en-US"/>
            <a:t>1. Person who is never-married will likely to earn less than 50k</a:t>
          </a:r>
        </a:p>
      </dgm:t>
    </dgm:pt>
    <dgm:pt modelId="{872008DA-C921-410A-A52A-0817D74D0A12}" type="parTrans" cxnId="{BCFDAB59-71F5-4C66-B902-57D359227189}">
      <dgm:prSet/>
      <dgm:spPr/>
      <dgm:t>
        <a:bodyPr/>
        <a:lstStyle/>
        <a:p>
          <a:endParaRPr lang="en-US"/>
        </a:p>
      </dgm:t>
    </dgm:pt>
    <dgm:pt modelId="{605E2447-BA56-49E1-856A-369B12AACCB7}" type="sibTrans" cxnId="{BCFDAB59-71F5-4C66-B902-57D359227189}">
      <dgm:prSet/>
      <dgm:spPr/>
      <dgm:t>
        <a:bodyPr/>
        <a:lstStyle/>
        <a:p>
          <a:endParaRPr lang="en-US"/>
        </a:p>
      </dgm:t>
    </dgm:pt>
    <dgm:pt modelId="{7DF6A8AE-CEDA-409D-99CB-DC27D0AF1D88}">
      <dgm:prSet/>
      <dgm:spPr/>
      <dgm:t>
        <a:bodyPr/>
        <a:lstStyle/>
        <a:p>
          <a:r>
            <a:rPr lang="en-US"/>
            <a:t>2. People who have a median of 9 years education tend to earn less than 50k, and people who have more than 13 years earn are likely to earn more than 50k</a:t>
          </a:r>
        </a:p>
      </dgm:t>
    </dgm:pt>
    <dgm:pt modelId="{798E0EB9-706B-4BF8-935A-857EDCA2891B}" type="parTrans" cxnId="{7FDAA17E-4742-4603-8620-9301C0EE2092}">
      <dgm:prSet/>
      <dgm:spPr/>
      <dgm:t>
        <a:bodyPr/>
        <a:lstStyle/>
        <a:p>
          <a:endParaRPr lang="en-US"/>
        </a:p>
      </dgm:t>
    </dgm:pt>
    <dgm:pt modelId="{928F1168-F2A9-41AF-BB26-A2EEF05FB705}" type="sibTrans" cxnId="{7FDAA17E-4742-4603-8620-9301C0EE2092}">
      <dgm:prSet/>
      <dgm:spPr/>
      <dgm:t>
        <a:bodyPr/>
        <a:lstStyle/>
        <a:p>
          <a:endParaRPr lang="en-US"/>
        </a:p>
      </dgm:t>
    </dgm:pt>
    <dgm:pt modelId="{F82D4C91-9122-46BB-A075-C3298A6B5ED1}">
      <dgm:prSet/>
      <dgm:spPr/>
      <dgm:t>
        <a:bodyPr/>
        <a:lstStyle/>
        <a:p>
          <a:r>
            <a:rPr lang="en-US"/>
            <a:t>3. As you can see, 92% people are from the US</a:t>
          </a:r>
        </a:p>
      </dgm:t>
    </dgm:pt>
    <dgm:pt modelId="{5DBCFB8D-0F9F-4551-A69D-DCB10F68C8AA}" type="parTrans" cxnId="{A02B9CED-9E01-4A1B-80E6-796A2B65DA6D}">
      <dgm:prSet/>
      <dgm:spPr/>
      <dgm:t>
        <a:bodyPr/>
        <a:lstStyle/>
        <a:p>
          <a:endParaRPr lang="en-US"/>
        </a:p>
      </dgm:t>
    </dgm:pt>
    <dgm:pt modelId="{C052C961-DAB8-4B55-983F-B5DDEF79B970}" type="sibTrans" cxnId="{A02B9CED-9E01-4A1B-80E6-796A2B65DA6D}">
      <dgm:prSet/>
      <dgm:spPr/>
      <dgm:t>
        <a:bodyPr/>
        <a:lstStyle/>
        <a:p>
          <a:endParaRPr lang="en-US"/>
        </a:p>
      </dgm:t>
    </dgm:pt>
    <dgm:pt modelId="{106A4334-A3FF-4034-B4AF-C6BDC28D8356}">
      <dgm:prSet/>
      <dgm:spPr/>
      <dgm:t>
        <a:bodyPr/>
        <a:lstStyle/>
        <a:p>
          <a:endParaRPr lang="en-US"/>
        </a:p>
      </dgm:t>
    </dgm:pt>
    <dgm:pt modelId="{BF52D150-4EDF-48F6-A4B3-136620A9B0DF}" type="parTrans" cxnId="{E48D79D4-F080-49B2-904A-8AFEEFC005BB}">
      <dgm:prSet/>
      <dgm:spPr/>
    </dgm:pt>
    <dgm:pt modelId="{D2AA0D68-9A69-412E-89EC-D9E021ED292D}" type="sibTrans" cxnId="{E48D79D4-F080-49B2-904A-8AFEEFC005BB}">
      <dgm:prSet/>
      <dgm:spPr/>
      <dgm:t>
        <a:bodyPr/>
        <a:lstStyle/>
        <a:p>
          <a:endParaRPr lang="en-US"/>
        </a:p>
      </dgm:t>
    </dgm:pt>
    <dgm:pt modelId="{FFB06AF4-17F1-432A-BCDB-D7B9DAE40373}" type="pres">
      <dgm:prSet presAssocID="{1DF377B3-6576-4018-A529-A663E9B8F82A}" presName="matrix" presStyleCnt="0">
        <dgm:presLayoutVars>
          <dgm:chMax val="1"/>
          <dgm:dir/>
          <dgm:resizeHandles val="exact"/>
        </dgm:presLayoutVars>
      </dgm:prSet>
      <dgm:spPr/>
    </dgm:pt>
    <dgm:pt modelId="{AD4F3F58-CDA6-478A-81FA-2D11CA4B8219}" type="pres">
      <dgm:prSet presAssocID="{1DF377B3-6576-4018-A529-A663E9B8F82A}" presName="diamond" presStyleLbl="bgShp" presStyleIdx="0" presStyleCnt="1"/>
      <dgm:spPr/>
    </dgm:pt>
    <dgm:pt modelId="{0C5445D8-9C4D-42FB-92D2-F45DC0514D29}" type="pres">
      <dgm:prSet presAssocID="{1DF377B3-6576-4018-A529-A663E9B8F82A}" presName="quad1" presStyleLbl="node1" presStyleIdx="0" presStyleCnt="4">
        <dgm:presLayoutVars>
          <dgm:chMax val="0"/>
          <dgm:chPref val="0"/>
          <dgm:bulletEnabled val="1"/>
        </dgm:presLayoutVars>
      </dgm:prSet>
      <dgm:spPr/>
    </dgm:pt>
    <dgm:pt modelId="{C35AE9DE-2C71-42B8-A1FA-2C00CEBD1FB2}" type="pres">
      <dgm:prSet presAssocID="{1DF377B3-6576-4018-A529-A663E9B8F82A}" presName="quad2" presStyleLbl="node1" presStyleIdx="1" presStyleCnt="4">
        <dgm:presLayoutVars>
          <dgm:chMax val="0"/>
          <dgm:chPref val="0"/>
          <dgm:bulletEnabled val="1"/>
        </dgm:presLayoutVars>
      </dgm:prSet>
      <dgm:spPr/>
    </dgm:pt>
    <dgm:pt modelId="{EC312A39-7CEB-40DE-A814-E1AA2570BA0C}" type="pres">
      <dgm:prSet presAssocID="{1DF377B3-6576-4018-A529-A663E9B8F82A}" presName="quad3" presStyleLbl="node1" presStyleIdx="2" presStyleCnt="4">
        <dgm:presLayoutVars>
          <dgm:chMax val="0"/>
          <dgm:chPref val="0"/>
          <dgm:bulletEnabled val="1"/>
        </dgm:presLayoutVars>
      </dgm:prSet>
      <dgm:spPr/>
    </dgm:pt>
    <dgm:pt modelId="{CED1B378-A80A-45A2-A173-15A7C4C999EF}" type="pres">
      <dgm:prSet presAssocID="{1DF377B3-6576-4018-A529-A663E9B8F82A}" presName="quad4" presStyleLbl="node1" presStyleIdx="3" presStyleCnt="4">
        <dgm:presLayoutVars>
          <dgm:chMax val="0"/>
          <dgm:chPref val="0"/>
          <dgm:bulletEnabled val="1"/>
        </dgm:presLayoutVars>
      </dgm:prSet>
      <dgm:spPr/>
    </dgm:pt>
  </dgm:ptLst>
  <dgm:cxnLst>
    <dgm:cxn modelId="{6677CB33-0AB2-4877-A17B-D7AC7354DE84}" type="presOf" srcId="{87DE503E-3A6A-49FE-B21C-ECA24134ECEF}" destId="{0C5445D8-9C4D-42FB-92D2-F45DC0514D29}" srcOrd="0" destOrd="0" presId="urn:microsoft.com/office/officeart/2005/8/layout/matrix3"/>
    <dgm:cxn modelId="{A879FA3F-EED9-4869-9F1E-00B65C53CEFF}" type="presOf" srcId="{91883C9B-968A-4FEF-A643-0A51DE6E91C8}" destId="{C35AE9DE-2C71-42B8-A1FA-2C00CEBD1FB2}" srcOrd="0" destOrd="0" presId="urn:microsoft.com/office/officeart/2005/8/layout/matrix3"/>
    <dgm:cxn modelId="{BCFDAB59-71F5-4C66-B902-57D359227189}" srcId="{1DF377B3-6576-4018-A529-A663E9B8F82A}" destId="{91883C9B-968A-4FEF-A643-0A51DE6E91C8}" srcOrd="1" destOrd="0" parTransId="{872008DA-C921-410A-A52A-0817D74D0A12}" sibTransId="{605E2447-BA56-49E1-856A-369B12AACCB7}"/>
    <dgm:cxn modelId="{8C77B97A-E846-475D-A750-63A64E65A62C}" type="presOf" srcId="{F82D4C91-9122-46BB-A075-C3298A6B5ED1}" destId="{CED1B378-A80A-45A2-A173-15A7C4C999EF}" srcOrd="0" destOrd="0" presId="urn:microsoft.com/office/officeart/2005/8/layout/matrix3"/>
    <dgm:cxn modelId="{7FDAA17E-4742-4603-8620-9301C0EE2092}" srcId="{1DF377B3-6576-4018-A529-A663E9B8F82A}" destId="{7DF6A8AE-CEDA-409D-99CB-DC27D0AF1D88}" srcOrd="2" destOrd="0" parTransId="{798E0EB9-706B-4BF8-935A-857EDCA2891B}" sibTransId="{928F1168-F2A9-41AF-BB26-A2EEF05FB705}"/>
    <dgm:cxn modelId="{45FA45A1-5E73-427E-B996-03771EA8ADA4}" srcId="{1DF377B3-6576-4018-A529-A663E9B8F82A}" destId="{87DE503E-3A6A-49FE-B21C-ECA24134ECEF}" srcOrd="0" destOrd="0" parTransId="{AF74C28E-E873-4505-8FE4-739FAE27C1D3}" sibTransId="{439BC25C-262C-48F7-956A-A402B7EC3782}"/>
    <dgm:cxn modelId="{03A220AC-5860-4B41-86EE-F8536847E6FC}" type="presOf" srcId="{7DF6A8AE-CEDA-409D-99CB-DC27D0AF1D88}" destId="{EC312A39-7CEB-40DE-A814-E1AA2570BA0C}" srcOrd="0" destOrd="0" presId="urn:microsoft.com/office/officeart/2005/8/layout/matrix3"/>
    <dgm:cxn modelId="{028604BE-98AC-46BD-B2B2-B56A5AB8747C}" type="presOf" srcId="{1DF377B3-6576-4018-A529-A663E9B8F82A}" destId="{FFB06AF4-17F1-432A-BCDB-D7B9DAE40373}" srcOrd="0" destOrd="0" presId="urn:microsoft.com/office/officeart/2005/8/layout/matrix3"/>
    <dgm:cxn modelId="{E48D79D4-F080-49B2-904A-8AFEEFC005BB}" srcId="{1DF377B3-6576-4018-A529-A663E9B8F82A}" destId="{106A4334-A3FF-4034-B4AF-C6BDC28D8356}" srcOrd="4" destOrd="0" parTransId="{BF52D150-4EDF-48F6-A4B3-136620A9B0DF}" sibTransId="{D2AA0D68-9A69-412E-89EC-D9E021ED292D}"/>
    <dgm:cxn modelId="{A02B9CED-9E01-4A1B-80E6-796A2B65DA6D}" srcId="{1DF377B3-6576-4018-A529-A663E9B8F82A}" destId="{F82D4C91-9122-46BB-A075-C3298A6B5ED1}" srcOrd="3" destOrd="0" parTransId="{5DBCFB8D-0F9F-4551-A69D-DCB10F68C8AA}" sibTransId="{C052C961-DAB8-4B55-983F-B5DDEF79B970}"/>
    <dgm:cxn modelId="{849E92FC-C68A-4325-817A-06ECD1619C0F}" type="presParOf" srcId="{FFB06AF4-17F1-432A-BCDB-D7B9DAE40373}" destId="{AD4F3F58-CDA6-478A-81FA-2D11CA4B8219}" srcOrd="0" destOrd="0" presId="urn:microsoft.com/office/officeart/2005/8/layout/matrix3"/>
    <dgm:cxn modelId="{87E45598-A661-4B50-B6EA-307AE402E01A}" type="presParOf" srcId="{FFB06AF4-17F1-432A-BCDB-D7B9DAE40373}" destId="{0C5445D8-9C4D-42FB-92D2-F45DC0514D29}" srcOrd="1" destOrd="0" presId="urn:microsoft.com/office/officeart/2005/8/layout/matrix3"/>
    <dgm:cxn modelId="{91013C60-2EE2-4504-8D6F-A486FF8D5AF9}" type="presParOf" srcId="{FFB06AF4-17F1-432A-BCDB-D7B9DAE40373}" destId="{C35AE9DE-2C71-42B8-A1FA-2C00CEBD1FB2}" srcOrd="2" destOrd="0" presId="urn:microsoft.com/office/officeart/2005/8/layout/matrix3"/>
    <dgm:cxn modelId="{152E8C91-501C-4272-AD2F-136D11FCA8D6}" type="presParOf" srcId="{FFB06AF4-17F1-432A-BCDB-D7B9DAE40373}" destId="{EC312A39-7CEB-40DE-A814-E1AA2570BA0C}" srcOrd="3" destOrd="0" presId="urn:microsoft.com/office/officeart/2005/8/layout/matrix3"/>
    <dgm:cxn modelId="{448256A8-9F9F-446A-9DD2-3B287C3F7194}" type="presParOf" srcId="{FFB06AF4-17F1-432A-BCDB-D7B9DAE40373}" destId="{CED1B378-A80A-45A2-A173-15A7C4C999EF}" srcOrd="4" destOrd="0" presId="urn:microsoft.com/office/officeart/2005/8/layout/matrix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18B9A9-2BDC-4DF5-A03C-5D0E7805F789}" type="doc">
      <dgm:prSet loTypeId="urn:microsoft.com/office/officeart/2005/8/layout/chevron1" loCatId="process" qsTypeId="urn:microsoft.com/office/officeart/2005/8/quickstyle/simple3" qsCatId="simple" csTypeId="urn:microsoft.com/office/officeart/2005/8/colors/colorful4" csCatId="colorful" phldr="1"/>
      <dgm:spPr/>
      <dgm:t>
        <a:bodyPr/>
        <a:lstStyle/>
        <a:p>
          <a:endParaRPr lang="en-US"/>
        </a:p>
      </dgm:t>
    </dgm:pt>
    <dgm:pt modelId="{779CF70E-0C78-43D5-9F99-43EFD1256A33}">
      <dgm:prSet/>
      <dgm:spPr/>
      <dgm:t>
        <a:bodyPr/>
        <a:lstStyle/>
        <a:p>
          <a:r>
            <a:rPr lang="en-US"/>
            <a:t>Pros:</a:t>
          </a:r>
        </a:p>
      </dgm:t>
    </dgm:pt>
    <dgm:pt modelId="{4397704F-AB96-4188-AE46-E12C7EFEA442}" type="parTrans" cxnId="{981C58F4-3137-4A19-AEB6-E339E50B3660}">
      <dgm:prSet/>
      <dgm:spPr/>
      <dgm:t>
        <a:bodyPr/>
        <a:lstStyle/>
        <a:p>
          <a:endParaRPr lang="en-US"/>
        </a:p>
      </dgm:t>
    </dgm:pt>
    <dgm:pt modelId="{6F5608A5-1EE7-4B51-975E-6F3A0542600A}" type="sibTrans" cxnId="{981C58F4-3137-4A19-AEB6-E339E50B3660}">
      <dgm:prSet/>
      <dgm:spPr/>
      <dgm:t>
        <a:bodyPr/>
        <a:lstStyle/>
        <a:p>
          <a:endParaRPr lang="en-US"/>
        </a:p>
      </dgm:t>
    </dgm:pt>
    <dgm:pt modelId="{B0407199-AAE7-4B36-A353-BFFEFB4A3BAF}">
      <dgm:prSet/>
      <dgm:spPr/>
      <dgm:t>
        <a:bodyPr/>
        <a:lstStyle/>
        <a:p>
          <a:r>
            <a:rPr lang="en-US"/>
            <a:t>It is really fast, and easy to use</a:t>
          </a:r>
        </a:p>
      </dgm:t>
    </dgm:pt>
    <dgm:pt modelId="{9822045A-E559-417E-A41C-AC3747DF8C27}" type="parTrans" cxnId="{66C5E552-28A8-4CBF-823B-F29BFAD8D36C}">
      <dgm:prSet/>
      <dgm:spPr/>
      <dgm:t>
        <a:bodyPr/>
        <a:lstStyle/>
        <a:p>
          <a:endParaRPr lang="en-US"/>
        </a:p>
      </dgm:t>
    </dgm:pt>
    <dgm:pt modelId="{861BEABC-0EEC-4815-896A-2996EE3E38D8}" type="sibTrans" cxnId="{66C5E552-28A8-4CBF-823B-F29BFAD8D36C}">
      <dgm:prSet/>
      <dgm:spPr/>
      <dgm:t>
        <a:bodyPr/>
        <a:lstStyle/>
        <a:p>
          <a:endParaRPr lang="en-US"/>
        </a:p>
      </dgm:t>
    </dgm:pt>
    <dgm:pt modelId="{BFBDDA3C-DCF3-4F4E-955A-6BFC03E3621A}">
      <dgm:prSet/>
      <dgm:spPr/>
      <dgm:t>
        <a:bodyPr/>
        <a:lstStyle/>
        <a:p>
          <a:r>
            <a:rPr lang="en-US"/>
            <a:t>It is not sensitive for not relevant data</a:t>
          </a:r>
        </a:p>
      </dgm:t>
    </dgm:pt>
    <dgm:pt modelId="{25D75521-16C2-4472-9635-FDA431BDBDA6}" type="parTrans" cxnId="{EBF6272F-23F0-4DC3-8A14-FDA0812609FC}">
      <dgm:prSet/>
      <dgm:spPr/>
      <dgm:t>
        <a:bodyPr/>
        <a:lstStyle/>
        <a:p>
          <a:endParaRPr lang="en-US"/>
        </a:p>
      </dgm:t>
    </dgm:pt>
    <dgm:pt modelId="{3714FAC9-4662-461C-9D37-5A518839D14C}" type="sibTrans" cxnId="{EBF6272F-23F0-4DC3-8A14-FDA0812609FC}">
      <dgm:prSet/>
      <dgm:spPr/>
      <dgm:t>
        <a:bodyPr/>
        <a:lstStyle/>
        <a:p>
          <a:endParaRPr lang="en-US"/>
        </a:p>
      </dgm:t>
    </dgm:pt>
    <dgm:pt modelId="{91BD7A01-96FD-4BCB-B976-47CB3D342880}">
      <dgm:prSet/>
      <dgm:spPr/>
      <dgm:t>
        <a:bodyPr/>
        <a:lstStyle/>
        <a:p>
          <a:r>
            <a:rPr lang="en-US"/>
            <a:t>We used Naïve Bayer because it is easy to use and that is the very first classification to see how the model can behave to the dataset</a:t>
          </a:r>
        </a:p>
      </dgm:t>
    </dgm:pt>
    <dgm:pt modelId="{1D64C217-AA55-475F-8574-8E931E3BF1D9}" type="parTrans" cxnId="{1D3B2E29-345B-4DAA-A659-76EE8C255572}">
      <dgm:prSet/>
      <dgm:spPr/>
      <dgm:t>
        <a:bodyPr/>
        <a:lstStyle/>
        <a:p>
          <a:endParaRPr lang="en-US"/>
        </a:p>
      </dgm:t>
    </dgm:pt>
    <dgm:pt modelId="{512B42BF-6E81-49E9-9B78-2AA7A7DB5FBC}" type="sibTrans" cxnId="{1D3B2E29-345B-4DAA-A659-76EE8C255572}">
      <dgm:prSet/>
      <dgm:spPr/>
      <dgm:t>
        <a:bodyPr/>
        <a:lstStyle/>
        <a:p>
          <a:endParaRPr lang="en-US"/>
        </a:p>
      </dgm:t>
    </dgm:pt>
    <dgm:pt modelId="{BFB0439A-5DF5-46A0-9F1F-79D827DF54F1}">
      <dgm:prSet/>
      <dgm:spPr/>
      <dgm:t>
        <a:bodyPr/>
        <a:lstStyle/>
        <a:p>
          <a:r>
            <a:rPr lang="en-US"/>
            <a:t>Cons:</a:t>
          </a:r>
        </a:p>
      </dgm:t>
    </dgm:pt>
    <dgm:pt modelId="{5C4DC362-3967-4A89-97E5-E0BB38689481}" type="parTrans" cxnId="{4C0180D6-07B3-48CD-B3EC-7B88A8BBBFFE}">
      <dgm:prSet/>
      <dgm:spPr/>
      <dgm:t>
        <a:bodyPr/>
        <a:lstStyle/>
        <a:p>
          <a:endParaRPr lang="en-US"/>
        </a:p>
      </dgm:t>
    </dgm:pt>
    <dgm:pt modelId="{AC8FCB04-DDA8-4ADD-92C8-6D9A4708EA45}" type="sibTrans" cxnId="{4C0180D6-07B3-48CD-B3EC-7B88A8BBBFFE}">
      <dgm:prSet/>
      <dgm:spPr/>
      <dgm:t>
        <a:bodyPr/>
        <a:lstStyle/>
        <a:p>
          <a:endParaRPr lang="en-US"/>
        </a:p>
      </dgm:t>
    </dgm:pt>
    <dgm:pt modelId="{73326102-89AC-4093-BFB5-CB8C0961FFAA}">
      <dgm:prSet/>
      <dgm:spPr/>
      <dgm:t>
        <a:bodyPr/>
        <a:lstStyle/>
        <a:p>
          <a:r>
            <a:rPr lang="en-US"/>
            <a:t>It assumes all the variables as independent.</a:t>
          </a:r>
        </a:p>
      </dgm:t>
    </dgm:pt>
    <dgm:pt modelId="{6D3E9AB8-B77A-4EFA-9AED-0B54B460E392}" type="parTrans" cxnId="{EC55ADF1-9DA0-4931-8F64-492A0655FF22}">
      <dgm:prSet/>
      <dgm:spPr/>
      <dgm:t>
        <a:bodyPr/>
        <a:lstStyle/>
        <a:p>
          <a:endParaRPr lang="en-US"/>
        </a:p>
      </dgm:t>
    </dgm:pt>
    <dgm:pt modelId="{14CB9332-7BAD-4E54-861E-D910EBC54ED4}" type="sibTrans" cxnId="{EC55ADF1-9DA0-4931-8F64-492A0655FF22}">
      <dgm:prSet/>
      <dgm:spPr/>
      <dgm:t>
        <a:bodyPr/>
        <a:lstStyle/>
        <a:p>
          <a:endParaRPr lang="en-US"/>
        </a:p>
      </dgm:t>
    </dgm:pt>
    <dgm:pt modelId="{9C623BF6-6824-4311-BA5D-C3A4C49E521D}" type="pres">
      <dgm:prSet presAssocID="{F118B9A9-2BDC-4DF5-A03C-5D0E7805F789}" presName="Name0" presStyleCnt="0">
        <dgm:presLayoutVars>
          <dgm:dir/>
          <dgm:animLvl val="lvl"/>
          <dgm:resizeHandles val="exact"/>
        </dgm:presLayoutVars>
      </dgm:prSet>
      <dgm:spPr/>
    </dgm:pt>
    <dgm:pt modelId="{6EAC446D-78C4-47A1-AEF9-3201FACBF6DB}" type="pres">
      <dgm:prSet presAssocID="{779CF70E-0C78-43D5-9F99-43EFD1256A33}" presName="composite" presStyleCnt="0"/>
      <dgm:spPr/>
    </dgm:pt>
    <dgm:pt modelId="{7F01A84F-C2C2-4275-BC0B-3DE5241AAF1A}" type="pres">
      <dgm:prSet presAssocID="{779CF70E-0C78-43D5-9F99-43EFD1256A33}" presName="parTx" presStyleLbl="node1" presStyleIdx="0" presStyleCnt="2">
        <dgm:presLayoutVars>
          <dgm:chMax val="0"/>
          <dgm:chPref val="0"/>
          <dgm:bulletEnabled val="1"/>
        </dgm:presLayoutVars>
      </dgm:prSet>
      <dgm:spPr/>
    </dgm:pt>
    <dgm:pt modelId="{451B37C4-BC40-4459-A305-972BB7DA8F22}" type="pres">
      <dgm:prSet presAssocID="{779CF70E-0C78-43D5-9F99-43EFD1256A33}" presName="desTx" presStyleLbl="revTx" presStyleIdx="0" presStyleCnt="2">
        <dgm:presLayoutVars>
          <dgm:bulletEnabled val="1"/>
        </dgm:presLayoutVars>
      </dgm:prSet>
      <dgm:spPr/>
    </dgm:pt>
    <dgm:pt modelId="{6C197BFC-7B3D-46EC-BFAA-594B17904DFB}" type="pres">
      <dgm:prSet presAssocID="{6F5608A5-1EE7-4B51-975E-6F3A0542600A}" presName="space" presStyleCnt="0"/>
      <dgm:spPr/>
    </dgm:pt>
    <dgm:pt modelId="{0536D138-1FF0-4337-A50B-DC9CF24EE815}" type="pres">
      <dgm:prSet presAssocID="{BFB0439A-5DF5-46A0-9F1F-79D827DF54F1}" presName="composite" presStyleCnt="0"/>
      <dgm:spPr/>
    </dgm:pt>
    <dgm:pt modelId="{10EC24B2-24DC-4083-A3FE-5886D5A0E32C}" type="pres">
      <dgm:prSet presAssocID="{BFB0439A-5DF5-46A0-9F1F-79D827DF54F1}" presName="parTx" presStyleLbl="node1" presStyleIdx="1" presStyleCnt="2">
        <dgm:presLayoutVars>
          <dgm:chMax val="0"/>
          <dgm:chPref val="0"/>
          <dgm:bulletEnabled val="1"/>
        </dgm:presLayoutVars>
      </dgm:prSet>
      <dgm:spPr/>
    </dgm:pt>
    <dgm:pt modelId="{85FD1ED3-FADF-42A2-86FF-394FD2BC2553}" type="pres">
      <dgm:prSet presAssocID="{BFB0439A-5DF5-46A0-9F1F-79D827DF54F1}" presName="desTx" presStyleLbl="revTx" presStyleIdx="1" presStyleCnt="2">
        <dgm:presLayoutVars>
          <dgm:bulletEnabled val="1"/>
        </dgm:presLayoutVars>
      </dgm:prSet>
      <dgm:spPr/>
    </dgm:pt>
  </dgm:ptLst>
  <dgm:cxnLst>
    <dgm:cxn modelId="{BCB34B06-61E9-4E62-B229-EDCF7CB43E45}" type="presOf" srcId="{B0407199-AAE7-4B36-A353-BFFEFB4A3BAF}" destId="{451B37C4-BC40-4459-A305-972BB7DA8F22}" srcOrd="0" destOrd="0" presId="urn:microsoft.com/office/officeart/2005/8/layout/chevron1"/>
    <dgm:cxn modelId="{1D3B2E29-345B-4DAA-A659-76EE8C255572}" srcId="{779CF70E-0C78-43D5-9F99-43EFD1256A33}" destId="{91BD7A01-96FD-4BCB-B976-47CB3D342880}" srcOrd="2" destOrd="0" parTransId="{1D64C217-AA55-475F-8574-8E931E3BF1D9}" sibTransId="{512B42BF-6E81-49E9-9B78-2AA7A7DB5FBC}"/>
    <dgm:cxn modelId="{EBF6272F-23F0-4DC3-8A14-FDA0812609FC}" srcId="{779CF70E-0C78-43D5-9F99-43EFD1256A33}" destId="{BFBDDA3C-DCF3-4F4E-955A-6BFC03E3621A}" srcOrd="1" destOrd="0" parTransId="{25D75521-16C2-4472-9635-FDA431BDBDA6}" sibTransId="{3714FAC9-4662-461C-9D37-5A518839D14C}"/>
    <dgm:cxn modelId="{66C5E552-28A8-4CBF-823B-F29BFAD8D36C}" srcId="{779CF70E-0C78-43D5-9F99-43EFD1256A33}" destId="{B0407199-AAE7-4B36-A353-BFFEFB4A3BAF}" srcOrd="0" destOrd="0" parTransId="{9822045A-E559-417E-A41C-AC3747DF8C27}" sibTransId="{861BEABC-0EEC-4815-896A-2996EE3E38D8}"/>
    <dgm:cxn modelId="{78130178-E3C6-4BBE-8E65-71BF85416276}" type="presOf" srcId="{73326102-89AC-4093-BFB5-CB8C0961FFAA}" destId="{85FD1ED3-FADF-42A2-86FF-394FD2BC2553}" srcOrd="0" destOrd="0" presId="urn:microsoft.com/office/officeart/2005/8/layout/chevron1"/>
    <dgm:cxn modelId="{C0141090-641B-4BAC-8F4E-9E71D78CA94D}" type="presOf" srcId="{F118B9A9-2BDC-4DF5-A03C-5D0E7805F789}" destId="{9C623BF6-6824-4311-BA5D-C3A4C49E521D}" srcOrd="0" destOrd="0" presId="urn:microsoft.com/office/officeart/2005/8/layout/chevron1"/>
    <dgm:cxn modelId="{BF1D1D98-E27E-4D82-B5D4-26819635A86A}" type="presOf" srcId="{BFBDDA3C-DCF3-4F4E-955A-6BFC03E3621A}" destId="{451B37C4-BC40-4459-A305-972BB7DA8F22}" srcOrd="0" destOrd="1" presId="urn:microsoft.com/office/officeart/2005/8/layout/chevron1"/>
    <dgm:cxn modelId="{21ADA3C2-F15D-4651-A72E-E82B53ABFF79}" type="presOf" srcId="{BFB0439A-5DF5-46A0-9F1F-79D827DF54F1}" destId="{10EC24B2-24DC-4083-A3FE-5886D5A0E32C}" srcOrd="0" destOrd="0" presId="urn:microsoft.com/office/officeart/2005/8/layout/chevron1"/>
    <dgm:cxn modelId="{4C0180D6-07B3-48CD-B3EC-7B88A8BBBFFE}" srcId="{F118B9A9-2BDC-4DF5-A03C-5D0E7805F789}" destId="{BFB0439A-5DF5-46A0-9F1F-79D827DF54F1}" srcOrd="1" destOrd="0" parTransId="{5C4DC362-3967-4A89-97E5-E0BB38689481}" sibTransId="{AC8FCB04-DDA8-4ADD-92C8-6D9A4708EA45}"/>
    <dgm:cxn modelId="{FA1C72DD-47D3-4038-A19E-BD1B8E483FA2}" type="presOf" srcId="{91BD7A01-96FD-4BCB-B976-47CB3D342880}" destId="{451B37C4-BC40-4459-A305-972BB7DA8F22}" srcOrd="0" destOrd="2" presId="urn:microsoft.com/office/officeart/2005/8/layout/chevron1"/>
    <dgm:cxn modelId="{EC55ADF1-9DA0-4931-8F64-492A0655FF22}" srcId="{BFB0439A-5DF5-46A0-9F1F-79D827DF54F1}" destId="{73326102-89AC-4093-BFB5-CB8C0961FFAA}" srcOrd="0" destOrd="0" parTransId="{6D3E9AB8-B77A-4EFA-9AED-0B54B460E392}" sibTransId="{14CB9332-7BAD-4E54-861E-D910EBC54ED4}"/>
    <dgm:cxn modelId="{981C58F4-3137-4A19-AEB6-E339E50B3660}" srcId="{F118B9A9-2BDC-4DF5-A03C-5D0E7805F789}" destId="{779CF70E-0C78-43D5-9F99-43EFD1256A33}" srcOrd="0" destOrd="0" parTransId="{4397704F-AB96-4188-AE46-E12C7EFEA442}" sibTransId="{6F5608A5-1EE7-4B51-975E-6F3A0542600A}"/>
    <dgm:cxn modelId="{50E2E7F4-5B79-45BF-AA53-783DB15861A5}" type="presOf" srcId="{779CF70E-0C78-43D5-9F99-43EFD1256A33}" destId="{7F01A84F-C2C2-4275-BC0B-3DE5241AAF1A}" srcOrd="0" destOrd="0" presId="urn:microsoft.com/office/officeart/2005/8/layout/chevron1"/>
    <dgm:cxn modelId="{708AB201-9E55-4C8C-8A96-7AF65D3A8BC8}" type="presParOf" srcId="{9C623BF6-6824-4311-BA5D-C3A4C49E521D}" destId="{6EAC446D-78C4-47A1-AEF9-3201FACBF6DB}" srcOrd="0" destOrd="0" presId="urn:microsoft.com/office/officeart/2005/8/layout/chevron1"/>
    <dgm:cxn modelId="{0846251B-3B7A-49F0-A2A0-F1E15A8762B2}" type="presParOf" srcId="{6EAC446D-78C4-47A1-AEF9-3201FACBF6DB}" destId="{7F01A84F-C2C2-4275-BC0B-3DE5241AAF1A}" srcOrd="0" destOrd="0" presId="urn:microsoft.com/office/officeart/2005/8/layout/chevron1"/>
    <dgm:cxn modelId="{D216EEDE-2E8E-49D7-A1A3-497EE3E75A20}" type="presParOf" srcId="{6EAC446D-78C4-47A1-AEF9-3201FACBF6DB}" destId="{451B37C4-BC40-4459-A305-972BB7DA8F22}" srcOrd="1" destOrd="0" presId="urn:microsoft.com/office/officeart/2005/8/layout/chevron1"/>
    <dgm:cxn modelId="{B344C74B-BD2A-4288-B65C-60D5B1DADD6D}" type="presParOf" srcId="{9C623BF6-6824-4311-BA5D-C3A4C49E521D}" destId="{6C197BFC-7B3D-46EC-BFAA-594B17904DFB}" srcOrd="1" destOrd="0" presId="urn:microsoft.com/office/officeart/2005/8/layout/chevron1"/>
    <dgm:cxn modelId="{36C662A0-90E1-4651-B80F-628554451ECC}" type="presParOf" srcId="{9C623BF6-6824-4311-BA5D-C3A4C49E521D}" destId="{0536D138-1FF0-4337-A50B-DC9CF24EE815}" srcOrd="2" destOrd="0" presId="urn:microsoft.com/office/officeart/2005/8/layout/chevron1"/>
    <dgm:cxn modelId="{1E59BE3C-5573-411C-89F5-CB94C7F4BD69}" type="presParOf" srcId="{0536D138-1FF0-4337-A50B-DC9CF24EE815}" destId="{10EC24B2-24DC-4083-A3FE-5886D5A0E32C}" srcOrd="0" destOrd="0" presId="urn:microsoft.com/office/officeart/2005/8/layout/chevron1"/>
    <dgm:cxn modelId="{BD643365-D431-4D24-8177-BFF2A973A88F}" type="presParOf" srcId="{0536D138-1FF0-4337-A50B-DC9CF24EE815}" destId="{85FD1ED3-FADF-42A2-86FF-394FD2BC2553}" srcOrd="1"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F8C115-4858-4452-B5D7-3307293D5887}" type="doc">
      <dgm:prSet loTypeId="urn:microsoft.com/office/officeart/2005/8/layout/chevron1" loCatId="process" qsTypeId="urn:microsoft.com/office/officeart/2005/8/quickstyle/simple1" qsCatId="simple" csTypeId="urn:microsoft.com/office/officeart/2005/8/colors/colorful5" csCatId="colorful" phldr="1"/>
      <dgm:spPr/>
      <dgm:t>
        <a:bodyPr/>
        <a:lstStyle/>
        <a:p>
          <a:endParaRPr lang="en-US"/>
        </a:p>
      </dgm:t>
    </dgm:pt>
    <dgm:pt modelId="{848D6B0D-F795-41B8-8348-087DC9E5CB02}">
      <dgm:prSet/>
      <dgm:spPr/>
      <dgm:t>
        <a:bodyPr/>
        <a:lstStyle/>
        <a:p>
          <a:r>
            <a:rPr lang="en-US" dirty="0"/>
            <a:t>Pros:</a:t>
          </a:r>
        </a:p>
      </dgm:t>
    </dgm:pt>
    <dgm:pt modelId="{6850AAB7-F743-4C2D-BF28-5F0B69AF0320}" type="parTrans" cxnId="{E42CB9C8-D827-48AA-88EF-29C034563420}">
      <dgm:prSet/>
      <dgm:spPr/>
      <dgm:t>
        <a:bodyPr/>
        <a:lstStyle/>
        <a:p>
          <a:endParaRPr lang="en-US"/>
        </a:p>
      </dgm:t>
    </dgm:pt>
    <dgm:pt modelId="{84325086-0A3D-43DC-96E6-CEA372844A80}" type="sibTrans" cxnId="{E42CB9C8-D827-48AA-88EF-29C034563420}">
      <dgm:prSet/>
      <dgm:spPr/>
      <dgm:t>
        <a:bodyPr/>
        <a:lstStyle/>
        <a:p>
          <a:endParaRPr lang="en-US"/>
        </a:p>
      </dgm:t>
    </dgm:pt>
    <dgm:pt modelId="{E72C4609-C603-4E2E-90DD-D4038D962F42}">
      <dgm:prSet/>
      <dgm:spPr/>
      <dgm:t>
        <a:bodyPr/>
        <a:lstStyle/>
        <a:p>
          <a:r>
            <a:rPr lang="en-US" dirty="0"/>
            <a:t>It is convenient to handle large feature space</a:t>
          </a:r>
        </a:p>
      </dgm:t>
    </dgm:pt>
    <dgm:pt modelId="{99D7042C-1B1D-4CD5-B155-732303B65FC6}" type="parTrans" cxnId="{E7E5EDAD-5BF0-4C9D-8547-059A83DE4ADF}">
      <dgm:prSet/>
      <dgm:spPr/>
      <dgm:t>
        <a:bodyPr/>
        <a:lstStyle/>
        <a:p>
          <a:endParaRPr lang="en-US"/>
        </a:p>
      </dgm:t>
    </dgm:pt>
    <dgm:pt modelId="{60A7659A-6E3B-4B9D-B46C-0E07913F931B}" type="sibTrans" cxnId="{E7E5EDAD-5BF0-4C9D-8547-059A83DE4ADF}">
      <dgm:prSet/>
      <dgm:spPr/>
      <dgm:t>
        <a:bodyPr/>
        <a:lstStyle/>
        <a:p>
          <a:endParaRPr lang="en-US"/>
        </a:p>
      </dgm:t>
    </dgm:pt>
    <dgm:pt modelId="{E94BFA1E-9410-4FC0-A049-8FAA4F642FF4}">
      <dgm:prSet/>
      <dgm:spPr/>
      <dgm:t>
        <a:bodyPr/>
        <a:lstStyle/>
        <a:p>
          <a:r>
            <a:rPr lang="en-US" dirty="0"/>
            <a:t>It can easily deal with non-linear data interactions</a:t>
          </a:r>
        </a:p>
      </dgm:t>
    </dgm:pt>
    <dgm:pt modelId="{0FABD952-93AB-45C7-AA3F-C94322115E3C}" type="parTrans" cxnId="{55CF65D2-20E7-4408-8D0C-0DDE131D6724}">
      <dgm:prSet/>
      <dgm:spPr/>
      <dgm:t>
        <a:bodyPr/>
        <a:lstStyle/>
        <a:p>
          <a:endParaRPr lang="en-US"/>
        </a:p>
      </dgm:t>
    </dgm:pt>
    <dgm:pt modelId="{2506D11A-64B5-4A93-ABC7-B4C4F215914B}" type="sibTrans" cxnId="{55CF65D2-20E7-4408-8D0C-0DDE131D6724}">
      <dgm:prSet/>
      <dgm:spPr/>
      <dgm:t>
        <a:bodyPr/>
        <a:lstStyle/>
        <a:p>
          <a:endParaRPr lang="en-US"/>
        </a:p>
      </dgm:t>
    </dgm:pt>
    <dgm:pt modelId="{6B81D379-7855-4FB9-8540-8CC52C391612}">
      <dgm:prSet/>
      <dgm:spPr/>
      <dgm:t>
        <a:bodyPr/>
        <a:lstStyle/>
        <a:p>
          <a:r>
            <a:rPr lang="en-US" dirty="0"/>
            <a:t>We used SVM for dividing data set into different partition to reinforce the training model and in hope of getting better </a:t>
          </a:r>
          <a:r>
            <a:rPr lang="en-US" dirty="0" err="1"/>
            <a:t>accuarcy</a:t>
          </a:r>
        </a:p>
      </dgm:t>
    </dgm:pt>
    <dgm:pt modelId="{BBAD00EF-075A-410D-8D6D-F1387B5DAD19}" type="parTrans" cxnId="{C6E3BF7A-DD0F-4208-8886-2F083B5D7F8D}">
      <dgm:prSet/>
      <dgm:spPr/>
      <dgm:t>
        <a:bodyPr/>
        <a:lstStyle/>
        <a:p>
          <a:endParaRPr lang="en-US"/>
        </a:p>
      </dgm:t>
    </dgm:pt>
    <dgm:pt modelId="{D21FFA83-F382-4E0D-97FB-E5D571F321A6}" type="sibTrans" cxnId="{C6E3BF7A-DD0F-4208-8886-2F083B5D7F8D}">
      <dgm:prSet/>
      <dgm:spPr/>
      <dgm:t>
        <a:bodyPr/>
        <a:lstStyle/>
        <a:p>
          <a:endParaRPr lang="en-US"/>
        </a:p>
      </dgm:t>
    </dgm:pt>
    <dgm:pt modelId="{D3361AAB-F350-45A1-A0D4-8DA570F7EF80}">
      <dgm:prSet/>
      <dgm:spPr/>
      <dgm:t>
        <a:bodyPr/>
        <a:lstStyle/>
        <a:p>
          <a:r>
            <a:rPr lang="en-US" dirty="0"/>
            <a:t>Cons:</a:t>
          </a:r>
        </a:p>
      </dgm:t>
    </dgm:pt>
    <dgm:pt modelId="{7F0BB2C2-8B9D-4E1D-B373-7FB0AA0DEED0}" type="parTrans" cxnId="{278658FD-8DCF-44EA-BA7C-40DD6C69DD6C}">
      <dgm:prSet/>
      <dgm:spPr/>
      <dgm:t>
        <a:bodyPr/>
        <a:lstStyle/>
        <a:p>
          <a:endParaRPr lang="en-US"/>
        </a:p>
      </dgm:t>
    </dgm:pt>
    <dgm:pt modelId="{787311B5-1B08-450F-93BC-4D140DDB32F7}" type="sibTrans" cxnId="{278658FD-8DCF-44EA-BA7C-40DD6C69DD6C}">
      <dgm:prSet/>
      <dgm:spPr/>
      <dgm:t>
        <a:bodyPr/>
        <a:lstStyle/>
        <a:p>
          <a:endParaRPr lang="en-US"/>
        </a:p>
      </dgm:t>
    </dgm:pt>
    <dgm:pt modelId="{533AEDB4-DF76-4CC0-9211-EBB5D7AB117B}">
      <dgm:prSet/>
      <dgm:spPr/>
      <dgm:t>
        <a:bodyPr/>
        <a:lstStyle/>
        <a:p>
          <a:r>
            <a:rPr lang="en-US" dirty="0"/>
            <a:t>It is not rely for entire data, and it is hard to find </a:t>
          </a:r>
          <a:r>
            <a:rPr lang="en-US" dirty="0" err="1"/>
            <a:t>kernal</a:t>
          </a:r>
          <a:r>
            <a:rPr lang="en-US" dirty="0"/>
            <a:t> and parameters</a:t>
          </a:r>
        </a:p>
      </dgm:t>
    </dgm:pt>
    <dgm:pt modelId="{50B10173-74B1-423D-97C0-E5B1BBAD2A07}" type="parTrans" cxnId="{BB6348EB-70A4-47E4-A80E-7DC461CE7D8E}">
      <dgm:prSet/>
      <dgm:spPr/>
      <dgm:t>
        <a:bodyPr/>
        <a:lstStyle/>
        <a:p>
          <a:endParaRPr lang="en-US"/>
        </a:p>
      </dgm:t>
    </dgm:pt>
    <dgm:pt modelId="{5930A2FC-42BA-4441-898C-3699FB194062}" type="sibTrans" cxnId="{BB6348EB-70A4-47E4-A80E-7DC461CE7D8E}">
      <dgm:prSet/>
      <dgm:spPr/>
      <dgm:t>
        <a:bodyPr/>
        <a:lstStyle/>
        <a:p>
          <a:endParaRPr lang="en-US"/>
        </a:p>
      </dgm:t>
    </dgm:pt>
    <dgm:pt modelId="{EDB56D45-7573-410E-9AE6-4F0B4EE60114}">
      <dgm:prSet/>
      <dgm:spPr/>
      <dgm:t>
        <a:bodyPr/>
        <a:lstStyle/>
        <a:p>
          <a:r>
            <a:rPr lang="en-US" dirty="0"/>
            <a:t>It is not fast. In fact, with our machine, it will take more than 1 hour to complete the training</a:t>
          </a:r>
        </a:p>
      </dgm:t>
    </dgm:pt>
    <dgm:pt modelId="{050CD189-C96A-435D-9F9C-C242A8680965}" type="parTrans" cxnId="{252053D9-480F-4FA4-B117-0ED26B41B1CD}">
      <dgm:prSet/>
      <dgm:spPr/>
    </dgm:pt>
    <dgm:pt modelId="{BF05EFFE-AAE3-4628-935F-501BC5ACD6C7}" type="sibTrans" cxnId="{252053D9-480F-4FA4-B117-0ED26B41B1CD}">
      <dgm:prSet/>
      <dgm:spPr/>
    </dgm:pt>
    <dgm:pt modelId="{3C807A5D-4387-40B2-8C80-FCA7795ED52A}" type="pres">
      <dgm:prSet presAssocID="{D8F8C115-4858-4452-B5D7-3307293D5887}" presName="Name0" presStyleCnt="0">
        <dgm:presLayoutVars>
          <dgm:dir/>
          <dgm:animLvl val="lvl"/>
          <dgm:resizeHandles val="exact"/>
        </dgm:presLayoutVars>
      </dgm:prSet>
      <dgm:spPr/>
    </dgm:pt>
    <dgm:pt modelId="{BED178FE-E9D4-49DE-BDAE-391E52F157B6}" type="pres">
      <dgm:prSet presAssocID="{848D6B0D-F795-41B8-8348-087DC9E5CB02}" presName="composite" presStyleCnt="0"/>
      <dgm:spPr/>
    </dgm:pt>
    <dgm:pt modelId="{231BC045-D0BD-43F1-ADEF-4929DCAE4334}" type="pres">
      <dgm:prSet presAssocID="{848D6B0D-F795-41B8-8348-087DC9E5CB02}" presName="parTx" presStyleLbl="node1" presStyleIdx="0" presStyleCnt="2">
        <dgm:presLayoutVars>
          <dgm:chMax val="0"/>
          <dgm:chPref val="0"/>
          <dgm:bulletEnabled val="1"/>
        </dgm:presLayoutVars>
      </dgm:prSet>
      <dgm:spPr/>
    </dgm:pt>
    <dgm:pt modelId="{61528762-34F0-414C-A21A-A854057CA052}" type="pres">
      <dgm:prSet presAssocID="{848D6B0D-F795-41B8-8348-087DC9E5CB02}" presName="desTx" presStyleLbl="revTx" presStyleIdx="0" presStyleCnt="2">
        <dgm:presLayoutVars>
          <dgm:bulletEnabled val="1"/>
        </dgm:presLayoutVars>
      </dgm:prSet>
      <dgm:spPr/>
    </dgm:pt>
    <dgm:pt modelId="{7032D7B7-DF61-45D4-AE14-96A42C894BCA}" type="pres">
      <dgm:prSet presAssocID="{84325086-0A3D-43DC-96E6-CEA372844A80}" presName="space" presStyleCnt="0"/>
      <dgm:spPr/>
    </dgm:pt>
    <dgm:pt modelId="{FF58AC04-51C7-4333-95A8-EA7930CA2066}" type="pres">
      <dgm:prSet presAssocID="{D3361AAB-F350-45A1-A0D4-8DA570F7EF80}" presName="composite" presStyleCnt="0"/>
      <dgm:spPr/>
    </dgm:pt>
    <dgm:pt modelId="{7C192DEA-67BE-4A3A-8323-A4810EB0B3A4}" type="pres">
      <dgm:prSet presAssocID="{D3361AAB-F350-45A1-A0D4-8DA570F7EF80}" presName="parTx" presStyleLbl="node1" presStyleIdx="1" presStyleCnt="2">
        <dgm:presLayoutVars>
          <dgm:chMax val="0"/>
          <dgm:chPref val="0"/>
          <dgm:bulletEnabled val="1"/>
        </dgm:presLayoutVars>
      </dgm:prSet>
      <dgm:spPr/>
    </dgm:pt>
    <dgm:pt modelId="{8368C3DE-0BB7-46FD-B122-D4FD107C1D74}" type="pres">
      <dgm:prSet presAssocID="{D3361AAB-F350-45A1-A0D4-8DA570F7EF80}" presName="desTx" presStyleLbl="revTx" presStyleIdx="1" presStyleCnt="2">
        <dgm:presLayoutVars>
          <dgm:bulletEnabled val="1"/>
        </dgm:presLayoutVars>
      </dgm:prSet>
      <dgm:spPr/>
    </dgm:pt>
  </dgm:ptLst>
  <dgm:cxnLst>
    <dgm:cxn modelId="{45431137-615D-4734-828F-6A0631955FED}" type="presOf" srcId="{EDB56D45-7573-410E-9AE6-4F0B4EE60114}" destId="{8368C3DE-0BB7-46FD-B122-D4FD107C1D74}" srcOrd="0" destOrd="1" presId="urn:microsoft.com/office/officeart/2005/8/layout/chevron1"/>
    <dgm:cxn modelId="{9920D541-B229-414D-9B94-B963D5CAA3E7}" type="presOf" srcId="{533AEDB4-DF76-4CC0-9211-EBB5D7AB117B}" destId="{8368C3DE-0BB7-46FD-B122-D4FD107C1D74}" srcOrd="0" destOrd="0" presId="urn:microsoft.com/office/officeart/2005/8/layout/chevron1"/>
    <dgm:cxn modelId="{E844F24D-B1B9-4E99-90F0-C61A803A258F}" type="presOf" srcId="{E72C4609-C603-4E2E-90DD-D4038D962F42}" destId="{61528762-34F0-414C-A21A-A854057CA052}" srcOrd="0" destOrd="0" presId="urn:microsoft.com/office/officeart/2005/8/layout/chevron1"/>
    <dgm:cxn modelId="{0448C479-3DAE-4B15-A34C-76BFC936D62F}" type="presOf" srcId="{D8F8C115-4858-4452-B5D7-3307293D5887}" destId="{3C807A5D-4387-40B2-8C80-FCA7795ED52A}" srcOrd="0" destOrd="0" presId="urn:microsoft.com/office/officeart/2005/8/layout/chevron1"/>
    <dgm:cxn modelId="{C6E3BF7A-DD0F-4208-8886-2F083B5D7F8D}" srcId="{848D6B0D-F795-41B8-8348-087DC9E5CB02}" destId="{6B81D379-7855-4FB9-8540-8CC52C391612}" srcOrd="2" destOrd="0" parTransId="{BBAD00EF-075A-410D-8D6D-F1387B5DAD19}" sibTransId="{D21FFA83-F382-4E0D-97FB-E5D571F321A6}"/>
    <dgm:cxn modelId="{84875086-26F5-43F9-858F-D95FC7DF4468}" type="presOf" srcId="{6B81D379-7855-4FB9-8540-8CC52C391612}" destId="{61528762-34F0-414C-A21A-A854057CA052}" srcOrd="0" destOrd="2" presId="urn:microsoft.com/office/officeart/2005/8/layout/chevron1"/>
    <dgm:cxn modelId="{48611F89-399D-44B9-8095-4CAFAAB56A3C}" type="presOf" srcId="{E94BFA1E-9410-4FC0-A049-8FAA4F642FF4}" destId="{61528762-34F0-414C-A21A-A854057CA052}" srcOrd="0" destOrd="1" presId="urn:microsoft.com/office/officeart/2005/8/layout/chevron1"/>
    <dgm:cxn modelId="{AAD7EEA1-87AC-4EC9-BA7A-DF420FB26EA5}" type="presOf" srcId="{848D6B0D-F795-41B8-8348-087DC9E5CB02}" destId="{231BC045-D0BD-43F1-ADEF-4929DCAE4334}" srcOrd="0" destOrd="0" presId="urn:microsoft.com/office/officeart/2005/8/layout/chevron1"/>
    <dgm:cxn modelId="{E7E5EDAD-5BF0-4C9D-8547-059A83DE4ADF}" srcId="{848D6B0D-F795-41B8-8348-087DC9E5CB02}" destId="{E72C4609-C603-4E2E-90DD-D4038D962F42}" srcOrd="0" destOrd="0" parTransId="{99D7042C-1B1D-4CD5-B155-732303B65FC6}" sibTransId="{60A7659A-6E3B-4B9D-B46C-0E07913F931B}"/>
    <dgm:cxn modelId="{3D9408B3-1161-434F-942F-4D4143EEA939}" type="presOf" srcId="{D3361AAB-F350-45A1-A0D4-8DA570F7EF80}" destId="{7C192DEA-67BE-4A3A-8323-A4810EB0B3A4}" srcOrd="0" destOrd="0" presId="urn:microsoft.com/office/officeart/2005/8/layout/chevron1"/>
    <dgm:cxn modelId="{E42CB9C8-D827-48AA-88EF-29C034563420}" srcId="{D8F8C115-4858-4452-B5D7-3307293D5887}" destId="{848D6B0D-F795-41B8-8348-087DC9E5CB02}" srcOrd="0" destOrd="0" parTransId="{6850AAB7-F743-4C2D-BF28-5F0B69AF0320}" sibTransId="{84325086-0A3D-43DC-96E6-CEA372844A80}"/>
    <dgm:cxn modelId="{55CF65D2-20E7-4408-8D0C-0DDE131D6724}" srcId="{848D6B0D-F795-41B8-8348-087DC9E5CB02}" destId="{E94BFA1E-9410-4FC0-A049-8FAA4F642FF4}" srcOrd="1" destOrd="0" parTransId="{0FABD952-93AB-45C7-AA3F-C94322115E3C}" sibTransId="{2506D11A-64B5-4A93-ABC7-B4C4F215914B}"/>
    <dgm:cxn modelId="{252053D9-480F-4FA4-B117-0ED26B41B1CD}" srcId="{D3361AAB-F350-45A1-A0D4-8DA570F7EF80}" destId="{EDB56D45-7573-410E-9AE6-4F0B4EE60114}" srcOrd="1" destOrd="0" parTransId="{050CD189-C96A-435D-9F9C-C242A8680965}" sibTransId="{BF05EFFE-AAE3-4628-935F-501BC5ACD6C7}"/>
    <dgm:cxn modelId="{BB6348EB-70A4-47E4-A80E-7DC461CE7D8E}" srcId="{D3361AAB-F350-45A1-A0D4-8DA570F7EF80}" destId="{533AEDB4-DF76-4CC0-9211-EBB5D7AB117B}" srcOrd="0" destOrd="0" parTransId="{50B10173-74B1-423D-97C0-E5B1BBAD2A07}" sibTransId="{5930A2FC-42BA-4441-898C-3699FB194062}"/>
    <dgm:cxn modelId="{278658FD-8DCF-44EA-BA7C-40DD6C69DD6C}" srcId="{D8F8C115-4858-4452-B5D7-3307293D5887}" destId="{D3361AAB-F350-45A1-A0D4-8DA570F7EF80}" srcOrd="1" destOrd="0" parTransId="{7F0BB2C2-8B9D-4E1D-B373-7FB0AA0DEED0}" sibTransId="{787311B5-1B08-450F-93BC-4D140DDB32F7}"/>
    <dgm:cxn modelId="{793DA6AD-F66B-4469-890E-8450C062F166}" type="presParOf" srcId="{3C807A5D-4387-40B2-8C80-FCA7795ED52A}" destId="{BED178FE-E9D4-49DE-BDAE-391E52F157B6}" srcOrd="0" destOrd="0" presId="urn:microsoft.com/office/officeart/2005/8/layout/chevron1"/>
    <dgm:cxn modelId="{A31154E5-12B6-4802-8927-2752E438588F}" type="presParOf" srcId="{BED178FE-E9D4-49DE-BDAE-391E52F157B6}" destId="{231BC045-D0BD-43F1-ADEF-4929DCAE4334}" srcOrd="0" destOrd="0" presId="urn:microsoft.com/office/officeart/2005/8/layout/chevron1"/>
    <dgm:cxn modelId="{09AFA61A-FF2F-43F5-88B0-615D0D3EDFCA}" type="presParOf" srcId="{BED178FE-E9D4-49DE-BDAE-391E52F157B6}" destId="{61528762-34F0-414C-A21A-A854057CA052}" srcOrd="1" destOrd="0" presId="urn:microsoft.com/office/officeart/2005/8/layout/chevron1"/>
    <dgm:cxn modelId="{27C07798-5658-48E8-A1E4-ADAE003037BE}" type="presParOf" srcId="{3C807A5D-4387-40B2-8C80-FCA7795ED52A}" destId="{7032D7B7-DF61-45D4-AE14-96A42C894BCA}" srcOrd="1" destOrd="0" presId="urn:microsoft.com/office/officeart/2005/8/layout/chevron1"/>
    <dgm:cxn modelId="{8A102711-23E5-4F5C-AABD-413A55DC33F9}" type="presParOf" srcId="{3C807A5D-4387-40B2-8C80-FCA7795ED52A}" destId="{FF58AC04-51C7-4333-95A8-EA7930CA2066}" srcOrd="2" destOrd="0" presId="urn:microsoft.com/office/officeart/2005/8/layout/chevron1"/>
    <dgm:cxn modelId="{D4386EA5-942C-4C15-86A0-F2A9B50F40C9}" type="presParOf" srcId="{FF58AC04-51C7-4333-95A8-EA7930CA2066}" destId="{7C192DEA-67BE-4A3A-8323-A4810EB0B3A4}" srcOrd="0" destOrd="0" presId="urn:microsoft.com/office/officeart/2005/8/layout/chevron1"/>
    <dgm:cxn modelId="{A315248D-6F98-417F-80C0-0D791969AC8A}" type="presParOf" srcId="{FF58AC04-51C7-4333-95A8-EA7930CA2066}" destId="{8368C3DE-0BB7-46FD-B122-D4FD107C1D74}" srcOrd="1"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F91763-04AB-4C99-A0E5-7E58A2E35D98}" type="doc">
      <dgm:prSet loTypeId="urn:microsoft.com/office/officeart/2005/8/layout/hierarchy1" loCatId="hierarchy" qsTypeId="urn:microsoft.com/office/officeart/2005/8/quickstyle/simple4" qsCatId="simple" csTypeId="urn:microsoft.com/office/officeart/2005/8/colors/accent2_2" csCatId="accent2"/>
      <dgm:spPr/>
      <dgm:t>
        <a:bodyPr/>
        <a:lstStyle/>
        <a:p>
          <a:endParaRPr lang="en-US"/>
        </a:p>
      </dgm:t>
    </dgm:pt>
    <dgm:pt modelId="{6AD8CF0F-2A5D-4B95-864A-CF3BA547C7D9}">
      <dgm:prSet/>
      <dgm:spPr/>
      <dgm:t>
        <a:bodyPr/>
        <a:lstStyle/>
        <a:p>
          <a:r>
            <a:rPr lang="en-US"/>
            <a:t>We used boosting method to train data from weak learner to strong learner </a:t>
          </a:r>
        </a:p>
      </dgm:t>
    </dgm:pt>
    <dgm:pt modelId="{D0EDA523-71C0-48AD-AEC6-389F77EE754B}" type="parTrans" cxnId="{DDD5BC63-DDC0-49ED-8A2C-878A23C2255E}">
      <dgm:prSet/>
      <dgm:spPr/>
      <dgm:t>
        <a:bodyPr/>
        <a:lstStyle/>
        <a:p>
          <a:endParaRPr lang="en-US"/>
        </a:p>
      </dgm:t>
    </dgm:pt>
    <dgm:pt modelId="{460D994F-385D-41CD-8D4F-9F0A1FE78B7A}" type="sibTrans" cxnId="{DDD5BC63-DDC0-49ED-8A2C-878A23C2255E}">
      <dgm:prSet/>
      <dgm:spPr/>
      <dgm:t>
        <a:bodyPr/>
        <a:lstStyle/>
        <a:p>
          <a:endParaRPr lang="en-US"/>
        </a:p>
      </dgm:t>
    </dgm:pt>
    <dgm:pt modelId="{28167343-BC16-4BCD-83C3-BE361E8C6AF1}">
      <dgm:prSet/>
      <dgm:spPr/>
      <dgm:t>
        <a:bodyPr/>
        <a:lstStyle/>
        <a:p>
          <a:r>
            <a:rPr lang="en-US"/>
            <a:t>Because Boosting creates one tree at a time and sequentially; as a result, it will take longer to train the data, and of course, we expect this model to predict a higher accuracy</a:t>
          </a:r>
        </a:p>
      </dgm:t>
    </dgm:pt>
    <dgm:pt modelId="{125762D9-EF6E-4626-B542-13C597B68CF9}" type="parTrans" cxnId="{F430CC79-824C-43E5-81CE-807C513565F2}">
      <dgm:prSet/>
      <dgm:spPr/>
      <dgm:t>
        <a:bodyPr/>
        <a:lstStyle/>
        <a:p>
          <a:endParaRPr lang="en-US"/>
        </a:p>
      </dgm:t>
    </dgm:pt>
    <dgm:pt modelId="{C2900DB9-C4C9-4BB8-8D29-9525F27AB693}" type="sibTrans" cxnId="{F430CC79-824C-43E5-81CE-807C513565F2}">
      <dgm:prSet/>
      <dgm:spPr/>
      <dgm:t>
        <a:bodyPr/>
        <a:lstStyle/>
        <a:p>
          <a:endParaRPr lang="en-US"/>
        </a:p>
      </dgm:t>
    </dgm:pt>
    <dgm:pt modelId="{F21EA703-6DD5-45AD-A5A1-CEBAFD1DA50B}">
      <dgm:prSet/>
      <dgm:spPr/>
      <dgm:t>
        <a:bodyPr/>
        <a:lstStyle/>
        <a:p>
          <a:r>
            <a:rPr lang="en-US"/>
            <a:t>However, this model is prone to overfitting</a:t>
          </a:r>
        </a:p>
      </dgm:t>
    </dgm:pt>
    <dgm:pt modelId="{85004449-F3D0-467C-9408-380F3284BC26}" type="parTrans" cxnId="{02A74B94-78C7-4B8D-9B1A-61684AF24A1D}">
      <dgm:prSet/>
      <dgm:spPr/>
      <dgm:t>
        <a:bodyPr/>
        <a:lstStyle/>
        <a:p>
          <a:endParaRPr lang="en-US"/>
        </a:p>
      </dgm:t>
    </dgm:pt>
    <dgm:pt modelId="{5BDA05C5-E905-42AB-9508-4B67F1C6D4E3}" type="sibTrans" cxnId="{02A74B94-78C7-4B8D-9B1A-61684AF24A1D}">
      <dgm:prSet/>
      <dgm:spPr/>
      <dgm:t>
        <a:bodyPr/>
        <a:lstStyle/>
        <a:p>
          <a:endParaRPr lang="en-US"/>
        </a:p>
      </dgm:t>
    </dgm:pt>
    <dgm:pt modelId="{45FE62ED-175A-42E8-ADF1-9C8EC9541554}" type="pres">
      <dgm:prSet presAssocID="{93F91763-04AB-4C99-A0E5-7E58A2E35D98}" presName="hierChild1" presStyleCnt="0">
        <dgm:presLayoutVars>
          <dgm:chPref val="1"/>
          <dgm:dir/>
          <dgm:animOne val="branch"/>
          <dgm:animLvl val="lvl"/>
          <dgm:resizeHandles/>
        </dgm:presLayoutVars>
      </dgm:prSet>
      <dgm:spPr/>
    </dgm:pt>
    <dgm:pt modelId="{DC5BD56E-2F3A-4049-A3AC-7594C0ACC60A}" type="pres">
      <dgm:prSet presAssocID="{6AD8CF0F-2A5D-4B95-864A-CF3BA547C7D9}" presName="hierRoot1" presStyleCnt="0"/>
      <dgm:spPr/>
    </dgm:pt>
    <dgm:pt modelId="{810066BC-46A4-427C-BFC1-62342FE836FE}" type="pres">
      <dgm:prSet presAssocID="{6AD8CF0F-2A5D-4B95-864A-CF3BA547C7D9}" presName="composite" presStyleCnt="0"/>
      <dgm:spPr/>
    </dgm:pt>
    <dgm:pt modelId="{B22E66BA-FAC2-40F8-A693-2BBA72D2BE96}" type="pres">
      <dgm:prSet presAssocID="{6AD8CF0F-2A5D-4B95-864A-CF3BA547C7D9}" presName="background" presStyleLbl="node0" presStyleIdx="0" presStyleCnt="3"/>
      <dgm:spPr/>
    </dgm:pt>
    <dgm:pt modelId="{8D09A6AB-DE75-4B10-A5A9-1F9FB8B7D765}" type="pres">
      <dgm:prSet presAssocID="{6AD8CF0F-2A5D-4B95-864A-CF3BA547C7D9}" presName="text" presStyleLbl="fgAcc0" presStyleIdx="0" presStyleCnt="3">
        <dgm:presLayoutVars>
          <dgm:chPref val="3"/>
        </dgm:presLayoutVars>
      </dgm:prSet>
      <dgm:spPr/>
    </dgm:pt>
    <dgm:pt modelId="{7DB91D03-D3E8-4E68-991A-BE11EC2D0D9B}" type="pres">
      <dgm:prSet presAssocID="{6AD8CF0F-2A5D-4B95-864A-CF3BA547C7D9}" presName="hierChild2" presStyleCnt="0"/>
      <dgm:spPr/>
    </dgm:pt>
    <dgm:pt modelId="{D5BA77C6-92F0-405D-B8DE-DE825E52A45A}" type="pres">
      <dgm:prSet presAssocID="{28167343-BC16-4BCD-83C3-BE361E8C6AF1}" presName="hierRoot1" presStyleCnt="0"/>
      <dgm:spPr/>
    </dgm:pt>
    <dgm:pt modelId="{13C54AEA-D84E-4B1F-854A-F51C3D267E81}" type="pres">
      <dgm:prSet presAssocID="{28167343-BC16-4BCD-83C3-BE361E8C6AF1}" presName="composite" presStyleCnt="0"/>
      <dgm:spPr/>
    </dgm:pt>
    <dgm:pt modelId="{BAEDD053-AA83-488B-A2E3-8E619A164B54}" type="pres">
      <dgm:prSet presAssocID="{28167343-BC16-4BCD-83C3-BE361E8C6AF1}" presName="background" presStyleLbl="node0" presStyleIdx="1" presStyleCnt="3"/>
      <dgm:spPr/>
    </dgm:pt>
    <dgm:pt modelId="{2C9C73ED-F463-4871-B88D-DE5A73085BA3}" type="pres">
      <dgm:prSet presAssocID="{28167343-BC16-4BCD-83C3-BE361E8C6AF1}" presName="text" presStyleLbl="fgAcc0" presStyleIdx="1" presStyleCnt="3">
        <dgm:presLayoutVars>
          <dgm:chPref val="3"/>
        </dgm:presLayoutVars>
      </dgm:prSet>
      <dgm:spPr/>
    </dgm:pt>
    <dgm:pt modelId="{C3E995DD-D823-4799-BB0A-A7977C8F9FCB}" type="pres">
      <dgm:prSet presAssocID="{28167343-BC16-4BCD-83C3-BE361E8C6AF1}" presName="hierChild2" presStyleCnt="0"/>
      <dgm:spPr/>
    </dgm:pt>
    <dgm:pt modelId="{38F4DA3A-D97C-4B1B-BBEB-B50863C6A842}" type="pres">
      <dgm:prSet presAssocID="{F21EA703-6DD5-45AD-A5A1-CEBAFD1DA50B}" presName="hierRoot1" presStyleCnt="0"/>
      <dgm:spPr/>
    </dgm:pt>
    <dgm:pt modelId="{0EFC98A1-8520-4EDA-AE21-6C7512E0A361}" type="pres">
      <dgm:prSet presAssocID="{F21EA703-6DD5-45AD-A5A1-CEBAFD1DA50B}" presName="composite" presStyleCnt="0"/>
      <dgm:spPr/>
    </dgm:pt>
    <dgm:pt modelId="{28E5C64D-313B-41FF-9A3E-CD036D585814}" type="pres">
      <dgm:prSet presAssocID="{F21EA703-6DD5-45AD-A5A1-CEBAFD1DA50B}" presName="background" presStyleLbl="node0" presStyleIdx="2" presStyleCnt="3"/>
      <dgm:spPr/>
    </dgm:pt>
    <dgm:pt modelId="{0A336CAE-9914-41B7-97E7-F3C1B008AA0E}" type="pres">
      <dgm:prSet presAssocID="{F21EA703-6DD5-45AD-A5A1-CEBAFD1DA50B}" presName="text" presStyleLbl="fgAcc0" presStyleIdx="2" presStyleCnt="3">
        <dgm:presLayoutVars>
          <dgm:chPref val="3"/>
        </dgm:presLayoutVars>
      </dgm:prSet>
      <dgm:spPr/>
    </dgm:pt>
    <dgm:pt modelId="{C8AF6E66-1CAD-49D8-A124-478011EE7704}" type="pres">
      <dgm:prSet presAssocID="{F21EA703-6DD5-45AD-A5A1-CEBAFD1DA50B}" presName="hierChild2" presStyleCnt="0"/>
      <dgm:spPr/>
    </dgm:pt>
  </dgm:ptLst>
  <dgm:cxnLst>
    <dgm:cxn modelId="{3D96525E-1736-494E-B96A-F520E2B01E5D}" type="presOf" srcId="{28167343-BC16-4BCD-83C3-BE361E8C6AF1}" destId="{2C9C73ED-F463-4871-B88D-DE5A73085BA3}" srcOrd="0" destOrd="0" presId="urn:microsoft.com/office/officeart/2005/8/layout/hierarchy1"/>
    <dgm:cxn modelId="{DDD5BC63-DDC0-49ED-8A2C-878A23C2255E}" srcId="{93F91763-04AB-4C99-A0E5-7E58A2E35D98}" destId="{6AD8CF0F-2A5D-4B95-864A-CF3BA547C7D9}" srcOrd="0" destOrd="0" parTransId="{D0EDA523-71C0-48AD-AEC6-389F77EE754B}" sibTransId="{460D994F-385D-41CD-8D4F-9F0A1FE78B7A}"/>
    <dgm:cxn modelId="{ABBD0974-09B4-4F13-93E0-0162400FE5A4}" type="presOf" srcId="{6AD8CF0F-2A5D-4B95-864A-CF3BA547C7D9}" destId="{8D09A6AB-DE75-4B10-A5A9-1F9FB8B7D765}" srcOrd="0" destOrd="0" presId="urn:microsoft.com/office/officeart/2005/8/layout/hierarchy1"/>
    <dgm:cxn modelId="{F430CC79-824C-43E5-81CE-807C513565F2}" srcId="{93F91763-04AB-4C99-A0E5-7E58A2E35D98}" destId="{28167343-BC16-4BCD-83C3-BE361E8C6AF1}" srcOrd="1" destOrd="0" parTransId="{125762D9-EF6E-4626-B542-13C597B68CF9}" sibTransId="{C2900DB9-C4C9-4BB8-8D29-9525F27AB693}"/>
    <dgm:cxn modelId="{02A74B94-78C7-4B8D-9B1A-61684AF24A1D}" srcId="{93F91763-04AB-4C99-A0E5-7E58A2E35D98}" destId="{F21EA703-6DD5-45AD-A5A1-CEBAFD1DA50B}" srcOrd="2" destOrd="0" parTransId="{85004449-F3D0-467C-9408-380F3284BC26}" sibTransId="{5BDA05C5-E905-42AB-9508-4B67F1C6D4E3}"/>
    <dgm:cxn modelId="{CE78CFA6-592C-4886-9CEE-CC335AE1123D}" type="presOf" srcId="{F21EA703-6DD5-45AD-A5A1-CEBAFD1DA50B}" destId="{0A336CAE-9914-41B7-97E7-F3C1B008AA0E}" srcOrd="0" destOrd="0" presId="urn:microsoft.com/office/officeart/2005/8/layout/hierarchy1"/>
    <dgm:cxn modelId="{39E9A6EA-938F-46FA-BCD7-0C0D48E2D88C}" type="presOf" srcId="{93F91763-04AB-4C99-A0E5-7E58A2E35D98}" destId="{45FE62ED-175A-42E8-ADF1-9C8EC9541554}" srcOrd="0" destOrd="0" presId="urn:microsoft.com/office/officeart/2005/8/layout/hierarchy1"/>
    <dgm:cxn modelId="{7C0F1405-18E4-4ED2-AEF4-D945BB33EB65}" type="presParOf" srcId="{45FE62ED-175A-42E8-ADF1-9C8EC9541554}" destId="{DC5BD56E-2F3A-4049-A3AC-7594C0ACC60A}" srcOrd="0" destOrd="0" presId="urn:microsoft.com/office/officeart/2005/8/layout/hierarchy1"/>
    <dgm:cxn modelId="{4C705143-B397-4879-B233-A68CF2E44290}" type="presParOf" srcId="{DC5BD56E-2F3A-4049-A3AC-7594C0ACC60A}" destId="{810066BC-46A4-427C-BFC1-62342FE836FE}" srcOrd="0" destOrd="0" presId="urn:microsoft.com/office/officeart/2005/8/layout/hierarchy1"/>
    <dgm:cxn modelId="{40C3ECC8-F594-468B-941F-7CE1F3F355CE}" type="presParOf" srcId="{810066BC-46A4-427C-BFC1-62342FE836FE}" destId="{B22E66BA-FAC2-40F8-A693-2BBA72D2BE96}" srcOrd="0" destOrd="0" presId="urn:microsoft.com/office/officeart/2005/8/layout/hierarchy1"/>
    <dgm:cxn modelId="{63B2E2BF-1046-4FD9-B579-223DCB0CEBBF}" type="presParOf" srcId="{810066BC-46A4-427C-BFC1-62342FE836FE}" destId="{8D09A6AB-DE75-4B10-A5A9-1F9FB8B7D765}" srcOrd="1" destOrd="0" presId="urn:microsoft.com/office/officeart/2005/8/layout/hierarchy1"/>
    <dgm:cxn modelId="{1C940A44-7F23-4F11-B4DE-74D2D2BC0684}" type="presParOf" srcId="{DC5BD56E-2F3A-4049-A3AC-7594C0ACC60A}" destId="{7DB91D03-D3E8-4E68-991A-BE11EC2D0D9B}" srcOrd="1" destOrd="0" presId="urn:microsoft.com/office/officeart/2005/8/layout/hierarchy1"/>
    <dgm:cxn modelId="{0F8B0157-5D57-47FE-80C7-E69CB747F426}" type="presParOf" srcId="{45FE62ED-175A-42E8-ADF1-9C8EC9541554}" destId="{D5BA77C6-92F0-405D-B8DE-DE825E52A45A}" srcOrd="1" destOrd="0" presId="urn:microsoft.com/office/officeart/2005/8/layout/hierarchy1"/>
    <dgm:cxn modelId="{B5D90371-0861-4B28-8BD0-D5A3B8F4DBDF}" type="presParOf" srcId="{D5BA77C6-92F0-405D-B8DE-DE825E52A45A}" destId="{13C54AEA-D84E-4B1F-854A-F51C3D267E81}" srcOrd="0" destOrd="0" presId="urn:microsoft.com/office/officeart/2005/8/layout/hierarchy1"/>
    <dgm:cxn modelId="{4298B39B-27E7-4030-AD5D-494880DAA202}" type="presParOf" srcId="{13C54AEA-D84E-4B1F-854A-F51C3D267E81}" destId="{BAEDD053-AA83-488B-A2E3-8E619A164B54}" srcOrd="0" destOrd="0" presId="urn:microsoft.com/office/officeart/2005/8/layout/hierarchy1"/>
    <dgm:cxn modelId="{08B88B91-0C9A-46E0-8818-8789658A0A13}" type="presParOf" srcId="{13C54AEA-D84E-4B1F-854A-F51C3D267E81}" destId="{2C9C73ED-F463-4871-B88D-DE5A73085BA3}" srcOrd="1" destOrd="0" presId="urn:microsoft.com/office/officeart/2005/8/layout/hierarchy1"/>
    <dgm:cxn modelId="{E72F2E52-8A1B-4B00-A767-7A84A5C2A813}" type="presParOf" srcId="{D5BA77C6-92F0-405D-B8DE-DE825E52A45A}" destId="{C3E995DD-D823-4799-BB0A-A7977C8F9FCB}" srcOrd="1" destOrd="0" presId="urn:microsoft.com/office/officeart/2005/8/layout/hierarchy1"/>
    <dgm:cxn modelId="{48A4CB70-73F3-4EC8-86C9-FB44A533268F}" type="presParOf" srcId="{45FE62ED-175A-42E8-ADF1-9C8EC9541554}" destId="{38F4DA3A-D97C-4B1B-BBEB-B50863C6A842}" srcOrd="2" destOrd="0" presId="urn:microsoft.com/office/officeart/2005/8/layout/hierarchy1"/>
    <dgm:cxn modelId="{09BE58B2-4BBE-43C5-BC3F-0F35088671BC}" type="presParOf" srcId="{38F4DA3A-D97C-4B1B-BBEB-B50863C6A842}" destId="{0EFC98A1-8520-4EDA-AE21-6C7512E0A361}" srcOrd="0" destOrd="0" presId="urn:microsoft.com/office/officeart/2005/8/layout/hierarchy1"/>
    <dgm:cxn modelId="{920B8D18-3C21-493C-AA97-9B46AAFF0E5B}" type="presParOf" srcId="{0EFC98A1-8520-4EDA-AE21-6C7512E0A361}" destId="{28E5C64D-313B-41FF-9A3E-CD036D585814}" srcOrd="0" destOrd="0" presId="urn:microsoft.com/office/officeart/2005/8/layout/hierarchy1"/>
    <dgm:cxn modelId="{85FD73C2-CA01-4BE8-835E-D482F9F71B4A}" type="presParOf" srcId="{0EFC98A1-8520-4EDA-AE21-6C7512E0A361}" destId="{0A336CAE-9914-41B7-97E7-F3C1B008AA0E}" srcOrd="1" destOrd="0" presId="urn:microsoft.com/office/officeart/2005/8/layout/hierarchy1"/>
    <dgm:cxn modelId="{BA7EB5E5-6371-4CAD-A76C-E6E7C555B3B8}" type="presParOf" srcId="{38F4DA3A-D97C-4B1B-BBEB-B50863C6A842}" destId="{C8AF6E66-1CAD-49D8-A124-478011EE770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7243C3F-F20E-4E86-A623-B5286BE7752F}" type="doc">
      <dgm:prSet loTypeId="urn:microsoft.com/office/officeart/2016/7/layout/LinearBlockProcessNumbered" loCatId="process" qsTypeId="urn:microsoft.com/office/officeart/2005/8/quickstyle/simple1" qsCatId="simple" csTypeId="urn:microsoft.com/office/officeart/2005/8/colors/colorful4" csCatId="colorful" phldr="1"/>
      <dgm:spPr/>
      <dgm:t>
        <a:bodyPr/>
        <a:lstStyle/>
        <a:p>
          <a:endParaRPr lang="en-US"/>
        </a:p>
      </dgm:t>
    </dgm:pt>
    <dgm:pt modelId="{21CE835B-DAF6-40F9-BF42-578FA31C840C}">
      <dgm:prSet/>
      <dgm:spPr/>
      <dgm:t>
        <a:bodyPr/>
        <a:lstStyle/>
        <a:p>
          <a:r>
            <a:rPr lang="en-US"/>
            <a:t>We also experimented with KNN which is really simple and trivial classifier</a:t>
          </a:r>
        </a:p>
      </dgm:t>
    </dgm:pt>
    <dgm:pt modelId="{000F5D9D-332D-4F71-B527-43503CEF5C1A}" type="parTrans" cxnId="{3B9B7963-2768-43FD-BDAE-83765591AEA9}">
      <dgm:prSet/>
      <dgm:spPr/>
      <dgm:t>
        <a:bodyPr/>
        <a:lstStyle/>
        <a:p>
          <a:endParaRPr lang="en-US"/>
        </a:p>
      </dgm:t>
    </dgm:pt>
    <dgm:pt modelId="{8CED4C23-0A2A-4A20-99D1-30178DD3E218}" type="sibTrans" cxnId="{3B9B7963-2768-43FD-BDAE-83765591AEA9}">
      <dgm:prSet phldrT="01" phldr="0"/>
      <dgm:spPr/>
      <dgm:t>
        <a:bodyPr/>
        <a:lstStyle/>
        <a:p>
          <a:r>
            <a:rPr lang="en-US"/>
            <a:t>01</a:t>
          </a:r>
        </a:p>
      </dgm:t>
    </dgm:pt>
    <dgm:pt modelId="{1DF8469D-C7F0-427E-ADB3-7D1F9EAC7DE6}">
      <dgm:prSet/>
      <dgm:spPr/>
      <dgm:t>
        <a:bodyPr/>
        <a:lstStyle/>
        <a:p>
          <a:r>
            <a:rPr lang="en-US"/>
            <a:t>However, because of its costly expensive computation and its lazy learner, this model cannot work well in a large data-</a:t>
          </a:r>
          <a:r>
            <a:rPr lang="en-US" err="1"/>
            <a:t>set.It</a:t>
          </a:r>
          <a:r>
            <a:rPr lang="en-US"/>
            <a:t> can only do well in a small input dimensions</a:t>
          </a:r>
        </a:p>
      </dgm:t>
    </dgm:pt>
    <dgm:pt modelId="{8B66C2AF-992F-4875-B1FD-51FA2781B2AF}" type="parTrans" cxnId="{A0346094-7D04-4494-B074-2D26628F141E}">
      <dgm:prSet/>
      <dgm:spPr/>
      <dgm:t>
        <a:bodyPr/>
        <a:lstStyle/>
        <a:p>
          <a:endParaRPr lang="en-US"/>
        </a:p>
      </dgm:t>
    </dgm:pt>
    <dgm:pt modelId="{B0EC22E3-45DB-4FFE-B5DE-91A1B9E87CA5}" type="sibTrans" cxnId="{A0346094-7D04-4494-B074-2D26628F141E}">
      <dgm:prSet phldrT="02" phldr="0"/>
      <dgm:spPr/>
      <dgm:t>
        <a:bodyPr/>
        <a:lstStyle/>
        <a:p>
          <a:r>
            <a:rPr lang="en-US"/>
            <a:t>02</a:t>
          </a:r>
        </a:p>
      </dgm:t>
    </dgm:pt>
    <dgm:pt modelId="{E4684934-66E5-4D65-AA50-653390E5251D}">
      <dgm:prSet/>
      <dgm:spPr/>
      <dgm:t>
        <a:bodyPr/>
        <a:lstStyle/>
        <a:p>
          <a:r>
            <a:rPr lang="en-US"/>
            <a:t>We realized that this model is a worse model to apply </a:t>
          </a:r>
        </a:p>
      </dgm:t>
    </dgm:pt>
    <dgm:pt modelId="{AD0F53E6-4300-4B3B-A106-5379518F2EE8}" type="parTrans" cxnId="{372C23C4-9E3A-4235-B877-E964C12BD0AA}">
      <dgm:prSet/>
      <dgm:spPr/>
      <dgm:t>
        <a:bodyPr/>
        <a:lstStyle/>
        <a:p>
          <a:endParaRPr lang="en-US"/>
        </a:p>
      </dgm:t>
    </dgm:pt>
    <dgm:pt modelId="{90CF6216-9E58-4D49-9276-B3A4E493263E}" type="sibTrans" cxnId="{372C23C4-9E3A-4235-B877-E964C12BD0AA}">
      <dgm:prSet phldrT="03" phldr="0"/>
      <dgm:spPr/>
      <dgm:t>
        <a:bodyPr/>
        <a:lstStyle/>
        <a:p>
          <a:r>
            <a:rPr lang="en-US"/>
            <a:t>03</a:t>
          </a:r>
        </a:p>
      </dgm:t>
    </dgm:pt>
    <dgm:pt modelId="{46AACA32-C762-4B1D-9E5C-7185E30F2EAB}">
      <dgm:prSet/>
      <dgm:spPr/>
      <dgm:t>
        <a:bodyPr/>
        <a:lstStyle/>
        <a:p>
          <a:r>
            <a:rPr lang="en-US"/>
            <a:t>There are several algorithms we used with KNN: ball tree, </a:t>
          </a:r>
          <a:r>
            <a:rPr lang="en-US" err="1"/>
            <a:t>kd</a:t>
          </a:r>
          <a:r>
            <a:rPr lang="en-US"/>
            <a:t> tree, brute-force and auto</a:t>
          </a:r>
        </a:p>
      </dgm:t>
    </dgm:pt>
    <dgm:pt modelId="{4C8A7967-ED5A-4160-91F9-5CDDFE1C12EB}" type="parTrans" cxnId="{F988AF1B-1D5E-478D-B611-0FFC4AE9F2C9}">
      <dgm:prSet/>
      <dgm:spPr/>
      <dgm:t>
        <a:bodyPr/>
        <a:lstStyle/>
        <a:p>
          <a:endParaRPr lang="en-US"/>
        </a:p>
      </dgm:t>
    </dgm:pt>
    <dgm:pt modelId="{FF33439A-E361-4D48-88D2-82353BB91AB6}" type="sibTrans" cxnId="{F988AF1B-1D5E-478D-B611-0FFC4AE9F2C9}">
      <dgm:prSet phldrT="04" phldr="0"/>
      <dgm:spPr/>
      <dgm:t>
        <a:bodyPr/>
        <a:lstStyle/>
        <a:p>
          <a:r>
            <a:rPr lang="en-US"/>
            <a:t>04</a:t>
          </a:r>
        </a:p>
      </dgm:t>
    </dgm:pt>
    <dgm:pt modelId="{7EA8CBB5-6B7C-4DF0-AD31-5347B2C0A578}" type="pres">
      <dgm:prSet presAssocID="{67243C3F-F20E-4E86-A623-B5286BE7752F}" presName="Name0" presStyleCnt="0">
        <dgm:presLayoutVars>
          <dgm:animLvl val="lvl"/>
          <dgm:resizeHandles val="exact"/>
        </dgm:presLayoutVars>
      </dgm:prSet>
      <dgm:spPr/>
    </dgm:pt>
    <dgm:pt modelId="{63264D47-20CD-41AF-9159-4E00C150930B}" type="pres">
      <dgm:prSet presAssocID="{21CE835B-DAF6-40F9-BF42-578FA31C840C}" presName="compositeNode" presStyleCnt="0">
        <dgm:presLayoutVars>
          <dgm:bulletEnabled val="1"/>
        </dgm:presLayoutVars>
      </dgm:prSet>
      <dgm:spPr/>
    </dgm:pt>
    <dgm:pt modelId="{59916137-ACBA-43EF-8A1B-EECB51435095}" type="pres">
      <dgm:prSet presAssocID="{21CE835B-DAF6-40F9-BF42-578FA31C840C}" presName="bgRect" presStyleLbl="alignNode1" presStyleIdx="0" presStyleCnt="4"/>
      <dgm:spPr/>
    </dgm:pt>
    <dgm:pt modelId="{F2B1A9FF-71A1-47BF-B00A-2AFF66FD9FAF}" type="pres">
      <dgm:prSet presAssocID="{8CED4C23-0A2A-4A20-99D1-30178DD3E218}" presName="sibTransNodeRect" presStyleLbl="alignNode1" presStyleIdx="0" presStyleCnt="4">
        <dgm:presLayoutVars>
          <dgm:chMax val="0"/>
          <dgm:bulletEnabled val="1"/>
        </dgm:presLayoutVars>
      </dgm:prSet>
      <dgm:spPr/>
    </dgm:pt>
    <dgm:pt modelId="{E23551F5-1127-4EF3-869F-DE421AFD348C}" type="pres">
      <dgm:prSet presAssocID="{21CE835B-DAF6-40F9-BF42-578FA31C840C}" presName="nodeRect" presStyleLbl="alignNode1" presStyleIdx="0" presStyleCnt="4">
        <dgm:presLayoutVars>
          <dgm:bulletEnabled val="1"/>
        </dgm:presLayoutVars>
      </dgm:prSet>
      <dgm:spPr/>
    </dgm:pt>
    <dgm:pt modelId="{30551E67-D173-49A4-A018-D87C478B2246}" type="pres">
      <dgm:prSet presAssocID="{8CED4C23-0A2A-4A20-99D1-30178DD3E218}" presName="sibTrans" presStyleCnt="0"/>
      <dgm:spPr/>
    </dgm:pt>
    <dgm:pt modelId="{A7AAB881-D532-4740-9D88-33F50ECCCF66}" type="pres">
      <dgm:prSet presAssocID="{1DF8469D-C7F0-427E-ADB3-7D1F9EAC7DE6}" presName="compositeNode" presStyleCnt="0">
        <dgm:presLayoutVars>
          <dgm:bulletEnabled val="1"/>
        </dgm:presLayoutVars>
      </dgm:prSet>
      <dgm:spPr/>
    </dgm:pt>
    <dgm:pt modelId="{1589E739-D1D7-4D9C-BCD0-E0BA8006D944}" type="pres">
      <dgm:prSet presAssocID="{1DF8469D-C7F0-427E-ADB3-7D1F9EAC7DE6}" presName="bgRect" presStyleLbl="alignNode1" presStyleIdx="1" presStyleCnt="4"/>
      <dgm:spPr/>
    </dgm:pt>
    <dgm:pt modelId="{B0D578AC-2C31-4D23-B0F9-5E7E072820EE}" type="pres">
      <dgm:prSet presAssocID="{B0EC22E3-45DB-4FFE-B5DE-91A1B9E87CA5}" presName="sibTransNodeRect" presStyleLbl="alignNode1" presStyleIdx="1" presStyleCnt="4">
        <dgm:presLayoutVars>
          <dgm:chMax val="0"/>
          <dgm:bulletEnabled val="1"/>
        </dgm:presLayoutVars>
      </dgm:prSet>
      <dgm:spPr/>
    </dgm:pt>
    <dgm:pt modelId="{48B03E69-085A-40DE-978D-97E9E90CF066}" type="pres">
      <dgm:prSet presAssocID="{1DF8469D-C7F0-427E-ADB3-7D1F9EAC7DE6}" presName="nodeRect" presStyleLbl="alignNode1" presStyleIdx="1" presStyleCnt="4">
        <dgm:presLayoutVars>
          <dgm:bulletEnabled val="1"/>
        </dgm:presLayoutVars>
      </dgm:prSet>
      <dgm:spPr/>
    </dgm:pt>
    <dgm:pt modelId="{19FAD256-DE58-4B1B-82B4-94C6A3C18E3E}" type="pres">
      <dgm:prSet presAssocID="{B0EC22E3-45DB-4FFE-B5DE-91A1B9E87CA5}" presName="sibTrans" presStyleCnt="0"/>
      <dgm:spPr/>
    </dgm:pt>
    <dgm:pt modelId="{928096A4-17AF-4CBF-BE35-6EC0B42DFB8B}" type="pres">
      <dgm:prSet presAssocID="{E4684934-66E5-4D65-AA50-653390E5251D}" presName="compositeNode" presStyleCnt="0">
        <dgm:presLayoutVars>
          <dgm:bulletEnabled val="1"/>
        </dgm:presLayoutVars>
      </dgm:prSet>
      <dgm:spPr/>
    </dgm:pt>
    <dgm:pt modelId="{1928E18C-D85F-4221-9A91-379C4238F259}" type="pres">
      <dgm:prSet presAssocID="{E4684934-66E5-4D65-AA50-653390E5251D}" presName="bgRect" presStyleLbl="alignNode1" presStyleIdx="2" presStyleCnt="4"/>
      <dgm:spPr/>
    </dgm:pt>
    <dgm:pt modelId="{54B0CBA6-51EF-446F-B2B0-412C266C5A5E}" type="pres">
      <dgm:prSet presAssocID="{90CF6216-9E58-4D49-9276-B3A4E493263E}" presName="sibTransNodeRect" presStyleLbl="alignNode1" presStyleIdx="2" presStyleCnt="4">
        <dgm:presLayoutVars>
          <dgm:chMax val="0"/>
          <dgm:bulletEnabled val="1"/>
        </dgm:presLayoutVars>
      </dgm:prSet>
      <dgm:spPr/>
    </dgm:pt>
    <dgm:pt modelId="{95854C13-28DB-43C0-B0F0-18404A5BC360}" type="pres">
      <dgm:prSet presAssocID="{E4684934-66E5-4D65-AA50-653390E5251D}" presName="nodeRect" presStyleLbl="alignNode1" presStyleIdx="2" presStyleCnt="4">
        <dgm:presLayoutVars>
          <dgm:bulletEnabled val="1"/>
        </dgm:presLayoutVars>
      </dgm:prSet>
      <dgm:spPr/>
    </dgm:pt>
    <dgm:pt modelId="{6B191340-5A82-4D7E-A67A-799AC3B337F0}" type="pres">
      <dgm:prSet presAssocID="{90CF6216-9E58-4D49-9276-B3A4E493263E}" presName="sibTrans" presStyleCnt="0"/>
      <dgm:spPr/>
    </dgm:pt>
    <dgm:pt modelId="{73F2DE0B-A0AD-4671-B29A-F58E1C7506ED}" type="pres">
      <dgm:prSet presAssocID="{46AACA32-C762-4B1D-9E5C-7185E30F2EAB}" presName="compositeNode" presStyleCnt="0">
        <dgm:presLayoutVars>
          <dgm:bulletEnabled val="1"/>
        </dgm:presLayoutVars>
      </dgm:prSet>
      <dgm:spPr/>
    </dgm:pt>
    <dgm:pt modelId="{B53D54DF-9563-44D8-915E-0C17DC0A9503}" type="pres">
      <dgm:prSet presAssocID="{46AACA32-C762-4B1D-9E5C-7185E30F2EAB}" presName="bgRect" presStyleLbl="alignNode1" presStyleIdx="3" presStyleCnt="4"/>
      <dgm:spPr/>
    </dgm:pt>
    <dgm:pt modelId="{8C5D87BB-53E0-43AC-995D-7EEA658BD861}" type="pres">
      <dgm:prSet presAssocID="{FF33439A-E361-4D48-88D2-82353BB91AB6}" presName="sibTransNodeRect" presStyleLbl="alignNode1" presStyleIdx="3" presStyleCnt="4">
        <dgm:presLayoutVars>
          <dgm:chMax val="0"/>
          <dgm:bulletEnabled val="1"/>
        </dgm:presLayoutVars>
      </dgm:prSet>
      <dgm:spPr/>
    </dgm:pt>
    <dgm:pt modelId="{2623A6FD-1F1E-484C-8D55-4E7640C7D84A}" type="pres">
      <dgm:prSet presAssocID="{46AACA32-C762-4B1D-9E5C-7185E30F2EAB}" presName="nodeRect" presStyleLbl="alignNode1" presStyleIdx="3" presStyleCnt="4">
        <dgm:presLayoutVars>
          <dgm:bulletEnabled val="1"/>
        </dgm:presLayoutVars>
      </dgm:prSet>
      <dgm:spPr/>
    </dgm:pt>
  </dgm:ptLst>
  <dgm:cxnLst>
    <dgm:cxn modelId="{F988AF1B-1D5E-478D-B611-0FFC4AE9F2C9}" srcId="{67243C3F-F20E-4E86-A623-B5286BE7752F}" destId="{46AACA32-C762-4B1D-9E5C-7185E30F2EAB}" srcOrd="3" destOrd="0" parTransId="{4C8A7967-ED5A-4160-91F9-5CDDFE1C12EB}" sibTransId="{FF33439A-E361-4D48-88D2-82353BB91AB6}"/>
    <dgm:cxn modelId="{5A444D20-BEA1-4FCB-9111-0CE0F2C19CE2}" type="presOf" srcId="{E4684934-66E5-4D65-AA50-653390E5251D}" destId="{1928E18C-D85F-4221-9A91-379C4238F259}" srcOrd="0" destOrd="0" presId="urn:microsoft.com/office/officeart/2016/7/layout/LinearBlockProcessNumbered"/>
    <dgm:cxn modelId="{3B9B7963-2768-43FD-BDAE-83765591AEA9}" srcId="{67243C3F-F20E-4E86-A623-B5286BE7752F}" destId="{21CE835B-DAF6-40F9-BF42-578FA31C840C}" srcOrd="0" destOrd="0" parTransId="{000F5D9D-332D-4F71-B527-43503CEF5C1A}" sibTransId="{8CED4C23-0A2A-4A20-99D1-30178DD3E218}"/>
    <dgm:cxn modelId="{60A7FE46-96BD-4C9A-9397-A527EB7B8F3A}" type="presOf" srcId="{46AACA32-C762-4B1D-9E5C-7185E30F2EAB}" destId="{2623A6FD-1F1E-484C-8D55-4E7640C7D84A}" srcOrd="1" destOrd="0" presId="urn:microsoft.com/office/officeart/2016/7/layout/LinearBlockProcessNumbered"/>
    <dgm:cxn modelId="{AA161A6A-58F7-4BD1-BBD2-BE4A0D2CFE8F}" type="presOf" srcId="{90CF6216-9E58-4D49-9276-B3A4E493263E}" destId="{54B0CBA6-51EF-446F-B2B0-412C266C5A5E}" srcOrd="0" destOrd="0" presId="urn:microsoft.com/office/officeart/2016/7/layout/LinearBlockProcessNumbered"/>
    <dgm:cxn modelId="{96A95052-4C66-4D78-9FF6-3A22A16D7711}" type="presOf" srcId="{46AACA32-C762-4B1D-9E5C-7185E30F2EAB}" destId="{B53D54DF-9563-44D8-915E-0C17DC0A9503}" srcOrd="0" destOrd="0" presId="urn:microsoft.com/office/officeart/2016/7/layout/LinearBlockProcessNumbered"/>
    <dgm:cxn modelId="{DC535F56-A711-436B-8DC8-A6919468B065}" type="presOf" srcId="{1DF8469D-C7F0-427E-ADB3-7D1F9EAC7DE6}" destId="{48B03E69-085A-40DE-978D-97E9E90CF066}" srcOrd="1" destOrd="0" presId="urn:microsoft.com/office/officeart/2016/7/layout/LinearBlockProcessNumbered"/>
    <dgm:cxn modelId="{47D07885-BACF-4047-A630-CD3BB1D96242}" type="presOf" srcId="{21CE835B-DAF6-40F9-BF42-578FA31C840C}" destId="{E23551F5-1127-4EF3-869F-DE421AFD348C}" srcOrd="1" destOrd="0" presId="urn:microsoft.com/office/officeart/2016/7/layout/LinearBlockProcessNumbered"/>
    <dgm:cxn modelId="{F5083A8B-5629-4302-BBA5-3291A7B09888}" type="presOf" srcId="{FF33439A-E361-4D48-88D2-82353BB91AB6}" destId="{8C5D87BB-53E0-43AC-995D-7EEA658BD861}" srcOrd="0" destOrd="0" presId="urn:microsoft.com/office/officeart/2016/7/layout/LinearBlockProcessNumbered"/>
    <dgm:cxn modelId="{20089B8C-5CAE-4277-9582-3EA35358F645}" type="presOf" srcId="{1DF8469D-C7F0-427E-ADB3-7D1F9EAC7DE6}" destId="{1589E739-D1D7-4D9C-BCD0-E0BA8006D944}" srcOrd="0" destOrd="0" presId="urn:microsoft.com/office/officeart/2016/7/layout/LinearBlockProcessNumbered"/>
    <dgm:cxn modelId="{07F30B90-692C-4B45-B5D1-1A6A4B07F7C9}" type="presOf" srcId="{21CE835B-DAF6-40F9-BF42-578FA31C840C}" destId="{59916137-ACBA-43EF-8A1B-EECB51435095}" srcOrd="0" destOrd="0" presId="urn:microsoft.com/office/officeart/2016/7/layout/LinearBlockProcessNumbered"/>
    <dgm:cxn modelId="{A0346094-7D04-4494-B074-2D26628F141E}" srcId="{67243C3F-F20E-4E86-A623-B5286BE7752F}" destId="{1DF8469D-C7F0-427E-ADB3-7D1F9EAC7DE6}" srcOrd="1" destOrd="0" parTransId="{8B66C2AF-992F-4875-B1FD-51FA2781B2AF}" sibTransId="{B0EC22E3-45DB-4FFE-B5DE-91A1B9E87CA5}"/>
    <dgm:cxn modelId="{5BC0FAB2-3CAB-46F6-AA59-82D016F82E18}" type="presOf" srcId="{E4684934-66E5-4D65-AA50-653390E5251D}" destId="{95854C13-28DB-43C0-B0F0-18404A5BC360}" srcOrd="1" destOrd="0" presId="urn:microsoft.com/office/officeart/2016/7/layout/LinearBlockProcessNumbered"/>
    <dgm:cxn modelId="{372C23C4-9E3A-4235-B877-E964C12BD0AA}" srcId="{67243C3F-F20E-4E86-A623-B5286BE7752F}" destId="{E4684934-66E5-4D65-AA50-653390E5251D}" srcOrd="2" destOrd="0" parTransId="{AD0F53E6-4300-4B3B-A106-5379518F2EE8}" sibTransId="{90CF6216-9E58-4D49-9276-B3A4E493263E}"/>
    <dgm:cxn modelId="{D9846EC8-671A-41A6-8FC2-55FC8648EE1D}" type="presOf" srcId="{67243C3F-F20E-4E86-A623-B5286BE7752F}" destId="{7EA8CBB5-6B7C-4DF0-AD31-5347B2C0A578}" srcOrd="0" destOrd="0" presId="urn:microsoft.com/office/officeart/2016/7/layout/LinearBlockProcessNumbered"/>
    <dgm:cxn modelId="{3A3D19D3-6D98-4943-ABF4-54D691DDD598}" type="presOf" srcId="{8CED4C23-0A2A-4A20-99D1-30178DD3E218}" destId="{F2B1A9FF-71A1-47BF-B00A-2AFF66FD9FAF}" srcOrd="0" destOrd="0" presId="urn:microsoft.com/office/officeart/2016/7/layout/LinearBlockProcessNumbered"/>
    <dgm:cxn modelId="{471D22D5-630B-409F-B8B0-6081F17C62A7}" type="presOf" srcId="{B0EC22E3-45DB-4FFE-B5DE-91A1B9E87CA5}" destId="{B0D578AC-2C31-4D23-B0F9-5E7E072820EE}" srcOrd="0" destOrd="0" presId="urn:microsoft.com/office/officeart/2016/7/layout/LinearBlockProcessNumbered"/>
    <dgm:cxn modelId="{3E23E702-08C2-4F38-B1D6-F7E08E464212}" type="presParOf" srcId="{7EA8CBB5-6B7C-4DF0-AD31-5347B2C0A578}" destId="{63264D47-20CD-41AF-9159-4E00C150930B}" srcOrd="0" destOrd="0" presId="urn:microsoft.com/office/officeart/2016/7/layout/LinearBlockProcessNumbered"/>
    <dgm:cxn modelId="{7276DFA7-A864-4248-BF7B-DFE93A48509C}" type="presParOf" srcId="{63264D47-20CD-41AF-9159-4E00C150930B}" destId="{59916137-ACBA-43EF-8A1B-EECB51435095}" srcOrd="0" destOrd="0" presId="urn:microsoft.com/office/officeart/2016/7/layout/LinearBlockProcessNumbered"/>
    <dgm:cxn modelId="{05E407B1-1099-424E-80A9-C6C0A27E8DA9}" type="presParOf" srcId="{63264D47-20CD-41AF-9159-4E00C150930B}" destId="{F2B1A9FF-71A1-47BF-B00A-2AFF66FD9FAF}" srcOrd="1" destOrd="0" presId="urn:microsoft.com/office/officeart/2016/7/layout/LinearBlockProcessNumbered"/>
    <dgm:cxn modelId="{518280B0-EC96-403A-B7B2-DC06C96558BD}" type="presParOf" srcId="{63264D47-20CD-41AF-9159-4E00C150930B}" destId="{E23551F5-1127-4EF3-869F-DE421AFD348C}" srcOrd="2" destOrd="0" presId="urn:microsoft.com/office/officeart/2016/7/layout/LinearBlockProcessNumbered"/>
    <dgm:cxn modelId="{20510BDC-1354-4E59-A72A-C874704B7FE8}" type="presParOf" srcId="{7EA8CBB5-6B7C-4DF0-AD31-5347B2C0A578}" destId="{30551E67-D173-49A4-A018-D87C478B2246}" srcOrd="1" destOrd="0" presId="urn:microsoft.com/office/officeart/2016/7/layout/LinearBlockProcessNumbered"/>
    <dgm:cxn modelId="{E9017F0B-50DC-4504-8537-C8E62F9F8B27}" type="presParOf" srcId="{7EA8CBB5-6B7C-4DF0-AD31-5347B2C0A578}" destId="{A7AAB881-D532-4740-9D88-33F50ECCCF66}" srcOrd="2" destOrd="0" presId="urn:microsoft.com/office/officeart/2016/7/layout/LinearBlockProcessNumbered"/>
    <dgm:cxn modelId="{347E5F96-DF99-4BE9-A7CC-BFDC579B088A}" type="presParOf" srcId="{A7AAB881-D532-4740-9D88-33F50ECCCF66}" destId="{1589E739-D1D7-4D9C-BCD0-E0BA8006D944}" srcOrd="0" destOrd="0" presId="urn:microsoft.com/office/officeart/2016/7/layout/LinearBlockProcessNumbered"/>
    <dgm:cxn modelId="{EFF8D6C5-82BC-4808-BB2B-346270F7DBE3}" type="presParOf" srcId="{A7AAB881-D532-4740-9D88-33F50ECCCF66}" destId="{B0D578AC-2C31-4D23-B0F9-5E7E072820EE}" srcOrd="1" destOrd="0" presId="urn:microsoft.com/office/officeart/2016/7/layout/LinearBlockProcessNumbered"/>
    <dgm:cxn modelId="{064239E5-06EF-4E07-AEC7-5AF14FC6BBB3}" type="presParOf" srcId="{A7AAB881-D532-4740-9D88-33F50ECCCF66}" destId="{48B03E69-085A-40DE-978D-97E9E90CF066}" srcOrd="2" destOrd="0" presId="urn:microsoft.com/office/officeart/2016/7/layout/LinearBlockProcessNumbered"/>
    <dgm:cxn modelId="{2DE03E3B-8D3E-4113-A2AB-25931C9C850E}" type="presParOf" srcId="{7EA8CBB5-6B7C-4DF0-AD31-5347B2C0A578}" destId="{19FAD256-DE58-4B1B-82B4-94C6A3C18E3E}" srcOrd="3" destOrd="0" presId="urn:microsoft.com/office/officeart/2016/7/layout/LinearBlockProcessNumbered"/>
    <dgm:cxn modelId="{F0356141-04EE-46F4-8648-20D970A5A005}" type="presParOf" srcId="{7EA8CBB5-6B7C-4DF0-AD31-5347B2C0A578}" destId="{928096A4-17AF-4CBF-BE35-6EC0B42DFB8B}" srcOrd="4" destOrd="0" presId="urn:microsoft.com/office/officeart/2016/7/layout/LinearBlockProcessNumbered"/>
    <dgm:cxn modelId="{77B970CC-C8F8-4A60-8C4C-22437B8585B4}" type="presParOf" srcId="{928096A4-17AF-4CBF-BE35-6EC0B42DFB8B}" destId="{1928E18C-D85F-4221-9A91-379C4238F259}" srcOrd="0" destOrd="0" presId="urn:microsoft.com/office/officeart/2016/7/layout/LinearBlockProcessNumbered"/>
    <dgm:cxn modelId="{B5649DE4-756B-48B9-A257-7FA8DCDBB93C}" type="presParOf" srcId="{928096A4-17AF-4CBF-BE35-6EC0B42DFB8B}" destId="{54B0CBA6-51EF-446F-B2B0-412C266C5A5E}" srcOrd="1" destOrd="0" presId="urn:microsoft.com/office/officeart/2016/7/layout/LinearBlockProcessNumbered"/>
    <dgm:cxn modelId="{7BA2F9F2-182D-4664-9BB7-D6B6A791917C}" type="presParOf" srcId="{928096A4-17AF-4CBF-BE35-6EC0B42DFB8B}" destId="{95854C13-28DB-43C0-B0F0-18404A5BC360}" srcOrd="2" destOrd="0" presId="urn:microsoft.com/office/officeart/2016/7/layout/LinearBlockProcessNumbered"/>
    <dgm:cxn modelId="{3DA35B87-1051-497F-BF27-390001900DC5}" type="presParOf" srcId="{7EA8CBB5-6B7C-4DF0-AD31-5347B2C0A578}" destId="{6B191340-5A82-4D7E-A67A-799AC3B337F0}" srcOrd="5" destOrd="0" presId="urn:microsoft.com/office/officeart/2016/7/layout/LinearBlockProcessNumbered"/>
    <dgm:cxn modelId="{D5F4B1E6-3A75-4378-B623-D6A1333238FA}" type="presParOf" srcId="{7EA8CBB5-6B7C-4DF0-AD31-5347B2C0A578}" destId="{73F2DE0B-A0AD-4671-B29A-F58E1C7506ED}" srcOrd="6" destOrd="0" presId="urn:microsoft.com/office/officeart/2016/7/layout/LinearBlockProcessNumbered"/>
    <dgm:cxn modelId="{4CD5841C-9CA8-4EB8-A252-A75E119E147D}" type="presParOf" srcId="{73F2DE0B-A0AD-4671-B29A-F58E1C7506ED}" destId="{B53D54DF-9563-44D8-915E-0C17DC0A9503}" srcOrd="0" destOrd="0" presId="urn:microsoft.com/office/officeart/2016/7/layout/LinearBlockProcessNumbered"/>
    <dgm:cxn modelId="{62C4C27D-EBB6-4953-A98F-E4D76F35F329}" type="presParOf" srcId="{73F2DE0B-A0AD-4671-B29A-F58E1C7506ED}" destId="{8C5D87BB-53E0-43AC-995D-7EEA658BD861}" srcOrd="1" destOrd="0" presId="urn:microsoft.com/office/officeart/2016/7/layout/LinearBlockProcessNumbered"/>
    <dgm:cxn modelId="{0692A18E-A252-4604-9ED2-8AFD079BEE0B}" type="presParOf" srcId="{73F2DE0B-A0AD-4671-B29A-F58E1C7506ED}" destId="{2623A6FD-1F1E-484C-8D55-4E7640C7D84A}"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DE2E61-013A-4C3D-80C7-A3AAFBD45434}" type="doc">
      <dgm:prSet loTypeId="urn:microsoft.com/office/officeart/2005/8/layout/orgChart1" loCatId="hierarchy" qsTypeId="urn:microsoft.com/office/officeart/2005/8/quickstyle/simple1" qsCatId="simple" csTypeId="urn:microsoft.com/office/officeart/2005/8/colors/colorful4" csCatId="colorful"/>
      <dgm:spPr/>
      <dgm:t>
        <a:bodyPr/>
        <a:lstStyle/>
        <a:p>
          <a:endParaRPr lang="en-US"/>
        </a:p>
      </dgm:t>
    </dgm:pt>
    <dgm:pt modelId="{918C09BD-F3E2-47CF-A6EE-96461993ECC8}">
      <dgm:prSet/>
      <dgm:spPr/>
      <dgm:t>
        <a:bodyPr/>
        <a:lstStyle/>
        <a:p>
          <a:r>
            <a:rPr lang="en-US"/>
            <a:t>We experimented neural network with hidden layer size of 10 to identify and work with non-linear separable data</a:t>
          </a:r>
        </a:p>
      </dgm:t>
    </dgm:pt>
    <dgm:pt modelId="{E505C9C8-A808-42C4-A13D-5560FF54255F}" type="parTrans" cxnId="{8967269F-15A5-4E68-9CF3-D95B0DF84A74}">
      <dgm:prSet/>
      <dgm:spPr/>
      <dgm:t>
        <a:bodyPr/>
        <a:lstStyle/>
        <a:p>
          <a:endParaRPr lang="en-US"/>
        </a:p>
      </dgm:t>
    </dgm:pt>
    <dgm:pt modelId="{38C87904-7952-4B07-A193-9547D2276E79}" type="sibTrans" cxnId="{8967269F-15A5-4E68-9CF3-D95B0DF84A74}">
      <dgm:prSet/>
      <dgm:spPr/>
      <dgm:t>
        <a:bodyPr/>
        <a:lstStyle/>
        <a:p>
          <a:endParaRPr lang="en-US"/>
        </a:p>
      </dgm:t>
    </dgm:pt>
    <dgm:pt modelId="{D6627938-C9B5-4412-AAFB-BB71111422D1}">
      <dgm:prSet/>
      <dgm:spPr/>
      <dgm:t>
        <a:bodyPr/>
        <a:lstStyle/>
        <a:p>
          <a:r>
            <a:rPr lang="en-US"/>
            <a:t>This model work really well and this is one of the best model to perform the best accuracy</a:t>
          </a:r>
        </a:p>
      </dgm:t>
    </dgm:pt>
    <dgm:pt modelId="{9B746CC4-9F31-4B0C-9A68-186646245BBD}" type="parTrans" cxnId="{F4E66F66-56DD-4F75-93B5-08AFDD6DABC8}">
      <dgm:prSet/>
      <dgm:spPr/>
      <dgm:t>
        <a:bodyPr/>
        <a:lstStyle/>
        <a:p>
          <a:endParaRPr lang="en-US"/>
        </a:p>
      </dgm:t>
    </dgm:pt>
    <dgm:pt modelId="{62B9657D-9D33-46E4-82EA-B09E39D07630}" type="sibTrans" cxnId="{F4E66F66-56DD-4F75-93B5-08AFDD6DABC8}">
      <dgm:prSet/>
      <dgm:spPr/>
      <dgm:t>
        <a:bodyPr/>
        <a:lstStyle/>
        <a:p>
          <a:endParaRPr lang="en-US"/>
        </a:p>
      </dgm:t>
    </dgm:pt>
    <dgm:pt modelId="{8356094C-1817-4116-89B2-8A4B028547A4}" type="pres">
      <dgm:prSet presAssocID="{E3DE2E61-013A-4C3D-80C7-A3AAFBD45434}" presName="hierChild1" presStyleCnt="0">
        <dgm:presLayoutVars>
          <dgm:orgChart val="1"/>
          <dgm:chPref val="1"/>
          <dgm:dir/>
          <dgm:animOne val="branch"/>
          <dgm:animLvl val="lvl"/>
          <dgm:resizeHandles/>
        </dgm:presLayoutVars>
      </dgm:prSet>
      <dgm:spPr/>
    </dgm:pt>
    <dgm:pt modelId="{5DE7824B-83DB-4BF6-A1A1-CBC804ACDFB2}" type="pres">
      <dgm:prSet presAssocID="{918C09BD-F3E2-47CF-A6EE-96461993ECC8}" presName="hierRoot1" presStyleCnt="0">
        <dgm:presLayoutVars>
          <dgm:hierBranch val="init"/>
        </dgm:presLayoutVars>
      </dgm:prSet>
      <dgm:spPr/>
    </dgm:pt>
    <dgm:pt modelId="{5201DBD9-0334-4AC0-8BB4-31F601C9FA18}" type="pres">
      <dgm:prSet presAssocID="{918C09BD-F3E2-47CF-A6EE-96461993ECC8}" presName="rootComposite1" presStyleCnt="0"/>
      <dgm:spPr/>
    </dgm:pt>
    <dgm:pt modelId="{54E8529A-AB1A-460C-A098-642D2413AA3F}" type="pres">
      <dgm:prSet presAssocID="{918C09BD-F3E2-47CF-A6EE-96461993ECC8}" presName="rootText1" presStyleLbl="node0" presStyleIdx="0" presStyleCnt="2">
        <dgm:presLayoutVars>
          <dgm:chPref val="3"/>
        </dgm:presLayoutVars>
      </dgm:prSet>
      <dgm:spPr/>
    </dgm:pt>
    <dgm:pt modelId="{3B308B67-1342-4031-998E-1D16ACEE3A84}" type="pres">
      <dgm:prSet presAssocID="{918C09BD-F3E2-47CF-A6EE-96461993ECC8}" presName="rootConnector1" presStyleLbl="node1" presStyleIdx="0" presStyleCnt="0"/>
      <dgm:spPr/>
    </dgm:pt>
    <dgm:pt modelId="{D30D304C-DABE-4CF5-A478-DBF08DAE6FEA}" type="pres">
      <dgm:prSet presAssocID="{918C09BD-F3E2-47CF-A6EE-96461993ECC8}" presName="hierChild2" presStyleCnt="0"/>
      <dgm:spPr/>
    </dgm:pt>
    <dgm:pt modelId="{E4744123-6099-4D31-9990-96E71085D45C}" type="pres">
      <dgm:prSet presAssocID="{918C09BD-F3E2-47CF-A6EE-96461993ECC8}" presName="hierChild3" presStyleCnt="0"/>
      <dgm:spPr/>
    </dgm:pt>
    <dgm:pt modelId="{37FE16F4-3B38-4799-89C3-3CCE06F742DA}" type="pres">
      <dgm:prSet presAssocID="{D6627938-C9B5-4412-AAFB-BB71111422D1}" presName="hierRoot1" presStyleCnt="0">
        <dgm:presLayoutVars>
          <dgm:hierBranch val="init"/>
        </dgm:presLayoutVars>
      </dgm:prSet>
      <dgm:spPr/>
    </dgm:pt>
    <dgm:pt modelId="{A4D4E7AD-479A-437E-BBA2-E1B459AE38B4}" type="pres">
      <dgm:prSet presAssocID="{D6627938-C9B5-4412-AAFB-BB71111422D1}" presName="rootComposite1" presStyleCnt="0"/>
      <dgm:spPr/>
    </dgm:pt>
    <dgm:pt modelId="{A3CB3737-3077-4E00-A4D6-015EADC44F91}" type="pres">
      <dgm:prSet presAssocID="{D6627938-C9B5-4412-AAFB-BB71111422D1}" presName="rootText1" presStyleLbl="node0" presStyleIdx="1" presStyleCnt="2">
        <dgm:presLayoutVars>
          <dgm:chPref val="3"/>
        </dgm:presLayoutVars>
      </dgm:prSet>
      <dgm:spPr/>
    </dgm:pt>
    <dgm:pt modelId="{694EB06D-4B2A-4C10-9702-22B6EBFF5DBB}" type="pres">
      <dgm:prSet presAssocID="{D6627938-C9B5-4412-AAFB-BB71111422D1}" presName="rootConnector1" presStyleLbl="node1" presStyleIdx="0" presStyleCnt="0"/>
      <dgm:spPr/>
    </dgm:pt>
    <dgm:pt modelId="{71E0DF54-BA3D-4C36-A942-00EDF8A55452}" type="pres">
      <dgm:prSet presAssocID="{D6627938-C9B5-4412-AAFB-BB71111422D1}" presName="hierChild2" presStyleCnt="0"/>
      <dgm:spPr/>
    </dgm:pt>
    <dgm:pt modelId="{B7820B45-D716-4CE7-8C9D-1303A703B319}" type="pres">
      <dgm:prSet presAssocID="{D6627938-C9B5-4412-AAFB-BB71111422D1}" presName="hierChild3" presStyleCnt="0"/>
      <dgm:spPr/>
    </dgm:pt>
  </dgm:ptLst>
  <dgm:cxnLst>
    <dgm:cxn modelId="{52208533-4A05-4DEE-B88B-EAF3B1926E9E}" type="presOf" srcId="{D6627938-C9B5-4412-AAFB-BB71111422D1}" destId="{A3CB3737-3077-4E00-A4D6-015EADC44F91}" srcOrd="0" destOrd="0" presId="urn:microsoft.com/office/officeart/2005/8/layout/orgChart1"/>
    <dgm:cxn modelId="{3FF1993C-6488-4C55-A2BE-F295F2D0A24D}" type="presOf" srcId="{918C09BD-F3E2-47CF-A6EE-96461993ECC8}" destId="{54E8529A-AB1A-460C-A098-642D2413AA3F}" srcOrd="0" destOrd="0" presId="urn:microsoft.com/office/officeart/2005/8/layout/orgChart1"/>
    <dgm:cxn modelId="{27797D44-74CC-4776-9280-17A442A3B0C4}" type="presOf" srcId="{E3DE2E61-013A-4C3D-80C7-A3AAFBD45434}" destId="{8356094C-1817-4116-89B2-8A4B028547A4}" srcOrd="0" destOrd="0" presId="urn:microsoft.com/office/officeart/2005/8/layout/orgChart1"/>
    <dgm:cxn modelId="{F4E66F66-56DD-4F75-93B5-08AFDD6DABC8}" srcId="{E3DE2E61-013A-4C3D-80C7-A3AAFBD45434}" destId="{D6627938-C9B5-4412-AAFB-BB71111422D1}" srcOrd="1" destOrd="0" parTransId="{9B746CC4-9F31-4B0C-9A68-186646245BBD}" sibTransId="{62B9657D-9D33-46E4-82EA-B09E39D07630}"/>
    <dgm:cxn modelId="{CF8F267A-5EF3-4EE6-A00B-7B9C74CB5E96}" type="presOf" srcId="{918C09BD-F3E2-47CF-A6EE-96461993ECC8}" destId="{3B308B67-1342-4031-998E-1D16ACEE3A84}" srcOrd="1" destOrd="0" presId="urn:microsoft.com/office/officeart/2005/8/layout/orgChart1"/>
    <dgm:cxn modelId="{8967269F-15A5-4E68-9CF3-D95B0DF84A74}" srcId="{E3DE2E61-013A-4C3D-80C7-A3AAFBD45434}" destId="{918C09BD-F3E2-47CF-A6EE-96461993ECC8}" srcOrd="0" destOrd="0" parTransId="{E505C9C8-A808-42C4-A13D-5560FF54255F}" sibTransId="{38C87904-7952-4B07-A193-9547D2276E79}"/>
    <dgm:cxn modelId="{4F0089E8-C16F-4E1F-8135-16F9F19CEC85}" type="presOf" srcId="{D6627938-C9B5-4412-AAFB-BB71111422D1}" destId="{694EB06D-4B2A-4C10-9702-22B6EBFF5DBB}" srcOrd="1" destOrd="0" presId="urn:microsoft.com/office/officeart/2005/8/layout/orgChart1"/>
    <dgm:cxn modelId="{162D3519-205E-4016-B3CF-1C292C5E4085}" type="presParOf" srcId="{8356094C-1817-4116-89B2-8A4B028547A4}" destId="{5DE7824B-83DB-4BF6-A1A1-CBC804ACDFB2}" srcOrd="0" destOrd="0" presId="urn:microsoft.com/office/officeart/2005/8/layout/orgChart1"/>
    <dgm:cxn modelId="{EEFCC908-0861-4FD1-AFD3-959B5D6D3661}" type="presParOf" srcId="{5DE7824B-83DB-4BF6-A1A1-CBC804ACDFB2}" destId="{5201DBD9-0334-4AC0-8BB4-31F601C9FA18}" srcOrd="0" destOrd="0" presId="urn:microsoft.com/office/officeart/2005/8/layout/orgChart1"/>
    <dgm:cxn modelId="{DAC3FFFF-5501-46DA-90F0-0CDB47D58F00}" type="presParOf" srcId="{5201DBD9-0334-4AC0-8BB4-31F601C9FA18}" destId="{54E8529A-AB1A-460C-A098-642D2413AA3F}" srcOrd="0" destOrd="0" presId="urn:microsoft.com/office/officeart/2005/8/layout/orgChart1"/>
    <dgm:cxn modelId="{BDB8C9FB-02BF-4C04-8AF1-5004E00B9647}" type="presParOf" srcId="{5201DBD9-0334-4AC0-8BB4-31F601C9FA18}" destId="{3B308B67-1342-4031-998E-1D16ACEE3A84}" srcOrd="1" destOrd="0" presId="urn:microsoft.com/office/officeart/2005/8/layout/orgChart1"/>
    <dgm:cxn modelId="{F2C72365-0CF1-437C-AA89-EE0D33A8C213}" type="presParOf" srcId="{5DE7824B-83DB-4BF6-A1A1-CBC804ACDFB2}" destId="{D30D304C-DABE-4CF5-A478-DBF08DAE6FEA}" srcOrd="1" destOrd="0" presId="urn:microsoft.com/office/officeart/2005/8/layout/orgChart1"/>
    <dgm:cxn modelId="{1D446D67-247D-4998-BB6D-EEC7A2BE6604}" type="presParOf" srcId="{5DE7824B-83DB-4BF6-A1A1-CBC804ACDFB2}" destId="{E4744123-6099-4D31-9990-96E71085D45C}" srcOrd="2" destOrd="0" presId="urn:microsoft.com/office/officeart/2005/8/layout/orgChart1"/>
    <dgm:cxn modelId="{6FCE072B-A38D-4A8A-B917-7F78BB67B24A}" type="presParOf" srcId="{8356094C-1817-4116-89B2-8A4B028547A4}" destId="{37FE16F4-3B38-4799-89C3-3CCE06F742DA}" srcOrd="1" destOrd="0" presId="urn:microsoft.com/office/officeart/2005/8/layout/orgChart1"/>
    <dgm:cxn modelId="{FD1806EB-6AF8-4B91-8B44-83D25BBA7569}" type="presParOf" srcId="{37FE16F4-3B38-4799-89C3-3CCE06F742DA}" destId="{A4D4E7AD-479A-437E-BBA2-E1B459AE38B4}" srcOrd="0" destOrd="0" presId="urn:microsoft.com/office/officeart/2005/8/layout/orgChart1"/>
    <dgm:cxn modelId="{0EE800CF-4DAA-4A70-BE18-5535636DA18A}" type="presParOf" srcId="{A4D4E7AD-479A-437E-BBA2-E1B459AE38B4}" destId="{A3CB3737-3077-4E00-A4D6-015EADC44F91}" srcOrd="0" destOrd="0" presId="urn:microsoft.com/office/officeart/2005/8/layout/orgChart1"/>
    <dgm:cxn modelId="{10DD3CDA-81D5-44A4-8462-7B8709CB8256}" type="presParOf" srcId="{A4D4E7AD-479A-437E-BBA2-E1B459AE38B4}" destId="{694EB06D-4B2A-4C10-9702-22B6EBFF5DBB}" srcOrd="1" destOrd="0" presId="urn:microsoft.com/office/officeart/2005/8/layout/orgChart1"/>
    <dgm:cxn modelId="{E2A92D74-58FE-45A4-BA25-251E88F028CC}" type="presParOf" srcId="{37FE16F4-3B38-4799-89C3-3CCE06F742DA}" destId="{71E0DF54-BA3D-4C36-A942-00EDF8A55452}" srcOrd="1" destOrd="0" presId="urn:microsoft.com/office/officeart/2005/8/layout/orgChart1"/>
    <dgm:cxn modelId="{B26E5CA9-27FA-4678-9F7D-D6932D781254}" type="presParOf" srcId="{37FE16F4-3B38-4799-89C3-3CCE06F742DA}" destId="{B7820B45-D716-4CE7-8C9D-1303A703B31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AE2086E-E9B4-45BC-B4FC-160FADF9D52F}" type="doc">
      <dgm:prSet loTypeId="urn:microsoft.com/office/officeart/2005/8/layout/hierarchy1" loCatId="hierarchy" qsTypeId="urn:microsoft.com/office/officeart/2005/8/quickstyle/simple5" qsCatId="simple" csTypeId="urn:microsoft.com/office/officeart/2005/8/colors/accent3_1" csCatId="accent3"/>
      <dgm:spPr/>
      <dgm:t>
        <a:bodyPr/>
        <a:lstStyle/>
        <a:p>
          <a:endParaRPr lang="en-US"/>
        </a:p>
      </dgm:t>
    </dgm:pt>
    <dgm:pt modelId="{DC489754-F7FE-4111-BFED-966C9199E10A}">
      <dgm:prSet/>
      <dgm:spPr/>
      <dgm:t>
        <a:bodyPr/>
        <a:lstStyle/>
        <a:p>
          <a:r>
            <a:rPr lang="en-US"/>
            <a:t>We used this model to get a sense of what features are the most important predictors to the income result </a:t>
          </a:r>
        </a:p>
      </dgm:t>
    </dgm:pt>
    <dgm:pt modelId="{19975B81-C16D-47A3-9590-426EBEA1F3D8}" type="parTrans" cxnId="{813970F3-6BF6-4B98-A1DF-404E9B0051E0}">
      <dgm:prSet/>
      <dgm:spPr/>
      <dgm:t>
        <a:bodyPr/>
        <a:lstStyle/>
        <a:p>
          <a:endParaRPr lang="en-US"/>
        </a:p>
      </dgm:t>
    </dgm:pt>
    <dgm:pt modelId="{4400E901-9909-4BD3-8123-D40277C4CB18}" type="sibTrans" cxnId="{813970F3-6BF6-4B98-A1DF-404E9B0051E0}">
      <dgm:prSet/>
      <dgm:spPr/>
      <dgm:t>
        <a:bodyPr/>
        <a:lstStyle/>
        <a:p>
          <a:endParaRPr lang="en-US"/>
        </a:p>
      </dgm:t>
    </dgm:pt>
    <dgm:pt modelId="{3A7D2F08-B5AF-40D9-8D33-8966BEED5A22}">
      <dgm:prSet/>
      <dgm:spPr/>
      <dgm:t>
        <a:bodyPr/>
        <a:lstStyle/>
        <a:p>
          <a:r>
            <a:rPr lang="en-US"/>
            <a:t>We have figured out that there are sex, number years of education, marital status, relationship, race, hours working per work</a:t>
          </a:r>
        </a:p>
      </dgm:t>
    </dgm:pt>
    <dgm:pt modelId="{82E7B495-50E6-480E-B33C-9389D924845A}" type="parTrans" cxnId="{AF521A1A-0B99-43AD-8A50-1EE82F30CB64}">
      <dgm:prSet/>
      <dgm:spPr/>
      <dgm:t>
        <a:bodyPr/>
        <a:lstStyle/>
        <a:p>
          <a:endParaRPr lang="en-US"/>
        </a:p>
      </dgm:t>
    </dgm:pt>
    <dgm:pt modelId="{B01BEEBF-DD51-4F58-9CA8-47F8D2789A3B}" type="sibTrans" cxnId="{AF521A1A-0B99-43AD-8A50-1EE82F30CB64}">
      <dgm:prSet/>
      <dgm:spPr/>
      <dgm:t>
        <a:bodyPr/>
        <a:lstStyle/>
        <a:p>
          <a:endParaRPr lang="en-US"/>
        </a:p>
      </dgm:t>
    </dgm:pt>
    <dgm:pt modelId="{464035B0-C0A4-444A-B17E-59AA3FA8D0A5}" type="pres">
      <dgm:prSet presAssocID="{2AE2086E-E9B4-45BC-B4FC-160FADF9D52F}" presName="hierChild1" presStyleCnt="0">
        <dgm:presLayoutVars>
          <dgm:chPref val="1"/>
          <dgm:dir/>
          <dgm:animOne val="branch"/>
          <dgm:animLvl val="lvl"/>
          <dgm:resizeHandles/>
        </dgm:presLayoutVars>
      </dgm:prSet>
      <dgm:spPr/>
    </dgm:pt>
    <dgm:pt modelId="{8E22AD55-904D-435B-97EE-BA9C1435B566}" type="pres">
      <dgm:prSet presAssocID="{DC489754-F7FE-4111-BFED-966C9199E10A}" presName="hierRoot1" presStyleCnt="0"/>
      <dgm:spPr/>
    </dgm:pt>
    <dgm:pt modelId="{4A6E7038-A935-4D1C-97A5-1249F7C66448}" type="pres">
      <dgm:prSet presAssocID="{DC489754-F7FE-4111-BFED-966C9199E10A}" presName="composite" presStyleCnt="0"/>
      <dgm:spPr/>
    </dgm:pt>
    <dgm:pt modelId="{B3393AB2-55B2-4886-A447-57BE033012C7}" type="pres">
      <dgm:prSet presAssocID="{DC489754-F7FE-4111-BFED-966C9199E10A}" presName="background" presStyleLbl="node0" presStyleIdx="0" presStyleCnt="2"/>
      <dgm:spPr/>
    </dgm:pt>
    <dgm:pt modelId="{5900007E-B630-43CF-B5C4-77B8B9789BEE}" type="pres">
      <dgm:prSet presAssocID="{DC489754-F7FE-4111-BFED-966C9199E10A}" presName="text" presStyleLbl="fgAcc0" presStyleIdx="0" presStyleCnt="2">
        <dgm:presLayoutVars>
          <dgm:chPref val="3"/>
        </dgm:presLayoutVars>
      </dgm:prSet>
      <dgm:spPr/>
    </dgm:pt>
    <dgm:pt modelId="{111A38B2-B738-44FA-B15D-AD7F54EBA961}" type="pres">
      <dgm:prSet presAssocID="{DC489754-F7FE-4111-BFED-966C9199E10A}" presName="hierChild2" presStyleCnt="0"/>
      <dgm:spPr/>
    </dgm:pt>
    <dgm:pt modelId="{235DE5D7-5D0E-4317-B9FE-E6EAB5C4F5B6}" type="pres">
      <dgm:prSet presAssocID="{3A7D2F08-B5AF-40D9-8D33-8966BEED5A22}" presName="hierRoot1" presStyleCnt="0"/>
      <dgm:spPr/>
    </dgm:pt>
    <dgm:pt modelId="{25F69DBB-9710-452A-AA52-59C062ACD808}" type="pres">
      <dgm:prSet presAssocID="{3A7D2F08-B5AF-40D9-8D33-8966BEED5A22}" presName="composite" presStyleCnt="0"/>
      <dgm:spPr/>
    </dgm:pt>
    <dgm:pt modelId="{2B9713AB-CE7F-4163-9C0F-262CE4C15F6C}" type="pres">
      <dgm:prSet presAssocID="{3A7D2F08-B5AF-40D9-8D33-8966BEED5A22}" presName="background" presStyleLbl="node0" presStyleIdx="1" presStyleCnt="2"/>
      <dgm:spPr/>
    </dgm:pt>
    <dgm:pt modelId="{B735C9F8-4DB4-40B6-8D79-FCEA9A2CD813}" type="pres">
      <dgm:prSet presAssocID="{3A7D2F08-B5AF-40D9-8D33-8966BEED5A22}" presName="text" presStyleLbl="fgAcc0" presStyleIdx="1" presStyleCnt="2">
        <dgm:presLayoutVars>
          <dgm:chPref val="3"/>
        </dgm:presLayoutVars>
      </dgm:prSet>
      <dgm:spPr/>
    </dgm:pt>
    <dgm:pt modelId="{98597DC5-86C6-4E58-8C0C-86280B81DD15}" type="pres">
      <dgm:prSet presAssocID="{3A7D2F08-B5AF-40D9-8D33-8966BEED5A22}" presName="hierChild2" presStyleCnt="0"/>
      <dgm:spPr/>
    </dgm:pt>
  </dgm:ptLst>
  <dgm:cxnLst>
    <dgm:cxn modelId="{AF521A1A-0B99-43AD-8A50-1EE82F30CB64}" srcId="{2AE2086E-E9B4-45BC-B4FC-160FADF9D52F}" destId="{3A7D2F08-B5AF-40D9-8D33-8966BEED5A22}" srcOrd="1" destOrd="0" parTransId="{82E7B495-50E6-480E-B33C-9389D924845A}" sibTransId="{B01BEEBF-DD51-4F58-9CA8-47F8D2789A3B}"/>
    <dgm:cxn modelId="{3257A962-4DFA-4A66-81CF-2ED806DFAC61}" type="presOf" srcId="{DC489754-F7FE-4111-BFED-966C9199E10A}" destId="{5900007E-B630-43CF-B5C4-77B8B9789BEE}" srcOrd="0" destOrd="0" presId="urn:microsoft.com/office/officeart/2005/8/layout/hierarchy1"/>
    <dgm:cxn modelId="{AD744B51-2881-4CDE-8D7C-B420BC01FDCE}" type="presOf" srcId="{2AE2086E-E9B4-45BC-B4FC-160FADF9D52F}" destId="{464035B0-C0A4-444A-B17E-59AA3FA8D0A5}" srcOrd="0" destOrd="0" presId="urn:microsoft.com/office/officeart/2005/8/layout/hierarchy1"/>
    <dgm:cxn modelId="{813970F3-6BF6-4B98-A1DF-404E9B0051E0}" srcId="{2AE2086E-E9B4-45BC-B4FC-160FADF9D52F}" destId="{DC489754-F7FE-4111-BFED-966C9199E10A}" srcOrd="0" destOrd="0" parTransId="{19975B81-C16D-47A3-9590-426EBEA1F3D8}" sibTransId="{4400E901-9909-4BD3-8123-D40277C4CB18}"/>
    <dgm:cxn modelId="{7DDBC0F8-5759-41A1-938B-165BBD52E384}" type="presOf" srcId="{3A7D2F08-B5AF-40D9-8D33-8966BEED5A22}" destId="{B735C9F8-4DB4-40B6-8D79-FCEA9A2CD813}" srcOrd="0" destOrd="0" presId="urn:microsoft.com/office/officeart/2005/8/layout/hierarchy1"/>
    <dgm:cxn modelId="{4FE0FB87-B108-462A-AA86-A1C421492F98}" type="presParOf" srcId="{464035B0-C0A4-444A-B17E-59AA3FA8D0A5}" destId="{8E22AD55-904D-435B-97EE-BA9C1435B566}" srcOrd="0" destOrd="0" presId="urn:microsoft.com/office/officeart/2005/8/layout/hierarchy1"/>
    <dgm:cxn modelId="{C77B9293-DBFC-4DA6-AF78-BF53389257F0}" type="presParOf" srcId="{8E22AD55-904D-435B-97EE-BA9C1435B566}" destId="{4A6E7038-A935-4D1C-97A5-1249F7C66448}" srcOrd="0" destOrd="0" presId="urn:microsoft.com/office/officeart/2005/8/layout/hierarchy1"/>
    <dgm:cxn modelId="{D891FDBE-03D2-4D32-A6B3-5A5ED761A8AD}" type="presParOf" srcId="{4A6E7038-A935-4D1C-97A5-1249F7C66448}" destId="{B3393AB2-55B2-4886-A447-57BE033012C7}" srcOrd="0" destOrd="0" presId="urn:microsoft.com/office/officeart/2005/8/layout/hierarchy1"/>
    <dgm:cxn modelId="{69CD8C3F-DBEF-472A-BECB-13D52581AAB0}" type="presParOf" srcId="{4A6E7038-A935-4D1C-97A5-1249F7C66448}" destId="{5900007E-B630-43CF-B5C4-77B8B9789BEE}" srcOrd="1" destOrd="0" presId="urn:microsoft.com/office/officeart/2005/8/layout/hierarchy1"/>
    <dgm:cxn modelId="{5DD3884F-FE49-4C1D-834E-5C5D7D7E2D3E}" type="presParOf" srcId="{8E22AD55-904D-435B-97EE-BA9C1435B566}" destId="{111A38B2-B738-44FA-B15D-AD7F54EBA961}" srcOrd="1" destOrd="0" presId="urn:microsoft.com/office/officeart/2005/8/layout/hierarchy1"/>
    <dgm:cxn modelId="{01979C7A-29D1-4352-9682-A3CF6380A62E}" type="presParOf" srcId="{464035B0-C0A4-444A-B17E-59AA3FA8D0A5}" destId="{235DE5D7-5D0E-4317-B9FE-E6EAB5C4F5B6}" srcOrd="1" destOrd="0" presId="urn:microsoft.com/office/officeart/2005/8/layout/hierarchy1"/>
    <dgm:cxn modelId="{4F8A03C8-93F5-412D-A7DF-2A3C579A27F6}" type="presParOf" srcId="{235DE5D7-5D0E-4317-B9FE-E6EAB5C4F5B6}" destId="{25F69DBB-9710-452A-AA52-59C062ACD808}" srcOrd="0" destOrd="0" presId="urn:microsoft.com/office/officeart/2005/8/layout/hierarchy1"/>
    <dgm:cxn modelId="{F71C6C16-4B58-476F-A189-42C027FEEFD9}" type="presParOf" srcId="{25F69DBB-9710-452A-AA52-59C062ACD808}" destId="{2B9713AB-CE7F-4163-9C0F-262CE4C15F6C}" srcOrd="0" destOrd="0" presId="urn:microsoft.com/office/officeart/2005/8/layout/hierarchy1"/>
    <dgm:cxn modelId="{CB9126D1-89C3-4BCE-B72F-68177B30F5BE}" type="presParOf" srcId="{25F69DBB-9710-452A-AA52-59C062ACD808}" destId="{B735C9F8-4DB4-40B6-8D79-FCEA9A2CD813}" srcOrd="1" destOrd="0" presId="urn:microsoft.com/office/officeart/2005/8/layout/hierarchy1"/>
    <dgm:cxn modelId="{316FD407-2AB2-4073-8CA3-1E586ACDDED3}" type="presParOf" srcId="{235DE5D7-5D0E-4317-B9FE-E6EAB5C4F5B6}" destId="{98597DC5-86C6-4E58-8C0C-86280B81DD1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F3F58-CDA6-478A-81FA-2D11CA4B8219}">
      <dsp:nvSpPr>
        <dsp:cNvPr id="0" name=""/>
        <dsp:cNvSpPr/>
      </dsp:nvSpPr>
      <dsp:spPr>
        <a:xfrm>
          <a:off x="341312" y="0"/>
          <a:ext cx="5578475" cy="5578475"/>
        </a:xfrm>
        <a:prstGeom prst="diamond">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5445D8-9C4D-42FB-92D2-F45DC0514D29}">
      <dsp:nvSpPr>
        <dsp:cNvPr id="0" name=""/>
        <dsp:cNvSpPr/>
      </dsp:nvSpPr>
      <dsp:spPr>
        <a:xfrm>
          <a:off x="871267" y="529955"/>
          <a:ext cx="2175605" cy="217560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Short brief for Data Visualization:</a:t>
          </a:r>
        </a:p>
      </dsp:txBody>
      <dsp:txXfrm>
        <a:off x="977471" y="636159"/>
        <a:ext cx="1963197" cy="1963197"/>
      </dsp:txXfrm>
    </dsp:sp>
    <dsp:sp modelId="{C35AE9DE-2C71-42B8-A1FA-2C00CEBD1FB2}">
      <dsp:nvSpPr>
        <dsp:cNvPr id="0" name=""/>
        <dsp:cNvSpPr/>
      </dsp:nvSpPr>
      <dsp:spPr>
        <a:xfrm>
          <a:off x="3214227" y="529955"/>
          <a:ext cx="2175605" cy="2175605"/>
        </a:xfrm>
        <a:prstGeom prst="roundRect">
          <a:avLst/>
        </a:prstGeom>
        <a:solidFill>
          <a:schemeClr val="accent3">
            <a:hueOff val="1025881"/>
            <a:satOff val="1579"/>
            <a:lumOff val="209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1. Person who is never-married will likely to earn less than 50k</a:t>
          </a:r>
        </a:p>
      </dsp:txBody>
      <dsp:txXfrm>
        <a:off x="3320431" y="636159"/>
        <a:ext cx="1963197" cy="1963197"/>
      </dsp:txXfrm>
    </dsp:sp>
    <dsp:sp modelId="{EC312A39-7CEB-40DE-A814-E1AA2570BA0C}">
      <dsp:nvSpPr>
        <dsp:cNvPr id="0" name=""/>
        <dsp:cNvSpPr/>
      </dsp:nvSpPr>
      <dsp:spPr>
        <a:xfrm>
          <a:off x="871267" y="2872914"/>
          <a:ext cx="2175605" cy="2175605"/>
        </a:xfrm>
        <a:prstGeom prst="roundRect">
          <a:avLst/>
        </a:prstGeom>
        <a:solidFill>
          <a:schemeClr val="accent3">
            <a:hueOff val="2051763"/>
            <a:satOff val="3159"/>
            <a:lumOff val="418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2. People who have a median of 9 years education tend to earn less than 50k, and people who have more than 13 years earn are likely to earn more than 50k</a:t>
          </a:r>
        </a:p>
      </dsp:txBody>
      <dsp:txXfrm>
        <a:off x="977471" y="2979118"/>
        <a:ext cx="1963197" cy="1963197"/>
      </dsp:txXfrm>
    </dsp:sp>
    <dsp:sp modelId="{CED1B378-A80A-45A2-A173-15A7C4C999EF}">
      <dsp:nvSpPr>
        <dsp:cNvPr id="0" name=""/>
        <dsp:cNvSpPr/>
      </dsp:nvSpPr>
      <dsp:spPr>
        <a:xfrm>
          <a:off x="3214227" y="2872914"/>
          <a:ext cx="2175605" cy="2175605"/>
        </a:xfrm>
        <a:prstGeom prst="roundRect">
          <a:avLst/>
        </a:prstGeom>
        <a:solidFill>
          <a:schemeClr val="accent3">
            <a:hueOff val="3077644"/>
            <a:satOff val="4738"/>
            <a:lumOff val="627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3. As you can see, 92% people are from the US</a:t>
          </a:r>
        </a:p>
      </dsp:txBody>
      <dsp:txXfrm>
        <a:off x="3320431" y="2979118"/>
        <a:ext cx="1963197" cy="19631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01A84F-C2C2-4275-BC0B-3DE5241AAF1A}">
      <dsp:nvSpPr>
        <dsp:cNvPr id="0" name=""/>
        <dsp:cNvSpPr/>
      </dsp:nvSpPr>
      <dsp:spPr>
        <a:xfrm>
          <a:off x="4055" y="140987"/>
          <a:ext cx="3234494" cy="1188000"/>
        </a:xfrm>
        <a:prstGeom prst="chevron">
          <a:avLst/>
        </a:prstGeom>
        <a:gradFill rotWithShape="0">
          <a:gsLst>
            <a:gs pos="0">
              <a:schemeClr val="accent4">
                <a:hueOff val="0"/>
                <a:satOff val="0"/>
                <a:lumOff val="0"/>
                <a:alphaOff val="0"/>
                <a:tint val="60000"/>
                <a:satMod val="100000"/>
                <a:lumMod val="110000"/>
              </a:schemeClr>
            </a:gs>
            <a:gs pos="100000">
              <a:schemeClr val="accent4">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a:t>Pros:</a:t>
          </a:r>
        </a:p>
      </dsp:txBody>
      <dsp:txXfrm>
        <a:off x="598055" y="140987"/>
        <a:ext cx="2046494" cy="1188000"/>
      </dsp:txXfrm>
    </dsp:sp>
    <dsp:sp modelId="{451B37C4-BC40-4459-A305-972BB7DA8F22}">
      <dsp:nvSpPr>
        <dsp:cNvPr id="0" name=""/>
        <dsp:cNvSpPr/>
      </dsp:nvSpPr>
      <dsp:spPr>
        <a:xfrm>
          <a:off x="4055" y="1477487"/>
          <a:ext cx="2587595" cy="39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77900">
            <a:lnSpc>
              <a:spcPct val="90000"/>
            </a:lnSpc>
            <a:spcBef>
              <a:spcPct val="0"/>
            </a:spcBef>
            <a:spcAft>
              <a:spcPct val="15000"/>
            </a:spcAft>
            <a:buChar char="•"/>
          </a:pPr>
          <a:r>
            <a:rPr lang="en-US" sz="2200" kern="1200"/>
            <a:t>It is really fast, and easy to use</a:t>
          </a:r>
        </a:p>
        <a:p>
          <a:pPr marL="228600" lvl="1" indent="-228600" algn="l" defTabSz="977900">
            <a:lnSpc>
              <a:spcPct val="90000"/>
            </a:lnSpc>
            <a:spcBef>
              <a:spcPct val="0"/>
            </a:spcBef>
            <a:spcAft>
              <a:spcPct val="15000"/>
            </a:spcAft>
            <a:buChar char="•"/>
          </a:pPr>
          <a:r>
            <a:rPr lang="en-US" sz="2200" kern="1200"/>
            <a:t>It is not sensitive for not relevant data</a:t>
          </a:r>
        </a:p>
        <a:p>
          <a:pPr marL="228600" lvl="1" indent="-228600" algn="l" defTabSz="977900">
            <a:lnSpc>
              <a:spcPct val="90000"/>
            </a:lnSpc>
            <a:spcBef>
              <a:spcPct val="0"/>
            </a:spcBef>
            <a:spcAft>
              <a:spcPct val="15000"/>
            </a:spcAft>
            <a:buChar char="•"/>
          </a:pPr>
          <a:r>
            <a:rPr lang="en-US" sz="2200" kern="1200"/>
            <a:t>We used Naïve Bayer because it is easy to use and that is the very first classification to see how the model can behave to the dataset</a:t>
          </a:r>
        </a:p>
      </dsp:txBody>
      <dsp:txXfrm>
        <a:off x="4055" y="1477487"/>
        <a:ext cx="2587595" cy="3960000"/>
      </dsp:txXfrm>
    </dsp:sp>
    <dsp:sp modelId="{10EC24B2-24DC-4083-A3FE-5886D5A0E32C}">
      <dsp:nvSpPr>
        <dsp:cNvPr id="0" name=""/>
        <dsp:cNvSpPr/>
      </dsp:nvSpPr>
      <dsp:spPr>
        <a:xfrm>
          <a:off x="3022550" y="140987"/>
          <a:ext cx="3234494" cy="1188000"/>
        </a:xfrm>
        <a:prstGeom prst="chevron">
          <a:avLst/>
        </a:prstGeom>
        <a:gradFill rotWithShape="0">
          <a:gsLst>
            <a:gs pos="0">
              <a:schemeClr val="accent4">
                <a:hueOff val="5121079"/>
                <a:satOff val="46439"/>
                <a:lumOff val="18039"/>
                <a:alphaOff val="0"/>
                <a:tint val="60000"/>
                <a:satMod val="100000"/>
                <a:lumMod val="110000"/>
              </a:schemeClr>
            </a:gs>
            <a:gs pos="100000">
              <a:schemeClr val="accent4">
                <a:hueOff val="5121079"/>
                <a:satOff val="46439"/>
                <a:lumOff val="18039"/>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a:t>Cons:</a:t>
          </a:r>
        </a:p>
      </dsp:txBody>
      <dsp:txXfrm>
        <a:off x="3616550" y="140987"/>
        <a:ext cx="2046494" cy="1188000"/>
      </dsp:txXfrm>
    </dsp:sp>
    <dsp:sp modelId="{85FD1ED3-FADF-42A2-86FF-394FD2BC2553}">
      <dsp:nvSpPr>
        <dsp:cNvPr id="0" name=""/>
        <dsp:cNvSpPr/>
      </dsp:nvSpPr>
      <dsp:spPr>
        <a:xfrm>
          <a:off x="3022550" y="1477487"/>
          <a:ext cx="2587595" cy="39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77900">
            <a:lnSpc>
              <a:spcPct val="90000"/>
            </a:lnSpc>
            <a:spcBef>
              <a:spcPct val="0"/>
            </a:spcBef>
            <a:spcAft>
              <a:spcPct val="15000"/>
            </a:spcAft>
            <a:buChar char="•"/>
          </a:pPr>
          <a:r>
            <a:rPr lang="en-US" sz="2200" kern="1200"/>
            <a:t>It assumes all the variables as independent.</a:t>
          </a:r>
        </a:p>
      </dsp:txBody>
      <dsp:txXfrm>
        <a:off x="3022550" y="1477487"/>
        <a:ext cx="2587595" cy="396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1BC045-D0BD-43F1-ADEF-4929DCAE4334}">
      <dsp:nvSpPr>
        <dsp:cNvPr id="0" name=""/>
        <dsp:cNvSpPr/>
      </dsp:nvSpPr>
      <dsp:spPr>
        <a:xfrm>
          <a:off x="3310" y="150176"/>
          <a:ext cx="3082518" cy="1080000"/>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Pros:</a:t>
          </a:r>
        </a:p>
      </dsp:txBody>
      <dsp:txXfrm>
        <a:off x="543310" y="150176"/>
        <a:ext cx="2002518" cy="1080000"/>
      </dsp:txXfrm>
    </dsp:sp>
    <dsp:sp modelId="{61528762-34F0-414C-A21A-A854057CA052}">
      <dsp:nvSpPr>
        <dsp:cNvPr id="0" name=""/>
        <dsp:cNvSpPr/>
      </dsp:nvSpPr>
      <dsp:spPr>
        <a:xfrm>
          <a:off x="3310" y="1365177"/>
          <a:ext cx="2466014" cy="38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It is convenient to handle large feature space</a:t>
          </a:r>
        </a:p>
        <a:p>
          <a:pPr marL="228600" lvl="1" indent="-228600" algn="l" defTabSz="889000">
            <a:lnSpc>
              <a:spcPct val="90000"/>
            </a:lnSpc>
            <a:spcBef>
              <a:spcPct val="0"/>
            </a:spcBef>
            <a:spcAft>
              <a:spcPct val="15000"/>
            </a:spcAft>
            <a:buChar char="•"/>
          </a:pPr>
          <a:r>
            <a:rPr lang="en-US" sz="2000" kern="1200" dirty="0"/>
            <a:t>It can easily deal with non-linear data interactions</a:t>
          </a:r>
        </a:p>
        <a:p>
          <a:pPr marL="228600" lvl="1" indent="-228600" algn="l" defTabSz="889000">
            <a:lnSpc>
              <a:spcPct val="90000"/>
            </a:lnSpc>
            <a:spcBef>
              <a:spcPct val="0"/>
            </a:spcBef>
            <a:spcAft>
              <a:spcPct val="15000"/>
            </a:spcAft>
            <a:buChar char="•"/>
          </a:pPr>
          <a:r>
            <a:rPr lang="en-US" sz="2000" kern="1200" dirty="0"/>
            <a:t>We used SVM for dividing data set into different partition to reinforce the training model and in hope of getting better </a:t>
          </a:r>
          <a:r>
            <a:rPr lang="en-US" sz="2000" kern="1200" dirty="0" err="1"/>
            <a:t>accuarcy</a:t>
          </a:r>
        </a:p>
      </dsp:txBody>
      <dsp:txXfrm>
        <a:off x="3310" y="1365177"/>
        <a:ext cx="2466014" cy="3870000"/>
      </dsp:txXfrm>
    </dsp:sp>
    <dsp:sp modelId="{7C192DEA-67BE-4A3A-8323-A4810EB0B3A4}">
      <dsp:nvSpPr>
        <dsp:cNvPr id="0" name=""/>
        <dsp:cNvSpPr/>
      </dsp:nvSpPr>
      <dsp:spPr>
        <a:xfrm>
          <a:off x="2869829" y="150176"/>
          <a:ext cx="3082518" cy="1080000"/>
        </a:xfrm>
        <a:prstGeom prst="chevron">
          <a:avLst/>
        </a:prstGeom>
        <a:solidFill>
          <a:schemeClr val="accent5">
            <a:hueOff val="-16063984"/>
            <a:satOff val="2870"/>
            <a:lumOff val="-627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Cons:</a:t>
          </a:r>
        </a:p>
      </dsp:txBody>
      <dsp:txXfrm>
        <a:off x="3409829" y="150176"/>
        <a:ext cx="2002518" cy="1080000"/>
      </dsp:txXfrm>
    </dsp:sp>
    <dsp:sp modelId="{8368C3DE-0BB7-46FD-B122-D4FD107C1D74}">
      <dsp:nvSpPr>
        <dsp:cNvPr id="0" name=""/>
        <dsp:cNvSpPr/>
      </dsp:nvSpPr>
      <dsp:spPr>
        <a:xfrm>
          <a:off x="2869829" y="1365177"/>
          <a:ext cx="2466014" cy="38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It is not rely for entire data, and it is hard to find </a:t>
          </a:r>
          <a:r>
            <a:rPr lang="en-US" sz="2000" kern="1200" dirty="0" err="1"/>
            <a:t>kernal</a:t>
          </a:r>
          <a:r>
            <a:rPr lang="en-US" sz="2000" kern="1200" dirty="0"/>
            <a:t> and parameters</a:t>
          </a:r>
        </a:p>
        <a:p>
          <a:pPr marL="228600" lvl="1" indent="-228600" algn="l" defTabSz="889000">
            <a:lnSpc>
              <a:spcPct val="90000"/>
            </a:lnSpc>
            <a:spcBef>
              <a:spcPct val="0"/>
            </a:spcBef>
            <a:spcAft>
              <a:spcPct val="15000"/>
            </a:spcAft>
            <a:buChar char="•"/>
          </a:pPr>
          <a:r>
            <a:rPr lang="en-US" sz="2000" kern="1200" dirty="0"/>
            <a:t>It is not fast. In fact, with our machine, it will take more than 1 hour to complete the training</a:t>
          </a:r>
        </a:p>
      </dsp:txBody>
      <dsp:txXfrm>
        <a:off x="2869829" y="1365177"/>
        <a:ext cx="2466014" cy="387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2E66BA-FAC2-40F8-A693-2BBA72D2BE96}">
      <dsp:nvSpPr>
        <dsp:cNvPr id="0" name=""/>
        <dsp:cNvSpPr/>
      </dsp:nvSpPr>
      <dsp:spPr>
        <a:xfrm>
          <a:off x="0" y="671521"/>
          <a:ext cx="3046117" cy="1934284"/>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D09A6AB-DE75-4B10-A5A9-1F9FB8B7D765}">
      <dsp:nvSpPr>
        <dsp:cNvPr id="0" name=""/>
        <dsp:cNvSpPr/>
      </dsp:nvSpPr>
      <dsp:spPr>
        <a:xfrm>
          <a:off x="338457" y="993056"/>
          <a:ext cx="3046117" cy="193428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We used boosting method to train data from weak learner to strong learner </a:t>
          </a:r>
        </a:p>
      </dsp:txBody>
      <dsp:txXfrm>
        <a:off x="395110" y="1049709"/>
        <a:ext cx="2932811" cy="1820978"/>
      </dsp:txXfrm>
    </dsp:sp>
    <dsp:sp modelId="{BAEDD053-AA83-488B-A2E3-8E619A164B54}">
      <dsp:nvSpPr>
        <dsp:cNvPr id="0" name=""/>
        <dsp:cNvSpPr/>
      </dsp:nvSpPr>
      <dsp:spPr>
        <a:xfrm>
          <a:off x="3723032" y="671521"/>
          <a:ext cx="3046117" cy="1934284"/>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C9C73ED-F463-4871-B88D-DE5A73085BA3}">
      <dsp:nvSpPr>
        <dsp:cNvPr id="0" name=""/>
        <dsp:cNvSpPr/>
      </dsp:nvSpPr>
      <dsp:spPr>
        <a:xfrm>
          <a:off x="4061490" y="993056"/>
          <a:ext cx="3046117" cy="193428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Because Boosting creates one tree at a time and sequentially; as a result, it will take longer to train the data, and of course, we expect this model to predict a higher accuracy</a:t>
          </a:r>
        </a:p>
      </dsp:txBody>
      <dsp:txXfrm>
        <a:off x="4118143" y="1049709"/>
        <a:ext cx="2932811" cy="1820978"/>
      </dsp:txXfrm>
    </dsp:sp>
    <dsp:sp modelId="{28E5C64D-313B-41FF-9A3E-CD036D585814}">
      <dsp:nvSpPr>
        <dsp:cNvPr id="0" name=""/>
        <dsp:cNvSpPr/>
      </dsp:nvSpPr>
      <dsp:spPr>
        <a:xfrm>
          <a:off x="7446065" y="671521"/>
          <a:ext cx="3046117" cy="1934284"/>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A336CAE-9914-41B7-97E7-F3C1B008AA0E}">
      <dsp:nvSpPr>
        <dsp:cNvPr id="0" name=""/>
        <dsp:cNvSpPr/>
      </dsp:nvSpPr>
      <dsp:spPr>
        <a:xfrm>
          <a:off x="7784523" y="993056"/>
          <a:ext cx="3046117" cy="193428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However, this model is prone to overfitting</a:t>
          </a:r>
        </a:p>
      </dsp:txBody>
      <dsp:txXfrm>
        <a:off x="7841176" y="1049709"/>
        <a:ext cx="2932811" cy="18209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16137-ACBA-43EF-8A1B-EECB51435095}">
      <dsp:nvSpPr>
        <dsp:cNvPr id="0" name=""/>
        <dsp:cNvSpPr/>
      </dsp:nvSpPr>
      <dsp:spPr>
        <a:xfrm>
          <a:off x="211" y="266853"/>
          <a:ext cx="2554296" cy="3065156"/>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2308" tIns="0" rIns="252308" bIns="330200" numCol="1" spcCol="1270" anchor="t" anchorCtr="0">
          <a:noAutofit/>
        </a:bodyPr>
        <a:lstStyle/>
        <a:p>
          <a:pPr marL="0" lvl="0" indent="0" algn="l" defTabSz="622300">
            <a:lnSpc>
              <a:spcPct val="90000"/>
            </a:lnSpc>
            <a:spcBef>
              <a:spcPct val="0"/>
            </a:spcBef>
            <a:spcAft>
              <a:spcPct val="35000"/>
            </a:spcAft>
            <a:buNone/>
          </a:pPr>
          <a:r>
            <a:rPr lang="en-US" sz="1400" kern="1200"/>
            <a:t>We also experimented with KNN which is really simple and trivial classifier</a:t>
          </a:r>
        </a:p>
      </dsp:txBody>
      <dsp:txXfrm>
        <a:off x="211" y="1492915"/>
        <a:ext cx="2554296" cy="1839093"/>
      </dsp:txXfrm>
    </dsp:sp>
    <dsp:sp modelId="{F2B1A9FF-71A1-47BF-B00A-2AFF66FD9FAF}">
      <dsp:nvSpPr>
        <dsp:cNvPr id="0" name=""/>
        <dsp:cNvSpPr/>
      </dsp:nvSpPr>
      <dsp:spPr>
        <a:xfrm>
          <a:off x="211" y="266853"/>
          <a:ext cx="2554296" cy="122606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2308" tIns="165100" rIns="252308"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211" y="266853"/>
        <a:ext cx="2554296" cy="1226062"/>
      </dsp:txXfrm>
    </dsp:sp>
    <dsp:sp modelId="{1589E739-D1D7-4D9C-BCD0-E0BA8006D944}">
      <dsp:nvSpPr>
        <dsp:cNvPr id="0" name=""/>
        <dsp:cNvSpPr/>
      </dsp:nvSpPr>
      <dsp:spPr>
        <a:xfrm>
          <a:off x="2758851" y="266853"/>
          <a:ext cx="2554296" cy="3065156"/>
        </a:xfrm>
        <a:prstGeom prst="rect">
          <a:avLst/>
        </a:prstGeom>
        <a:solidFill>
          <a:schemeClr val="accent4">
            <a:hueOff val="1707026"/>
            <a:satOff val="15480"/>
            <a:lumOff val="6013"/>
            <a:alphaOff val="0"/>
          </a:schemeClr>
        </a:solidFill>
        <a:ln w="12700" cap="flat" cmpd="sng" algn="ctr">
          <a:solidFill>
            <a:schemeClr val="accent4">
              <a:hueOff val="1707026"/>
              <a:satOff val="15480"/>
              <a:lumOff val="601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2308" tIns="0" rIns="252308" bIns="330200" numCol="1" spcCol="1270" anchor="t" anchorCtr="0">
          <a:noAutofit/>
        </a:bodyPr>
        <a:lstStyle/>
        <a:p>
          <a:pPr marL="0" lvl="0" indent="0" algn="l" defTabSz="622300">
            <a:lnSpc>
              <a:spcPct val="90000"/>
            </a:lnSpc>
            <a:spcBef>
              <a:spcPct val="0"/>
            </a:spcBef>
            <a:spcAft>
              <a:spcPct val="35000"/>
            </a:spcAft>
            <a:buNone/>
          </a:pPr>
          <a:r>
            <a:rPr lang="en-US" sz="1400" kern="1200"/>
            <a:t>However, because of its costly expensive computation and its lazy learner, this model cannot work well in a large data-</a:t>
          </a:r>
          <a:r>
            <a:rPr lang="en-US" sz="1400" kern="1200" err="1"/>
            <a:t>set.It</a:t>
          </a:r>
          <a:r>
            <a:rPr lang="en-US" sz="1400" kern="1200"/>
            <a:t> can only do well in a small input dimensions</a:t>
          </a:r>
        </a:p>
      </dsp:txBody>
      <dsp:txXfrm>
        <a:off x="2758851" y="1492915"/>
        <a:ext cx="2554296" cy="1839093"/>
      </dsp:txXfrm>
    </dsp:sp>
    <dsp:sp modelId="{B0D578AC-2C31-4D23-B0F9-5E7E072820EE}">
      <dsp:nvSpPr>
        <dsp:cNvPr id="0" name=""/>
        <dsp:cNvSpPr/>
      </dsp:nvSpPr>
      <dsp:spPr>
        <a:xfrm>
          <a:off x="2758851" y="266853"/>
          <a:ext cx="2554296" cy="122606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2308" tIns="165100" rIns="252308"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2758851" y="266853"/>
        <a:ext cx="2554296" cy="1226062"/>
      </dsp:txXfrm>
    </dsp:sp>
    <dsp:sp modelId="{1928E18C-D85F-4221-9A91-379C4238F259}">
      <dsp:nvSpPr>
        <dsp:cNvPr id="0" name=""/>
        <dsp:cNvSpPr/>
      </dsp:nvSpPr>
      <dsp:spPr>
        <a:xfrm>
          <a:off x="5517492" y="266853"/>
          <a:ext cx="2554296" cy="3065156"/>
        </a:xfrm>
        <a:prstGeom prst="rect">
          <a:avLst/>
        </a:prstGeom>
        <a:solidFill>
          <a:schemeClr val="accent4">
            <a:hueOff val="3414053"/>
            <a:satOff val="30959"/>
            <a:lumOff val="12026"/>
            <a:alphaOff val="0"/>
          </a:schemeClr>
        </a:solidFill>
        <a:ln w="12700" cap="flat" cmpd="sng" algn="ctr">
          <a:solidFill>
            <a:schemeClr val="accent4">
              <a:hueOff val="3414053"/>
              <a:satOff val="30959"/>
              <a:lumOff val="120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2308" tIns="0" rIns="252308" bIns="330200" numCol="1" spcCol="1270" anchor="t" anchorCtr="0">
          <a:noAutofit/>
        </a:bodyPr>
        <a:lstStyle/>
        <a:p>
          <a:pPr marL="0" lvl="0" indent="0" algn="l" defTabSz="622300">
            <a:lnSpc>
              <a:spcPct val="90000"/>
            </a:lnSpc>
            <a:spcBef>
              <a:spcPct val="0"/>
            </a:spcBef>
            <a:spcAft>
              <a:spcPct val="35000"/>
            </a:spcAft>
            <a:buNone/>
          </a:pPr>
          <a:r>
            <a:rPr lang="en-US" sz="1400" kern="1200"/>
            <a:t>We realized that this model is a worse model to apply </a:t>
          </a:r>
        </a:p>
      </dsp:txBody>
      <dsp:txXfrm>
        <a:off x="5517492" y="1492915"/>
        <a:ext cx="2554296" cy="1839093"/>
      </dsp:txXfrm>
    </dsp:sp>
    <dsp:sp modelId="{54B0CBA6-51EF-446F-B2B0-412C266C5A5E}">
      <dsp:nvSpPr>
        <dsp:cNvPr id="0" name=""/>
        <dsp:cNvSpPr/>
      </dsp:nvSpPr>
      <dsp:spPr>
        <a:xfrm>
          <a:off x="5517492" y="266853"/>
          <a:ext cx="2554296" cy="122606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2308" tIns="165100" rIns="252308"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5517492" y="266853"/>
        <a:ext cx="2554296" cy="1226062"/>
      </dsp:txXfrm>
    </dsp:sp>
    <dsp:sp modelId="{B53D54DF-9563-44D8-915E-0C17DC0A9503}">
      <dsp:nvSpPr>
        <dsp:cNvPr id="0" name=""/>
        <dsp:cNvSpPr/>
      </dsp:nvSpPr>
      <dsp:spPr>
        <a:xfrm>
          <a:off x="8276132" y="266853"/>
          <a:ext cx="2554296" cy="3065156"/>
        </a:xfrm>
        <a:prstGeom prst="rect">
          <a:avLst/>
        </a:prstGeom>
        <a:solidFill>
          <a:schemeClr val="accent4">
            <a:hueOff val="5121079"/>
            <a:satOff val="46439"/>
            <a:lumOff val="18039"/>
            <a:alphaOff val="0"/>
          </a:schemeClr>
        </a:solidFill>
        <a:ln w="12700" cap="flat" cmpd="sng" algn="ctr">
          <a:solidFill>
            <a:schemeClr val="accent4">
              <a:hueOff val="5121079"/>
              <a:satOff val="46439"/>
              <a:lumOff val="180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2308" tIns="0" rIns="252308" bIns="330200" numCol="1" spcCol="1270" anchor="t" anchorCtr="0">
          <a:noAutofit/>
        </a:bodyPr>
        <a:lstStyle/>
        <a:p>
          <a:pPr marL="0" lvl="0" indent="0" algn="l" defTabSz="622300">
            <a:lnSpc>
              <a:spcPct val="90000"/>
            </a:lnSpc>
            <a:spcBef>
              <a:spcPct val="0"/>
            </a:spcBef>
            <a:spcAft>
              <a:spcPct val="35000"/>
            </a:spcAft>
            <a:buNone/>
          </a:pPr>
          <a:r>
            <a:rPr lang="en-US" sz="1400" kern="1200"/>
            <a:t>There are several algorithms we used with KNN: ball tree, </a:t>
          </a:r>
          <a:r>
            <a:rPr lang="en-US" sz="1400" kern="1200" err="1"/>
            <a:t>kd</a:t>
          </a:r>
          <a:r>
            <a:rPr lang="en-US" sz="1400" kern="1200"/>
            <a:t> tree, brute-force and auto</a:t>
          </a:r>
        </a:p>
      </dsp:txBody>
      <dsp:txXfrm>
        <a:off x="8276132" y="1492915"/>
        <a:ext cx="2554296" cy="1839093"/>
      </dsp:txXfrm>
    </dsp:sp>
    <dsp:sp modelId="{8C5D87BB-53E0-43AC-995D-7EEA658BD861}">
      <dsp:nvSpPr>
        <dsp:cNvPr id="0" name=""/>
        <dsp:cNvSpPr/>
      </dsp:nvSpPr>
      <dsp:spPr>
        <a:xfrm>
          <a:off x="8276132" y="266853"/>
          <a:ext cx="2554296" cy="122606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2308" tIns="165100" rIns="252308" bIns="165100" numCol="1" spcCol="1270" anchor="ctr" anchorCtr="0">
          <a:noAutofit/>
        </a:bodyPr>
        <a:lstStyle/>
        <a:p>
          <a:pPr marL="0" lvl="0" indent="0" algn="l" defTabSz="2933700">
            <a:lnSpc>
              <a:spcPct val="90000"/>
            </a:lnSpc>
            <a:spcBef>
              <a:spcPct val="0"/>
            </a:spcBef>
            <a:spcAft>
              <a:spcPct val="35000"/>
            </a:spcAft>
            <a:buNone/>
          </a:pPr>
          <a:r>
            <a:rPr lang="en-US" sz="6600" kern="1200"/>
            <a:t>04</a:t>
          </a:r>
        </a:p>
      </dsp:txBody>
      <dsp:txXfrm>
        <a:off x="8276132" y="266853"/>
        <a:ext cx="2554296" cy="122606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E8529A-AB1A-460C-A098-642D2413AA3F}">
      <dsp:nvSpPr>
        <dsp:cNvPr id="0" name=""/>
        <dsp:cNvSpPr/>
      </dsp:nvSpPr>
      <dsp:spPr>
        <a:xfrm>
          <a:off x="2611" y="574836"/>
          <a:ext cx="4898379" cy="24491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a:t>We experimented neural network with hidden layer size of 10 to identify and work with non-linear separable data</a:t>
          </a:r>
        </a:p>
      </dsp:txBody>
      <dsp:txXfrm>
        <a:off x="2611" y="574836"/>
        <a:ext cx="4898379" cy="2449189"/>
      </dsp:txXfrm>
    </dsp:sp>
    <dsp:sp modelId="{A3CB3737-3077-4E00-A4D6-015EADC44F91}">
      <dsp:nvSpPr>
        <dsp:cNvPr id="0" name=""/>
        <dsp:cNvSpPr/>
      </dsp:nvSpPr>
      <dsp:spPr>
        <a:xfrm>
          <a:off x="5929650" y="574836"/>
          <a:ext cx="4898379" cy="24491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a:t>This model work really well and this is one of the best model to perform the best accuracy</a:t>
          </a:r>
        </a:p>
      </dsp:txBody>
      <dsp:txXfrm>
        <a:off x="5929650" y="574836"/>
        <a:ext cx="4898379" cy="244918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393AB2-55B2-4886-A447-57BE033012C7}">
      <dsp:nvSpPr>
        <dsp:cNvPr id="0" name=""/>
        <dsp:cNvSpPr/>
      </dsp:nvSpPr>
      <dsp:spPr>
        <a:xfrm>
          <a:off x="1322" y="81131"/>
          <a:ext cx="4640570" cy="2946761"/>
        </a:xfrm>
        <a:prstGeom prst="roundRect">
          <a:avLst>
            <a:gd name="adj" fmla="val 10000"/>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900007E-B630-43CF-B5C4-77B8B9789BEE}">
      <dsp:nvSpPr>
        <dsp:cNvPr id="0" name=""/>
        <dsp:cNvSpPr/>
      </dsp:nvSpPr>
      <dsp:spPr>
        <a:xfrm>
          <a:off x="516940" y="570969"/>
          <a:ext cx="4640570" cy="2946761"/>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We used this model to get a sense of what features are the most important predictors to the income result </a:t>
          </a:r>
        </a:p>
      </dsp:txBody>
      <dsp:txXfrm>
        <a:off x="603248" y="657277"/>
        <a:ext cx="4467954" cy="2774145"/>
      </dsp:txXfrm>
    </dsp:sp>
    <dsp:sp modelId="{2B9713AB-CE7F-4163-9C0F-262CE4C15F6C}">
      <dsp:nvSpPr>
        <dsp:cNvPr id="0" name=""/>
        <dsp:cNvSpPr/>
      </dsp:nvSpPr>
      <dsp:spPr>
        <a:xfrm>
          <a:off x="5673129" y="81131"/>
          <a:ext cx="4640570" cy="2946761"/>
        </a:xfrm>
        <a:prstGeom prst="roundRect">
          <a:avLst>
            <a:gd name="adj" fmla="val 10000"/>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735C9F8-4DB4-40B6-8D79-FCEA9A2CD813}">
      <dsp:nvSpPr>
        <dsp:cNvPr id="0" name=""/>
        <dsp:cNvSpPr/>
      </dsp:nvSpPr>
      <dsp:spPr>
        <a:xfrm>
          <a:off x="6188748" y="570969"/>
          <a:ext cx="4640570" cy="2946761"/>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We have figured out that there are sex, number years of education, marital status, relationship, race, hours working per work</a:t>
          </a:r>
        </a:p>
      </dsp:txBody>
      <dsp:txXfrm>
        <a:off x="6275056" y="657277"/>
        <a:ext cx="4467954" cy="2774145"/>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8ABE3C1-DBE1-495D-B57B-2849774B866A}" type="datetimeFigureOut">
              <a:rPr lang="en-US" dirty="0"/>
              <a:t>04/24/2018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04/24/2018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04/24/2018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04/24/2018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04/24/2018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04/24/2018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04/24/2018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A3F48C-C7C6-4055-9F49-3777875E72AE}" type="datetimeFigureOut">
              <a:rPr lang="en-US" dirty="0"/>
              <a:t>04/24/2018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04/24/2018</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DE42F4-6EEF-4EF7-8ED4-2208F0F89A08}" type="datetimeFigureOut">
              <a:rPr lang="en-US" dirty="0"/>
              <a:t>04/24/2018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04/24/2018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5A6C69-6797-4E8A-BF37-F2C3751466E9}" type="datetimeFigureOut">
              <a:rPr lang="en-US" dirty="0"/>
              <a:t>04/24/2018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2014A1-A632-4878-A0D3-F52BA7563730}" type="datetimeFigureOut">
              <a:rPr lang="en-US" dirty="0"/>
              <a:t>04/24/2018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99F462-093F-4566-844B-4C71F2739DA5}" type="datetimeFigureOut">
              <a:rPr lang="en-US" dirty="0"/>
              <a:t>04/24/2018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04/24/2018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04/24/2018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04/24/2018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04/24/2018</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www.blopig.com/blog/2017/07/using-random-forests-in-python-with-scikit-learn/" TargetMode="External"/><Relationship Id="rId3" Type="http://schemas.openxmlformats.org/officeDocument/2006/relationships/hyperlink" Target="https://archive.ics.uci.edu/ml/datasets/census+income" TargetMode="External"/><Relationship Id="rId7" Type="http://schemas.openxmlformats.org/officeDocument/2006/relationships/hyperlink" Target="https://machinelearningmastery.com/feature-importance-and-feature-selection-with-xgboost-in-python/" TargetMode="External"/><Relationship Id="rId2" Type="http://schemas.openxmlformats.org/officeDocument/2006/relationships/hyperlink" Target="http://scikit-learn.org/stable/modules/generated/sklearn.feature_selection.RFE.html" TargetMode="External"/><Relationship Id="rId1" Type="http://schemas.openxmlformats.org/officeDocument/2006/relationships/slideLayout" Target="../slideLayouts/slideLayout2.xml"/><Relationship Id="rId6" Type="http://schemas.openxmlformats.org/officeDocument/2006/relationships/hyperlink" Target="http://scikit-learn.org/stable/modules/generated/sklearn.ensemble.RandomForestClassifier.html" TargetMode="External"/><Relationship Id="rId5" Type="http://schemas.openxmlformats.org/officeDocument/2006/relationships/hyperlink" Target="https://ashokharnal.wordpress.com/2015/01/20/a-working-example-of-k-d-tree-formation-and-k-nearest-neighbor-algorithms/" TargetMode="External"/><Relationship Id="rId4" Type="http://schemas.openxmlformats.org/officeDocument/2006/relationships/hyperlink" Target="http://scikit-learn.org/stable/modules/generated/sklearn.neighbors.KNeighborsClassifier.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hyperlink" Target="https://archive.ics.uci.edu/ml/datasets/census+incom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Predicting and Analyzing Census Income </a:t>
            </a:r>
          </a:p>
        </p:txBody>
      </p:sp>
      <p:sp>
        <p:nvSpPr>
          <p:cNvPr id="3" name="Subtitle 2"/>
          <p:cNvSpPr>
            <a:spLocks noGrp="1"/>
          </p:cNvSpPr>
          <p:nvPr>
            <p:ph type="subTitle" idx="1"/>
          </p:nvPr>
        </p:nvSpPr>
        <p:spPr/>
        <p:txBody>
          <a:bodyPr vert="horz" lIns="91440" tIns="45720" rIns="91440" bIns="45720" rtlCol="0" anchor="t">
            <a:normAutofit/>
          </a:bodyPr>
          <a:lstStyle/>
          <a:p>
            <a:r>
              <a:rPr lang="en-US"/>
              <a:t>Thong Tran and </a:t>
            </a:r>
            <a:r>
              <a:rPr lang="en-US" err="1"/>
              <a:t>Hoa</a:t>
            </a:r>
            <a:r>
              <a:rPr lang="en-US"/>
              <a:t> Pham</a:t>
            </a:r>
          </a:p>
          <a:p>
            <a:r>
              <a:rPr lang="en-US"/>
              <a:t>Department of Computer Science, Georgia State University</a:t>
            </a:r>
          </a:p>
        </p:txBody>
      </p:sp>
    </p:spTree>
    <p:extLst>
      <p:ext uri="{BB962C8B-B14F-4D97-AF65-F5344CB8AC3E}">
        <p14:creationId xmlns:p14="http://schemas.microsoft.com/office/powerpoint/2010/main" val="4144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B906F-EC83-41B6-ABFE-EA17C3F14601}"/>
              </a:ext>
            </a:extLst>
          </p:cNvPr>
          <p:cNvSpPr>
            <a:spLocks noGrp="1"/>
          </p:cNvSpPr>
          <p:nvPr>
            <p:ph type="title"/>
          </p:nvPr>
        </p:nvSpPr>
        <p:spPr/>
        <p:txBody>
          <a:bodyPr/>
          <a:lstStyle/>
          <a:p>
            <a:r>
              <a:rPr lang="en-US"/>
              <a:t>Data Preprocessing – Data Visualization</a:t>
            </a:r>
          </a:p>
        </p:txBody>
      </p:sp>
      <p:pic>
        <p:nvPicPr>
          <p:cNvPr id="10" name="Picture 10" descr="A screenshot of a cell phone&#10;&#10;Description generated with very high confidence">
            <a:extLst>
              <a:ext uri="{FF2B5EF4-FFF2-40B4-BE49-F238E27FC236}">
                <a16:creationId xmlns:a16="http://schemas.microsoft.com/office/drawing/2014/main" id="{67166688-F08A-49ED-A2D9-0334C4BE1A88}"/>
              </a:ext>
            </a:extLst>
          </p:cNvPr>
          <p:cNvPicPr>
            <a:picLocks noGrp="1" noChangeAspect="1"/>
          </p:cNvPicPr>
          <p:nvPr>
            <p:ph idx="1"/>
          </p:nvPr>
        </p:nvPicPr>
        <p:blipFill>
          <a:blip r:embed="rId2"/>
          <a:stretch>
            <a:fillRect/>
          </a:stretch>
        </p:blipFill>
        <p:spPr>
          <a:xfrm>
            <a:off x="6297574" y="2034948"/>
            <a:ext cx="4906671" cy="2521016"/>
          </a:xfrm>
          <a:prstGeom prst="rect">
            <a:avLst/>
          </a:prstGeom>
        </p:spPr>
      </p:pic>
      <p:pic>
        <p:nvPicPr>
          <p:cNvPr id="12" name="Picture 12" descr="A screenshot of a cell phone&#10;&#10;Description generated with very high confidence">
            <a:extLst>
              <a:ext uri="{FF2B5EF4-FFF2-40B4-BE49-F238E27FC236}">
                <a16:creationId xmlns:a16="http://schemas.microsoft.com/office/drawing/2014/main" id="{2859A9EA-669A-4E2A-94B6-1C1866A6E01A}"/>
              </a:ext>
            </a:extLst>
          </p:cNvPr>
          <p:cNvPicPr>
            <a:picLocks noChangeAspect="1"/>
          </p:cNvPicPr>
          <p:nvPr/>
        </p:nvPicPr>
        <p:blipFill>
          <a:blip r:embed="rId3"/>
          <a:stretch>
            <a:fillRect/>
          </a:stretch>
        </p:blipFill>
        <p:spPr>
          <a:xfrm>
            <a:off x="842511" y="2036012"/>
            <a:ext cx="5259237" cy="2570312"/>
          </a:xfrm>
          <a:prstGeom prst="rect">
            <a:avLst/>
          </a:prstGeom>
        </p:spPr>
      </p:pic>
      <p:pic>
        <p:nvPicPr>
          <p:cNvPr id="14" name="Picture 14" descr="A screenshot of a cell phone&#10;&#10;Description generated with very high confidence">
            <a:extLst>
              <a:ext uri="{FF2B5EF4-FFF2-40B4-BE49-F238E27FC236}">
                <a16:creationId xmlns:a16="http://schemas.microsoft.com/office/drawing/2014/main" id="{B5FB62B9-62B8-429E-9272-969CD8B12464}"/>
              </a:ext>
            </a:extLst>
          </p:cNvPr>
          <p:cNvPicPr>
            <a:picLocks noChangeAspect="1"/>
          </p:cNvPicPr>
          <p:nvPr/>
        </p:nvPicPr>
        <p:blipFill>
          <a:blip r:embed="rId4"/>
          <a:stretch>
            <a:fillRect/>
          </a:stretch>
        </p:blipFill>
        <p:spPr>
          <a:xfrm>
            <a:off x="842512" y="4743073"/>
            <a:ext cx="5158595" cy="1986986"/>
          </a:xfrm>
          <a:prstGeom prst="rect">
            <a:avLst/>
          </a:prstGeom>
        </p:spPr>
      </p:pic>
      <p:pic>
        <p:nvPicPr>
          <p:cNvPr id="16" name="Picture 16" descr="A screenshot of a cell phone&#10;&#10;Description generated with very high confidence">
            <a:extLst>
              <a:ext uri="{FF2B5EF4-FFF2-40B4-BE49-F238E27FC236}">
                <a16:creationId xmlns:a16="http://schemas.microsoft.com/office/drawing/2014/main" id="{B431038C-654D-4AE0-9944-A7D149318328}"/>
              </a:ext>
            </a:extLst>
          </p:cNvPr>
          <p:cNvPicPr>
            <a:picLocks noChangeAspect="1"/>
          </p:cNvPicPr>
          <p:nvPr/>
        </p:nvPicPr>
        <p:blipFill>
          <a:blip r:embed="rId5"/>
          <a:stretch>
            <a:fillRect/>
          </a:stretch>
        </p:blipFill>
        <p:spPr>
          <a:xfrm>
            <a:off x="6291530" y="4744622"/>
            <a:ext cx="5302369" cy="1955132"/>
          </a:xfrm>
          <a:prstGeom prst="rect">
            <a:avLst/>
          </a:prstGeom>
        </p:spPr>
      </p:pic>
    </p:spTree>
    <p:extLst>
      <p:ext uri="{BB962C8B-B14F-4D97-AF65-F5344CB8AC3E}">
        <p14:creationId xmlns:p14="http://schemas.microsoft.com/office/powerpoint/2010/main" val="2788549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14A6-FDDB-4A0E-BDD1-F2466C757576}"/>
              </a:ext>
            </a:extLst>
          </p:cNvPr>
          <p:cNvSpPr>
            <a:spLocks noGrp="1"/>
          </p:cNvSpPr>
          <p:nvPr>
            <p:ph type="title"/>
          </p:nvPr>
        </p:nvSpPr>
        <p:spPr/>
        <p:txBody>
          <a:bodyPr/>
          <a:lstStyle/>
          <a:p>
            <a:r>
              <a:rPr lang="en-US"/>
              <a:t>Data Preprocessing – Data Visualization</a:t>
            </a:r>
          </a:p>
        </p:txBody>
      </p:sp>
      <p:pic>
        <p:nvPicPr>
          <p:cNvPr id="6" name="Picture 6" descr="A close up of a sign&#10;&#10;Description generated with high confidence">
            <a:extLst>
              <a:ext uri="{FF2B5EF4-FFF2-40B4-BE49-F238E27FC236}">
                <a16:creationId xmlns:a16="http://schemas.microsoft.com/office/drawing/2014/main" id="{70984DDC-1D93-4609-990B-9160C63D2E83}"/>
              </a:ext>
            </a:extLst>
          </p:cNvPr>
          <p:cNvPicPr>
            <a:picLocks noChangeAspect="1"/>
          </p:cNvPicPr>
          <p:nvPr/>
        </p:nvPicPr>
        <p:blipFill>
          <a:blip r:embed="rId2"/>
          <a:stretch>
            <a:fillRect/>
          </a:stretch>
        </p:blipFill>
        <p:spPr>
          <a:xfrm>
            <a:off x="5170099" y="2044995"/>
            <a:ext cx="4597878" cy="2293555"/>
          </a:xfrm>
          <a:prstGeom prst="rect">
            <a:avLst/>
          </a:prstGeom>
        </p:spPr>
      </p:pic>
      <p:pic>
        <p:nvPicPr>
          <p:cNvPr id="14" name="Picture 14" descr="A picture containing screenshot&#10;&#10;Description generated with very high confidence">
            <a:extLst>
              <a:ext uri="{FF2B5EF4-FFF2-40B4-BE49-F238E27FC236}">
                <a16:creationId xmlns:a16="http://schemas.microsoft.com/office/drawing/2014/main" id="{51234436-56EA-40DF-A507-E91F3C6DF62D}"/>
              </a:ext>
            </a:extLst>
          </p:cNvPr>
          <p:cNvPicPr>
            <a:picLocks noGrp="1" noChangeAspect="1"/>
          </p:cNvPicPr>
          <p:nvPr>
            <p:ph idx="1"/>
          </p:nvPr>
        </p:nvPicPr>
        <p:blipFill>
          <a:blip r:embed="rId3"/>
          <a:stretch>
            <a:fillRect/>
          </a:stretch>
        </p:blipFill>
        <p:spPr>
          <a:xfrm>
            <a:off x="273468" y="1948684"/>
            <a:ext cx="4906661" cy="3613693"/>
          </a:xfrm>
          <a:prstGeom prst="rect">
            <a:avLst/>
          </a:prstGeom>
        </p:spPr>
      </p:pic>
      <p:pic>
        <p:nvPicPr>
          <p:cNvPr id="5" name="Picture 6" descr="A picture containing text, vector graphics&#10;&#10;Description generated with high confidence">
            <a:extLst>
              <a:ext uri="{FF2B5EF4-FFF2-40B4-BE49-F238E27FC236}">
                <a16:creationId xmlns:a16="http://schemas.microsoft.com/office/drawing/2014/main" id="{367BD4BC-5163-4004-9E9D-67FBC4D9D028}"/>
              </a:ext>
            </a:extLst>
          </p:cNvPr>
          <p:cNvPicPr>
            <a:picLocks noChangeAspect="1"/>
          </p:cNvPicPr>
          <p:nvPr/>
        </p:nvPicPr>
        <p:blipFill>
          <a:blip r:embed="rId4"/>
          <a:stretch>
            <a:fillRect/>
          </a:stretch>
        </p:blipFill>
        <p:spPr>
          <a:xfrm>
            <a:off x="5817077" y="4617864"/>
            <a:ext cx="2858218" cy="1992988"/>
          </a:xfrm>
          <a:prstGeom prst="rect">
            <a:avLst/>
          </a:prstGeom>
        </p:spPr>
      </p:pic>
    </p:spTree>
    <p:extLst>
      <p:ext uri="{BB962C8B-B14F-4D97-AF65-F5344CB8AC3E}">
        <p14:creationId xmlns:p14="http://schemas.microsoft.com/office/powerpoint/2010/main" val="2474736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A6F2C-4187-4667-A2CE-402F3AF4ADEC}"/>
              </a:ext>
            </a:extLst>
          </p:cNvPr>
          <p:cNvSpPr>
            <a:spLocks noGrp="1"/>
          </p:cNvSpPr>
          <p:nvPr>
            <p:ph type="title"/>
          </p:nvPr>
        </p:nvSpPr>
        <p:spPr/>
        <p:txBody>
          <a:bodyPr/>
          <a:lstStyle/>
          <a:p>
            <a:r>
              <a:rPr lang="en-US"/>
              <a:t>Data Preprocessing – Data Visualization</a:t>
            </a:r>
          </a:p>
        </p:txBody>
      </p:sp>
      <p:sp>
        <p:nvSpPr>
          <p:cNvPr id="3" name="Content Placeholder 2">
            <a:extLst>
              <a:ext uri="{FF2B5EF4-FFF2-40B4-BE49-F238E27FC236}">
                <a16:creationId xmlns:a16="http://schemas.microsoft.com/office/drawing/2014/main" id="{51880FAB-4371-42AB-A496-C0EB64B68FD7}"/>
              </a:ext>
            </a:extLst>
          </p:cNvPr>
          <p:cNvSpPr>
            <a:spLocks noGrp="1"/>
          </p:cNvSpPr>
          <p:nvPr>
            <p:ph idx="1"/>
          </p:nvPr>
        </p:nvSpPr>
        <p:spPr/>
        <p:txBody>
          <a:bodyPr vert="horz" lIns="91440" tIns="45720" rIns="91440" bIns="45720" rtlCol="0" anchor="t">
            <a:normAutofit/>
          </a:bodyPr>
          <a:lstStyle/>
          <a:p>
            <a:r>
              <a:rPr lang="en-US" dirty="0"/>
              <a:t>Fun Fact of Attributes </a:t>
            </a:r>
          </a:p>
          <a:p>
            <a:pPr lvl="1"/>
            <a:r>
              <a:rPr lang="en-US" dirty="0"/>
              <a:t>1. Country: There are 91% people live in the US</a:t>
            </a:r>
          </a:p>
          <a:p>
            <a:pPr lvl="1"/>
            <a:r>
              <a:rPr lang="en-US" dirty="0"/>
              <a:t>2. Relationship: 41% husband, 25% not in family </a:t>
            </a:r>
            <a:endParaRPr lang="en-US" sz="2400" dirty="0"/>
          </a:p>
          <a:p>
            <a:pPr lvl="1"/>
            <a:r>
              <a:rPr lang="en-US" dirty="0"/>
              <a:t>3. Marital Status: 46% are married with civilization, 32% are never married</a:t>
            </a:r>
          </a:p>
          <a:p>
            <a:pPr lvl="1"/>
            <a:r>
              <a:rPr lang="en-US" dirty="0"/>
              <a:t>4. Race: 85% white</a:t>
            </a:r>
          </a:p>
          <a:p>
            <a:pPr lvl="1"/>
            <a:r>
              <a:rPr lang="en-US" dirty="0"/>
              <a:t>5. Education: 32% have HS degree and 22% have some college degree</a:t>
            </a:r>
          </a:p>
          <a:p>
            <a:pPr lvl="1"/>
            <a:r>
              <a:rPr lang="en-US" dirty="0"/>
              <a:t>6. Sex : 67% male, 32% female</a:t>
            </a:r>
          </a:p>
          <a:p>
            <a:pPr lvl="1"/>
            <a:r>
              <a:rPr lang="en-US" dirty="0"/>
              <a:t>7. Work-class: 73.3% work as private</a:t>
            </a:r>
          </a:p>
          <a:p>
            <a:pPr marL="457200" lvl="1" indent="0">
              <a:buNone/>
            </a:pPr>
            <a:endParaRPr lang="en-US"/>
          </a:p>
        </p:txBody>
      </p:sp>
    </p:spTree>
    <p:extLst>
      <p:ext uri="{BB962C8B-B14F-4D97-AF65-F5344CB8AC3E}">
        <p14:creationId xmlns:p14="http://schemas.microsoft.com/office/powerpoint/2010/main" val="866286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8" name="Rectangle 22">
            <a:extLst>
              <a:ext uri="{FF2B5EF4-FFF2-40B4-BE49-F238E27FC236}">
                <a16:creationId xmlns:a16="http://schemas.microsoft.com/office/drawing/2014/main" id="{B2A773CA-28F4-49C2-BFA3-49A5867C7A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4">
            <a:extLst>
              <a:ext uri="{FF2B5EF4-FFF2-40B4-BE49-F238E27FC236}">
                <a16:creationId xmlns:a16="http://schemas.microsoft.com/office/drawing/2014/main" id="{5D7C72BA-4476-4E4B-BC37-9A75FD0C595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2" name="Rectangle 26">
            <a:extLst>
              <a:ext uri="{FF2B5EF4-FFF2-40B4-BE49-F238E27FC236}">
                <a16:creationId xmlns:a16="http://schemas.microsoft.com/office/drawing/2014/main" id="{3009A16D-868B-4145-BBC6-555098537EC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8">
            <a:extLst>
              <a:ext uri="{FF2B5EF4-FFF2-40B4-BE49-F238E27FC236}">
                <a16:creationId xmlns:a16="http://schemas.microsoft.com/office/drawing/2014/main" id="{3992EB33-38E1-4175-8EE2-9BB8CC159C7B}"/>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36" name="Rectangle 30">
            <a:extLst>
              <a:ext uri="{FF2B5EF4-FFF2-40B4-BE49-F238E27FC236}">
                <a16:creationId xmlns:a16="http://schemas.microsoft.com/office/drawing/2014/main" id="{2DCAE5CF-5D29-4779-83E1-BDB64E4F30E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06363D2-D4EF-4327-8DA4-D3B115DB5A77}"/>
              </a:ext>
            </a:extLst>
          </p:cNvPr>
          <p:cNvSpPr>
            <a:spLocks noGrp="1"/>
          </p:cNvSpPr>
          <p:nvPr>
            <p:ph type="title"/>
          </p:nvPr>
        </p:nvSpPr>
        <p:spPr>
          <a:xfrm>
            <a:off x="680321" y="2063262"/>
            <a:ext cx="3739279" cy="2661052"/>
          </a:xfrm>
        </p:spPr>
        <p:txBody>
          <a:bodyPr>
            <a:normAutofit/>
          </a:bodyPr>
          <a:lstStyle/>
          <a:p>
            <a:pPr algn="r"/>
            <a:r>
              <a:rPr lang="en-US" sz="4400"/>
              <a:t>Data Preprocessing – Data Visualization</a:t>
            </a:r>
          </a:p>
        </p:txBody>
      </p:sp>
      <p:graphicFrame>
        <p:nvGraphicFramePr>
          <p:cNvPr id="5" name="Content Placeholder 2">
            <a:extLst>
              <a:ext uri="{FF2B5EF4-FFF2-40B4-BE49-F238E27FC236}">
                <a16:creationId xmlns:a16="http://schemas.microsoft.com/office/drawing/2014/main" id="{EC9CC39B-D26F-4D13-8827-2800FD4E7115}"/>
              </a:ext>
            </a:extLst>
          </p:cNvPr>
          <p:cNvGraphicFramePr>
            <a:graphicFrameLocks noGrp="1"/>
          </p:cNvGraphicFramePr>
          <p:nvPr>
            <p:ph idx="1"/>
            <p:extLst>
              <p:ext uri="{D42A27DB-BD31-4B8C-83A1-F6EECF244321}">
                <p14:modId xmlns:p14="http://schemas.microsoft.com/office/powerpoint/2010/main" val="2983165196"/>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4330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FFB47-0DCE-4E5A-8388-D8B204C6FC7B}"/>
              </a:ext>
            </a:extLst>
          </p:cNvPr>
          <p:cNvSpPr>
            <a:spLocks noGrp="1"/>
          </p:cNvSpPr>
          <p:nvPr>
            <p:ph type="title"/>
          </p:nvPr>
        </p:nvSpPr>
        <p:spPr/>
        <p:txBody>
          <a:bodyPr/>
          <a:lstStyle/>
          <a:p>
            <a:r>
              <a:rPr lang="en-US"/>
              <a:t>Data Preprocessing – Encoding data</a:t>
            </a:r>
          </a:p>
        </p:txBody>
      </p:sp>
      <p:sp>
        <p:nvSpPr>
          <p:cNvPr id="3" name="Content Placeholder 2">
            <a:extLst>
              <a:ext uri="{FF2B5EF4-FFF2-40B4-BE49-F238E27FC236}">
                <a16:creationId xmlns:a16="http://schemas.microsoft.com/office/drawing/2014/main" id="{9B48581D-7AF3-487E-AE84-FEC2C98F7708}"/>
              </a:ext>
            </a:extLst>
          </p:cNvPr>
          <p:cNvSpPr>
            <a:spLocks noGrp="1"/>
          </p:cNvSpPr>
          <p:nvPr>
            <p:ph idx="1"/>
          </p:nvPr>
        </p:nvSpPr>
        <p:spPr/>
        <p:txBody>
          <a:bodyPr vert="horz" lIns="91440" tIns="45720" rIns="91440" bIns="45720" rtlCol="0" anchor="t">
            <a:normAutofit/>
          </a:bodyPr>
          <a:lstStyle/>
          <a:p>
            <a:r>
              <a:rPr lang="en-US"/>
              <a:t>One of the problem in applied machine learning model or data mining techniques is that some machine learning algorithms can recognize and interpret with categorized data such as Decision Trees. However, there are some algorithms that cannot operate with categorized data labels. As a result, for the purpose of this research, we should not limit the number of algorithms used for this project, so we need to convert all the categorized data into numeric data. </a:t>
            </a:r>
          </a:p>
          <a:p>
            <a:r>
              <a:rPr lang="en-US"/>
              <a:t>We will use </a:t>
            </a:r>
            <a:r>
              <a:rPr lang="en-US" err="1"/>
              <a:t>LabelEncoder</a:t>
            </a:r>
            <a:r>
              <a:rPr lang="en-US"/>
              <a:t> library in </a:t>
            </a:r>
            <a:r>
              <a:rPr lang="en-US" err="1"/>
              <a:t>Sklearn</a:t>
            </a:r>
            <a:r>
              <a:rPr lang="en-US"/>
              <a:t> as a tool to help us tackle down this task</a:t>
            </a:r>
          </a:p>
          <a:p>
            <a:pPr marL="0" indent="0">
              <a:buNone/>
            </a:pPr>
            <a:endParaRPr lang="en-US">
              <a:ea typeface="+mn-lt"/>
              <a:cs typeface="+mn-lt"/>
            </a:endParaRPr>
          </a:p>
        </p:txBody>
      </p:sp>
    </p:spTree>
    <p:extLst>
      <p:ext uri="{BB962C8B-B14F-4D97-AF65-F5344CB8AC3E}">
        <p14:creationId xmlns:p14="http://schemas.microsoft.com/office/powerpoint/2010/main" val="2087646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889CB-51E5-4DBC-9D05-7F1DBBCC6736}"/>
              </a:ext>
            </a:extLst>
          </p:cNvPr>
          <p:cNvSpPr>
            <a:spLocks noGrp="1"/>
          </p:cNvSpPr>
          <p:nvPr>
            <p:ph type="title"/>
          </p:nvPr>
        </p:nvSpPr>
        <p:spPr/>
        <p:txBody>
          <a:bodyPr/>
          <a:lstStyle/>
          <a:p>
            <a:r>
              <a:rPr lang="en-US" dirty="0"/>
              <a:t>Data Preprocessing – Encoding Data</a:t>
            </a:r>
          </a:p>
        </p:txBody>
      </p:sp>
      <p:sp>
        <p:nvSpPr>
          <p:cNvPr id="3" name="Content Placeholder 2">
            <a:extLst>
              <a:ext uri="{FF2B5EF4-FFF2-40B4-BE49-F238E27FC236}">
                <a16:creationId xmlns:a16="http://schemas.microsoft.com/office/drawing/2014/main" id="{47E49A5D-2D87-4404-88B4-2B073D0FACE0}"/>
              </a:ext>
            </a:extLst>
          </p:cNvPr>
          <p:cNvSpPr>
            <a:spLocks noGrp="1"/>
          </p:cNvSpPr>
          <p:nvPr>
            <p:ph idx="1"/>
          </p:nvPr>
        </p:nvSpPr>
        <p:spPr/>
        <p:txBody>
          <a:bodyPr vert="horz" lIns="91440" tIns="45720" rIns="91440" bIns="45720" rtlCol="0" anchor="t">
            <a:normAutofit/>
          </a:bodyPr>
          <a:lstStyle/>
          <a:p>
            <a:r>
              <a:rPr lang="en-US" dirty="0"/>
              <a:t>Because later on this project, we will use association rule. As a result, we will denote some of the attributes in the data </a:t>
            </a:r>
          </a:p>
          <a:p>
            <a:r>
              <a:rPr lang="en-US" dirty="0"/>
              <a:t>Age: a1 for 0 – 25, a2 for 25 – 40, a3 for 40 – 60, a4 for &gt;60</a:t>
            </a:r>
          </a:p>
          <a:p>
            <a:r>
              <a:rPr lang="en-US" dirty="0"/>
              <a:t>Years of Education: E1 for 1 – 12 , E2 for 12 – 14 </a:t>
            </a:r>
          </a:p>
          <a:p>
            <a:r>
              <a:rPr lang="en-US" dirty="0"/>
              <a:t>Number of hours working: H1 for 0 – 20 , H2 for 20 – 40, H3 for &gt;40</a:t>
            </a:r>
          </a:p>
        </p:txBody>
      </p:sp>
    </p:spTree>
    <p:extLst>
      <p:ext uri="{BB962C8B-B14F-4D97-AF65-F5344CB8AC3E}">
        <p14:creationId xmlns:p14="http://schemas.microsoft.com/office/powerpoint/2010/main" val="874965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11">
            <a:extLst>
              <a:ext uri="{FF2B5EF4-FFF2-40B4-BE49-F238E27FC236}">
                <a16:creationId xmlns:a16="http://schemas.microsoft.com/office/drawing/2014/main" id="{B3F9E774-F054-4892-8E69-C76B2C8545F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3" name="Picture 13">
            <a:extLst>
              <a:ext uri="{FF2B5EF4-FFF2-40B4-BE49-F238E27FC236}">
                <a16:creationId xmlns:a16="http://schemas.microsoft.com/office/drawing/2014/main" id="{BEF6A099-2A38-4C66-88FF-FDBCB564E5F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Rectangle 15">
            <a:extLst>
              <a:ext uri="{FF2B5EF4-FFF2-40B4-BE49-F238E27FC236}">
                <a16:creationId xmlns:a16="http://schemas.microsoft.com/office/drawing/2014/main" id="{D0D98427-7B26-46E2-93FE-CB8CD38542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B15A4233-F980-4EF6-B2C0-D7C63E752AD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3" name="Picture 19">
            <a:extLst>
              <a:ext uri="{FF2B5EF4-FFF2-40B4-BE49-F238E27FC236}">
                <a16:creationId xmlns:a16="http://schemas.microsoft.com/office/drawing/2014/main" id="{3B7E3E62-AACE-4D18-93B3-B4C452E287C4}"/>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useBgFill="1">
        <p:nvSpPr>
          <p:cNvPr id="22" name="Rectangle 21">
            <a:extLst>
              <a:ext uri="{FF2B5EF4-FFF2-40B4-BE49-F238E27FC236}">
                <a16:creationId xmlns:a16="http://schemas.microsoft.com/office/drawing/2014/main" id="{421B5709-714B-4EA8-8C75-C105D9B4D5D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4">
            <a:extLst>
              <a:ext uri="{FF2B5EF4-FFF2-40B4-BE49-F238E27FC236}">
                <a16:creationId xmlns:a16="http://schemas.microsoft.com/office/drawing/2014/main" id="{7B5197DC-54F9-4362-B662-F3D5851F1410}"/>
              </a:ext>
            </a:extLst>
          </p:cNvPr>
          <p:cNvPicPr>
            <a:picLocks noChangeAspect="1"/>
          </p:cNvPicPr>
          <p:nvPr/>
        </p:nvPicPr>
        <p:blipFill>
          <a:blip r:embed="rId4"/>
          <a:stretch>
            <a:fillRect/>
          </a:stretch>
        </p:blipFill>
        <p:spPr>
          <a:xfrm>
            <a:off x="5663261" y="955591"/>
            <a:ext cx="5488915" cy="4940024"/>
          </a:xfrm>
          <a:prstGeom prst="rect">
            <a:avLst/>
          </a:prstGeom>
          <a:ln>
            <a:noFill/>
          </a:ln>
          <a:effectLst/>
        </p:spPr>
      </p:pic>
      <p:sp>
        <p:nvSpPr>
          <p:cNvPr id="2" name="Title 1">
            <a:extLst>
              <a:ext uri="{FF2B5EF4-FFF2-40B4-BE49-F238E27FC236}">
                <a16:creationId xmlns:a16="http://schemas.microsoft.com/office/drawing/2014/main" id="{E99DF035-6D31-4BCD-9E05-F416172372B9}"/>
              </a:ext>
            </a:extLst>
          </p:cNvPr>
          <p:cNvSpPr>
            <a:spLocks noGrp="1"/>
          </p:cNvSpPr>
          <p:nvPr>
            <p:ph type="title"/>
          </p:nvPr>
        </p:nvSpPr>
        <p:spPr>
          <a:xfrm>
            <a:off x="680321" y="753228"/>
            <a:ext cx="4136123" cy="1080938"/>
          </a:xfrm>
        </p:spPr>
        <p:txBody>
          <a:bodyPr>
            <a:normAutofit/>
          </a:bodyPr>
          <a:lstStyle/>
          <a:p>
            <a:r>
              <a:rPr lang="en-US" sz="2400">
                <a:solidFill>
                  <a:srgbClr val="FFFFFF"/>
                </a:solidFill>
              </a:rPr>
              <a:t>Prediction Model</a:t>
            </a:r>
          </a:p>
        </p:txBody>
      </p:sp>
      <p:sp>
        <p:nvSpPr>
          <p:cNvPr id="25" name="Content Placeholder 8">
            <a:extLst>
              <a:ext uri="{FF2B5EF4-FFF2-40B4-BE49-F238E27FC236}">
                <a16:creationId xmlns:a16="http://schemas.microsoft.com/office/drawing/2014/main" id="{5D47F858-0BB7-4B6A-B066-CEB743616D0A}"/>
              </a:ext>
            </a:extLst>
          </p:cNvPr>
          <p:cNvSpPr>
            <a:spLocks noGrp="1"/>
          </p:cNvSpPr>
          <p:nvPr>
            <p:ph idx="1"/>
          </p:nvPr>
        </p:nvSpPr>
        <p:spPr>
          <a:xfrm>
            <a:off x="680321" y="2336873"/>
            <a:ext cx="3656289" cy="3599316"/>
          </a:xfrm>
        </p:spPr>
        <p:txBody>
          <a:bodyPr>
            <a:normAutofit/>
          </a:bodyPr>
          <a:lstStyle/>
          <a:p>
            <a:endParaRPr lang="en-US" sz="1400">
              <a:solidFill>
                <a:srgbClr val="FFFFFF"/>
              </a:solidFill>
            </a:endParaRPr>
          </a:p>
        </p:txBody>
      </p:sp>
    </p:spTree>
    <p:extLst>
      <p:ext uri="{BB962C8B-B14F-4D97-AF65-F5344CB8AC3E}">
        <p14:creationId xmlns:p14="http://schemas.microsoft.com/office/powerpoint/2010/main" val="40893305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2A773CA-28F4-49C2-BFA3-49A5867C7A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D7C72BA-4476-4E4B-BC37-9A75FD0C595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3009A16D-868B-4145-BBC6-555098537EC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992EB33-38E1-4175-8EE2-9BB8CC159C7B}"/>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8" name="Rectangle 17">
            <a:extLst>
              <a:ext uri="{FF2B5EF4-FFF2-40B4-BE49-F238E27FC236}">
                <a16:creationId xmlns:a16="http://schemas.microsoft.com/office/drawing/2014/main" id="{2DCAE5CF-5D29-4779-83E1-BDB64E4F30E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6050ADE-0C0E-4D9C-8420-2C2E366ABC5C}"/>
              </a:ext>
            </a:extLst>
          </p:cNvPr>
          <p:cNvSpPr>
            <a:spLocks noGrp="1"/>
          </p:cNvSpPr>
          <p:nvPr>
            <p:ph type="title"/>
          </p:nvPr>
        </p:nvSpPr>
        <p:spPr>
          <a:xfrm>
            <a:off x="680321" y="2063262"/>
            <a:ext cx="3739279" cy="2661052"/>
          </a:xfrm>
        </p:spPr>
        <p:txBody>
          <a:bodyPr>
            <a:normAutofit/>
          </a:bodyPr>
          <a:lstStyle/>
          <a:p>
            <a:pPr algn="r"/>
            <a:r>
              <a:rPr lang="en-US" sz="3700"/>
              <a:t>Prediction Model - Naïve Bayer Classifier</a:t>
            </a:r>
          </a:p>
        </p:txBody>
      </p:sp>
      <p:graphicFrame>
        <p:nvGraphicFramePr>
          <p:cNvPr id="5" name="Content Placeholder 2">
            <a:extLst>
              <a:ext uri="{FF2B5EF4-FFF2-40B4-BE49-F238E27FC236}">
                <a16:creationId xmlns:a16="http://schemas.microsoft.com/office/drawing/2014/main" id="{F6CA2245-0C6C-4441-A1F3-C4497B63183C}"/>
              </a:ext>
            </a:extLst>
          </p:cNvPr>
          <p:cNvGraphicFramePr>
            <a:graphicFrameLocks noGrp="1"/>
          </p:cNvGraphicFramePr>
          <p:nvPr>
            <p:ph idx="1"/>
            <p:extLst>
              <p:ext uri="{D42A27DB-BD31-4B8C-83A1-F6EECF244321}">
                <p14:modId xmlns:p14="http://schemas.microsoft.com/office/powerpoint/2010/main" val="3845119147"/>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25977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DBCB3D0-62EC-4D8A-A9E7-991AF662DC1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2C758D7-9BCC-44AD-98FB-A68CA52677F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A890917F-0A64-4C0A-91F8-E4F6BE6AB8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938C8E05-3629-4B19-A965-0C926F9DE4F3}"/>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18" name="Rectangle 17">
            <a:extLst>
              <a:ext uri="{FF2B5EF4-FFF2-40B4-BE49-F238E27FC236}">
                <a16:creationId xmlns:a16="http://schemas.microsoft.com/office/drawing/2014/main" id="{9044F20B-3F79-4BBD-A9B8-33672B6A4A8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4F37304-4081-4C82-ACF8-6CA241232B5F}"/>
              </a:ext>
            </a:extLst>
          </p:cNvPr>
          <p:cNvSpPr>
            <a:spLocks noGrp="1"/>
          </p:cNvSpPr>
          <p:nvPr>
            <p:ph type="title"/>
          </p:nvPr>
        </p:nvSpPr>
        <p:spPr>
          <a:xfrm>
            <a:off x="680321" y="2063262"/>
            <a:ext cx="3739279" cy="2661052"/>
          </a:xfrm>
        </p:spPr>
        <p:txBody>
          <a:bodyPr>
            <a:normAutofit/>
          </a:bodyPr>
          <a:lstStyle/>
          <a:p>
            <a:pPr algn="r"/>
            <a:r>
              <a:rPr lang="en-US" sz="3700"/>
              <a:t>Prediction Model – 9 Fold Cross Validation(SVM)</a:t>
            </a:r>
          </a:p>
        </p:txBody>
      </p:sp>
      <p:graphicFrame>
        <p:nvGraphicFramePr>
          <p:cNvPr id="5" name="Content Placeholder 2">
            <a:extLst>
              <a:ext uri="{FF2B5EF4-FFF2-40B4-BE49-F238E27FC236}">
                <a16:creationId xmlns:a16="http://schemas.microsoft.com/office/drawing/2014/main" id="{19C45699-C9CE-40A4-9F4F-C3DCA17434A4}"/>
              </a:ext>
            </a:extLst>
          </p:cNvPr>
          <p:cNvGraphicFramePr>
            <a:graphicFrameLocks noGrp="1"/>
          </p:cNvGraphicFramePr>
          <p:nvPr>
            <p:ph idx="1"/>
            <p:extLst>
              <p:ext uri="{D42A27DB-BD31-4B8C-83A1-F6EECF244321}">
                <p14:modId xmlns:p14="http://schemas.microsoft.com/office/powerpoint/2010/main" val="3585441339"/>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0192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3E8A9A-DA4B-4F12-9331-219EBE5235D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776" y="0"/>
            <a:ext cx="9176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1C4DCE7A-0E46-404B-9E0D-E93DC7B2A86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ADD673B7-F6B7-43EE-936B-D09F3A337A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81776" cy="6858000"/>
          </a:xfrm>
          <a:prstGeom prst="rect">
            <a:avLst/>
          </a:prstGeom>
          <a:solidFill>
            <a:schemeClr val="bg1"/>
          </a:solidFill>
          <a:ln>
            <a:no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9C80ED-0619-4E03-B50C-91ABA959B27F}"/>
              </a:ext>
            </a:extLst>
          </p:cNvPr>
          <p:cNvSpPr>
            <a:spLocks noGrp="1"/>
          </p:cNvSpPr>
          <p:nvPr>
            <p:ph type="title"/>
          </p:nvPr>
        </p:nvSpPr>
        <p:spPr>
          <a:xfrm>
            <a:off x="6770849" y="643466"/>
            <a:ext cx="3846292" cy="5205943"/>
          </a:xfrm>
        </p:spPr>
        <p:txBody>
          <a:bodyPr anchor="b">
            <a:normAutofit/>
          </a:bodyPr>
          <a:lstStyle/>
          <a:p>
            <a:pPr algn="r"/>
            <a:r>
              <a:rPr lang="en-US" sz="4800">
                <a:solidFill>
                  <a:schemeClr val="accent1"/>
                </a:solidFill>
              </a:rPr>
              <a:t>Prediction Model – Random Forests</a:t>
            </a:r>
          </a:p>
        </p:txBody>
      </p:sp>
      <p:sp>
        <p:nvSpPr>
          <p:cNvPr id="3" name="Content Placeholder 2">
            <a:extLst>
              <a:ext uri="{FF2B5EF4-FFF2-40B4-BE49-F238E27FC236}">
                <a16:creationId xmlns:a16="http://schemas.microsoft.com/office/drawing/2014/main" id="{416F01E5-3326-4610-AB15-167B55236E92}"/>
              </a:ext>
            </a:extLst>
          </p:cNvPr>
          <p:cNvSpPr>
            <a:spLocks noGrp="1"/>
          </p:cNvSpPr>
          <p:nvPr>
            <p:ph idx="1"/>
          </p:nvPr>
        </p:nvSpPr>
        <p:spPr>
          <a:xfrm>
            <a:off x="680321" y="965200"/>
            <a:ext cx="5410207" cy="4884209"/>
          </a:xfrm>
        </p:spPr>
        <p:txBody>
          <a:bodyPr vert="horz" lIns="91440" tIns="45720" rIns="91440" bIns="45720" rtlCol="0" anchor="ctr">
            <a:normAutofit/>
          </a:bodyPr>
          <a:lstStyle/>
          <a:p>
            <a:r>
              <a:rPr lang="en-US" sz="2000"/>
              <a:t>Pros:</a:t>
            </a:r>
          </a:p>
          <a:p>
            <a:pPr lvl="1"/>
            <a:r>
              <a:rPr lang="en-US"/>
              <a:t>It is a set of decision-tree and it can help avoid over-fitting problem </a:t>
            </a:r>
          </a:p>
          <a:p>
            <a:pPr lvl="1"/>
            <a:r>
              <a:rPr lang="en-US"/>
              <a:t>It provides probabilities for outcome</a:t>
            </a:r>
          </a:p>
          <a:p>
            <a:pPr lvl="1"/>
            <a:r>
              <a:rPr lang="en-US"/>
              <a:t>It trains each tree independently</a:t>
            </a:r>
          </a:p>
          <a:p>
            <a:pPr lvl="1"/>
            <a:r>
              <a:rPr lang="en-US"/>
              <a:t>This can be used for regression and classification</a:t>
            </a:r>
          </a:p>
          <a:p>
            <a:pPr lvl="1"/>
            <a:r>
              <a:rPr lang="en-US"/>
              <a:t>There are six importance features: age, sex, occupation, marital status, work-class, relationship</a:t>
            </a:r>
          </a:p>
          <a:p>
            <a:pPr lvl="1"/>
            <a:r>
              <a:rPr lang="en-US"/>
              <a:t>We used Random Forest for dividing into many sub-decision tree to have the better idea of "voting" decision from each decision-tree </a:t>
            </a:r>
          </a:p>
          <a:p>
            <a:pPr marL="457200" lvl="1" indent="0">
              <a:buNone/>
            </a:pPr>
            <a:endParaRPr lang="en-US"/>
          </a:p>
        </p:txBody>
      </p:sp>
    </p:spTree>
    <p:extLst>
      <p:ext uri="{BB962C8B-B14F-4D97-AF65-F5344CB8AC3E}">
        <p14:creationId xmlns:p14="http://schemas.microsoft.com/office/powerpoint/2010/main" val="1609650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B94B-4CEC-4220-811C-8D6C977F544C}"/>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1CEF5C36-9CEE-4B89-8C65-5CD77184A543}"/>
              </a:ext>
            </a:extLst>
          </p:cNvPr>
          <p:cNvSpPr>
            <a:spLocks noGrp="1"/>
          </p:cNvSpPr>
          <p:nvPr>
            <p:ph idx="1"/>
          </p:nvPr>
        </p:nvSpPr>
        <p:spPr/>
        <p:txBody>
          <a:bodyPr vert="horz" lIns="91440" tIns="45720" rIns="91440" bIns="45720" rtlCol="0" anchor="t">
            <a:normAutofit/>
          </a:bodyPr>
          <a:lstStyle/>
          <a:p>
            <a:r>
              <a:rPr lang="en-US"/>
              <a:t>Nowadays, people always dream of making good money for their lives and they want to make a plan of how they can achieve it</a:t>
            </a:r>
          </a:p>
          <a:p>
            <a:r>
              <a:rPr lang="en-US"/>
              <a:t>Based on the data that we collect from UCI machine learning, we can make a prediction for a person whether or not they can make more than 50 thousand dollars per year, and also we can make a recommendation or interesting patterns for those who make under 50 thousand dollars per year.</a:t>
            </a:r>
          </a:p>
        </p:txBody>
      </p:sp>
    </p:spTree>
    <p:extLst>
      <p:ext uri="{BB962C8B-B14F-4D97-AF65-F5344CB8AC3E}">
        <p14:creationId xmlns:p14="http://schemas.microsoft.com/office/powerpoint/2010/main" val="2282659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3E8A9A-DA4B-4F12-9331-219EBE5235D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776" y="0"/>
            <a:ext cx="9176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9">
            <a:extLst>
              <a:ext uri="{FF2B5EF4-FFF2-40B4-BE49-F238E27FC236}">
                <a16:creationId xmlns:a16="http://schemas.microsoft.com/office/drawing/2014/main" id="{1C4DCE7A-0E46-404B-9E0D-E93DC7B2A86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Rectangle 11">
            <a:extLst>
              <a:ext uri="{FF2B5EF4-FFF2-40B4-BE49-F238E27FC236}">
                <a16:creationId xmlns:a16="http://schemas.microsoft.com/office/drawing/2014/main" id="{ADD673B7-F6B7-43EE-936B-D09F3A337A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81776" cy="6858000"/>
          </a:xfrm>
          <a:prstGeom prst="rect">
            <a:avLst/>
          </a:prstGeom>
          <a:solidFill>
            <a:schemeClr val="bg1"/>
          </a:solidFill>
          <a:ln>
            <a:no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3910ED-3882-4335-99A5-5BB219B4ECD3}"/>
              </a:ext>
            </a:extLst>
          </p:cNvPr>
          <p:cNvSpPr>
            <a:spLocks noGrp="1"/>
          </p:cNvSpPr>
          <p:nvPr>
            <p:ph type="title"/>
          </p:nvPr>
        </p:nvSpPr>
        <p:spPr>
          <a:xfrm>
            <a:off x="6770849" y="643466"/>
            <a:ext cx="3846292" cy="5205943"/>
          </a:xfrm>
        </p:spPr>
        <p:txBody>
          <a:bodyPr anchor="b">
            <a:normAutofit/>
          </a:bodyPr>
          <a:lstStyle/>
          <a:p>
            <a:pPr algn="r"/>
            <a:r>
              <a:rPr lang="en-US" sz="4800">
                <a:solidFill>
                  <a:schemeClr val="accent1"/>
                </a:solidFill>
              </a:rPr>
              <a:t>Prediction Model – Extra Tree Classifier</a:t>
            </a:r>
          </a:p>
        </p:txBody>
      </p:sp>
      <p:sp>
        <p:nvSpPr>
          <p:cNvPr id="3" name="Content Placeholder 2">
            <a:extLst>
              <a:ext uri="{FF2B5EF4-FFF2-40B4-BE49-F238E27FC236}">
                <a16:creationId xmlns:a16="http://schemas.microsoft.com/office/drawing/2014/main" id="{1D00DC3C-CA30-4EDF-ABDC-F6E871D643FD}"/>
              </a:ext>
            </a:extLst>
          </p:cNvPr>
          <p:cNvSpPr>
            <a:spLocks noGrp="1"/>
          </p:cNvSpPr>
          <p:nvPr>
            <p:ph idx="1"/>
          </p:nvPr>
        </p:nvSpPr>
        <p:spPr>
          <a:xfrm>
            <a:off x="680321" y="965200"/>
            <a:ext cx="5410207" cy="4884209"/>
          </a:xfrm>
        </p:spPr>
        <p:txBody>
          <a:bodyPr vert="horz" lIns="91440" tIns="45720" rIns="91440" bIns="45720" rtlCol="0" anchor="ctr">
            <a:normAutofit/>
          </a:bodyPr>
          <a:lstStyle/>
          <a:p>
            <a:r>
              <a:rPr lang="en-US" sz="2000"/>
              <a:t>This is a variant of random forest</a:t>
            </a:r>
          </a:p>
          <a:p>
            <a:r>
              <a:rPr lang="en-US" sz="2000"/>
              <a:t>We used this method to select an alternative features importance that are occupation, years of education , age, race , marital status , sex</a:t>
            </a:r>
          </a:p>
          <a:p>
            <a:r>
              <a:rPr lang="en-US" sz="2000"/>
              <a:t>Surprisingly, number of hours working is not showed up. It could be the result of this data is interfered </a:t>
            </a:r>
          </a:p>
          <a:p>
            <a:endParaRPr lang="en-US" sz="2000"/>
          </a:p>
        </p:txBody>
      </p:sp>
    </p:spTree>
    <p:extLst>
      <p:ext uri="{BB962C8B-B14F-4D97-AF65-F5344CB8AC3E}">
        <p14:creationId xmlns:p14="http://schemas.microsoft.com/office/powerpoint/2010/main" val="1992420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08DC4-2FAB-483E-84C3-EA0B5618B2DD}"/>
              </a:ext>
            </a:extLst>
          </p:cNvPr>
          <p:cNvSpPr>
            <a:spLocks noGrp="1"/>
          </p:cNvSpPr>
          <p:nvPr>
            <p:ph type="title"/>
          </p:nvPr>
        </p:nvSpPr>
        <p:spPr>
          <a:xfrm>
            <a:off x="680321" y="753228"/>
            <a:ext cx="9613861" cy="1080938"/>
          </a:xfrm>
        </p:spPr>
        <p:txBody>
          <a:bodyPr>
            <a:normAutofit/>
          </a:bodyPr>
          <a:lstStyle/>
          <a:p>
            <a:r>
              <a:rPr lang="en-US"/>
              <a:t>Prediction Model – XG Boosting </a:t>
            </a:r>
          </a:p>
        </p:txBody>
      </p:sp>
      <p:graphicFrame>
        <p:nvGraphicFramePr>
          <p:cNvPr id="6" name="Content Placeholder 2">
            <a:extLst>
              <a:ext uri="{FF2B5EF4-FFF2-40B4-BE49-F238E27FC236}">
                <a16:creationId xmlns:a16="http://schemas.microsoft.com/office/drawing/2014/main" id="{05C44C5C-BF1E-461F-AB5B-30607F04C7E5}"/>
              </a:ext>
            </a:extLst>
          </p:cNvPr>
          <p:cNvGraphicFramePr>
            <a:graphicFrameLocks noGrp="1"/>
          </p:cNvGraphicFramePr>
          <p:nvPr>
            <p:ph idx="1"/>
            <p:extLst>
              <p:ext uri="{D42A27DB-BD31-4B8C-83A1-F6EECF244321}">
                <p14:modId xmlns:p14="http://schemas.microsoft.com/office/powerpoint/2010/main" val="114118172"/>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432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D147D-2729-4AD4-8809-119AA7111FBC}"/>
              </a:ext>
            </a:extLst>
          </p:cNvPr>
          <p:cNvSpPr>
            <a:spLocks noGrp="1"/>
          </p:cNvSpPr>
          <p:nvPr>
            <p:ph type="title"/>
          </p:nvPr>
        </p:nvSpPr>
        <p:spPr>
          <a:xfrm>
            <a:off x="680321" y="753228"/>
            <a:ext cx="9613861" cy="1080938"/>
          </a:xfrm>
        </p:spPr>
        <p:txBody>
          <a:bodyPr>
            <a:normAutofit/>
          </a:bodyPr>
          <a:lstStyle/>
          <a:p>
            <a:r>
              <a:rPr lang="en-US"/>
              <a:t>Prediction Model - KNN</a:t>
            </a:r>
          </a:p>
        </p:txBody>
      </p:sp>
      <p:graphicFrame>
        <p:nvGraphicFramePr>
          <p:cNvPr id="5" name="Content Placeholder 2">
            <a:extLst>
              <a:ext uri="{FF2B5EF4-FFF2-40B4-BE49-F238E27FC236}">
                <a16:creationId xmlns:a16="http://schemas.microsoft.com/office/drawing/2014/main" id="{1C821937-505E-41D4-BA4C-D57178F0D1D9}"/>
              </a:ext>
            </a:extLst>
          </p:cNvPr>
          <p:cNvGraphicFramePr>
            <a:graphicFrameLocks noGrp="1"/>
          </p:cNvGraphicFramePr>
          <p:nvPr>
            <p:ph idx="1"/>
            <p:extLst>
              <p:ext uri="{D42A27DB-BD31-4B8C-83A1-F6EECF244321}">
                <p14:modId xmlns:p14="http://schemas.microsoft.com/office/powerpoint/2010/main" val="2495036546"/>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5884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55832-7F48-48EB-8DDF-6486A3886C13}"/>
              </a:ext>
            </a:extLst>
          </p:cNvPr>
          <p:cNvSpPr>
            <a:spLocks noGrp="1"/>
          </p:cNvSpPr>
          <p:nvPr>
            <p:ph type="title"/>
          </p:nvPr>
        </p:nvSpPr>
        <p:spPr>
          <a:xfrm>
            <a:off x="680321" y="753228"/>
            <a:ext cx="9613861" cy="1080938"/>
          </a:xfrm>
        </p:spPr>
        <p:txBody>
          <a:bodyPr>
            <a:normAutofit/>
          </a:bodyPr>
          <a:lstStyle/>
          <a:p>
            <a:r>
              <a:rPr lang="en-US"/>
              <a:t>Prediction Model – Multi-layer Perceptron </a:t>
            </a:r>
          </a:p>
        </p:txBody>
      </p:sp>
      <p:graphicFrame>
        <p:nvGraphicFramePr>
          <p:cNvPr id="5" name="Content Placeholder 2">
            <a:extLst>
              <a:ext uri="{FF2B5EF4-FFF2-40B4-BE49-F238E27FC236}">
                <a16:creationId xmlns:a16="http://schemas.microsoft.com/office/drawing/2014/main" id="{E864299F-365B-4E27-B5BB-487B143B8865}"/>
              </a:ext>
            </a:extLst>
          </p:cNvPr>
          <p:cNvGraphicFramePr>
            <a:graphicFrameLocks noGrp="1"/>
          </p:cNvGraphicFramePr>
          <p:nvPr>
            <p:ph idx="1"/>
            <p:extLst>
              <p:ext uri="{D42A27DB-BD31-4B8C-83A1-F6EECF244321}">
                <p14:modId xmlns:p14="http://schemas.microsoft.com/office/powerpoint/2010/main" val="1688967129"/>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6015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36E5C-5ACF-4127-9B1F-94CCAC9549C1}"/>
              </a:ext>
            </a:extLst>
          </p:cNvPr>
          <p:cNvSpPr>
            <a:spLocks noGrp="1"/>
          </p:cNvSpPr>
          <p:nvPr>
            <p:ph type="title"/>
          </p:nvPr>
        </p:nvSpPr>
        <p:spPr>
          <a:xfrm>
            <a:off x="680321" y="753228"/>
            <a:ext cx="9613861" cy="1080938"/>
          </a:xfrm>
        </p:spPr>
        <p:txBody>
          <a:bodyPr>
            <a:normAutofit/>
          </a:bodyPr>
          <a:lstStyle/>
          <a:p>
            <a:r>
              <a:rPr lang="en-US"/>
              <a:t>Prediction Model – Feature Selection (RFE)</a:t>
            </a:r>
          </a:p>
        </p:txBody>
      </p:sp>
      <p:graphicFrame>
        <p:nvGraphicFramePr>
          <p:cNvPr id="5" name="Content Placeholder 2">
            <a:extLst>
              <a:ext uri="{FF2B5EF4-FFF2-40B4-BE49-F238E27FC236}">
                <a16:creationId xmlns:a16="http://schemas.microsoft.com/office/drawing/2014/main" id="{3E8A14F0-61BA-4896-85DB-50789F3B6952}"/>
              </a:ext>
            </a:extLst>
          </p:cNvPr>
          <p:cNvGraphicFramePr>
            <a:graphicFrameLocks noGrp="1"/>
          </p:cNvGraphicFramePr>
          <p:nvPr>
            <p:ph idx="1"/>
            <p:extLst>
              <p:ext uri="{D42A27DB-BD31-4B8C-83A1-F6EECF244321}">
                <p14:modId xmlns:p14="http://schemas.microsoft.com/office/powerpoint/2010/main" val="3297618818"/>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4591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id="{4B0FA309-807F-4C17-98EF-A3BA7388E21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9">
            <a:extLst>
              <a:ext uri="{FF2B5EF4-FFF2-40B4-BE49-F238E27FC236}">
                <a16:creationId xmlns:a16="http://schemas.microsoft.com/office/drawing/2014/main" id="{2642A87B-CAE9-4F8F-B293-28388E45D9E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9" name="Rectangle 11">
            <a:extLst>
              <a:ext uri="{FF2B5EF4-FFF2-40B4-BE49-F238E27FC236}">
                <a16:creationId xmlns:a16="http://schemas.microsoft.com/office/drawing/2014/main" id="{C8FA1749-B91A-40E7-AD01-0B9C9C6AF74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rgbClr val="F094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13">
            <a:extLst>
              <a:ext uri="{FF2B5EF4-FFF2-40B4-BE49-F238E27FC236}">
                <a16:creationId xmlns:a16="http://schemas.microsoft.com/office/drawing/2014/main" id="{3B7A934F-FFF7-4353-83D3-4EF66E93EEF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31" name="Rectangle 15">
            <a:extLst>
              <a:ext uri="{FF2B5EF4-FFF2-40B4-BE49-F238E27FC236}">
                <a16:creationId xmlns:a16="http://schemas.microsoft.com/office/drawing/2014/main" id="{700676C8-6DE8-47DD-9A23-D42063A12E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CDDC83E-92FE-41CE-A14B-49FCA2DA10D5}"/>
              </a:ext>
            </a:extLst>
          </p:cNvPr>
          <p:cNvSpPr>
            <a:spLocks noGrp="1"/>
          </p:cNvSpPr>
          <p:nvPr>
            <p:ph type="title"/>
          </p:nvPr>
        </p:nvSpPr>
        <p:spPr>
          <a:xfrm>
            <a:off x="680321" y="2063262"/>
            <a:ext cx="3739279" cy="2661052"/>
          </a:xfrm>
        </p:spPr>
        <p:txBody>
          <a:bodyPr>
            <a:normAutofit/>
          </a:bodyPr>
          <a:lstStyle/>
          <a:p>
            <a:pPr algn="r"/>
            <a:r>
              <a:rPr lang="en-US" sz="4400">
                <a:solidFill>
                  <a:srgbClr val="FFFFFF"/>
                </a:solidFill>
              </a:rPr>
              <a:t>Feature Selection</a:t>
            </a:r>
          </a:p>
        </p:txBody>
      </p:sp>
      <p:sp>
        <p:nvSpPr>
          <p:cNvPr id="3" name="Content Placeholder 2">
            <a:extLst>
              <a:ext uri="{FF2B5EF4-FFF2-40B4-BE49-F238E27FC236}">
                <a16:creationId xmlns:a16="http://schemas.microsoft.com/office/drawing/2014/main" id="{53217FDB-771A-49F4-B200-EA4C9C9E6E85}"/>
              </a:ext>
            </a:extLst>
          </p:cNvPr>
          <p:cNvSpPr>
            <a:spLocks noGrp="1"/>
          </p:cNvSpPr>
          <p:nvPr>
            <p:ph idx="1"/>
          </p:nvPr>
        </p:nvSpPr>
        <p:spPr>
          <a:xfrm>
            <a:off x="5287995" y="661106"/>
            <a:ext cx="6257362" cy="5503101"/>
          </a:xfrm>
        </p:spPr>
        <p:txBody>
          <a:bodyPr vert="horz" lIns="91440" tIns="45720" rIns="91440" bIns="45720" rtlCol="0" anchor="ctr">
            <a:normAutofit/>
          </a:bodyPr>
          <a:lstStyle/>
          <a:p>
            <a:r>
              <a:rPr lang="en-US" sz="1700">
                <a:solidFill>
                  <a:srgbClr val="FFFFFF"/>
                </a:solidFill>
              </a:rPr>
              <a:t>This is really important to finalize the best predictors for our data model. As a result, we have tried several regression algorithms and our statistic method to finalize the best predictors</a:t>
            </a:r>
          </a:p>
          <a:p>
            <a:r>
              <a:rPr lang="en-US" sz="1700">
                <a:solidFill>
                  <a:srgbClr val="FFFFFF"/>
                </a:solidFill>
              </a:rPr>
              <a:t>Here are the top 6 predictors collected from following algorithms</a:t>
            </a:r>
          </a:p>
          <a:p>
            <a:r>
              <a:rPr lang="en-US" sz="1700">
                <a:solidFill>
                  <a:srgbClr val="FFFFFF"/>
                </a:solidFill>
              </a:rPr>
              <a:t>Boosting:</a:t>
            </a:r>
          </a:p>
          <a:p>
            <a:pPr lvl="1"/>
            <a:r>
              <a:rPr lang="en-US" sz="1700" err="1">
                <a:solidFill>
                  <a:srgbClr val="FFFFFF"/>
                </a:solidFill>
              </a:rPr>
              <a:t>Capital_Gain</a:t>
            </a:r>
            <a:r>
              <a:rPr lang="en-US" sz="1700">
                <a:solidFill>
                  <a:srgbClr val="FFFFFF"/>
                </a:solidFill>
              </a:rPr>
              <a:t>(1), Age(2), years of education(3), </a:t>
            </a:r>
            <a:r>
              <a:rPr lang="en-US" sz="1700" err="1">
                <a:solidFill>
                  <a:srgbClr val="FFFFFF"/>
                </a:solidFill>
              </a:rPr>
              <a:t>hoursperweek</a:t>
            </a:r>
            <a:r>
              <a:rPr lang="en-US" sz="1700">
                <a:solidFill>
                  <a:srgbClr val="FFFFFF"/>
                </a:solidFill>
              </a:rPr>
              <a:t>(4), occupation(5), relationship(6),work-class(7)</a:t>
            </a:r>
          </a:p>
          <a:p>
            <a:r>
              <a:rPr lang="en-US" sz="1700">
                <a:solidFill>
                  <a:srgbClr val="FFFFFF"/>
                </a:solidFill>
              </a:rPr>
              <a:t>Extra Tree:</a:t>
            </a:r>
          </a:p>
          <a:p>
            <a:pPr lvl="1"/>
            <a:r>
              <a:rPr lang="en-US" sz="1700">
                <a:solidFill>
                  <a:srgbClr val="FFFFFF"/>
                </a:solidFill>
              </a:rPr>
              <a:t>Occupation(1), years of education(2), age(3), race(4), marital-status (5), sex(6)</a:t>
            </a:r>
          </a:p>
          <a:p>
            <a:r>
              <a:rPr lang="en-US" sz="1700">
                <a:solidFill>
                  <a:srgbClr val="FFFFFF"/>
                </a:solidFill>
              </a:rPr>
              <a:t>Random Forest:</a:t>
            </a:r>
          </a:p>
          <a:p>
            <a:pPr lvl="1"/>
            <a:r>
              <a:rPr lang="en-US" sz="1700">
                <a:solidFill>
                  <a:srgbClr val="FFFFFF"/>
                </a:solidFill>
              </a:rPr>
              <a:t>Age(1), education(2), sex(3), occupation(4), marital-status(5), work-class(6)</a:t>
            </a:r>
          </a:p>
          <a:p>
            <a:r>
              <a:rPr lang="en-US" sz="1700">
                <a:solidFill>
                  <a:srgbClr val="FFFFFF"/>
                </a:solidFill>
              </a:rPr>
              <a:t>RFE:</a:t>
            </a:r>
          </a:p>
          <a:p>
            <a:pPr lvl="1"/>
            <a:r>
              <a:rPr lang="en-US" sz="1700">
                <a:solidFill>
                  <a:srgbClr val="FFFFFF"/>
                </a:solidFill>
              </a:rPr>
              <a:t>Sex(1), years of education(2), marital-status (3), relationship(4), race(5), work-class(6)</a:t>
            </a:r>
          </a:p>
          <a:p>
            <a:pPr marL="457200" lvl="1" indent="0">
              <a:buNone/>
            </a:pPr>
            <a:endParaRPr lang="en-US" sz="1700">
              <a:solidFill>
                <a:srgbClr val="FFFFFF"/>
              </a:solidFill>
            </a:endParaRPr>
          </a:p>
        </p:txBody>
      </p:sp>
    </p:spTree>
    <p:extLst>
      <p:ext uri="{BB962C8B-B14F-4D97-AF65-F5344CB8AC3E}">
        <p14:creationId xmlns:p14="http://schemas.microsoft.com/office/powerpoint/2010/main" val="2482396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18385-D3AF-48A8-9DEC-C84B14F1CC07}"/>
              </a:ext>
            </a:extLst>
          </p:cNvPr>
          <p:cNvSpPr>
            <a:spLocks noGrp="1"/>
          </p:cNvSpPr>
          <p:nvPr>
            <p:ph type="title"/>
          </p:nvPr>
        </p:nvSpPr>
        <p:spPr/>
        <p:txBody>
          <a:bodyPr/>
          <a:lstStyle/>
          <a:p>
            <a:r>
              <a:rPr lang="en-US"/>
              <a:t>Prediction Model – Table of Summary</a:t>
            </a:r>
          </a:p>
        </p:txBody>
      </p:sp>
      <p:graphicFrame>
        <p:nvGraphicFramePr>
          <p:cNvPr id="4" name="Table 4">
            <a:extLst>
              <a:ext uri="{FF2B5EF4-FFF2-40B4-BE49-F238E27FC236}">
                <a16:creationId xmlns:a16="http://schemas.microsoft.com/office/drawing/2014/main" id="{24208E73-8613-42BE-AEF1-D27080113FCC}"/>
              </a:ext>
            </a:extLst>
          </p:cNvPr>
          <p:cNvGraphicFramePr>
            <a:graphicFrameLocks noGrp="1"/>
          </p:cNvGraphicFramePr>
          <p:nvPr>
            <p:ph type="pic" idx="1"/>
            <p:extLst>
              <p:ext uri="{D42A27DB-BD31-4B8C-83A1-F6EECF244321}">
                <p14:modId xmlns:p14="http://schemas.microsoft.com/office/powerpoint/2010/main" val="4181590226"/>
              </p:ext>
            </p:extLst>
          </p:nvPr>
        </p:nvGraphicFramePr>
        <p:xfrm>
          <a:off x="4868863" y="2336800"/>
          <a:ext cx="5426074" cy="3774438"/>
        </p:xfrm>
        <a:graphic>
          <a:graphicData uri="http://schemas.openxmlformats.org/drawingml/2006/table">
            <a:tbl>
              <a:tblPr firstRow="1" bandRow="1">
                <a:tableStyleId>{5C22544A-7EE6-4342-B048-85BDC9FD1C3A}</a:tableStyleId>
              </a:tblPr>
              <a:tblGrid>
                <a:gridCol w="2713037">
                  <a:extLst>
                    <a:ext uri="{9D8B030D-6E8A-4147-A177-3AD203B41FA5}">
                      <a16:colId xmlns:a16="http://schemas.microsoft.com/office/drawing/2014/main" val="1391353977"/>
                    </a:ext>
                  </a:extLst>
                </a:gridCol>
                <a:gridCol w="2713037">
                  <a:extLst>
                    <a:ext uri="{9D8B030D-6E8A-4147-A177-3AD203B41FA5}">
                      <a16:colId xmlns:a16="http://schemas.microsoft.com/office/drawing/2014/main" val="1251929975"/>
                    </a:ext>
                  </a:extLst>
                </a:gridCol>
              </a:tblGrid>
              <a:tr h="370840">
                <a:tc>
                  <a:txBody>
                    <a:bodyPr/>
                    <a:lstStyle/>
                    <a:p>
                      <a:pPr>
                        <a:buNone/>
                      </a:pPr>
                      <a:r>
                        <a:rPr lang="en-US" dirty="0"/>
                        <a:t>Model/Algorithm Used</a:t>
                      </a:r>
                    </a:p>
                  </a:txBody>
                  <a:tcPr/>
                </a:tc>
                <a:tc>
                  <a:txBody>
                    <a:bodyPr/>
                    <a:lstStyle/>
                    <a:p>
                      <a:pPr>
                        <a:buNone/>
                      </a:pPr>
                      <a:r>
                        <a:rPr lang="en-US" dirty="0"/>
                        <a:t>Accuracy on Test Set</a:t>
                      </a:r>
                    </a:p>
                  </a:txBody>
                  <a:tcPr/>
                </a:tc>
                <a:extLst>
                  <a:ext uri="{0D108BD9-81ED-4DB2-BD59-A6C34878D82A}">
                    <a16:rowId xmlns:a16="http://schemas.microsoft.com/office/drawing/2014/main" val="1073228194"/>
                  </a:ext>
                </a:extLst>
              </a:tr>
              <a:tr h="370839">
                <a:tc>
                  <a:txBody>
                    <a:bodyPr/>
                    <a:lstStyle/>
                    <a:p>
                      <a:pPr lvl="0">
                        <a:buNone/>
                      </a:pPr>
                      <a:r>
                        <a:rPr lang="en-US" dirty="0"/>
                        <a:t>SVM </a:t>
                      </a:r>
                    </a:p>
                  </a:txBody>
                  <a:tcPr/>
                </a:tc>
                <a:tc>
                  <a:txBody>
                    <a:bodyPr/>
                    <a:lstStyle/>
                    <a:p>
                      <a:pPr lvl="0">
                        <a:buNone/>
                      </a:pPr>
                      <a:r>
                        <a:rPr lang="en-US" dirty="0"/>
                        <a:t>75.92%</a:t>
                      </a:r>
                    </a:p>
                  </a:txBody>
                  <a:tcPr/>
                </a:tc>
                <a:extLst>
                  <a:ext uri="{0D108BD9-81ED-4DB2-BD59-A6C34878D82A}">
                    <a16:rowId xmlns:a16="http://schemas.microsoft.com/office/drawing/2014/main" val="3528572099"/>
                  </a:ext>
                </a:extLst>
              </a:tr>
              <a:tr h="370840">
                <a:tc>
                  <a:txBody>
                    <a:bodyPr/>
                    <a:lstStyle/>
                    <a:p>
                      <a:pPr>
                        <a:buNone/>
                      </a:pPr>
                      <a:r>
                        <a:rPr lang="en-US" dirty="0"/>
                        <a:t>9 fold cross validation </a:t>
                      </a:r>
                    </a:p>
                  </a:txBody>
                  <a:tcPr/>
                </a:tc>
                <a:tc>
                  <a:txBody>
                    <a:bodyPr/>
                    <a:lstStyle/>
                    <a:p>
                      <a:pPr>
                        <a:buNone/>
                      </a:pPr>
                      <a:r>
                        <a:rPr lang="en-US" dirty="0"/>
                        <a:t>81.047%</a:t>
                      </a:r>
                    </a:p>
                  </a:txBody>
                  <a:tcPr/>
                </a:tc>
                <a:extLst>
                  <a:ext uri="{0D108BD9-81ED-4DB2-BD59-A6C34878D82A}">
                    <a16:rowId xmlns:a16="http://schemas.microsoft.com/office/drawing/2014/main" val="1212171436"/>
                  </a:ext>
                </a:extLst>
              </a:tr>
              <a:tr h="370839">
                <a:tc>
                  <a:txBody>
                    <a:bodyPr/>
                    <a:lstStyle/>
                    <a:p>
                      <a:pPr lvl="0">
                        <a:buNone/>
                      </a:pPr>
                      <a:r>
                        <a:rPr lang="en-US" dirty="0"/>
                        <a:t>Multiple Layer Perceptron</a:t>
                      </a:r>
                    </a:p>
                  </a:txBody>
                  <a:tcPr/>
                </a:tc>
                <a:tc>
                  <a:txBody>
                    <a:bodyPr/>
                    <a:lstStyle/>
                    <a:p>
                      <a:pPr lvl="0">
                        <a:buNone/>
                      </a:pPr>
                      <a:r>
                        <a:rPr lang="en-US" dirty="0"/>
                        <a:t>82.67%</a:t>
                      </a:r>
                    </a:p>
                  </a:txBody>
                  <a:tcPr/>
                </a:tc>
                <a:extLst>
                  <a:ext uri="{0D108BD9-81ED-4DB2-BD59-A6C34878D82A}">
                    <a16:rowId xmlns:a16="http://schemas.microsoft.com/office/drawing/2014/main" val="3740170252"/>
                  </a:ext>
                </a:extLst>
              </a:tr>
              <a:tr h="370840">
                <a:tc>
                  <a:txBody>
                    <a:bodyPr/>
                    <a:lstStyle/>
                    <a:p>
                      <a:pPr>
                        <a:buNone/>
                      </a:pPr>
                      <a:r>
                        <a:rPr lang="en-US" dirty="0"/>
                        <a:t>KNN(Brute Force, (best))</a:t>
                      </a:r>
                    </a:p>
                  </a:txBody>
                  <a:tcPr/>
                </a:tc>
                <a:tc>
                  <a:txBody>
                    <a:bodyPr/>
                    <a:lstStyle/>
                    <a:p>
                      <a:pPr>
                        <a:buNone/>
                      </a:pPr>
                      <a:r>
                        <a:rPr lang="en-US" dirty="0"/>
                        <a:t>80.0139%</a:t>
                      </a:r>
                    </a:p>
                  </a:txBody>
                  <a:tcPr/>
                </a:tc>
                <a:extLst>
                  <a:ext uri="{0D108BD9-81ED-4DB2-BD59-A6C34878D82A}">
                    <a16:rowId xmlns:a16="http://schemas.microsoft.com/office/drawing/2014/main" val="4225730504"/>
                  </a:ext>
                </a:extLst>
              </a:tr>
              <a:tr h="370839">
                <a:tc>
                  <a:txBody>
                    <a:bodyPr/>
                    <a:lstStyle/>
                    <a:p>
                      <a:pPr lvl="0">
                        <a:buNone/>
                      </a:pPr>
                      <a:r>
                        <a:rPr lang="en-US" dirty="0"/>
                        <a:t>Extra Tree Classifier</a:t>
                      </a:r>
                    </a:p>
                  </a:txBody>
                  <a:tcPr/>
                </a:tc>
                <a:tc>
                  <a:txBody>
                    <a:bodyPr/>
                    <a:lstStyle/>
                    <a:p>
                      <a:pPr lvl="0">
                        <a:buNone/>
                      </a:pPr>
                      <a:r>
                        <a:rPr lang="en-US" dirty="0"/>
                        <a:t>82.67%</a:t>
                      </a:r>
                    </a:p>
                  </a:txBody>
                  <a:tcPr/>
                </a:tc>
                <a:extLst>
                  <a:ext uri="{0D108BD9-81ED-4DB2-BD59-A6C34878D82A}">
                    <a16:rowId xmlns:a16="http://schemas.microsoft.com/office/drawing/2014/main" val="3171755521"/>
                  </a:ext>
                </a:extLst>
              </a:tr>
              <a:tr h="370840">
                <a:tc>
                  <a:txBody>
                    <a:bodyPr/>
                    <a:lstStyle/>
                    <a:p>
                      <a:pPr>
                        <a:buNone/>
                      </a:pPr>
                      <a:r>
                        <a:rPr lang="en-US" dirty="0"/>
                        <a:t>XG Boosting</a:t>
                      </a:r>
                    </a:p>
                  </a:txBody>
                  <a:tcPr/>
                </a:tc>
                <a:tc>
                  <a:txBody>
                    <a:bodyPr/>
                    <a:lstStyle/>
                    <a:p>
                      <a:pPr lvl="0" algn="l">
                        <a:buNone/>
                      </a:pPr>
                      <a:r>
                        <a:rPr lang="en-US" sz="1800" b="0" i="0" u="none" strike="noStrike" noProof="0" dirty="0">
                          <a:solidFill>
                            <a:srgbClr val="000000"/>
                          </a:solidFill>
                          <a:latin typeface="Trebuchet MS"/>
                        </a:rPr>
                        <a:t>86.136%</a:t>
                      </a:r>
                    </a:p>
                  </a:txBody>
                  <a:tcPr/>
                </a:tc>
                <a:extLst>
                  <a:ext uri="{0D108BD9-81ED-4DB2-BD59-A6C34878D82A}">
                    <a16:rowId xmlns:a16="http://schemas.microsoft.com/office/drawing/2014/main" val="1509734864"/>
                  </a:ext>
                </a:extLst>
              </a:tr>
              <a:tr h="370840">
                <a:tc>
                  <a:txBody>
                    <a:bodyPr/>
                    <a:lstStyle/>
                    <a:p>
                      <a:pPr>
                        <a:buNone/>
                      </a:pPr>
                      <a:r>
                        <a:rPr lang="en-US" dirty="0"/>
                        <a:t>Random-Forest (100 sub tree)</a:t>
                      </a:r>
                    </a:p>
                  </a:txBody>
                  <a:tcPr/>
                </a:tc>
                <a:tc>
                  <a:txBody>
                    <a:bodyPr/>
                    <a:lstStyle/>
                    <a:p>
                      <a:pPr>
                        <a:buNone/>
                      </a:pPr>
                      <a:r>
                        <a:rPr lang="en-US" dirty="0"/>
                        <a:t>81.173%</a:t>
                      </a:r>
                    </a:p>
                  </a:txBody>
                  <a:tcPr/>
                </a:tc>
                <a:extLst>
                  <a:ext uri="{0D108BD9-81ED-4DB2-BD59-A6C34878D82A}">
                    <a16:rowId xmlns:a16="http://schemas.microsoft.com/office/drawing/2014/main" val="2173050160"/>
                  </a:ext>
                </a:extLst>
              </a:tr>
            </a:tbl>
          </a:graphicData>
        </a:graphic>
      </p:graphicFrame>
      <p:sp>
        <p:nvSpPr>
          <p:cNvPr id="5" name="Text Placeholder 4">
            <a:extLst>
              <a:ext uri="{FF2B5EF4-FFF2-40B4-BE49-F238E27FC236}">
                <a16:creationId xmlns:a16="http://schemas.microsoft.com/office/drawing/2014/main" id="{788E2AB9-B40C-45A9-A0D5-B174E5F54AF5}"/>
              </a:ext>
            </a:extLst>
          </p:cNvPr>
          <p:cNvSpPr>
            <a:spLocks noGrp="1"/>
          </p:cNvSpPr>
          <p:nvPr>
            <p:ph type="body" sz="half" idx="2"/>
          </p:nvPr>
        </p:nvSpPr>
        <p:spPr/>
        <p:txBody>
          <a:bodyPr/>
          <a:lstStyle/>
          <a:p>
            <a:r>
              <a:rPr lang="en-US"/>
              <a:t>After trying several experiments, we have found the best model which is boosting with 86% </a:t>
            </a:r>
            <a:r>
              <a:rPr lang="en-US" err="1"/>
              <a:t>accuarcy</a:t>
            </a:r>
            <a:r>
              <a:rPr lang="en-US"/>
              <a:t> for the following feature selection: </a:t>
            </a:r>
            <a:r>
              <a:rPr lang="en-US" err="1"/>
              <a:t>Capital_Gain</a:t>
            </a:r>
            <a:r>
              <a:rPr lang="en-US"/>
              <a:t>, Age, years of education, </a:t>
            </a:r>
            <a:r>
              <a:rPr lang="en-US" err="1"/>
              <a:t>hoursperweek</a:t>
            </a:r>
            <a:r>
              <a:rPr lang="en-US"/>
              <a:t>, occupation, </a:t>
            </a:r>
            <a:r>
              <a:rPr lang="en-US" err="1"/>
              <a:t>relationship,work</a:t>
            </a:r>
            <a:r>
              <a:rPr lang="en-US"/>
              <a:t>-class, marital-status, education-</a:t>
            </a:r>
            <a:r>
              <a:rPr lang="en-US" err="1"/>
              <a:t>num</a:t>
            </a:r>
          </a:p>
          <a:p>
            <a:endParaRPr lang="en-US"/>
          </a:p>
        </p:txBody>
      </p:sp>
    </p:spTree>
    <p:extLst>
      <p:ext uri="{BB962C8B-B14F-4D97-AF65-F5344CB8AC3E}">
        <p14:creationId xmlns:p14="http://schemas.microsoft.com/office/powerpoint/2010/main" val="1861941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B0FBFB5E-69B9-4536-9CD5-5FB696AA95C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85624" y="2295631"/>
            <a:ext cx="1941742" cy="1750780"/>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2DD65EE-F926-4B9B-90C2-4A5CCC95FDC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85624" y="4226650"/>
            <a:ext cx="1941742" cy="1644763"/>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7F27772-5CC0-47C1-A0A2-A78B9517562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2049" y="2295631"/>
            <a:ext cx="3352707" cy="3575782"/>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a:extLst>
              <a:ext uri="{FF2B5EF4-FFF2-40B4-BE49-F238E27FC236}">
                <a16:creationId xmlns:a16="http://schemas.microsoft.com/office/drawing/2014/main" id="{FD9BF180-9D61-4315-B773-A85A7DDC0318}"/>
              </a:ext>
            </a:extLst>
          </p:cNvPr>
          <p:cNvPicPr>
            <a:picLocks noChangeAspect="1"/>
          </p:cNvPicPr>
          <p:nvPr/>
        </p:nvPicPr>
        <p:blipFill>
          <a:blip r:embed="rId2"/>
          <a:stretch>
            <a:fillRect/>
          </a:stretch>
        </p:blipFill>
        <p:spPr>
          <a:xfrm>
            <a:off x="5130355" y="2796969"/>
            <a:ext cx="3033533" cy="2555751"/>
          </a:xfrm>
          <a:prstGeom prst="rect">
            <a:avLst/>
          </a:prstGeom>
        </p:spPr>
      </p:pic>
      <p:pic>
        <p:nvPicPr>
          <p:cNvPr id="6" name="Picture 6" descr="A screenshot of a cell phone&#10;&#10;Description generated with very high confidence">
            <a:extLst>
              <a:ext uri="{FF2B5EF4-FFF2-40B4-BE49-F238E27FC236}">
                <a16:creationId xmlns:a16="http://schemas.microsoft.com/office/drawing/2014/main" id="{3650AF98-EFB0-4635-B872-D17872664453}"/>
              </a:ext>
            </a:extLst>
          </p:cNvPr>
          <p:cNvPicPr>
            <a:picLocks noChangeAspect="1"/>
          </p:cNvPicPr>
          <p:nvPr/>
        </p:nvPicPr>
        <p:blipFill>
          <a:blip r:embed="rId3"/>
          <a:stretch>
            <a:fillRect/>
          </a:stretch>
        </p:blipFill>
        <p:spPr>
          <a:xfrm>
            <a:off x="8642508" y="2643353"/>
            <a:ext cx="1651673" cy="1077716"/>
          </a:xfrm>
          <a:prstGeom prst="rect">
            <a:avLst/>
          </a:prstGeom>
        </p:spPr>
      </p:pic>
      <p:pic>
        <p:nvPicPr>
          <p:cNvPr id="11" name="Picture 4" descr="A screenshot of a cell phone&#10;&#10;Description generated with very high confidence">
            <a:extLst>
              <a:ext uri="{FF2B5EF4-FFF2-40B4-BE49-F238E27FC236}">
                <a16:creationId xmlns:a16="http://schemas.microsoft.com/office/drawing/2014/main" id="{B8CF156D-FFF2-4204-9929-4683C52E6679}"/>
              </a:ext>
            </a:extLst>
          </p:cNvPr>
          <p:cNvPicPr>
            <a:picLocks noChangeAspect="1"/>
          </p:cNvPicPr>
          <p:nvPr/>
        </p:nvPicPr>
        <p:blipFill>
          <a:blip r:embed="rId4"/>
          <a:stretch>
            <a:fillRect/>
          </a:stretch>
        </p:blipFill>
        <p:spPr>
          <a:xfrm>
            <a:off x="8642508" y="4499985"/>
            <a:ext cx="1651673" cy="1077716"/>
          </a:xfrm>
          <a:prstGeom prst="rect">
            <a:avLst/>
          </a:prstGeom>
        </p:spPr>
      </p:pic>
      <p:sp>
        <p:nvSpPr>
          <p:cNvPr id="2" name="Title 1">
            <a:extLst>
              <a:ext uri="{FF2B5EF4-FFF2-40B4-BE49-F238E27FC236}">
                <a16:creationId xmlns:a16="http://schemas.microsoft.com/office/drawing/2014/main" id="{02D42D65-18B3-4551-9EF4-D0ADD4C38B1E}"/>
              </a:ext>
            </a:extLst>
          </p:cNvPr>
          <p:cNvSpPr>
            <a:spLocks noGrp="1"/>
          </p:cNvSpPr>
          <p:nvPr>
            <p:ph type="title"/>
          </p:nvPr>
        </p:nvSpPr>
        <p:spPr>
          <a:xfrm>
            <a:off x="680321" y="753228"/>
            <a:ext cx="9613861" cy="1080938"/>
          </a:xfrm>
        </p:spPr>
        <p:txBody>
          <a:bodyPr>
            <a:normAutofit/>
          </a:bodyPr>
          <a:lstStyle/>
          <a:p>
            <a:r>
              <a:rPr lang="en-US"/>
              <a:t>Association Rules</a:t>
            </a:r>
          </a:p>
        </p:txBody>
      </p:sp>
      <p:sp>
        <p:nvSpPr>
          <p:cNvPr id="13" name="Content Placeholder 12">
            <a:extLst>
              <a:ext uri="{FF2B5EF4-FFF2-40B4-BE49-F238E27FC236}">
                <a16:creationId xmlns:a16="http://schemas.microsoft.com/office/drawing/2014/main" id="{A325FE3E-2BF0-4258-B618-0DED2237E364}"/>
              </a:ext>
            </a:extLst>
          </p:cNvPr>
          <p:cNvSpPr>
            <a:spLocks noGrp="1"/>
          </p:cNvSpPr>
          <p:nvPr>
            <p:ph idx="1"/>
          </p:nvPr>
        </p:nvSpPr>
        <p:spPr>
          <a:xfrm>
            <a:off x="680322" y="2336873"/>
            <a:ext cx="3973974" cy="3599316"/>
          </a:xfrm>
        </p:spPr>
        <p:txBody>
          <a:bodyPr vert="horz" lIns="91440" tIns="45720" rIns="91440" bIns="45720" rtlCol="0" anchor="t">
            <a:normAutofit/>
          </a:bodyPr>
          <a:lstStyle/>
          <a:p>
            <a:r>
              <a:rPr lang="en-US" sz="1600"/>
              <a:t>96.05 % data collected is the US in native country </a:t>
            </a:r>
          </a:p>
          <a:p>
            <a:r>
              <a:rPr lang="en-US" sz="1600" err="1"/>
              <a:t>Finalweight</a:t>
            </a:r>
            <a:r>
              <a:rPr lang="en-US" sz="1600"/>
              <a:t> is dropped because it is not meaningful in association rules</a:t>
            </a:r>
          </a:p>
          <a:p>
            <a:r>
              <a:rPr lang="en-US" sz="1600"/>
              <a:t>Capital gain and capital is also dropped because they are also not meaningful </a:t>
            </a:r>
          </a:p>
          <a:p>
            <a:r>
              <a:rPr lang="en-US" sz="1600"/>
              <a:t>Education's degree and years of education has a correlation. As a result, education's degree is dropped</a:t>
            </a:r>
          </a:p>
          <a:p>
            <a:endParaRPr lang="en-US" sz="1600"/>
          </a:p>
        </p:txBody>
      </p:sp>
    </p:spTree>
    <p:extLst>
      <p:ext uri="{BB962C8B-B14F-4D97-AF65-F5344CB8AC3E}">
        <p14:creationId xmlns:p14="http://schemas.microsoft.com/office/powerpoint/2010/main" val="3373391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0016F-603A-4041-A3A1-D67EBBD8AA3C}"/>
              </a:ext>
            </a:extLst>
          </p:cNvPr>
          <p:cNvSpPr>
            <a:spLocks noGrp="1"/>
          </p:cNvSpPr>
          <p:nvPr>
            <p:ph type="title"/>
          </p:nvPr>
        </p:nvSpPr>
        <p:spPr/>
        <p:txBody>
          <a:bodyPr/>
          <a:lstStyle/>
          <a:p>
            <a:r>
              <a:rPr lang="en-US" dirty="0"/>
              <a:t>Association Rules – Best Rules for &gt;50K</a:t>
            </a:r>
          </a:p>
        </p:txBody>
      </p:sp>
      <p:pic>
        <p:nvPicPr>
          <p:cNvPr id="5" name="Picture 5" descr="A screenshot of a social media post&#10;&#10;Description generated with very high confidence">
            <a:extLst>
              <a:ext uri="{FF2B5EF4-FFF2-40B4-BE49-F238E27FC236}">
                <a16:creationId xmlns:a16="http://schemas.microsoft.com/office/drawing/2014/main" id="{991AB672-B757-47BA-8A7F-6944F3D7D5AE}"/>
              </a:ext>
            </a:extLst>
          </p:cNvPr>
          <p:cNvPicPr>
            <a:picLocks noGrp="1" noChangeAspect="1"/>
          </p:cNvPicPr>
          <p:nvPr>
            <p:ph type="pic" idx="1"/>
          </p:nvPr>
        </p:nvPicPr>
        <p:blipFill rotWithShape="1">
          <a:blip r:embed="rId2"/>
          <a:srcRect l="2884" r="2884"/>
          <a:stretch/>
        </p:blipFill>
        <p:spPr>
          <a:prstGeom prst="rect">
            <a:avLst/>
          </a:prstGeom>
        </p:spPr>
      </p:pic>
      <p:sp>
        <p:nvSpPr>
          <p:cNvPr id="4" name="Text Placeholder 3">
            <a:extLst>
              <a:ext uri="{FF2B5EF4-FFF2-40B4-BE49-F238E27FC236}">
                <a16:creationId xmlns:a16="http://schemas.microsoft.com/office/drawing/2014/main" id="{BDD8735A-C60D-45BB-A361-45C6438A4556}"/>
              </a:ext>
            </a:extLst>
          </p:cNvPr>
          <p:cNvSpPr>
            <a:spLocks noGrp="1"/>
          </p:cNvSpPr>
          <p:nvPr>
            <p:ph type="body" sz="half" idx="2"/>
          </p:nvPr>
        </p:nvSpPr>
        <p:spPr/>
        <p:txBody>
          <a:bodyPr/>
          <a:lstStyle/>
          <a:p>
            <a:endParaRPr lang="en-US"/>
          </a:p>
        </p:txBody>
      </p:sp>
      <p:pic>
        <p:nvPicPr>
          <p:cNvPr id="7" name="Picture 7">
            <a:extLst>
              <a:ext uri="{FF2B5EF4-FFF2-40B4-BE49-F238E27FC236}">
                <a16:creationId xmlns:a16="http://schemas.microsoft.com/office/drawing/2014/main" id="{33C080F1-3207-4C16-91B0-FADDD9896271}"/>
              </a:ext>
            </a:extLst>
          </p:cNvPr>
          <p:cNvPicPr>
            <a:picLocks noChangeAspect="1"/>
          </p:cNvPicPr>
          <p:nvPr/>
        </p:nvPicPr>
        <p:blipFill>
          <a:blip r:embed="rId3"/>
          <a:stretch>
            <a:fillRect/>
          </a:stretch>
        </p:blipFill>
        <p:spPr>
          <a:xfrm>
            <a:off x="684361" y="2337799"/>
            <a:ext cx="4080294" cy="888438"/>
          </a:xfrm>
          <a:prstGeom prst="rect">
            <a:avLst/>
          </a:prstGeom>
        </p:spPr>
      </p:pic>
    </p:spTree>
    <p:extLst>
      <p:ext uri="{BB962C8B-B14F-4D97-AF65-F5344CB8AC3E}">
        <p14:creationId xmlns:p14="http://schemas.microsoft.com/office/powerpoint/2010/main" val="553638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A9911-62FB-41D8-863E-03F5760461F6}"/>
              </a:ext>
            </a:extLst>
          </p:cNvPr>
          <p:cNvSpPr>
            <a:spLocks noGrp="1"/>
          </p:cNvSpPr>
          <p:nvPr>
            <p:ph type="title"/>
          </p:nvPr>
        </p:nvSpPr>
        <p:spPr/>
        <p:txBody>
          <a:bodyPr/>
          <a:lstStyle/>
          <a:p>
            <a:r>
              <a:rPr lang="en-US" dirty="0"/>
              <a:t>Association Rules – Best Rules for &lt;=50K</a:t>
            </a:r>
          </a:p>
        </p:txBody>
      </p:sp>
      <p:pic>
        <p:nvPicPr>
          <p:cNvPr id="5" name="Picture 5" descr="A screenshot of a social media post&#10;&#10;Description generated with very high confidence">
            <a:extLst>
              <a:ext uri="{FF2B5EF4-FFF2-40B4-BE49-F238E27FC236}">
                <a16:creationId xmlns:a16="http://schemas.microsoft.com/office/drawing/2014/main" id="{0F720919-39C7-4D02-B7B9-83AE4FA9FAA4}"/>
              </a:ext>
            </a:extLst>
          </p:cNvPr>
          <p:cNvPicPr>
            <a:picLocks noGrp="1" noChangeAspect="1"/>
          </p:cNvPicPr>
          <p:nvPr>
            <p:ph type="pic" idx="1"/>
          </p:nvPr>
        </p:nvPicPr>
        <p:blipFill rotWithShape="1">
          <a:blip r:embed="rId2"/>
          <a:srcRect l="2884" r="2884"/>
          <a:stretch/>
        </p:blipFill>
        <p:spPr>
          <a:prstGeom prst="rect">
            <a:avLst/>
          </a:prstGeom>
        </p:spPr>
      </p:pic>
      <p:sp>
        <p:nvSpPr>
          <p:cNvPr id="4" name="Text Placeholder 3">
            <a:extLst>
              <a:ext uri="{FF2B5EF4-FFF2-40B4-BE49-F238E27FC236}">
                <a16:creationId xmlns:a16="http://schemas.microsoft.com/office/drawing/2014/main" id="{ADBEDFD1-9BEE-464A-B761-BC285DB0C9DE}"/>
              </a:ext>
            </a:extLst>
          </p:cNvPr>
          <p:cNvSpPr>
            <a:spLocks noGrp="1"/>
          </p:cNvSpPr>
          <p:nvPr>
            <p:ph type="body" sz="half" idx="2"/>
          </p:nvPr>
        </p:nvSpPr>
        <p:spPr/>
        <p:txBody>
          <a:bodyPr/>
          <a:lstStyle/>
          <a:p>
            <a:endParaRPr lang="en-US"/>
          </a:p>
        </p:txBody>
      </p:sp>
      <p:pic>
        <p:nvPicPr>
          <p:cNvPr id="7" name="Picture 7">
            <a:extLst>
              <a:ext uri="{FF2B5EF4-FFF2-40B4-BE49-F238E27FC236}">
                <a16:creationId xmlns:a16="http://schemas.microsoft.com/office/drawing/2014/main" id="{BC9FF6BD-A7E6-4412-8745-3B3E42813FE9}"/>
              </a:ext>
            </a:extLst>
          </p:cNvPr>
          <p:cNvPicPr>
            <a:picLocks noChangeAspect="1"/>
          </p:cNvPicPr>
          <p:nvPr/>
        </p:nvPicPr>
        <p:blipFill>
          <a:blip r:embed="rId3"/>
          <a:stretch>
            <a:fillRect/>
          </a:stretch>
        </p:blipFill>
        <p:spPr>
          <a:xfrm>
            <a:off x="684361" y="2450621"/>
            <a:ext cx="4065916" cy="1079739"/>
          </a:xfrm>
          <a:prstGeom prst="rect">
            <a:avLst/>
          </a:prstGeom>
        </p:spPr>
      </p:pic>
    </p:spTree>
    <p:extLst>
      <p:ext uri="{BB962C8B-B14F-4D97-AF65-F5344CB8AC3E}">
        <p14:creationId xmlns:p14="http://schemas.microsoft.com/office/powerpoint/2010/main" val="593704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45520-E7CE-4AE0-BBFC-DAE71BDF025E}"/>
              </a:ext>
            </a:extLst>
          </p:cNvPr>
          <p:cNvSpPr>
            <a:spLocks noGrp="1"/>
          </p:cNvSpPr>
          <p:nvPr>
            <p:ph type="title"/>
          </p:nvPr>
        </p:nvSpPr>
        <p:spPr/>
        <p:txBody>
          <a:bodyPr/>
          <a:lstStyle/>
          <a:p>
            <a:r>
              <a:rPr lang="en-US"/>
              <a:t>Table of Contents</a:t>
            </a:r>
          </a:p>
        </p:txBody>
      </p:sp>
      <p:sp>
        <p:nvSpPr>
          <p:cNvPr id="3" name="Content Placeholder 2">
            <a:extLst>
              <a:ext uri="{FF2B5EF4-FFF2-40B4-BE49-F238E27FC236}">
                <a16:creationId xmlns:a16="http://schemas.microsoft.com/office/drawing/2014/main" id="{699FF43B-532C-4DD3-8AA1-E94CB00151CF}"/>
              </a:ext>
            </a:extLst>
          </p:cNvPr>
          <p:cNvSpPr>
            <a:spLocks noGrp="1"/>
          </p:cNvSpPr>
          <p:nvPr>
            <p:ph idx="1"/>
          </p:nvPr>
        </p:nvSpPr>
        <p:spPr/>
        <p:txBody>
          <a:bodyPr vert="horz" lIns="91440" tIns="45720" rIns="91440" bIns="45720" rtlCol="0" anchor="t">
            <a:normAutofit fontScale="32500" lnSpcReduction="20000"/>
          </a:bodyPr>
          <a:lstStyle/>
          <a:p>
            <a:r>
              <a:rPr lang="en-US"/>
              <a:t>Introduction </a:t>
            </a:r>
          </a:p>
          <a:p>
            <a:r>
              <a:rPr lang="en-US"/>
              <a:t>Objectives</a:t>
            </a:r>
          </a:p>
          <a:p>
            <a:r>
              <a:rPr lang="en-US"/>
              <a:t>Data Preprocessing:</a:t>
            </a:r>
          </a:p>
          <a:p>
            <a:pPr lvl="1"/>
            <a:r>
              <a:rPr lang="en-US"/>
              <a:t>Data Collection </a:t>
            </a:r>
          </a:p>
          <a:p>
            <a:pPr lvl="1"/>
            <a:r>
              <a:rPr lang="en-US"/>
              <a:t>Proposed Solutions for Mixing Values</a:t>
            </a:r>
          </a:p>
          <a:p>
            <a:pPr lvl="1"/>
            <a:r>
              <a:rPr lang="en-US"/>
              <a:t>Data Visualization</a:t>
            </a:r>
          </a:p>
          <a:p>
            <a:pPr lvl="1"/>
            <a:r>
              <a:rPr lang="en-US"/>
              <a:t>Encoding Data</a:t>
            </a:r>
          </a:p>
          <a:p>
            <a:r>
              <a:rPr lang="en-US"/>
              <a:t>Prediction Model:</a:t>
            </a:r>
          </a:p>
          <a:p>
            <a:pPr lvl="1"/>
            <a:r>
              <a:rPr lang="en-US" sz="2400"/>
              <a:t>Naïve Bayes Classifier</a:t>
            </a:r>
          </a:p>
          <a:p>
            <a:pPr lvl="1"/>
            <a:r>
              <a:rPr lang="en-US" sz="2400"/>
              <a:t>Logistic Regression </a:t>
            </a:r>
          </a:p>
          <a:p>
            <a:pPr lvl="1"/>
            <a:r>
              <a:rPr lang="en-US" sz="2400"/>
              <a:t>Cross-Validation </a:t>
            </a:r>
          </a:p>
          <a:p>
            <a:pPr lvl="1"/>
            <a:r>
              <a:rPr lang="en-US" sz="2400"/>
              <a:t>KNN</a:t>
            </a:r>
          </a:p>
          <a:p>
            <a:pPr lvl="1"/>
            <a:r>
              <a:rPr lang="en-US" sz="2400"/>
              <a:t>Boosting </a:t>
            </a:r>
          </a:p>
          <a:p>
            <a:pPr lvl="1"/>
            <a:r>
              <a:rPr lang="en-US" sz="2400"/>
              <a:t>Multi-layer-perceptron</a:t>
            </a:r>
          </a:p>
          <a:p>
            <a:pPr lvl="1"/>
            <a:r>
              <a:rPr lang="en-US" sz="2400"/>
              <a:t>Support Vector Machine</a:t>
            </a:r>
          </a:p>
          <a:p>
            <a:pPr lvl="1"/>
            <a:r>
              <a:rPr lang="en-US" sz="2400"/>
              <a:t>Trees Classifier</a:t>
            </a:r>
          </a:p>
          <a:p>
            <a:r>
              <a:rPr lang="en-US"/>
              <a:t>Association Rules:</a:t>
            </a:r>
          </a:p>
          <a:p>
            <a:pPr lvl="1"/>
            <a:r>
              <a:rPr lang="en-US" sz="2000" err="1"/>
              <a:t>Apirori</a:t>
            </a:r>
            <a:r>
              <a:rPr lang="en-US" sz="2000"/>
              <a:t> </a:t>
            </a:r>
            <a:r>
              <a:rPr lang="en-US"/>
              <a:t>Algorithm</a:t>
            </a:r>
          </a:p>
          <a:p>
            <a:r>
              <a:rPr lang="en-US" sz="2000"/>
              <a:t>Conclusion</a:t>
            </a:r>
          </a:p>
          <a:p>
            <a:r>
              <a:rPr lang="en-US" sz="2000"/>
              <a:t>Future Work </a:t>
            </a:r>
          </a:p>
          <a:p>
            <a:r>
              <a:rPr lang="en-US" sz="2000" err="1"/>
              <a:t>Refrences</a:t>
            </a:r>
          </a:p>
          <a:p>
            <a:endParaRPr lang="en-US"/>
          </a:p>
          <a:p>
            <a:pPr lvl="1"/>
            <a:endParaRPr lang="en-US"/>
          </a:p>
        </p:txBody>
      </p:sp>
    </p:spTree>
    <p:extLst>
      <p:ext uri="{BB962C8B-B14F-4D97-AF65-F5344CB8AC3E}">
        <p14:creationId xmlns:p14="http://schemas.microsoft.com/office/powerpoint/2010/main" val="1573078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E3892-0F88-4190-BA15-CD744202AF67}"/>
              </a:ext>
            </a:extLst>
          </p:cNvPr>
          <p:cNvSpPr>
            <a:spLocks noGrp="1"/>
          </p:cNvSpPr>
          <p:nvPr>
            <p:ph type="title"/>
          </p:nvPr>
        </p:nvSpPr>
        <p:spPr/>
        <p:txBody>
          <a:bodyPr/>
          <a:lstStyle/>
          <a:p>
            <a:r>
              <a:rPr lang="en-US"/>
              <a:t>Association Rules</a:t>
            </a:r>
          </a:p>
        </p:txBody>
      </p:sp>
      <p:sp>
        <p:nvSpPr>
          <p:cNvPr id="3" name="Content Placeholder 2">
            <a:extLst>
              <a:ext uri="{FF2B5EF4-FFF2-40B4-BE49-F238E27FC236}">
                <a16:creationId xmlns:a16="http://schemas.microsoft.com/office/drawing/2014/main" id="{AF31232D-06F9-4065-9CA4-CBF3AFCF1873}"/>
              </a:ext>
            </a:extLst>
          </p:cNvPr>
          <p:cNvSpPr>
            <a:spLocks noGrp="1"/>
          </p:cNvSpPr>
          <p:nvPr>
            <p:ph idx="1"/>
          </p:nvPr>
        </p:nvSpPr>
        <p:spPr/>
        <p:txBody>
          <a:bodyPr vert="horz" lIns="91440" tIns="45720" rIns="91440" bIns="45720" rtlCol="0" anchor="t">
            <a:normAutofit lnSpcReduction="10000"/>
          </a:bodyPr>
          <a:lstStyle/>
          <a:p>
            <a:r>
              <a:rPr lang="en-US" dirty="0"/>
              <a:t>After we found all the rules, we will do a little of engineering to build a search engine</a:t>
            </a:r>
          </a:p>
          <a:p>
            <a:r>
              <a:rPr lang="en-US" dirty="0"/>
              <a:t>First, we will use boosting model to predict whether or not the person earns less than 50k</a:t>
            </a:r>
          </a:p>
          <a:p>
            <a:r>
              <a:rPr lang="en-US" dirty="0"/>
              <a:t>We select top most efficient rules and store those into an array</a:t>
            </a:r>
          </a:p>
          <a:p>
            <a:r>
              <a:rPr lang="en-US" dirty="0"/>
              <a:t>We will then take inputs from the user and compare to our rules. </a:t>
            </a:r>
          </a:p>
          <a:p>
            <a:r>
              <a:rPr lang="en-US" dirty="0"/>
              <a:t>We will select the rule that has the most common with inputs from the user </a:t>
            </a:r>
          </a:p>
          <a:p>
            <a:r>
              <a:rPr lang="en-US" dirty="0"/>
              <a:t>As a result, that rule would be the recommendation for the user </a:t>
            </a:r>
          </a:p>
        </p:txBody>
      </p:sp>
    </p:spTree>
    <p:extLst>
      <p:ext uri="{BB962C8B-B14F-4D97-AF65-F5344CB8AC3E}">
        <p14:creationId xmlns:p14="http://schemas.microsoft.com/office/powerpoint/2010/main" val="3728412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7BF3D-BBF0-47AA-8EA0-FB47CB6B0350}"/>
              </a:ext>
            </a:extLst>
          </p:cNvPr>
          <p:cNvSpPr>
            <a:spLocks noGrp="1"/>
          </p:cNvSpPr>
          <p:nvPr>
            <p:ph type="title"/>
          </p:nvPr>
        </p:nvSpPr>
        <p:spPr/>
        <p:txBody>
          <a:bodyPr/>
          <a:lstStyle/>
          <a:p>
            <a:r>
              <a:rPr lang="en-US"/>
              <a:t> Summary</a:t>
            </a:r>
          </a:p>
        </p:txBody>
      </p:sp>
      <p:sp>
        <p:nvSpPr>
          <p:cNvPr id="3" name="Content Placeholder 2">
            <a:extLst>
              <a:ext uri="{FF2B5EF4-FFF2-40B4-BE49-F238E27FC236}">
                <a16:creationId xmlns:a16="http://schemas.microsoft.com/office/drawing/2014/main" id="{C7A66A6A-F22F-4BF4-9B2B-531B53C44AFC}"/>
              </a:ext>
            </a:extLst>
          </p:cNvPr>
          <p:cNvSpPr>
            <a:spLocks noGrp="1"/>
          </p:cNvSpPr>
          <p:nvPr>
            <p:ph idx="1"/>
          </p:nvPr>
        </p:nvSpPr>
        <p:spPr/>
        <p:txBody>
          <a:bodyPr vert="horz" lIns="91440" tIns="45720" rIns="91440" bIns="45720" rtlCol="0" anchor="t">
            <a:normAutofit fontScale="92500" lnSpcReduction="10000"/>
          </a:bodyPr>
          <a:lstStyle/>
          <a:p>
            <a:r>
              <a:rPr lang="en-US" dirty="0"/>
              <a:t>From our point of view, the person who is likely to earn more than 50k will be the man, who lives in the United States, he has long years in education, he is a hard-worker, he is a husband and married with civilization , and finally he likely opens his own business (Maybe he is a boss)</a:t>
            </a:r>
          </a:p>
          <a:p>
            <a:r>
              <a:rPr lang="en-US" dirty="0"/>
              <a:t>The person who is likely to earn less than 50k will be the man, who lives in the US, he does not have long education, he is never married and young</a:t>
            </a:r>
          </a:p>
          <a:p>
            <a:r>
              <a:rPr lang="en-US" dirty="0"/>
              <a:t>Boosting method is going to be the best model to predict our data because it turns a weak learner to strong learner. </a:t>
            </a:r>
          </a:p>
          <a:p>
            <a:r>
              <a:rPr lang="en-US" dirty="0"/>
              <a:t>We also use </a:t>
            </a:r>
            <a:r>
              <a:rPr lang="en-US" dirty="0" err="1"/>
              <a:t>AdaBoosting</a:t>
            </a:r>
            <a:r>
              <a:rPr lang="en-US" dirty="0"/>
              <a:t> but the it brings to the same result</a:t>
            </a:r>
          </a:p>
          <a:p>
            <a:endParaRPr lang="en-US"/>
          </a:p>
        </p:txBody>
      </p:sp>
    </p:spTree>
    <p:extLst>
      <p:ext uri="{BB962C8B-B14F-4D97-AF65-F5344CB8AC3E}">
        <p14:creationId xmlns:p14="http://schemas.microsoft.com/office/powerpoint/2010/main" val="32249377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6DE19-3BE8-44AF-B348-64F9B12289CF}"/>
              </a:ext>
            </a:extLst>
          </p:cNvPr>
          <p:cNvSpPr>
            <a:spLocks noGrp="1"/>
          </p:cNvSpPr>
          <p:nvPr>
            <p:ph type="title"/>
          </p:nvPr>
        </p:nvSpPr>
        <p:spPr/>
        <p:txBody>
          <a:bodyPr/>
          <a:lstStyle/>
          <a:p>
            <a:r>
              <a:rPr lang="en-US"/>
              <a:t>Future Work</a:t>
            </a:r>
          </a:p>
        </p:txBody>
      </p:sp>
      <p:sp>
        <p:nvSpPr>
          <p:cNvPr id="3" name="Content Placeholder 2">
            <a:extLst>
              <a:ext uri="{FF2B5EF4-FFF2-40B4-BE49-F238E27FC236}">
                <a16:creationId xmlns:a16="http://schemas.microsoft.com/office/drawing/2014/main" id="{069BBE14-7D28-4191-8557-3CB1CD52A7DC}"/>
              </a:ext>
            </a:extLst>
          </p:cNvPr>
          <p:cNvSpPr>
            <a:spLocks noGrp="1"/>
          </p:cNvSpPr>
          <p:nvPr>
            <p:ph idx="1"/>
          </p:nvPr>
        </p:nvSpPr>
        <p:spPr/>
        <p:txBody>
          <a:bodyPr vert="horz" lIns="91440" tIns="45720" rIns="91440" bIns="45720" rtlCol="0" anchor="t">
            <a:normAutofit/>
          </a:bodyPr>
          <a:lstStyle/>
          <a:p>
            <a:r>
              <a:rPr lang="en-US"/>
              <a:t>We will then implement a backend rest-full API using Python </a:t>
            </a:r>
            <a:r>
              <a:rPr lang="en-US" err="1"/>
              <a:t>django</a:t>
            </a:r>
            <a:r>
              <a:rPr lang="en-US"/>
              <a:t> to build up a web application where you can go there and provide some of your background, get the prediction result and get some recommendation of what you can do to improve your income</a:t>
            </a:r>
          </a:p>
          <a:p>
            <a:r>
              <a:rPr lang="en-US"/>
              <a:t>We will also try to get a better result with Artificial Neural Network in which we can expect that will have more accuracy</a:t>
            </a:r>
          </a:p>
          <a:p>
            <a:r>
              <a:rPr lang="en-US"/>
              <a:t>We will also try to finish using SVM model to predict the mixing values </a:t>
            </a:r>
          </a:p>
        </p:txBody>
      </p:sp>
    </p:spTree>
    <p:extLst>
      <p:ext uri="{BB962C8B-B14F-4D97-AF65-F5344CB8AC3E}">
        <p14:creationId xmlns:p14="http://schemas.microsoft.com/office/powerpoint/2010/main" val="41929288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9202B-F721-4B1C-BA01-40EA3DC50417}"/>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3AACDFF5-2377-4ADC-96EE-80FF5A5CD19A}"/>
              </a:ext>
            </a:extLst>
          </p:cNvPr>
          <p:cNvSpPr>
            <a:spLocks noGrp="1"/>
          </p:cNvSpPr>
          <p:nvPr>
            <p:ph idx="1"/>
          </p:nvPr>
        </p:nvSpPr>
        <p:spPr/>
        <p:txBody>
          <a:bodyPr vert="horz" lIns="91440" tIns="45720" rIns="91440" bIns="45720" rtlCol="0" anchor="t">
            <a:normAutofit fontScale="92500" lnSpcReduction="20000"/>
          </a:bodyPr>
          <a:lstStyle/>
          <a:p>
            <a:r>
              <a:rPr lang="en-US" sz="1900" dirty="0">
                <a:hlinkClick r:id="rId2"/>
              </a:rPr>
              <a:t>http://scikit-learn.org/stable/modules/generated/sklearn.feature_selection.RFE.html</a:t>
            </a:r>
            <a:endParaRPr lang="en-US" sz="1900" dirty="0"/>
          </a:p>
          <a:p>
            <a:r>
              <a:rPr lang="en-US" sz="1900" dirty="0">
                <a:hlinkClick r:id="rId3"/>
              </a:rPr>
              <a:t>https://archive.ics.uci.edu/ml/datasets/census+income</a:t>
            </a:r>
          </a:p>
          <a:p>
            <a:r>
              <a:rPr lang="en-US" sz="1900" dirty="0">
                <a:hlinkClick r:id="rId4"/>
              </a:rPr>
              <a:t>http://scikit-learn.org/stable/modules/generated/sklearn.neighbors.KNeighborsClassifier.html</a:t>
            </a:r>
            <a:endParaRPr lang="en-US" sz="1900" dirty="0"/>
          </a:p>
          <a:p>
            <a:r>
              <a:rPr lang="en-US" sz="1900" dirty="0">
                <a:hlinkClick r:id="rId5"/>
              </a:rPr>
              <a:t>https://ashokharnal.wordpress.com/2015/01/20/a-working-example-of-k-d-tree-formation-and-k-nearest-neighbor-algorithms/</a:t>
            </a:r>
          </a:p>
          <a:p>
            <a:r>
              <a:rPr lang="en-US" sz="1900" dirty="0"/>
              <a:t>https://en.wikipedia.org/wiki/AdaBoost</a:t>
            </a:r>
          </a:p>
          <a:p>
            <a:r>
              <a:rPr lang="en-US" sz="1900" dirty="0">
                <a:hlinkClick r:id="rId6"/>
              </a:rPr>
              <a:t>http://scikit-learn.org/stable/modules/generated/sklearn.ensemble.RandomForestClassifier.html</a:t>
            </a:r>
            <a:endParaRPr lang="en-US" sz="1900" dirty="0"/>
          </a:p>
          <a:p>
            <a:r>
              <a:rPr lang="en-US" sz="1900" dirty="0">
                <a:hlinkClick r:id="rId7"/>
              </a:rPr>
              <a:t>https://machinelearningmastery.com/feature-importance-and-feature-selection-with-xgboost-in-python/</a:t>
            </a:r>
          </a:p>
          <a:p>
            <a:r>
              <a:rPr lang="en-US" sz="1900" dirty="0">
                <a:hlinkClick r:id="rId8"/>
              </a:rPr>
              <a:t>http://www.blopig.com/blog/2017/07/using-random-forests-in-python-with-scikit-learn/</a:t>
            </a:r>
            <a:endParaRPr lang="en-US" sz="1900" dirty="0"/>
          </a:p>
          <a:p>
            <a:endParaRPr lang="en-US" sz="1900" dirty="0"/>
          </a:p>
          <a:p>
            <a:endParaRPr lang="en-US" sz="1900" dirty="0"/>
          </a:p>
          <a:p>
            <a:endParaRPr lang="en-US" sz="1900" dirty="0"/>
          </a:p>
          <a:p>
            <a:endParaRPr lang="en-US" sz="1900" dirty="0"/>
          </a:p>
        </p:txBody>
      </p:sp>
    </p:spTree>
    <p:extLst>
      <p:ext uri="{BB962C8B-B14F-4D97-AF65-F5344CB8AC3E}">
        <p14:creationId xmlns:p14="http://schemas.microsoft.com/office/powerpoint/2010/main" val="2596968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EE459-D251-4248-9AE3-40C78B04571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A9C10B0-0566-4168-AD1B-44AF81159C99}"/>
              </a:ext>
            </a:extLst>
          </p:cNvPr>
          <p:cNvSpPr>
            <a:spLocks noGrp="1"/>
          </p:cNvSpPr>
          <p:nvPr>
            <p:ph idx="1"/>
          </p:nvPr>
        </p:nvSpPr>
        <p:spPr/>
        <p:txBody>
          <a:bodyPr>
            <a:normAutofit fontScale="85000" lnSpcReduction="20000"/>
          </a:bodyPr>
          <a:lstStyle/>
          <a:p>
            <a:r>
              <a:rPr lang="en-US" dirty="0"/>
              <a:t>[1] “Census Income.” </a:t>
            </a:r>
            <a:r>
              <a:rPr lang="en-US" i="1" dirty="0"/>
              <a:t>Data Mining with R</a:t>
            </a:r>
            <a:r>
              <a:rPr lang="en-US" dirty="0"/>
              <a:t>, individual.utoronto.ca/</a:t>
            </a:r>
            <a:r>
              <a:rPr lang="en-US" dirty="0" err="1"/>
              <a:t>zabet</a:t>
            </a:r>
            <a:r>
              <a:rPr lang="en-US" dirty="0"/>
              <a:t>/census-income.html.</a:t>
            </a:r>
          </a:p>
          <a:p>
            <a:r>
              <a:rPr lang="en-US" dirty="0"/>
              <a:t>[2] https://cseweb.ucsd.edu/~jmcauley/cse190/reports/sp15/024.pdf , by Jim </a:t>
            </a:r>
            <a:r>
              <a:rPr lang="en-US" dirty="0" err="1"/>
              <a:t>Cauley</a:t>
            </a:r>
            <a:endParaRPr lang="en-US" dirty="0"/>
          </a:p>
          <a:p>
            <a:r>
              <a:rPr lang="en-US" dirty="0"/>
              <a:t>[3] https://cseweb.ucsd.edu/classes/wi17/cse258-a/reports/a120.pdf , by Vidya </a:t>
            </a:r>
            <a:r>
              <a:rPr lang="en-US" dirty="0" err="1"/>
              <a:t>Chockalingam</a:t>
            </a:r>
            <a:r>
              <a:rPr lang="en-US" dirty="0"/>
              <a:t>, </a:t>
            </a:r>
            <a:r>
              <a:rPr lang="en-US" dirty="0" err="1"/>
              <a:t>Sejal</a:t>
            </a:r>
            <a:r>
              <a:rPr lang="en-US" dirty="0"/>
              <a:t> Shah, and Ronit Shaw</a:t>
            </a:r>
          </a:p>
          <a:p>
            <a:r>
              <a:rPr lang="en-US" dirty="0"/>
              <a:t>[4]</a:t>
            </a:r>
            <a:r>
              <a:rPr lang="en-US" dirty="0" err="1"/>
              <a:t>Antonov</a:t>
            </a:r>
            <a:r>
              <a:rPr lang="en-US" dirty="0"/>
              <a:t>, Anton </a:t>
            </a:r>
            <a:r>
              <a:rPr lang="en-US" dirty="0" err="1"/>
              <a:t>Antonov</a:t>
            </a:r>
            <a:r>
              <a:rPr lang="en-US" dirty="0"/>
              <a:t>. “Classification and Association Rules for Census Income Data.” </a:t>
            </a:r>
            <a:r>
              <a:rPr lang="en-US" i="1" dirty="0"/>
              <a:t>Mathematica for Prediction Algorithms</a:t>
            </a:r>
            <a:r>
              <a:rPr lang="en-US" dirty="0"/>
              <a:t>, 1 Apr. 2016, mathematicaforprediction.wordpress.com/2014/03/30/classification-and-association-rules-for-census-income-data/.</a:t>
            </a:r>
          </a:p>
          <a:p>
            <a:r>
              <a:rPr lang="en-US" dirty="0"/>
              <a:t>[5] “</a:t>
            </a:r>
            <a:r>
              <a:rPr lang="en-US" dirty="0" err="1"/>
              <a:t>Sklearn.feature_selection.RFE</a:t>
            </a:r>
            <a:r>
              <a:rPr lang="en-US" dirty="0"/>
              <a:t>¶.” </a:t>
            </a:r>
            <a:r>
              <a:rPr lang="en-US" i="1" dirty="0" err="1"/>
              <a:t>Sklearn.feature_selection.RFE</a:t>
            </a:r>
            <a:r>
              <a:rPr lang="en-US" i="1" dirty="0"/>
              <a:t> - </a:t>
            </a:r>
            <a:r>
              <a:rPr lang="en-US" i="1" dirty="0" err="1"/>
              <a:t>Scikit</a:t>
            </a:r>
            <a:r>
              <a:rPr lang="en-US" i="1" dirty="0"/>
              <a:t>-Learn 0.19.1 Documentation</a:t>
            </a:r>
            <a:r>
              <a:rPr lang="en-US" dirty="0"/>
              <a:t>, scikit-learn.org/stable/modules/generated/sklearn.feature_selection.RFE.html.</a:t>
            </a:r>
          </a:p>
        </p:txBody>
      </p:sp>
    </p:spTree>
    <p:extLst>
      <p:ext uri="{BB962C8B-B14F-4D97-AF65-F5344CB8AC3E}">
        <p14:creationId xmlns:p14="http://schemas.microsoft.com/office/powerpoint/2010/main" val="706522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6C65D-E1CE-4E21-8185-98ADB3813DCD}"/>
              </a:ext>
            </a:extLst>
          </p:cNvPr>
          <p:cNvSpPr>
            <a:spLocks noGrp="1"/>
          </p:cNvSpPr>
          <p:nvPr>
            <p:ph type="title"/>
          </p:nvPr>
        </p:nvSpPr>
        <p:spPr/>
        <p:txBody>
          <a:bodyPr/>
          <a:lstStyle/>
          <a:p>
            <a:r>
              <a:rPr lang="en-US"/>
              <a:t>Objectives</a:t>
            </a:r>
          </a:p>
        </p:txBody>
      </p:sp>
      <p:sp>
        <p:nvSpPr>
          <p:cNvPr id="3" name="Content Placeholder 2">
            <a:extLst>
              <a:ext uri="{FF2B5EF4-FFF2-40B4-BE49-F238E27FC236}">
                <a16:creationId xmlns:a16="http://schemas.microsoft.com/office/drawing/2014/main" id="{D70825ED-9081-4B9D-902E-A446CA36962D}"/>
              </a:ext>
            </a:extLst>
          </p:cNvPr>
          <p:cNvSpPr>
            <a:spLocks noGrp="1"/>
          </p:cNvSpPr>
          <p:nvPr>
            <p:ph idx="1"/>
          </p:nvPr>
        </p:nvSpPr>
        <p:spPr/>
        <p:txBody>
          <a:bodyPr vert="horz" lIns="91440" tIns="45720" rIns="91440" bIns="45720" rtlCol="0" anchor="t">
            <a:normAutofit/>
          </a:bodyPr>
          <a:lstStyle/>
          <a:p>
            <a:r>
              <a:rPr lang="en-US"/>
              <a:t>In this research, we aim to find the answers to the following questions:</a:t>
            </a:r>
          </a:p>
          <a:p>
            <a:r>
              <a:rPr lang="en-US"/>
              <a:t>1. What is the best way to tackle down mixing values?</a:t>
            </a:r>
          </a:p>
          <a:p>
            <a:r>
              <a:rPr lang="en-US"/>
              <a:t>2. What are some characteristics that highly impact the person's income? (For example, age, degree, race and so on)</a:t>
            </a:r>
          </a:p>
          <a:p>
            <a:r>
              <a:rPr lang="en-US"/>
              <a:t>3. How do we can make an accurate recommendation for a person who earn less than 50k? </a:t>
            </a:r>
          </a:p>
        </p:txBody>
      </p:sp>
    </p:spTree>
    <p:extLst>
      <p:ext uri="{BB962C8B-B14F-4D97-AF65-F5344CB8AC3E}">
        <p14:creationId xmlns:p14="http://schemas.microsoft.com/office/powerpoint/2010/main" val="2555735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224C28B3-E902-49D1-98A0-582D277A0E00}"/>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a:extLst>
              <a:ext uri="{FF2B5EF4-FFF2-40B4-BE49-F238E27FC236}">
                <a16:creationId xmlns:a16="http://schemas.microsoft.com/office/drawing/2014/main" id="{F3A6C14C-E755-4A02-821B-6EA2D4C9F20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a:extLst>
              <a:ext uri="{FF2B5EF4-FFF2-40B4-BE49-F238E27FC236}">
                <a16:creationId xmlns:a16="http://schemas.microsoft.com/office/drawing/2014/main" id="{6478287C-E119-4E9C-95B0-518478BD9D0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EA4A294F-6D36-425B-8632-27FD6A284D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F4979F40-3A44-4CCB-9EB7-F8318BCE57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15291D39-6B03-4BB5-BFC6-CBF11E90BFD6}"/>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4" name="Rectangle 23">
            <a:extLst>
              <a:ext uri="{FF2B5EF4-FFF2-40B4-BE49-F238E27FC236}">
                <a16:creationId xmlns:a16="http://schemas.microsoft.com/office/drawing/2014/main" id="{AFD071FA-0514-4371-9568-86216A1F46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211DDA4-E7B5-4325-A844-B7F59B084B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8" name="Picture 27">
            <a:extLst>
              <a:ext uri="{FF2B5EF4-FFF2-40B4-BE49-F238E27FC236}">
                <a16:creationId xmlns:a16="http://schemas.microsoft.com/office/drawing/2014/main" id="{0D58E222-6309-4F79-AC20-9D3C69CD9B16}"/>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pic>
        <p:nvPicPr>
          <p:cNvPr id="5" name="Picture 5" descr="A close up of a cell phone&#10;&#10;Description generated with high confidence">
            <a:extLst>
              <a:ext uri="{FF2B5EF4-FFF2-40B4-BE49-F238E27FC236}">
                <a16:creationId xmlns:a16="http://schemas.microsoft.com/office/drawing/2014/main" id="{716F858F-AD6D-4DEC-BB3E-7FD35996E975}"/>
              </a:ext>
            </a:extLst>
          </p:cNvPr>
          <p:cNvPicPr>
            <a:picLocks noGrp="1" noChangeAspect="1"/>
          </p:cNvPicPr>
          <p:nvPr>
            <p:ph sz="half" idx="2"/>
          </p:nvPr>
        </p:nvPicPr>
        <p:blipFill>
          <a:blip r:embed="rId5"/>
          <a:stretch>
            <a:fillRect/>
          </a:stretch>
        </p:blipFill>
        <p:spPr>
          <a:xfrm>
            <a:off x="5550399" y="640080"/>
            <a:ext cx="5720861" cy="5577840"/>
          </a:xfrm>
          <a:prstGeom prst="rect">
            <a:avLst/>
          </a:prstGeom>
          <a:ln>
            <a:noFill/>
          </a:ln>
          <a:effectLst>
            <a:outerShdw blurRad="76200" dist="63500" dir="5040000" algn="tl" rotWithShape="0">
              <a:srgbClr val="000000">
                <a:alpha val="41000"/>
              </a:srgbClr>
            </a:outerShdw>
          </a:effectLst>
        </p:spPr>
      </p:pic>
      <p:sp>
        <p:nvSpPr>
          <p:cNvPr id="2" name="Title 1">
            <a:extLst>
              <a:ext uri="{FF2B5EF4-FFF2-40B4-BE49-F238E27FC236}">
                <a16:creationId xmlns:a16="http://schemas.microsoft.com/office/drawing/2014/main" id="{A3182809-C621-41D9-87CE-AB378194CE90}"/>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a:t>Data Preprocessing </a:t>
            </a:r>
          </a:p>
        </p:txBody>
      </p:sp>
      <p:sp>
        <p:nvSpPr>
          <p:cNvPr id="3" name="Content Placeholder 2">
            <a:extLst>
              <a:ext uri="{FF2B5EF4-FFF2-40B4-BE49-F238E27FC236}">
                <a16:creationId xmlns:a16="http://schemas.microsoft.com/office/drawing/2014/main" id="{E62542E7-8C0C-454B-BE58-A7C57F9A86F5}"/>
              </a:ext>
            </a:extLst>
          </p:cNvPr>
          <p:cNvSpPr>
            <a:spLocks noGrp="1"/>
          </p:cNvSpPr>
          <p:nvPr>
            <p:ph sz="half" idx="1"/>
          </p:nvPr>
        </p:nvSpPr>
        <p:spPr>
          <a:xfrm>
            <a:off x="680321" y="2336873"/>
            <a:ext cx="3656289" cy="3599316"/>
          </a:xfrm>
        </p:spPr>
        <p:txBody>
          <a:bodyPr vert="horz" lIns="91440" tIns="45720" rIns="91440" bIns="45720" rtlCol="0">
            <a:normAutofit/>
          </a:bodyPr>
          <a:lstStyle/>
          <a:p>
            <a:endParaRPr lang="en-US" sz="1400"/>
          </a:p>
        </p:txBody>
      </p:sp>
    </p:spTree>
    <p:extLst>
      <p:ext uri="{BB962C8B-B14F-4D97-AF65-F5344CB8AC3E}">
        <p14:creationId xmlns:p14="http://schemas.microsoft.com/office/powerpoint/2010/main" val="2104267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16E59-6083-4C3D-A100-D04254BFFB04}"/>
              </a:ext>
            </a:extLst>
          </p:cNvPr>
          <p:cNvSpPr>
            <a:spLocks noGrp="1"/>
          </p:cNvSpPr>
          <p:nvPr>
            <p:ph type="title"/>
          </p:nvPr>
        </p:nvSpPr>
        <p:spPr/>
        <p:txBody>
          <a:bodyPr/>
          <a:lstStyle/>
          <a:p>
            <a:r>
              <a:rPr lang="en-US"/>
              <a:t>Data Preprocessing - Data Collection</a:t>
            </a:r>
          </a:p>
        </p:txBody>
      </p:sp>
      <p:sp>
        <p:nvSpPr>
          <p:cNvPr id="3" name="Content Placeholder 2">
            <a:extLst>
              <a:ext uri="{FF2B5EF4-FFF2-40B4-BE49-F238E27FC236}">
                <a16:creationId xmlns:a16="http://schemas.microsoft.com/office/drawing/2014/main" id="{401ACA12-DEEE-4685-A401-B7C5818CF079}"/>
              </a:ext>
            </a:extLst>
          </p:cNvPr>
          <p:cNvSpPr>
            <a:spLocks noGrp="1"/>
          </p:cNvSpPr>
          <p:nvPr>
            <p:ph idx="1"/>
          </p:nvPr>
        </p:nvSpPr>
        <p:spPr/>
        <p:txBody>
          <a:bodyPr vert="horz" lIns="91440" tIns="45720" rIns="91440" bIns="45720" rtlCol="0" anchor="t">
            <a:normAutofit fontScale="92500"/>
          </a:bodyPr>
          <a:lstStyle/>
          <a:p>
            <a:pPr marL="0" indent="0">
              <a:buNone/>
            </a:pPr>
            <a:endParaRPr lang="en-US"/>
          </a:p>
          <a:p>
            <a:r>
              <a:rPr lang="en-US"/>
              <a:t>We got our data from</a:t>
            </a:r>
          </a:p>
          <a:p>
            <a:r>
              <a:rPr lang="en-US">
                <a:hlinkClick r:id="rId2"/>
              </a:rPr>
              <a:t>https://archive.ics.uci.edu/ml/datasets/census+income</a:t>
            </a:r>
          </a:p>
          <a:p>
            <a:r>
              <a:rPr lang="en-US"/>
              <a:t>This set of data has 32561 rows, and 14 attributes</a:t>
            </a:r>
          </a:p>
          <a:p>
            <a:r>
              <a:rPr lang="en-US"/>
              <a:t>This set of data has 2399 rows that contain unknow values</a:t>
            </a:r>
          </a:p>
          <a:p>
            <a:r>
              <a:rPr lang="en-US"/>
              <a:t>The last attribute is binary classification label </a:t>
            </a:r>
          </a:p>
          <a:p>
            <a:r>
              <a:rPr lang="en-US"/>
              <a:t>Attributes: Age, </a:t>
            </a:r>
            <a:r>
              <a:rPr lang="en-US" err="1"/>
              <a:t>workclass</a:t>
            </a:r>
            <a:r>
              <a:rPr lang="en-US"/>
              <a:t>, </a:t>
            </a:r>
            <a:r>
              <a:rPr lang="en-US" err="1"/>
              <a:t>fnlwgt</a:t>
            </a:r>
            <a:r>
              <a:rPr lang="en-US"/>
              <a:t>, education, </a:t>
            </a:r>
            <a:r>
              <a:rPr lang="en-US" err="1"/>
              <a:t>educationnum</a:t>
            </a:r>
            <a:r>
              <a:rPr lang="en-US"/>
              <a:t>, marital-status, occupation, relationship, race, sex, capital-gain, capital-loss, hours-per-week, native-country, income</a:t>
            </a:r>
          </a:p>
        </p:txBody>
      </p:sp>
    </p:spTree>
    <p:extLst>
      <p:ext uri="{BB962C8B-B14F-4D97-AF65-F5344CB8AC3E}">
        <p14:creationId xmlns:p14="http://schemas.microsoft.com/office/powerpoint/2010/main" val="3263087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AF81B-10CA-44D3-A490-6A49AF39E97F}"/>
              </a:ext>
            </a:extLst>
          </p:cNvPr>
          <p:cNvSpPr>
            <a:spLocks noGrp="1"/>
          </p:cNvSpPr>
          <p:nvPr>
            <p:ph type="title"/>
          </p:nvPr>
        </p:nvSpPr>
        <p:spPr/>
        <p:txBody>
          <a:bodyPr/>
          <a:lstStyle/>
          <a:p>
            <a:r>
              <a:rPr lang="en-US"/>
              <a:t>Data Preprocessing – Mixing Values</a:t>
            </a:r>
          </a:p>
        </p:txBody>
      </p:sp>
      <p:sp>
        <p:nvSpPr>
          <p:cNvPr id="3" name="Content Placeholder 2">
            <a:extLst>
              <a:ext uri="{FF2B5EF4-FFF2-40B4-BE49-F238E27FC236}">
                <a16:creationId xmlns:a16="http://schemas.microsoft.com/office/drawing/2014/main" id="{01A20C03-8C57-4B1B-A0C8-5E10859010C0}"/>
              </a:ext>
            </a:extLst>
          </p:cNvPr>
          <p:cNvSpPr>
            <a:spLocks noGrp="1"/>
          </p:cNvSpPr>
          <p:nvPr>
            <p:ph idx="1"/>
          </p:nvPr>
        </p:nvSpPr>
        <p:spPr/>
        <p:txBody>
          <a:bodyPr vert="horz" lIns="91440" tIns="45720" rIns="91440" bIns="45720" rtlCol="0" anchor="t">
            <a:normAutofit/>
          </a:bodyPr>
          <a:lstStyle/>
          <a:p>
            <a:r>
              <a:rPr lang="en-US"/>
              <a:t>Truth data is important, so we have tried several ways to fix mixing values problems</a:t>
            </a:r>
          </a:p>
          <a:p>
            <a:r>
              <a:rPr lang="en-US"/>
              <a:t>1. Eliminate or delete every line of data that has unknow values</a:t>
            </a:r>
          </a:p>
          <a:p>
            <a:r>
              <a:rPr lang="en-US"/>
              <a:t>2. Replace every unknow values with the average values </a:t>
            </a:r>
          </a:p>
          <a:p>
            <a:r>
              <a:rPr lang="en-US"/>
              <a:t>3. Replace every unknow values with the mod values </a:t>
            </a:r>
          </a:p>
          <a:p>
            <a:r>
              <a:rPr lang="en-US"/>
              <a:t>4. Use SVM to predict the outcome of unknow values (This is our new proposed solution to fix mixing values)</a:t>
            </a:r>
          </a:p>
        </p:txBody>
      </p:sp>
    </p:spTree>
    <p:extLst>
      <p:ext uri="{BB962C8B-B14F-4D97-AF65-F5344CB8AC3E}">
        <p14:creationId xmlns:p14="http://schemas.microsoft.com/office/powerpoint/2010/main" val="22530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4C48A-17B9-405E-919A-D03526FC73EC}"/>
              </a:ext>
            </a:extLst>
          </p:cNvPr>
          <p:cNvSpPr>
            <a:spLocks noGrp="1"/>
          </p:cNvSpPr>
          <p:nvPr>
            <p:ph type="title"/>
          </p:nvPr>
        </p:nvSpPr>
        <p:spPr/>
        <p:txBody>
          <a:bodyPr/>
          <a:lstStyle/>
          <a:p>
            <a:r>
              <a:rPr lang="en-US"/>
              <a:t>Data Preprocessing – Use SVM for Mixing Values</a:t>
            </a:r>
          </a:p>
        </p:txBody>
      </p:sp>
      <p:sp>
        <p:nvSpPr>
          <p:cNvPr id="3" name="Content Placeholder 2">
            <a:extLst>
              <a:ext uri="{FF2B5EF4-FFF2-40B4-BE49-F238E27FC236}">
                <a16:creationId xmlns:a16="http://schemas.microsoft.com/office/drawing/2014/main" id="{F8D9099B-499A-461A-BEF8-FB41D9484AE1}"/>
              </a:ext>
            </a:extLst>
          </p:cNvPr>
          <p:cNvSpPr>
            <a:spLocks noGrp="1"/>
          </p:cNvSpPr>
          <p:nvPr>
            <p:ph idx="1"/>
          </p:nvPr>
        </p:nvSpPr>
        <p:spPr/>
        <p:txBody>
          <a:bodyPr vert="horz" lIns="91440" tIns="45720" rIns="91440" bIns="45720" rtlCol="0" anchor="t">
            <a:normAutofit/>
          </a:bodyPr>
          <a:lstStyle/>
          <a:p>
            <a:r>
              <a:rPr lang="en-US"/>
              <a:t>SVM's task in this case is to predict the outcome class from multiple class labels for a one unknow value</a:t>
            </a:r>
          </a:p>
          <a:p>
            <a:r>
              <a:rPr lang="en-US"/>
              <a:t>SVM's library: https://www.csie.ntu.edu.tw/~cjlin/libsvm/</a:t>
            </a:r>
          </a:p>
          <a:p>
            <a:r>
              <a:rPr lang="en-US"/>
              <a:t>Algorithms:</a:t>
            </a:r>
          </a:p>
          <a:p>
            <a:pPr lvl="1"/>
            <a:r>
              <a:rPr lang="en-US"/>
              <a:t>Separate or filter complete data and mixing values into different files </a:t>
            </a:r>
          </a:p>
          <a:p>
            <a:pPr lvl="1"/>
            <a:r>
              <a:rPr lang="en-US"/>
              <a:t>Scan through mixing value files and filter mixing values into the same category of mixing value files</a:t>
            </a:r>
          </a:p>
          <a:p>
            <a:pPr lvl="1"/>
            <a:r>
              <a:rPr lang="en-US"/>
              <a:t>We will remove any row that has more than two mixing values </a:t>
            </a:r>
          </a:p>
          <a:p>
            <a:pPr lvl="1"/>
            <a:r>
              <a:rPr lang="en-US"/>
              <a:t>Scan through each category files and apply SVM algorithms, and replace any mixing value from prediction </a:t>
            </a:r>
          </a:p>
        </p:txBody>
      </p:sp>
    </p:spTree>
    <p:extLst>
      <p:ext uri="{BB962C8B-B14F-4D97-AF65-F5344CB8AC3E}">
        <p14:creationId xmlns:p14="http://schemas.microsoft.com/office/powerpoint/2010/main" val="2360154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FC0F-563F-40E9-A00A-7889A0440759}"/>
              </a:ext>
            </a:extLst>
          </p:cNvPr>
          <p:cNvSpPr>
            <a:spLocks noGrp="1"/>
          </p:cNvSpPr>
          <p:nvPr>
            <p:ph type="title"/>
          </p:nvPr>
        </p:nvSpPr>
        <p:spPr/>
        <p:txBody>
          <a:bodyPr/>
          <a:lstStyle/>
          <a:p>
            <a:r>
              <a:rPr lang="en-US"/>
              <a:t>Data Preprocessing – Continued </a:t>
            </a:r>
          </a:p>
        </p:txBody>
      </p:sp>
      <p:pic>
        <p:nvPicPr>
          <p:cNvPr id="8" name="Picture 8" descr="Screen of a cell phone&#10;&#10;Description generated with high confidence">
            <a:extLst>
              <a:ext uri="{FF2B5EF4-FFF2-40B4-BE49-F238E27FC236}">
                <a16:creationId xmlns:a16="http://schemas.microsoft.com/office/drawing/2014/main" id="{7E0C1347-51CE-49ED-9029-3BFA08C365E9}"/>
              </a:ext>
            </a:extLst>
          </p:cNvPr>
          <p:cNvPicPr>
            <a:picLocks noGrp="1" noChangeAspect="1"/>
          </p:cNvPicPr>
          <p:nvPr>
            <p:ph idx="1"/>
          </p:nvPr>
        </p:nvPicPr>
        <p:blipFill>
          <a:blip r:embed="rId2"/>
          <a:stretch>
            <a:fillRect/>
          </a:stretch>
        </p:blipFill>
        <p:spPr>
          <a:xfrm>
            <a:off x="306509" y="2019606"/>
            <a:ext cx="11511671" cy="1185851"/>
          </a:xfrm>
          <a:prstGeom prst="rect">
            <a:avLst/>
          </a:prstGeom>
        </p:spPr>
      </p:pic>
      <p:sp>
        <p:nvSpPr>
          <p:cNvPr id="10" name="Arrow: Right 9">
            <a:extLst>
              <a:ext uri="{FF2B5EF4-FFF2-40B4-BE49-F238E27FC236}">
                <a16:creationId xmlns:a16="http://schemas.microsoft.com/office/drawing/2014/main" id="{AAB6A4F2-1755-48B5-A123-7BBC5C6F81A0}"/>
              </a:ext>
            </a:extLst>
          </p:cNvPr>
          <p:cNvSpPr/>
          <p:nvPr/>
        </p:nvSpPr>
        <p:spPr>
          <a:xfrm rot="5400000">
            <a:off x="1739285" y="3251382"/>
            <a:ext cx="432069" cy="5133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4" descr="Screen of a cell phone&#10;&#10;Description generated with high confidence">
            <a:extLst>
              <a:ext uri="{FF2B5EF4-FFF2-40B4-BE49-F238E27FC236}">
                <a16:creationId xmlns:a16="http://schemas.microsoft.com/office/drawing/2014/main" id="{494CC03D-26B0-4F8E-AB38-BE8A9FF6330B}"/>
              </a:ext>
            </a:extLst>
          </p:cNvPr>
          <p:cNvPicPr>
            <a:picLocks noChangeAspect="1"/>
          </p:cNvPicPr>
          <p:nvPr/>
        </p:nvPicPr>
        <p:blipFill>
          <a:blip r:embed="rId2"/>
          <a:stretch>
            <a:fillRect/>
          </a:stretch>
        </p:blipFill>
        <p:spPr>
          <a:xfrm>
            <a:off x="-2426113" y="3776878"/>
            <a:ext cx="7631499" cy="1157877"/>
          </a:xfrm>
          <a:prstGeom prst="rect">
            <a:avLst/>
          </a:prstGeom>
        </p:spPr>
      </p:pic>
      <p:sp>
        <p:nvSpPr>
          <p:cNvPr id="16" name="Arrow: Right 15">
            <a:extLst>
              <a:ext uri="{FF2B5EF4-FFF2-40B4-BE49-F238E27FC236}">
                <a16:creationId xmlns:a16="http://schemas.microsoft.com/office/drawing/2014/main" id="{4E715023-056C-4684-9DC5-CC7936F0B4C1}"/>
              </a:ext>
            </a:extLst>
          </p:cNvPr>
          <p:cNvSpPr/>
          <p:nvPr/>
        </p:nvSpPr>
        <p:spPr>
          <a:xfrm rot="5400000">
            <a:off x="9531813" y="3251381"/>
            <a:ext cx="432069" cy="5133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7" descr="A black sign with white text&#10;&#10;Description generated with high confidence">
            <a:extLst>
              <a:ext uri="{FF2B5EF4-FFF2-40B4-BE49-F238E27FC236}">
                <a16:creationId xmlns:a16="http://schemas.microsoft.com/office/drawing/2014/main" id="{A5C9DCFF-E0F9-4504-BDB3-545BFB073140}"/>
              </a:ext>
            </a:extLst>
          </p:cNvPr>
          <p:cNvPicPr>
            <a:picLocks noChangeAspect="1"/>
          </p:cNvPicPr>
          <p:nvPr/>
        </p:nvPicPr>
        <p:blipFill>
          <a:blip r:embed="rId3"/>
          <a:stretch>
            <a:fillRect/>
          </a:stretch>
        </p:blipFill>
        <p:spPr>
          <a:xfrm>
            <a:off x="5357002" y="3772140"/>
            <a:ext cx="6711350" cy="1125267"/>
          </a:xfrm>
          <a:prstGeom prst="rect">
            <a:avLst/>
          </a:prstGeom>
        </p:spPr>
      </p:pic>
      <p:sp>
        <p:nvSpPr>
          <p:cNvPr id="19" name="Arrow: Right 18">
            <a:extLst>
              <a:ext uri="{FF2B5EF4-FFF2-40B4-BE49-F238E27FC236}">
                <a16:creationId xmlns:a16="http://schemas.microsoft.com/office/drawing/2014/main" id="{FA851265-C7BE-4FF9-B22F-078621025E73}"/>
              </a:ext>
            </a:extLst>
          </p:cNvPr>
          <p:cNvSpPr/>
          <p:nvPr/>
        </p:nvSpPr>
        <p:spPr>
          <a:xfrm rot="5400000">
            <a:off x="8539771" y="4861645"/>
            <a:ext cx="432069" cy="5133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20" descr="A black sign with white text&#10;&#10;Description generated with very high confidence">
            <a:extLst>
              <a:ext uri="{FF2B5EF4-FFF2-40B4-BE49-F238E27FC236}">
                <a16:creationId xmlns:a16="http://schemas.microsoft.com/office/drawing/2014/main" id="{E1619664-FAD0-4DB0-99F9-965438AA226E}"/>
              </a:ext>
            </a:extLst>
          </p:cNvPr>
          <p:cNvPicPr>
            <a:picLocks noChangeAspect="1"/>
          </p:cNvPicPr>
          <p:nvPr/>
        </p:nvPicPr>
        <p:blipFill>
          <a:blip r:embed="rId4"/>
          <a:stretch>
            <a:fillRect/>
          </a:stretch>
        </p:blipFill>
        <p:spPr>
          <a:xfrm>
            <a:off x="6205267" y="5501990"/>
            <a:ext cx="2743200" cy="1029870"/>
          </a:xfrm>
          <a:prstGeom prst="rect">
            <a:avLst/>
          </a:prstGeom>
        </p:spPr>
      </p:pic>
      <p:pic>
        <p:nvPicPr>
          <p:cNvPr id="22" name="Picture 22" descr="A clock hanging on the wall&#10;&#10;Description generated with high confidence">
            <a:extLst>
              <a:ext uri="{FF2B5EF4-FFF2-40B4-BE49-F238E27FC236}">
                <a16:creationId xmlns:a16="http://schemas.microsoft.com/office/drawing/2014/main" id="{136D9AFE-D9B8-4090-BCE9-D46DB82583C4}"/>
              </a:ext>
            </a:extLst>
          </p:cNvPr>
          <p:cNvPicPr>
            <a:picLocks noChangeAspect="1"/>
          </p:cNvPicPr>
          <p:nvPr/>
        </p:nvPicPr>
        <p:blipFill>
          <a:blip r:embed="rId5"/>
          <a:stretch>
            <a:fillRect/>
          </a:stretch>
        </p:blipFill>
        <p:spPr>
          <a:xfrm>
            <a:off x="9238891" y="5492952"/>
            <a:ext cx="2628182" cy="1033572"/>
          </a:xfrm>
          <a:prstGeom prst="rect">
            <a:avLst/>
          </a:prstGeom>
        </p:spPr>
      </p:pic>
      <p:pic>
        <p:nvPicPr>
          <p:cNvPr id="24" name="Picture 24">
            <a:extLst>
              <a:ext uri="{FF2B5EF4-FFF2-40B4-BE49-F238E27FC236}">
                <a16:creationId xmlns:a16="http://schemas.microsoft.com/office/drawing/2014/main" id="{6880E469-C4BB-4AA1-83E7-32EC4349BBB7}"/>
              </a:ext>
            </a:extLst>
          </p:cNvPr>
          <p:cNvPicPr>
            <a:picLocks noChangeAspect="1"/>
          </p:cNvPicPr>
          <p:nvPr/>
        </p:nvPicPr>
        <p:blipFill>
          <a:blip r:embed="rId6"/>
          <a:stretch>
            <a:fillRect/>
          </a:stretch>
        </p:blipFill>
        <p:spPr>
          <a:xfrm>
            <a:off x="3214776" y="5506269"/>
            <a:ext cx="2743200" cy="1021314"/>
          </a:xfrm>
          <a:prstGeom prst="rect">
            <a:avLst/>
          </a:prstGeom>
        </p:spPr>
      </p:pic>
    </p:spTree>
    <p:extLst>
      <p:ext uri="{BB962C8B-B14F-4D97-AF65-F5344CB8AC3E}">
        <p14:creationId xmlns:p14="http://schemas.microsoft.com/office/powerpoint/2010/main" val="2954465177"/>
      </p:ext>
    </p:extLst>
  </p:cSld>
  <p:clrMapOvr>
    <a:masterClrMapping/>
  </p:clrMapOvr>
</p:sld>
</file>

<file path=ppt/theme/theme1.xml><?xml version="1.0" encoding="utf-8"?>
<a:theme xmlns:a="http://schemas.openxmlformats.org/drawingml/2006/main" name="TM04033917[[fn=Berlin]]_novariants">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docProps/app.xml><?xml version="1.0" encoding="utf-8"?>
<Properties xmlns="http://schemas.openxmlformats.org/officeDocument/2006/extended-properties" xmlns:vt="http://schemas.openxmlformats.org/officeDocument/2006/docPropsVTypes">
  <TotalTime>67</TotalTime>
  <Words>1754</Words>
  <Application>Microsoft Office PowerPoint</Application>
  <PresentationFormat>Widescreen</PresentationFormat>
  <Paragraphs>197</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Trebuchet MS</vt:lpstr>
      <vt:lpstr>TM04033917[[fn=Berlin]]_novariants</vt:lpstr>
      <vt:lpstr>Predicting and Analyzing Census Income </vt:lpstr>
      <vt:lpstr>Introduction</vt:lpstr>
      <vt:lpstr>Table of Contents</vt:lpstr>
      <vt:lpstr>Objectives</vt:lpstr>
      <vt:lpstr>Data Preprocessing </vt:lpstr>
      <vt:lpstr>Data Preprocessing - Data Collection</vt:lpstr>
      <vt:lpstr>Data Preprocessing – Mixing Values</vt:lpstr>
      <vt:lpstr>Data Preprocessing – Use SVM for Mixing Values</vt:lpstr>
      <vt:lpstr>Data Preprocessing – Continued </vt:lpstr>
      <vt:lpstr>Data Preprocessing – Data Visualization</vt:lpstr>
      <vt:lpstr>Data Preprocessing – Data Visualization</vt:lpstr>
      <vt:lpstr>Data Preprocessing – Data Visualization</vt:lpstr>
      <vt:lpstr>Data Preprocessing – Data Visualization</vt:lpstr>
      <vt:lpstr>Data Preprocessing – Encoding data</vt:lpstr>
      <vt:lpstr>Data Preprocessing – Encoding Data</vt:lpstr>
      <vt:lpstr>Prediction Model</vt:lpstr>
      <vt:lpstr>Prediction Model - Naïve Bayer Classifier</vt:lpstr>
      <vt:lpstr>Prediction Model – 9 Fold Cross Validation(SVM)</vt:lpstr>
      <vt:lpstr>Prediction Model – Random Forests</vt:lpstr>
      <vt:lpstr>Prediction Model – Extra Tree Classifier</vt:lpstr>
      <vt:lpstr>Prediction Model – XG Boosting </vt:lpstr>
      <vt:lpstr>Prediction Model - KNN</vt:lpstr>
      <vt:lpstr>Prediction Model – Multi-layer Perceptron </vt:lpstr>
      <vt:lpstr>Prediction Model – Feature Selection (RFE)</vt:lpstr>
      <vt:lpstr>Feature Selection</vt:lpstr>
      <vt:lpstr>Prediction Model – Table of Summary</vt:lpstr>
      <vt:lpstr>Association Rules</vt:lpstr>
      <vt:lpstr>Association Rules – Best Rules for &gt;50K</vt:lpstr>
      <vt:lpstr>Association Rules – Best Rules for &lt;=50K</vt:lpstr>
      <vt:lpstr>Association Rules</vt:lpstr>
      <vt:lpstr> Summary</vt:lpstr>
      <vt:lpstr>Future Work</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and Analyzing Census Income </dc:title>
  <cp:lastModifiedBy>Hoa Thanh Pham</cp:lastModifiedBy>
  <cp:revision>22</cp:revision>
  <dcterms:modified xsi:type="dcterms:W3CDTF">2018-04-25T02:34:30Z</dcterms:modified>
</cp:coreProperties>
</file>