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72" r:id="rId12"/>
    <p:sldId id="273" r:id="rId13"/>
    <p:sldId id="274" r:id="rId14"/>
    <p:sldId id="275" r:id="rId15"/>
    <p:sldId id="276" r:id="rId16"/>
    <p:sldId id="267"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honguyen1302/projectasd_design_patte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46ECF-CDA2-40FE-8389-4B1AE0B3B92B}"/>
              </a:ext>
            </a:extLst>
          </p:cNvPr>
          <p:cNvSpPr>
            <a:spLocks noGrp="1"/>
          </p:cNvSpPr>
          <p:nvPr>
            <p:ph type="ctrTitle"/>
          </p:nvPr>
        </p:nvSpPr>
        <p:spPr>
          <a:xfrm>
            <a:off x="1751012" y="1300785"/>
            <a:ext cx="8689976" cy="1461269"/>
          </a:xfrm>
        </p:spPr>
        <p:txBody>
          <a:bodyPr/>
          <a:lstStyle/>
          <a:p>
            <a:r>
              <a:rPr lang="en-US" dirty="0"/>
              <a:t>Hotel managed system</a:t>
            </a:r>
          </a:p>
        </p:txBody>
      </p:sp>
      <p:sp>
        <p:nvSpPr>
          <p:cNvPr id="3" name="Subtitle 2">
            <a:extLst>
              <a:ext uri="{FF2B5EF4-FFF2-40B4-BE49-F238E27FC236}">
                <a16:creationId xmlns:a16="http://schemas.microsoft.com/office/drawing/2014/main" xmlns="" id="{7B9DDED9-8A06-429A-BF4A-44FF599C804B}"/>
              </a:ext>
            </a:extLst>
          </p:cNvPr>
          <p:cNvSpPr>
            <a:spLocks noGrp="1"/>
          </p:cNvSpPr>
          <p:nvPr>
            <p:ph type="subTitle" idx="1"/>
          </p:nvPr>
        </p:nvSpPr>
        <p:spPr>
          <a:xfrm>
            <a:off x="1751012" y="3091992"/>
            <a:ext cx="8689976" cy="2165807"/>
          </a:xfrm>
        </p:spPr>
        <p:txBody>
          <a:bodyPr>
            <a:normAutofit/>
          </a:bodyPr>
          <a:lstStyle/>
          <a:p>
            <a:pPr algn="l"/>
            <a:r>
              <a:rPr lang="en-US" b="1" u="sng" dirty="0"/>
              <a:t>Professor</a:t>
            </a:r>
            <a:r>
              <a:rPr lang="en-US" dirty="0"/>
              <a:t>: </a:t>
            </a:r>
            <a:r>
              <a:rPr lang="en-US" dirty="0" err="1"/>
              <a:t>han</a:t>
            </a:r>
            <a:r>
              <a:rPr lang="en-US" dirty="0"/>
              <a:t> </a:t>
            </a:r>
            <a:r>
              <a:rPr lang="en-US" dirty="0" err="1"/>
              <a:t>hong</a:t>
            </a:r>
            <a:r>
              <a:rPr lang="en-US" dirty="0"/>
              <a:t> </a:t>
            </a:r>
            <a:r>
              <a:rPr lang="en-US" dirty="0" err="1"/>
              <a:t>lu</a:t>
            </a:r>
            <a:endParaRPr lang="en-US" dirty="0"/>
          </a:p>
          <a:p>
            <a:pPr algn="r"/>
            <a:r>
              <a:rPr lang="en-US" b="1" u="sng" dirty="0"/>
              <a:t>Students</a:t>
            </a:r>
            <a:r>
              <a:rPr lang="en-US" dirty="0"/>
              <a:t>: tan </a:t>
            </a:r>
            <a:r>
              <a:rPr lang="en-US" dirty="0" err="1"/>
              <a:t>tho</a:t>
            </a:r>
            <a:r>
              <a:rPr lang="en-US" dirty="0"/>
              <a:t> Nguyen – 986205</a:t>
            </a:r>
          </a:p>
          <a:p>
            <a:pPr algn="r"/>
            <a:r>
              <a:rPr lang="en-US" dirty="0"/>
              <a:t>Tuan sang </a:t>
            </a:r>
            <a:r>
              <a:rPr lang="en-US" dirty="0" err="1"/>
              <a:t>tran</a:t>
            </a:r>
            <a:r>
              <a:rPr lang="en-US" dirty="0"/>
              <a:t> – 985661</a:t>
            </a:r>
          </a:p>
          <a:p>
            <a:pPr algn="r"/>
            <a:r>
              <a:rPr lang="en-US" dirty="0"/>
              <a:t>Le cat </a:t>
            </a:r>
            <a:r>
              <a:rPr lang="en-US" dirty="0" err="1"/>
              <a:t>vy</a:t>
            </a:r>
            <a:r>
              <a:rPr lang="en-US" dirty="0"/>
              <a:t> Nguyen - 986177</a:t>
            </a:r>
          </a:p>
        </p:txBody>
      </p:sp>
    </p:spTree>
    <p:extLst>
      <p:ext uri="{BB962C8B-B14F-4D97-AF65-F5344CB8AC3E}">
        <p14:creationId xmlns:p14="http://schemas.microsoft.com/office/powerpoint/2010/main" val="143771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E5714A-E60A-463B-A1AC-D8DEE49DC78D}"/>
              </a:ext>
            </a:extLst>
          </p:cNvPr>
          <p:cNvSpPr>
            <a:spLocks noGrp="1"/>
          </p:cNvSpPr>
          <p:nvPr>
            <p:ph type="title"/>
          </p:nvPr>
        </p:nvSpPr>
        <p:spPr>
          <a:xfrm>
            <a:off x="913775" y="618517"/>
            <a:ext cx="10364451" cy="1596177"/>
          </a:xfrm>
        </p:spPr>
        <p:txBody>
          <a:bodyPr/>
          <a:lstStyle/>
          <a:p>
            <a:r>
              <a:rPr lang="en-US"/>
              <a:t>View user information diagram</a:t>
            </a:r>
            <a:br>
              <a:rPr lang="en-US"/>
            </a:br>
            <a:r>
              <a:rPr lang="en-US"/>
              <a:t>(template pattern)</a:t>
            </a:r>
            <a:endParaRPr lang="en-US" dirty="0"/>
          </a:p>
        </p:txBody>
      </p:sp>
      <p:sp>
        <p:nvSpPr>
          <p:cNvPr id="3" name="Content Placeholder 2">
            <a:extLst>
              <a:ext uri="{FF2B5EF4-FFF2-40B4-BE49-F238E27FC236}">
                <a16:creationId xmlns:a16="http://schemas.microsoft.com/office/drawing/2014/main" xmlns="" id="{B4E1467F-5E4E-492A-8829-D682AE653558}"/>
              </a:ext>
            </a:extLst>
          </p:cNvPr>
          <p:cNvSpPr>
            <a:spLocks noGrp="1"/>
          </p:cNvSpPr>
          <p:nvPr>
            <p:ph sz="quarter" idx="13"/>
          </p:nvPr>
        </p:nvSpPr>
        <p:spPr>
          <a:xfrm>
            <a:off x="913774" y="2367092"/>
            <a:ext cx="10363826" cy="3424107"/>
          </a:xfrm>
        </p:spPr>
        <p:txBody>
          <a:bodyPr/>
          <a:lstStyle/>
          <a:p>
            <a:endParaRPr lang="en-US" dirty="0"/>
          </a:p>
        </p:txBody>
      </p:sp>
      <p:pic>
        <p:nvPicPr>
          <p:cNvPr id="3074" name="Picture 2" descr="https://lh5.googleusercontent.com/qwCAL0mdE7hno3aiTJRTwUQfMdXAWOdD80XfT0ISHh7AQL18AjQimx--cEojWmqfcZHif-Gp10RkFMKw2k7fRqHAMfAfY9h8Tq5oKaSeTNMbHGj0YF-bLHK36LzkJ0JQ8KuxBCx6">
            <a:extLst>
              <a:ext uri="{FF2B5EF4-FFF2-40B4-BE49-F238E27FC236}">
                <a16:creationId xmlns:a16="http://schemas.microsoft.com/office/drawing/2014/main" xmlns="" id="{FEB2AFF5-BEE3-4DF0-91E0-94A63BE7E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731" y="2406539"/>
            <a:ext cx="2036190" cy="338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6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4 type of Promotion diagram</a:t>
            </a:r>
            <a:r>
              <a:rPr lang="en-US" dirty="0"/>
              <a:t/>
            </a:r>
            <a:br>
              <a:rPr lang="en-US" dirty="0"/>
            </a:br>
            <a:r>
              <a:rPr lang="en-US" dirty="0" smtClean="0"/>
              <a:t>(Factory pattern</a:t>
            </a:r>
            <a:r>
              <a:rPr lang="en-US" dirty="0"/>
              <a:t>)</a:t>
            </a:r>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43733" y="2366963"/>
            <a:ext cx="7704533" cy="3424237"/>
          </a:xfrm>
        </p:spPr>
      </p:pic>
    </p:spTree>
    <p:extLst>
      <p:ext uri="{BB962C8B-B14F-4D97-AF65-F5344CB8AC3E}">
        <p14:creationId xmlns:p14="http://schemas.microsoft.com/office/powerpoint/2010/main" val="157531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Promotion type discount diagram</a:t>
            </a:r>
            <a:r>
              <a:rPr lang="en-US" dirty="0"/>
              <a:t/>
            </a:r>
            <a:br>
              <a:rPr lang="en-US" dirty="0"/>
            </a:br>
            <a:r>
              <a:rPr lang="en-US" dirty="0" smtClean="0"/>
              <a:t>(Command pattern</a:t>
            </a:r>
            <a:r>
              <a:rPr lang="en-US" dirty="0"/>
              <a:t>)</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1799" y="2495998"/>
            <a:ext cx="8448402" cy="3424237"/>
          </a:xfrm>
        </p:spPr>
      </p:pic>
    </p:spTree>
    <p:extLst>
      <p:ext uri="{BB962C8B-B14F-4D97-AF65-F5344CB8AC3E}">
        <p14:creationId xmlns:p14="http://schemas.microsoft.com/office/powerpoint/2010/main" val="69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Promotion diagram</a:t>
            </a:r>
            <a:r>
              <a:rPr lang="en-US" dirty="0"/>
              <a:t/>
            </a:r>
            <a:br>
              <a:rPr lang="en-US" dirty="0"/>
            </a:br>
            <a:r>
              <a:rPr lang="en-US" dirty="0" smtClean="0"/>
              <a:t>(Prototype pattern</a:t>
            </a:r>
            <a:r>
              <a:rPr lang="en-US" dirty="0"/>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77104" y="2366963"/>
            <a:ext cx="7237792" cy="3424237"/>
          </a:xfrm>
        </p:spPr>
      </p:pic>
    </p:spTree>
    <p:extLst>
      <p:ext uri="{BB962C8B-B14F-4D97-AF65-F5344CB8AC3E}">
        <p14:creationId xmlns:p14="http://schemas.microsoft.com/office/powerpoint/2010/main" val="101756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AAE50-8A6E-4CB9-B65D-DFC9DC47866B}"/>
              </a:ext>
            </a:extLst>
          </p:cNvPr>
          <p:cNvSpPr>
            <a:spLocks noGrp="1"/>
          </p:cNvSpPr>
          <p:nvPr>
            <p:ph type="title"/>
          </p:nvPr>
        </p:nvSpPr>
        <p:spPr/>
        <p:txBody>
          <a:bodyPr/>
          <a:lstStyle/>
          <a:p>
            <a:r>
              <a:rPr lang="en-US" dirty="0" smtClean="0"/>
              <a:t>System Initialize and Broadcast Promotion diagram</a:t>
            </a:r>
            <a:r>
              <a:rPr lang="en-US" dirty="0"/>
              <a:t/>
            </a:r>
            <a:br>
              <a:rPr lang="en-US" dirty="0"/>
            </a:br>
            <a:r>
              <a:rPr lang="en-US" dirty="0" smtClean="0"/>
              <a:t>(Mediator pattern</a:t>
            </a:r>
            <a:r>
              <a:rPr lang="en-US" dirty="0"/>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37314" y="2362274"/>
            <a:ext cx="9459119" cy="3424237"/>
          </a:xfrm>
        </p:spPr>
      </p:pic>
    </p:spTree>
    <p:extLst>
      <p:ext uri="{BB962C8B-B14F-4D97-AF65-F5344CB8AC3E}">
        <p14:creationId xmlns:p14="http://schemas.microsoft.com/office/powerpoint/2010/main" val="181334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5D0F3-00A9-4EE6-BC23-B483CF623CC8}"/>
              </a:ext>
            </a:extLst>
          </p:cNvPr>
          <p:cNvSpPr>
            <a:spLocks noGrp="1"/>
          </p:cNvSpPr>
          <p:nvPr>
            <p:ph type="title"/>
          </p:nvPr>
        </p:nvSpPr>
        <p:spPr/>
        <p:txBody>
          <a:bodyPr/>
          <a:lstStyle/>
          <a:p>
            <a:r>
              <a:rPr lang="en-US" dirty="0" err="1" smtClean="0"/>
              <a:t>SingleTon</a:t>
            </a:r>
            <a:r>
              <a:rPr lang="en-US" dirty="0" smtClean="0"/>
              <a:t> </a:t>
            </a:r>
            <a:r>
              <a:rPr lang="en-US" dirty="0" err="1" smtClean="0"/>
              <a:t>PromotionRepository</a:t>
            </a:r>
            <a:r>
              <a:rPr lang="en-US" dirty="0" smtClean="0"/>
              <a:t> diagram</a:t>
            </a:r>
            <a:r>
              <a:rPr lang="en-US" dirty="0"/>
              <a:t/>
            </a:r>
            <a:br>
              <a:rPr lang="en-US" dirty="0"/>
            </a:br>
            <a:r>
              <a:rPr lang="en-US" dirty="0" smtClean="0"/>
              <a:t>(Singleton pattern</a:t>
            </a:r>
            <a:r>
              <a:rPr lang="en-US" dirty="0"/>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24250" y="2561431"/>
            <a:ext cx="5143500" cy="3035300"/>
          </a:xfrm>
        </p:spPr>
      </p:pic>
    </p:spTree>
    <p:extLst>
      <p:ext uri="{BB962C8B-B14F-4D97-AF65-F5344CB8AC3E}">
        <p14:creationId xmlns:p14="http://schemas.microsoft.com/office/powerpoint/2010/main" val="197224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a:extLst>
              <a:ext uri="{FF2B5EF4-FFF2-40B4-BE49-F238E27FC236}">
                <a16:creationId xmlns:a16="http://schemas.microsoft.com/office/drawing/2014/main" xmlns="" id="{1BF1BFBC-8298-475D-B7CF-42E480585CF7}"/>
              </a:ext>
            </a:extLst>
          </p:cNvPr>
          <p:cNvPicPr>
            <a:picLocks noGrp="1" noChangeAspect="1"/>
          </p:cNvPicPr>
          <p:nvPr>
            <p:ph sz="quarter" idx="13"/>
          </p:nvPr>
        </p:nvPicPr>
        <p:blipFill>
          <a:blip r:embed="rId4"/>
          <a:stretch>
            <a:fillRect/>
          </a:stretch>
        </p:blipFill>
        <p:spPr>
          <a:xfrm>
            <a:off x="353277" y="1769511"/>
            <a:ext cx="9024403" cy="498598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0D7EEC2-32B7-4760-9A2F-F93C19884366}"/>
              </a:ext>
            </a:extLst>
          </p:cNvPr>
          <p:cNvSpPr>
            <a:spLocks noGrp="1"/>
          </p:cNvSpPr>
          <p:nvPr>
            <p:ph type="title"/>
          </p:nvPr>
        </p:nvSpPr>
        <p:spPr>
          <a:xfrm>
            <a:off x="5994400" y="1"/>
            <a:ext cx="6197602" cy="1656080"/>
          </a:xfrm>
        </p:spPr>
        <p:txBody>
          <a:bodyPr vert="horz" lIns="91440" tIns="45720" rIns="91440" bIns="45720" rtlCol="0" anchor="b">
            <a:normAutofit/>
          </a:bodyPr>
          <a:lstStyle/>
          <a:p>
            <a:r>
              <a:rPr lang="en-US" sz="4800" dirty="0"/>
              <a:t>Booking diagram</a:t>
            </a:r>
            <a:br>
              <a:rPr lang="en-US" sz="4800" dirty="0"/>
            </a:br>
            <a:r>
              <a:rPr lang="en-US" sz="4800" dirty="0"/>
              <a:t>(builder pattern)</a:t>
            </a:r>
          </a:p>
        </p:txBody>
      </p:sp>
    </p:spTree>
    <p:extLst>
      <p:ext uri="{BB962C8B-B14F-4D97-AF65-F5344CB8AC3E}">
        <p14:creationId xmlns:p14="http://schemas.microsoft.com/office/powerpoint/2010/main" val="417336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generated with high confidence">
            <a:extLst>
              <a:ext uri="{FF2B5EF4-FFF2-40B4-BE49-F238E27FC236}">
                <a16:creationId xmlns:a16="http://schemas.microsoft.com/office/drawing/2014/main" xmlns="" id="{EF641963-4B59-49F1-BC36-190072A6C5BE}"/>
              </a:ext>
            </a:extLst>
          </p:cNvPr>
          <p:cNvPicPr>
            <a:picLocks noGrp="1" noChangeAspect="1"/>
          </p:cNvPicPr>
          <p:nvPr>
            <p:ph sz="quarter" idx="13"/>
          </p:nvPr>
        </p:nvPicPr>
        <p:blipFill>
          <a:blip r:embed="rId4"/>
          <a:stretch>
            <a:fillRect/>
          </a:stretch>
        </p:blipFill>
        <p:spPr>
          <a:xfrm>
            <a:off x="401319" y="1479574"/>
            <a:ext cx="8072121" cy="520651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0D7EEC2-32B7-4760-9A2F-F93C19884366}"/>
              </a:ext>
            </a:extLst>
          </p:cNvPr>
          <p:cNvSpPr>
            <a:spLocks noGrp="1"/>
          </p:cNvSpPr>
          <p:nvPr>
            <p:ph type="title"/>
          </p:nvPr>
        </p:nvSpPr>
        <p:spPr>
          <a:xfrm>
            <a:off x="5628640" y="171909"/>
            <a:ext cx="6198226" cy="1148081"/>
          </a:xfrm>
        </p:spPr>
        <p:txBody>
          <a:bodyPr vert="horz" lIns="91440" tIns="45720" rIns="91440" bIns="45720" rtlCol="0" anchor="b">
            <a:normAutofit fontScale="90000"/>
          </a:bodyPr>
          <a:lstStyle/>
          <a:p>
            <a:r>
              <a:rPr lang="en-US" sz="4400" dirty="0"/>
              <a:t>Calculate price diagram</a:t>
            </a:r>
            <a:br>
              <a:rPr lang="en-US" sz="4400" dirty="0"/>
            </a:br>
            <a:r>
              <a:rPr lang="en-US" sz="4400" dirty="0"/>
              <a:t>(visitor pattern)</a:t>
            </a:r>
          </a:p>
        </p:txBody>
      </p:sp>
    </p:spTree>
    <p:extLst>
      <p:ext uri="{BB962C8B-B14F-4D97-AF65-F5344CB8AC3E}">
        <p14:creationId xmlns:p14="http://schemas.microsoft.com/office/powerpoint/2010/main" val="212568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3"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7" name="Rectangle 36">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generated with high confidence">
            <a:extLst>
              <a:ext uri="{FF2B5EF4-FFF2-40B4-BE49-F238E27FC236}">
                <a16:creationId xmlns:a16="http://schemas.microsoft.com/office/drawing/2014/main" xmlns="" id="{AAA10C7F-D4BB-47C1-BBDD-42465ED992AE}"/>
              </a:ext>
            </a:extLst>
          </p:cNvPr>
          <p:cNvPicPr>
            <a:picLocks noGrp="1" noChangeAspect="1"/>
          </p:cNvPicPr>
          <p:nvPr>
            <p:ph sz="quarter" idx="13"/>
          </p:nvPr>
        </p:nvPicPr>
        <p:blipFill>
          <a:blip r:embed="rId4"/>
          <a:stretch>
            <a:fillRect/>
          </a:stretch>
        </p:blipFill>
        <p:spPr>
          <a:xfrm>
            <a:off x="356253" y="1870088"/>
            <a:ext cx="9663889" cy="471114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9" name="Picture 38">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0D7EEC2-32B7-4760-9A2F-F93C19884366}"/>
              </a:ext>
            </a:extLst>
          </p:cNvPr>
          <p:cNvSpPr>
            <a:spLocks noGrp="1"/>
          </p:cNvSpPr>
          <p:nvPr>
            <p:ph type="title"/>
          </p:nvPr>
        </p:nvSpPr>
        <p:spPr>
          <a:xfrm>
            <a:off x="5273040" y="276767"/>
            <a:ext cx="6472546" cy="1196434"/>
          </a:xfrm>
        </p:spPr>
        <p:txBody>
          <a:bodyPr vert="horz" lIns="91440" tIns="45720" rIns="91440" bIns="45720" rtlCol="0" anchor="b">
            <a:normAutofit fontScale="90000"/>
          </a:bodyPr>
          <a:lstStyle/>
          <a:p>
            <a:r>
              <a:rPr lang="en-US" sz="4400" dirty="0"/>
              <a:t>Add card diagram</a:t>
            </a:r>
            <a:br>
              <a:rPr lang="en-US" sz="4400" dirty="0"/>
            </a:br>
            <a:r>
              <a:rPr lang="en-US" sz="4400" dirty="0"/>
              <a:t>(factory pattern)</a:t>
            </a:r>
          </a:p>
        </p:txBody>
      </p:sp>
    </p:spTree>
    <p:extLst>
      <p:ext uri="{BB962C8B-B14F-4D97-AF65-F5344CB8AC3E}">
        <p14:creationId xmlns:p14="http://schemas.microsoft.com/office/powerpoint/2010/main" val="2508552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FD2A8-FB42-4CBA-A14D-BF8E9DEE218E}"/>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xmlns="" id="{1D764E88-BF68-4AAF-BF0C-9A4DF864C73A}"/>
              </a:ext>
            </a:extLst>
          </p:cNvPr>
          <p:cNvSpPr>
            <a:spLocks noGrp="1"/>
          </p:cNvSpPr>
          <p:nvPr>
            <p:ph sz="quarter" idx="13"/>
          </p:nvPr>
        </p:nvSpPr>
        <p:spPr/>
        <p:txBody>
          <a:bodyPr/>
          <a:lstStyle/>
          <a:p>
            <a:r>
              <a:rPr lang="en-US" cap="none" dirty="0"/>
              <a:t>Demo</a:t>
            </a:r>
          </a:p>
          <a:p>
            <a:r>
              <a:rPr lang="en-US" cap="none" dirty="0"/>
              <a:t>Q&amp;A</a:t>
            </a:r>
          </a:p>
          <a:p>
            <a:r>
              <a:rPr lang="en-US" cap="none" dirty="0" err="1"/>
              <a:t>Github</a:t>
            </a:r>
            <a:r>
              <a:rPr lang="en-US" cap="none" dirty="0"/>
              <a:t> link: </a:t>
            </a:r>
            <a:r>
              <a:rPr lang="en-US" cap="none" dirty="0">
                <a:hlinkClick r:id="rId2"/>
              </a:rPr>
              <a:t>https://github.Com/thonguyen1302/projectasd_design_pattern</a:t>
            </a:r>
            <a:endParaRPr lang="en-US" cap="none" dirty="0"/>
          </a:p>
          <a:p>
            <a:endParaRPr lang="en-US" cap="none" dirty="0"/>
          </a:p>
          <a:p>
            <a:pPr marL="0" indent="0" algn="ctr">
              <a:buNone/>
            </a:pPr>
            <a:r>
              <a:rPr lang="en-US" sz="3600" b="1" cap="none" dirty="0"/>
              <a:t>THANK YOU</a:t>
            </a:r>
          </a:p>
        </p:txBody>
      </p:sp>
    </p:spTree>
    <p:extLst>
      <p:ext uri="{BB962C8B-B14F-4D97-AF65-F5344CB8AC3E}">
        <p14:creationId xmlns:p14="http://schemas.microsoft.com/office/powerpoint/2010/main" val="37851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422EDD-389C-49BE-ACDD-AE247AD159A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xmlns="" id="{6BF2084C-67D9-43E3-AE6B-7BD1BC0CE26C}"/>
              </a:ext>
            </a:extLst>
          </p:cNvPr>
          <p:cNvSpPr>
            <a:spLocks noGrp="1"/>
          </p:cNvSpPr>
          <p:nvPr>
            <p:ph sz="quarter" idx="13"/>
          </p:nvPr>
        </p:nvSpPr>
        <p:spPr/>
        <p:txBody>
          <a:bodyPr>
            <a:normAutofit fontScale="92500" lnSpcReduction="20000"/>
          </a:bodyPr>
          <a:lstStyle/>
          <a:p>
            <a:pPr marL="0" indent="0">
              <a:buNone/>
            </a:pPr>
            <a:r>
              <a:rPr lang="en-US" cap="none" dirty="0"/>
              <a:t>We are going to build a hotel manage system that client/admin be able to do: </a:t>
            </a:r>
          </a:p>
          <a:p>
            <a:pPr lvl="1"/>
            <a:r>
              <a:rPr lang="en-US" cap="none" dirty="0"/>
              <a:t>Book the room (based on price, type, date).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View booking (cancel, update). – </a:t>
            </a:r>
            <a:r>
              <a:rPr lang="en-US" i="1" cap="none" dirty="0">
                <a:solidFill>
                  <a:schemeClr val="bg1">
                    <a:lumMod val="50000"/>
                  </a:schemeClr>
                </a:solidFill>
              </a:rPr>
              <a:t>Vy Nguyen</a:t>
            </a:r>
          </a:p>
          <a:p>
            <a:pPr lvl="1"/>
            <a:r>
              <a:rPr lang="en-US" cap="none" dirty="0"/>
              <a:t>Payment. (Pay, add new card)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Register.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Log in/ log out to the system.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Search room.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Provide promotion to client.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View user profile.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marL="0" indent="0">
              <a:buNone/>
            </a:pPr>
            <a:r>
              <a:rPr lang="en-US" cap="none" dirty="0"/>
              <a:t>We will build the application after that we will apply the patterns to our application. </a:t>
            </a:r>
          </a:p>
        </p:txBody>
      </p:sp>
    </p:spTree>
    <p:extLst>
      <p:ext uri="{BB962C8B-B14F-4D97-AF65-F5344CB8AC3E}">
        <p14:creationId xmlns:p14="http://schemas.microsoft.com/office/powerpoint/2010/main" val="28227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B43AF-E94B-4B0A-BCD2-AD74812908EB}"/>
              </a:ext>
            </a:extLst>
          </p:cNvPr>
          <p:cNvSpPr>
            <a:spLocks noGrp="1"/>
          </p:cNvSpPr>
          <p:nvPr>
            <p:ph type="title"/>
          </p:nvPr>
        </p:nvSpPr>
        <p:spPr/>
        <p:txBody>
          <a:bodyPr/>
          <a:lstStyle/>
          <a:p>
            <a:r>
              <a:rPr lang="en-US" dirty="0"/>
              <a:t>Design framework</a:t>
            </a:r>
          </a:p>
        </p:txBody>
      </p:sp>
      <p:sp>
        <p:nvSpPr>
          <p:cNvPr id="3" name="Content Placeholder 2">
            <a:extLst>
              <a:ext uri="{FF2B5EF4-FFF2-40B4-BE49-F238E27FC236}">
                <a16:creationId xmlns:a16="http://schemas.microsoft.com/office/drawing/2014/main" xmlns="" id="{3DD47F5E-D3F9-4C69-8D3B-211CBE215836}"/>
              </a:ext>
            </a:extLst>
          </p:cNvPr>
          <p:cNvSpPr>
            <a:spLocks noGrp="1"/>
          </p:cNvSpPr>
          <p:nvPr>
            <p:ph sz="quarter" idx="13"/>
          </p:nvPr>
        </p:nvSpPr>
        <p:spPr/>
        <p:txBody>
          <a:bodyPr/>
          <a:lstStyle/>
          <a:p>
            <a:pPr marL="0" indent="0">
              <a:buNone/>
            </a:pPr>
            <a:r>
              <a:rPr lang="en-US" cap="none" dirty="0"/>
              <a:t>The framework is based on ‘hotel managed system’ application to give the structure for any service system (spa zone, hotel, motel, renting…) using it and develop new application based on their business easily. It is called ‘service system’ framework.</a:t>
            </a:r>
          </a:p>
          <a:p>
            <a:endParaRPr lang="en-US" dirty="0"/>
          </a:p>
        </p:txBody>
      </p:sp>
    </p:spTree>
    <p:extLst>
      <p:ext uri="{BB962C8B-B14F-4D97-AF65-F5344CB8AC3E}">
        <p14:creationId xmlns:p14="http://schemas.microsoft.com/office/powerpoint/2010/main" val="142584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a:extLst>
              <a:ext uri="{FF2B5EF4-FFF2-40B4-BE49-F238E27FC236}">
                <a16:creationId xmlns:a16="http://schemas.microsoft.com/office/drawing/2014/main" xmlns="" id="{A475A5FB-CB7E-4CD3-8E36-EBD3DDEC8BE5}"/>
              </a:ext>
            </a:extLst>
          </p:cNvPr>
          <p:cNvPicPr>
            <a:picLocks noGrp="1" noChangeAspect="1"/>
          </p:cNvPicPr>
          <p:nvPr>
            <p:ph sz="quarter" idx="13"/>
          </p:nvPr>
        </p:nvPicPr>
        <p:blipFill>
          <a:blip r:embed="rId4"/>
          <a:stretch>
            <a:fillRect/>
          </a:stretch>
        </p:blipFill>
        <p:spPr>
          <a:xfrm>
            <a:off x="690881" y="1739499"/>
            <a:ext cx="7560218" cy="450794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4" name="Picture 33">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88BD7413-7A07-45C2-BB64-5DE637556B0E}"/>
              </a:ext>
            </a:extLst>
          </p:cNvPr>
          <p:cNvSpPr>
            <a:spLocks noGrp="1"/>
          </p:cNvSpPr>
          <p:nvPr>
            <p:ph type="title"/>
          </p:nvPr>
        </p:nvSpPr>
        <p:spPr>
          <a:xfrm>
            <a:off x="8251102" y="977500"/>
            <a:ext cx="3707844" cy="3131913"/>
          </a:xfrm>
        </p:spPr>
        <p:txBody>
          <a:bodyPr vert="horz" lIns="91440" tIns="45720" rIns="91440" bIns="45720" rtlCol="0" anchor="b">
            <a:normAutofit/>
          </a:bodyPr>
          <a:lstStyle/>
          <a:p>
            <a:r>
              <a:rPr lang="en-US" sz="4800" dirty="0"/>
              <a:t>Framework structure</a:t>
            </a:r>
          </a:p>
        </p:txBody>
      </p:sp>
    </p:spTree>
    <p:extLst>
      <p:ext uri="{BB962C8B-B14F-4D97-AF65-F5344CB8AC3E}">
        <p14:creationId xmlns:p14="http://schemas.microsoft.com/office/powerpoint/2010/main" val="394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xmlns="" id="{25496B42-CC46-4183-B481-887CD3E8C72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E2758CE0-F916-4DCE-88D1-71430BE441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xmlns="" id="{7E2BA2D5-46A3-46C0-98C9-A072D543B3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generated with very high confidence">
            <a:extLst>
              <a:ext uri="{FF2B5EF4-FFF2-40B4-BE49-F238E27FC236}">
                <a16:creationId xmlns:a16="http://schemas.microsoft.com/office/drawing/2014/main" xmlns="" id="{919BFE5E-83FC-447A-A55B-72346363D0A9}"/>
              </a:ext>
            </a:extLst>
          </p:cNvPr>
          <p:cNvPicPr>
            <a:picLocks noGrp="1" noChangeAspect="1"/>
          </p:cNvPicPr>
          <p:nvPr>
            <p:ph sz="quarter" idx="13"/>
          </p:nvPr>
        </p:nvPicPr>
        <p:blipFill>
          <a:blip r:embed="rId4"/>
          <a:stretch>
            <a:fillRect/>
          </a:stretch>
        </p:blipFill>
        <p:spPr>
          <a:xfrm>
            <a:off x="495300" y="828612"/>
            <a:ext cx="7848600" cy="586682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xmlns="" id="{3573895B-DA42-4260-AE1E-182BA41232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5D1A5B2B-A278-4F2C-914A-B8F7268D264C}"/>
              </a:ext>
            </a:extLst>
          </p:cNvPr>
          <p:cNvSpPr>
            <a:spLocks noGrp="1"/>
          </p:cNvSpPr>
          <p:nvPr>
            <p:ph type="title"/>
          </p:nvPr>
        </p:nvSpPr>
        <p:spPr>
          <a:xfrm>
            <a:off x="4419600" y="70478"/>
            <a:ext cx="7752080" cy="687657"/>
          </a:xfrm>
        </p:spPr>
        <p:txBody>
          <a:bodyPr vert="horz" lIns="91440" tIns="45720" rIns="91440" bIns="45720" rtlCol="0" anchor="b">
            <a:normAutofit fontScale="90000"/>
          </a:bodyPr>
          <a:lstStyle/>
          <a:p>
            <a:r>
              <a:rPr lang="en-US" sz="4800" dirty="0"/>
              <a:t>Application class diagram</a:t>
            </a:r>
          </a:p>
        </p:txBody>
      </p:sp>
    </p:spTree>
    <p:extLst>
      <p:ext uri="{BB962C8B-B14F-4D97-AF65-F5344CB8AC3E}">
        <p14:creationId xmlns:p14="http://schemas.microsoft.com/office/powerpoint/2010/main" val="7904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D131A-285E-47B2-8A3D-AF9E06B2E8FD}"/>
              </a:ext>
            </a:extLst>
          </p:cNvPr>
          <p:cNvSpPr>
            <a:spLocks noGrp="1"/>
          </p:cNvSpPr>
          <p:nvPr>
            <p:ph type="title"/>
          </p:nvPr>
        </p:nvSpPr>
        <p:spPr/>
        <p:txBody>
          <a:bodyPr/>
          <a:lstStyle/>
          <a:p>
            <a:r>
              <a:rPr lang="en-US" dirty="0"/>
              <a:t>Technical using</a:t>
            </a:r>
          </a:p>
        </p:txBody>
      </p:sp>
      <p:sp>
        <p:nvSpPr>
          <p:cNvPr id="3" name="Content Placeholder 2">
            <a:extLst>
              <a:ext uri="{FF2B5EF4-FFF2-40B4-BE49-F238E27FC236}">
                <a16:creationId xmlns:a16="http://schemas.microsoft.com/office/drawing/2014/main" xmlns="" id="{EA0511AF-B220-4F38-BD2D-F62D975EE520}"/>
              </a:ext>
            </a:extLst>
          </p:cNvPr>
          <p:cNvSpPr>
            <a:spLocks noGrp="1"/>
          </p:cNvSpPr>
          <p:nvPr>
            <p:ph sz="quarter" idx="13"/>
          </p:nvPr>
        </p:nvSpPr>
        <p:spPr/>
        <p:txBody>
          <a:bodyPr/>
          <a:lstStyle/>
          <a:p>
            <a:r>
              <a:rPr lang="en-US" dirty="0"/>
              <a:t>Java core</a:t>
            </a:r>
          </a:p>
          <a:p>
            <a:r>
              <a:rPr lang="en-US" dirty="0"/>
              <a:t>Spring boot framework (for connecting to database)</a:t>
            </a:r>
          </a:p>
          <a:p>
            <a:r>
              <a:rPr lang="en-US" dirty="0"/>
              <a:t>My </a:t>
            </a:r>
            <a:r>
              <a:rPr lang="en-US" dirty="0" err="1"/>
              <a:t>sql</a:t>
            </a:r>
            <a:endParaRPr lang="en-US" dirty="0"/>
          </a:p>
          <a:p>
            <a:r>
              <a:rPr lang="en-US" dirty="0"/>
              <a:t>Java </a:t>
            </a:r>
            <a:r>
              <a:rPr lang="en-US" dirty="0" err="1"/>
              <a:t>fx</a:t>
            </a:r>
            <a:endParaRPr lang="en-US" dirty="0"/>
          </a:p>
        </p:txBody>
      </p:sp>
    </p:spTree>
    <p:extLst>
      <p:ext uri="{BB962C8B-B14F-4D97-AF65-F5344CB8AC3E}">
        <p14:creationId xmlns:p14="http://schemas.microsoft.com/office/powerpoint/2010/main" val="1620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246C3-10C2-4623-AB3C-774ADBEE53B6}"/>
              </a:ext>
            </a:extLst>
          </p:cNvPr>
          <p:cNvSpPr>
            <a:spLocks noGrp="1"/>
          </p:cNvSpPr>
          <p:nvPr>
            <p:ph type="title"/>
          </p:nvPr>
        </p:nvSpPr>
        <p:spPr/>
        <p:txBody>
          <a:bodyPr/>
          <a:lstStyle/>
          <a:p>
            <a:r>
              <a:rPr lang="en-US" dirty="0"/>
              <a:t>Apply design pattern</a:t>
            </a:r>
          </a:p>
        </p:txBody>
      </p:sp>
      <p:sp>
        <p:nvSpPr>
          <p:cNvPr id="3" name="Content Placeholder 2">
            <a:extLst>
              <a:ext uri="{FF2B5EF4-FFF2-40B4-BE49-F238E27FC236}">
                <a16:creationId xmlns:a16="http://schemas.microsoft.com/office/drawing/2014/main" xmlns="" id="{D943220A-A9F3-4AF8-B20E-73ACB33C0F8D}"/>
              </a:ext>
            </a:extLst>
          </p:cNvPr>
          <p:cNvSpPr>
            <a:spLocks noGrp="1"/>
          </p:cNvSpPr>
          <p:nvPr>
            <p:ph sz="quarter" idx="13"/>
          </p:nvPr>
        </p:nvSpPr>
        <p:spPr/>
        <p:txBody>
          <a:bodyPr/>
          <a:lstStyle/>
          <a:p>
            <a:r>
              <a:rPr lang="en-US" cap="none" dirty="0"/>
              <a:t>Register component: </a:t>
            </a:r>
            <a:r>
              <a:rPr lang="en-US" i="1" cap="none" dirty="0"/>
              <a:t>proxy</a:t>
            </a:r>
          </a:p>
          <a:p>
            <a:r>
              <a:rPr lang="en-US" cap="none" dirty="0"/>
              <a:t>Create user: </a:t>
            </a:r>
            <a:r>
              <a:rPr lang="en-US" i="1" cap="none" dirty="0"/>
              <a:t>strategy</a:t>
            </a:r>
          </a:p>
          <a:p>
            <a:r>
              <a:rPr lang="en-US" cap="none" dirty="0"/>
              <a:t>View user information: </a:t>
            </a:r>
            <a:r>
              <a:rPr lang="en-US" i="1" cap="none" dirty="0"/>
              <a:t>template</a:t>
            </a:r>
          </a:p>
          <a:p>
            <a:r>
              <a:rPr lang="en-US" cap="none" dirty="0"/>
              <a:t>Promotion: </a:t>
            </a:r>
            <a:r>
              <a:rPr lang="en-US" i="1" cap="none" dirty="0"/>
              <a:t>command</a:t>
            </a:r>
            <a:r>
              <a:rPr lang="en-US" cap="none" dirty="0"/>
              <a:t>, </a:t>
            </a:r>
            <a:r>
              <a:rPr lang="en-US" i="1" cap="none" dirty="0" smtClean="0"/>
              <a:t>prototype, mediator, factory method, singleton</a:t>
            </a:r>
            <a:endParaRPr lang="en-US" i="1" cap="none" dirty="0"/>
          </a:p>
          <a:p>
            <a:r>
              <a:rPr lang="en-US" cap="none" dirty="0"/>
              <a:t>Booking: </a:t>
            </a:r>
            <a:r>
              <a:rPr lang="en-US" i="1" cap="none" dirty="0"/>
              <a:t>builder</a:t>
            </a:r>
          </a:p>
          <a:p>
            <a:r>
              <a:rPr lang="en-US" cap="none" dirty="0"/>
              <a:t>Calculate price of booking: </a:t>
            </a:r>
            <a:r>
              <a:rPr lang="en-US" i="1" cap="none" dirty="0"/>
              <a:t>visitor</a:t>
            </a:r>
          </a:p>
          <a:p>
            <a:r>
              <a:rPr lang="en-US" cap="none" dirty="0"/>
              <a:t>Add new card: </a:t>
            </a:r>
            <a:r>
              <a:rPr lang="en-US" i="1" cap="none" dirty="0"/>
              <a:t>factory (included singleton)</a:t>
            </a:r>
          </a:p>
          <a:p>
            <a:endParaRPr lang="en-US" dirty="0"/>
          </a:p>
        </p:txBody>
      </p:sp>
    </p:spTree>
    <p:extLst>
      <p:ext uri="{BB962C8B-B14F-4D97-AF65-F5344CB8AC3E}">
        <p14:creationId xmlns:p14="http://schemas.microsoft.com/office/powerpoint/2010/main" val="35642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D4711-EF6A-4ADF-93F1-586460AB0708}"/>
              </a:ext>
            </a:extLst>
          </p:cNvPr>
          <p:cNvSpPr>
            <a:spLocks noGrp="1"/>
          </p:cNvSpPr>
          <p:nvPr>
            <p:ph type="title"/>
          </p:nvPr>
        </p:nvSpPr>
        <p:spPr/>
        <p:txBody>
          <a:bodyPr/>
          <a:lstStyle/>
          <a:p>
            <a:r>
              <a:rPr lang="en-US" dirty="0"/>
              <a:t>Register diagram</a:t>
            </a:r>
            <a:br>
              <a:rPr lang="en-US" dirty="0"/>
            </a:br>
            <a:r>
              <a:rPr lang="en-US" dirty="0"/>
              <a:t>(proxy pattern)</a:t>
            </a:r>
          </a:p>
        </p:txBody>
      </p:sp>
      <p:pic>
        <p:nvPicPr>
          <p:cNvPr id="1026" name="Picture 2" descr="https://lh4.googleusercontent.com/5JABc6wvW8TWFfuzSOIYXp30K2hDDToT0z34J2XUWBer4ZKj_zmd4IwnXj1YJT-H-AaKBmnADUmKPyXMzoY_c71AFJWtQvxbn5BV3T1sksmsGFBQ_d5_so0btwJgMoRDDigRHN9v">
            <a:extLst>
              <a:ext uri="{FF2B5EF4-FFF2-40B4-BE49-F238E27FC236}">
                <a16:creationId xmlns:a16="http://schemas.microsoft.com/office/drawing/2014/main" xmlns="" id="{20C909BE-747A-4A75-8583-518F3C0B072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51061" y="2820161"/>
            <a:ext cx="9289878" cy="211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4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90ABB-ACF6-42C2-AE07-A572C9658CB7}"/>
              </a:ext>
            </a:extLst>
          </p:cNvPr>
          <p:cNvSpPr>
            <a:spLocks noGrp="1"/>
          </p:cNvSpPr>
          <p:nvPr>
            <p:ph type="title"/>
          </p:nvPr>
        </p:nvSpPr>
        <p:spPr/>
        <p:txBody>
          <a:bodyPr/>
          <a:lstStyle/>
          <a:p>
            <a:r>
              <a:rPr lang="en-US" dirty="0"/>
              <a:t>Create user diagram</a:t>
            </a:r>
            <a:br>
              <a:rPr lang="en-US" dirty="0"/>
            </a:br>
            <a:r>
              <a:rPr lang="en-US" dirty="0"/>
              <a:t>(strategy pattern)</a:t>
            </a:r>
          </a:p>
        </p:txBody>
      </p:sp>
      <p:sp>
        <p:nvSpPr>
          <p:cNvPr id="3" name="Content Placeholder 2">
            <a:extLst>
              <a:ext uri="{FF2B5EF4-FFF2-40B4-BE49-F238E27FC236}">
                <a16:creationId xmlns:a16="http://schemas.microsoft.com/office/drawing/2014/main" xmlns="" id="{ECB360A8-56F3-46C1-B4F3-780D47DDDE01}"/>
              </a:ext>
            </a:extLst>
          </p:cNvPr>
          <p:cNvSpPr>
            <a:spLocks noGrp="1"/>
          </p:cNvSpPr>
          <p:nvPr>
            <p:ph sz="quarter" idx="13"/>
          </p:nvPr>
        </p:nvSpPr>
        <p:spPr/>
        <p:txBody>
          <a:bodyPr/>
          <a:lstStyle/>
          <a:p>
            <a:endParaRPr lang="en-US"/>
          </a:p>
        </p:txBody>
      </p:sp>
      <p:pic>
        <p:nvPicPr>
          <p:cNvPr id="2050" name="Picture 2" descr="https://lh5.googleusercontent.com/w2PDfzis5Uuv-V2Oe_8PYA66IeBy0FX_4_xU2JRXBYX1iPjpkRmKhSXR0AZ6aCimNEUqbaTta3VlmLft65jxlEPloAXyLcZrFA5_y32mhfjVXXfT4JWsxNPny0xBfpH-PSs19e7U">
            <a:extLst>
              <a:ext uri="{FF2B5EF4-FFF2-40B4-BE49-F238E27FC236}">
                <a16:creationId xmlns:a16="http://schemas.microsoft.com/office/drawing/2014/main" xmlns="" id="{F2C825E7-409C-4041-860C-35D7B1C50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65" y="2433132"/>
            <a:ext cx="10398835" cy="3358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78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45</TotalTime>
  <Words>310</Words>
  <Application>Microsoft Macintosh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Tw Cen MT</vt:lpstr>
      <vt:lpstr>Arial</vt:lpstr>
      <vt:lpstr>Droplet</vt:lpstr>
      <vt:lpstr>Hotel managed system</vt:lpstr>
      <vt:lpstr>description</vt:lpstr>
      <vt:lpstr>Design framework</vt:lpstr>
      <vt:lpstr>Framework structure</vt:lpstr>
      <vt:lpstr>Application class diagram</vt:lpstr>
      <vt:lpstr>Technical using</vt:lpstr>
      <vt:lpstr>Apply design pattern</vt:lpstr>
      <vt:lpstr>Register diagram (proxy pattern)</vt:lpstr>
      <vt:lpstr>Create user diagram (strategy pattern)</vt:lpstr>
      <vt:lpstr>View user information diagram (template pattern)</vt:lpstr>
      <vt:lpstr>Create 4 type of Promotion diagram (Factory pattern)</vt:lpstr>
      <vt:lpstr>Compute Promotion type discount diagram (Command pattern)</vt:lpstr>
      <vt:lpstr>Clone Promotion diagram (Prototype pattern)</vt:lpstr>
      <vt:lpstr>System Initialize and Broadcast Promotion diagram (Mediator pattern)</vt:lpstr>
      <vt:lpstr>SingleTon PromotionRepository diagram (Singleton pattern)</vt:lpstr>
      <vt:lpstr>Booking diagram (builder pattern)</vt:lpstr>
      <vt:lpstr>Calculate price diagram (visitor pattern)</vt:lpstr>
      <vt:lpstr>Add card diagram (factory pattern)</vt:lpstr>
      <vt:lpstr>info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managed system</dc:title>
  <dc:creator>Cat Vy Nguyen</dc:creator>
  <cp:lastModifiedBy>Tuan Sang Tran</cp:lastModifiedBy>
  <cp:revision>21</cp:revision>
  <dcterms:created xsi:type="dcterms:W3CDTF">2018-05-20T20:15:09Z</dcterms:created>
  <dcterms:modified xsi:type="dcterms:W3CDTF">2018-05-21T03:48:02Z</dcterms:modified>
</cp:coreProperties>
</file>