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8" r:id="rId3"/>
    <p:sldId id="439" r:id="rId4"/>
    <p:sldId id="471" r:id="rId5"/>
    <p:sldId id="487" r:id="rId6"/>
    <p:sldId id="492" r:id="rId7"/>
    <p:sldId id="462" r:id="rId8"/>
    <p:sldId id="469" r:id="rId9"/>
    <p:sldId id="470" r:id="rId10"/>
    <p:sldId id="472" r:id="rId11"/>
    <p:sldId id="473" r:id="rId12"/>
    <p:sldId id="478" r:id="rId13"/>
    <p:sldId id="474" r:id="rId14"/>
    <p:sldId id="483" r:id="rId15"/>
    <p:sldId id="475" r:id="rId16"/>
    <p:sldId id="476" r:id="rId17"/>
    <p:sldId id="484" r:id="rId18"/>
    <p:sldId id="440" r:id="rId19"/>
    <p:sldId id="486" r:id="rId20"/>
    <p:sldId id="489" r:id="rId21"/>
    <p:sldId id="488" r:id="rId22"/>
    <p:sldId id="494" r:id="rId23"/>
    <p:sldId id="493" r:id="rId24"/>
    <p:sldId id="485" r:id="rId25"/>
    <p:sldId id="495" r:id="rId26"/>
    <p:sldId id="496" r:id="rId27"/>
    <p:sldId id="499" r:id="rId28"/>
    <p:sldId id="497" r:id="rId29"/>
    <p:sldId id="491" r:id="rId30"/>
    <p:sldId id="482"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3" d="100"/>
          <a:sy n="73" d="100"/>
        </p:scale>
        <p:origin x="9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Dynamic Method : https://docs.microsoft.com/en-us/dotnet/api/system.reflection.emit.dynamicmethod?view=net-5.0</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381179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2/19/2021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Collections and Generics</a:t>
            </a:r>
            <a:endParaRPr lang="en-US" sz="4400" dirty="0"/>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549462" cy="2017314"/>
          </a:xfrm>
          <a:prstGeom prst="rect">
            <a:avLst/>
          </a:prstGeom>
          <a:ln>
            <a:solidFill>
              <a:srgbClr val="FF0000"/>
            </a:solid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650763" y="1568133"/>
            <a:ext cx="6520216" cy="3277397"/>
          </a:xfrm>
          <a:prstGeom prst="rect">
            <a:avLst/>
          </a:prstGeom>
          <a:ln>
            <a:solidFill>
              <a:srgbClr val="FF0000"/>
            </a:solid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526438" y="4593375"/>
            <a:ext cx="3545008" cy="1113382"/>
          </a:xfrm>
          <a:prstGeom prst="rect">
            <a:avLst/>
          </a:prstGeom>
        </p:spPr>
      </p:pic>
    </p:spTree>
    <p:extLst>
      <p:ext uri="{BB962C8B-B14F-4D97-AF65-F5344CB8AC3E}">
        <p14:creationId xmlns:p14="http://schemas.microsoft.com/office/powerpoint/2010/main" val="4308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0" y="1387605"/>
            <a:ext cx="6327229" cy="2467599"/>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 With a generic method, the generic type is defined with the method declaration</a:t>
            </a:r>
          </a:p>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 Generic methods can be defined within non-generic classes</a:t>
            </a:r>
            <a:endParaRPr sz="26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Methods </a:t>
            </a:r>
            <a:endParaRPr lang="en-US" sz="4000" b="1" dirty="0"/>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6513791" y="1608266"/>
            <a:ext cx="5583616" cy="4317315"/>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1863568" y="4544162"/>
            <a:ext cx="2894382" cy="1247579"/>
          </a:xfrm>
          <a:prstGeom prst="rect">
            <a:avLst/>
          </a:prstGeom>
        </p:spPr>
      </p:pic>
    </p:spTree>
    <p:extLst>
      <p:ext uri="{BB962C8B-B14F-4D97-AF65-F5344CB8AC3E}">
        <p14:creationId xmlns:p14="http://schemas.microsoft.com/office/powerpoint/2010/main" val="42524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6" name="TextBox 5">
            <a:extLst>
              <a:ext uri="{FF2B5EF4-FFF2-40B4-BE49-F238E27FC236}">
                <a16:creationId xmlns:a16="http://schemas.microsoft.com/office/drawing/2014/main" id="{EBF6A4CC-9826-4ADD-B3E4-4419D62DD592}"/>
              </a:ext>
            </a:extLst>
          </p:cNvPr>
          <p:cNvSpPr txBox="1"/>
          <p:nvPr/>
        </p:nvSpPr>
        <p:spPr>
          <a:xfrm>
            <a:off x="0" y="1380311"/>
            <a:ext cx="12118428" cy="4767652"/>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Constraints inform the compiler about the capabilities a type argument must have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Without any constraints, the type argument could be any type. The compiler can only assume the members of System.Object, which is the ultimate base class for any .NET type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Constraints are specified by using the </a:t>
            </a:r>
            <a:r>
              <a:rPr lang="en-US" sz="2800">
                <a:solidFill>
                  <a:srgbClr val="0070C0"/>
                </a:solidFill>
              </a:rPr>
              <a:t>where</a:t>
            </a:r>
            <a:r>
              <a:rPr lang="en-US" sz="2800"/>
              <a:t> contextual keyword</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The following table lists the various types of constraints:</a:t>
            </a:r>
          </a:p>
        </p:txBody>
      </p:sp>
    </p:spTree>
    <p:extLst>
      <p:ext uri="{BB962C8B-B14F-4D97-AF65-F5344CB8AC3E}">
        <p14:creationId xmlns:p14="http://schemas.microsoft.com/office/powerpoint/2010/main" val="33935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720392472"/>
              </p:ext>
            </p:extLst>
          </p:nvPr>
        </p:nvGraphicFramePr>
        <p:xfrm>
          <a:off x="178679" y="1169541"/>
          <a:ext cx="11960771" cy="5286679"/>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221431">
                <a:tc>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221431">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struct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500" u="sng">
                          <a:solidFill>
                            <a:srgbClr val="0000FF"/>
                          </a:solidFill>
                          <a:effectLst/>
                          <a:latin typeface="+mj-lt"/>
                          <a:ea typeface="Times New Roman" panose="02020603050405020304" pitchFamily="18" charset="0"/>
                          <a:cs typeface="Times New Roman" panose="02020603050405020304" pitchFamily="18" charset="0"/>
                          <a:hlinkClick r:id="rId3"/>
                        </a:rPr>
                        <a:t>value type</a:t>
                      </a:r>
                      <a:r>
                        <a:rPr lang="en-US" sz="1500">
                          <a:solidFill>
                            <a:srgbClr val="171717"/>
                          </a:solidFill>
                          <a:effectLst/>
                          <a:latin typeface="+mj-lt"/>
                          <a:ea typeface="Times New Roman" panose="02020603050405020304" pitchFamily="18" charset="0"/>
                          <a:cs typeface="Times New Roman" panose="02020603050405020304" pitchFamily="18" charset="0"/>
                        </a:rPr>
                        <a:t>. The struct constraint implies the new() constraint and can't be combined with the new() constraint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This constraint applies also to any class, interface, delegate, or array type. T must be a non-nullable reference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either nullable or non-nullable. This constraint applies also to any class, interface, delegate, or array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notnull</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non-nullable type. The argument can be a non-nullable reference type or a non-nullable value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unmanaged</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500" u="sng">
                          <a:solidFill>
                            <a:srgbClr val="0000FF"/>
                          </a:solidFill>
                          <a:effectLst/>
                          <a:latin typeface="+mj-lt"/>
                          <a:ea typeface="Times New Roman" panose="02020603050405020304" pitchFamily="18" charset="0"/>
                          <a:cs typeface="Times New Roman" panose="02020603050405020304" pitchFamily="18" charset="0"/>
                          <a:hlinkClick r:id="rId4"/>
                        </a:rPr>
                        <a:t>unmanaged type</a:t>
                      </a:r>
                      <a:r>
                        <a:rPr lang="en-US" sz="1500">
                          <a:solidFill>
                            <a:srgbClr val="171717"/>
                          </a:solidFill>
                          <a:effectLst/>
                          <a:latin typeface="+mj-lt"/>
                          <a:ea typeface="Times New Roman" panose="02020603050405020304" pitchFamily="18" charset="0"/>
                          <a:cs typeface="Times New Roman" panose="02020603050405020304" pitchFamily="18" charset="0"/>
                        </a:rPr>
                        <a:t>. The unmanaged constraint implies the struct constraint and can't be combined with either the struct or new() constraints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48334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new()</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have a public parameterless constructor. When used together with other constraints, the new() constraint must be specified last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221431">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460219">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T may be either a nullable or non-nullable type derived from the specified base class</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221431">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528416">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a:t>
                      </a:r>
                      <a:r>
                        <a:rPr lang="en-US" sz="15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 T may be a nullable reference type, a non-nullable reference type, or a value type. T may not be a nullable value type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734064">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where T : U</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500">
                          <a:solidFill>
                            <a:srgbClr val="171717"/>
                          </a:solidFill>
                          <a:effectLst/>
                          <a:latin typeface="+mj-lt"/>
                          <a:ea typeface="Times New Roman" panose="02020603050405020304" pitchFamily="18" charset="0"/>
                          <a:cs typeface="Times New Roman" panose="02020603050405020304" pitchFamily="18" charset="0"/>
                        </a:rPr>
                        <a:t>The type argument supplied for T must be or derive from the argument supplied for U. In a nullable context, if U is a non-nullable reference type, T must be non-nullable reference type. If U is a nullable reference type, T may be either nullable or non-nullable</a:t>
                      </a:r>
                      <a:endParaRPr lang="en-US" sz="15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124497" y="422800"/>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16" name="Rectangle 15">
            <a:extLst>
              <a:ext uri="{FF2B5EF4-FFF2-40B4-BE49-F238E27FC236}">
                <a16:creationId xmlns:a16="http://schemas.microsoft.com/office/drawing/2014/main" id="{8111FA4E-2B44-4E12-8BC7-86C6C010C2D4}"/>
              </a:ext>
            </a:extLst>
          </p:cNvPr>
          <p:cNvSpPr/>
          <p:nvPr/>
        </p:nvSpPr>
        <p:spPr>
          <a:xfrm>
            <a:off x="3358054" y="559888"/>
            <a:ext cx="2942897" cy="5135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b="1">
              <a:solidFill>
                <a:schemeClr val="bg1"/>
              </a:solidFill>
            </a:endParaRPr>
          </a:p>
          <a:p>
            <a:pPr algn="ctr"/>
            <a:r>
              <a:rPr lang="en-US" sz="2000" b="1" i="1">
                <a:solidFill>
                  <a:schemeClr val="bg1"/>
                </a:solidFill>
              </a:rPr>
              <a:t>Why use constraints ?</a:t>
            </a:r>
          </a:p>
          <a:p>
            <a:pPr algn="ctr"/>
            <a:endParaRPr lang="en-US"/>
          </a:p>
        </p:txBody>
      </p:sp>
    </p:spTree>
    <p:extLst>
      <p:ext uri="{BB962C8B-B14F-4D97-AF65-F5344CB8AC3E}">
        <p14:creationId xmlns:p14="http://schemas.microsoft.com/office/powerpoint/2010/main" val="34999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Multiple constraints can be applied to the same type parameter, and the constraints themselves can be generic types, as follows:</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Constraining multiple parameters</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Tree>
    <p:extLst>
      <p:ext uri="{BB962C8B-B14F-4D97-AF65-F5344CB8AC3E}">
        <p14:creationId xmlns:p14="http://schemas.microsoft.com/office/powerpoint/2010/main" val="399886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21020" y="1689477"/>
            <a:ext cx="12107917" cy="4352474"/>
          </a:xfrm>
          <a:prstGeom prst="rect">
            <a:avLst/>
          </a:prstGeom>
        </p:spPr>
        <p:txBody>
          <a:bodyPr vert="horz" wrap="square" lIns="0" tIns="12700" rIns="0" bIns="0" rtlCol="0">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It is often useful to define interfaces either for generic collection classes, or for the generic classes that represent items in the collection</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The preference for generic classes is to use generic interfaces, such as IComparable&lt;T&gt; rather than IComparable, in order to avoid boxing and unboxing operations on value types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The .NET class library defines several generic interfaces for use with the collection classes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When an interface is specified as a constraint on a type parameter, only types that implement the interface can be used</a:t>
            </a:r>
            <a:endParaRPr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spTree>
    <p:extLst>
      <p:ext uri="{BB962C8B-B14F-4D97-AF65-F5344CB8AC3E}">
        <p14:creationId xmlns:p14="http://schemas.microsoft.com/office/powerpoint/2010/main" val="144874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31857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a:lnSpc>
                <a:spcPct val="80000"/>
              </a:lnSpc>
            </a:pPr>
            <a:r>
              <a:rPr lang="en-US" sz="4000" b="1"/>
              <a:t>Default Values in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4081" y="1641939"/>
            <a:ext cx="11950263" cy="954107"/>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With the </a:t>
            </a:r>
            <a:r>
              <a:rPr lang="en-US" sz="2800">
                <a:solidFill>
                  <a:srgbClr val="0070C0"/>
                </a:solidFill>
              </a:rPr>
              <a:t>default</a:t>
            </a:r>
            <a:r>
              <a:rPr lang="en-US" sz="2800"/>
              <a:t> keyword, </a:t>
            </a:r>
            <a:r>
              <a:rPr lang="en-US" sz="2800" b="1"/>
              <a:t>null</a:t>
            </a:r>
            <a:r>
              <a:rPr lang="en-US" sz="2800"/>
              <a:t> is assigned to reference types and </a:t>
            </a:r>
            <a:r>
              <a:rPr lang="en-US" sz="2800" b="1"/>
              <a:t>0</a:t>
            </a:r>
            <a:r>
              <a:rPr lang="en-US" sz="2800"/>
              <a:t> is assigned to value types</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Collections in C#</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a:lnSpc>
                <a:spcPct val="80000"/>
              </a:lnSpc>
            </a:pPr>
            <a:r>
              <a:rPr lang="en-US" sz="4000" b="1"/>
              <a:t>Collection Interfaces and Types</a:t>
            </a:r>
            <a:endParaRPr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0" y="1600439"/>
            <a:ext cx="12059676"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Most collection classes are in the System.Collections and System.Collections.Generic namespaces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Generic collection classes are located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Collection classes that are specialized for a specific type are located in the System.Collections.Specialized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Thread-safe collection classes are in the System.Collections.Concurrent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following table describes the most important interfaces implemented by collections and lists. </a:t>
            </a:r>
          </a:p>
        </p:txBody>
      </p:sp>
    </p:spTree>
    <p:extLst>
      <p:ext uri="{BB962C8B-B14F-4D97-AF65-F5344CB8AC3E}">
        <p14:creationId xmlns:p14="http://schemas.microsoft.com/office/powerpoint/2010/main" val="101535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300"/>
              <a:t>What is the Generics? Benefits of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Generics Classes , Generics Methods and Generics Intefaces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Constraints on Type Parameters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Default Values in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Overview about Collections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about collection generic : List&lt;T&gt; class, SortedSet&lt;T&gt; class, Dictionary&lt;TKey, TValue&gt;, LinkList&lt;T&gt;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using collection generic : List&lt;T&gt; class, SortedSet&lt;T&gt;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2/19/2021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664042" y="1053419"/>
            <a:ext cx="11054992" cy="498723"/>
          </a:xfrm>
        </p:spPr>
        <p:txBody>
          <a:bodyPr>
            <a:noAutofit/>
          </a:bodyPr>
          <a:lstStyle/>
          <a:p>
            <a:pPr>
              <a:lnSpc>
                <a:spcPct val="80000"/>
              </a:lnSpc>
            </a:pPr>
            <a:r>
              <a:rPr lang="en-US" sz="2600" b="1"/>
              <a:t>Key Interfaces Supported by Classes of System.Collections.Generic</a:t>
            </a:r>
            <a:endParaRPr lang="en-US" sz="2600" b="1" dirty="0"/>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80526816"/>
              </p:ext>
            </p:extLst>
          </p:nvPr>
        </p:nvGraphicFramePr>
        <p:xfrm>
          <a:off x="99849" y="1755104"/>
          <a:ext cx="11992302" cy="4319673"/>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2000">
                          <a:latin typeface="+mj-lt"/>
                        </a:rPr>
                        <a:t>ICollection&lt;T&gt;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general characteristics (e.g., size, enumeration, and thread safety) for all generic collection types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marL="0" marR="0" algn="l">
                        <a:lnSpc>
                          <a:spcPct val="107000"/>
                        </a:lnSpc>
                        <a:spcBef>
                          <a:spcPts val="0"/>
                        </a:spcBef>
                        <a:spcAft>
                          <a:spcPts val="0"/>
                        </a:spcAft>
                      </a:pPr>
                      <a:r>
                        <a:rPr lang="en-US" sz="2000">
                          <a:latin typeface="+mj-lt"/>
                        </a:rPr>
                        <a:t>IComparer&lt;T&gt;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a way to compare to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marL="0" marR="0" algn="l">
                        <a:lnSpc>
                          <a:spcPct val="107000"/>
                        </a:lnSpc>
                        <a:spcBef>
                          <a:spcPts val="0"/>
                        </a:spcBef>
                        <a:spcAft>
                          <a:spcPts val="0"/>
                        </a:spcAft>
                      </a:pPr>
                      <a:r>
                        <a:rPr lang="en-US" sz="2000" kern="1200">
                          <a:solidFill>
                            <a:schemeClr val="tx1"/>
                          </a:solidFill>
                          <a:effectLst/>
                          <a:latin typeface="+mj-lt"/>
                          <a:ea typeface="Calibri" panose="020F0502020204030204" pitchFamily="34" charset="0"/>
                          <a:cs typeface="Times New Roman" panose="02020603050405020304" pitchFamily="18" charset="0"/>
                        </a:rPr>
                        <a:t>IDictionary&lt;TKey,TValue&gt;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Allows a generic collection object to represent its contents using key-value pairs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2000">
                          <a:latin typeface="+mj-lt"/>
                        </a:rPr>
                        <a:t>IEnumerable/IAsyncEnumerable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Returns the IEnumerator interface for a given object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2000">
                          <a:latin typeface="+mj-lt"/>
                        </a:rPr>
                        <a:t>IEnumerator</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Enables foreach-style iteration over a generic collection</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2000">
                          <a:latin typeface="+mj-lt"/>
                        </a:rPr>
                        <a:t>IList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behavior to add, remove, and index items in a sequential list of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marL="0" marR="0" algn="l">
                        <a:lnSpc>
                          <a:spcPct val="107000"/>
                        </a:lnSpc>
                        <a:spcBef>
                          <a:spcPts val="0"/>
                        </a:spcBef>
                        <a:spcAft>
                          <a:spcPts val="0"/>
                        </a:spcAft>
                      </a:pPr>
                      <a:r>
                        <a:rPr lang="en-US" sz="2000">
                          <a:latin typeface="+mj-lt"/>
                        </a:rPr>
                        <a:t>ISet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the base interface for the abstraction of sets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Tree>
    <p:extLst>
      <p:ext uri="{BB962C8B-B14F-4D97-AF65-F5344CB8AC3E}">
        <p14:creationId xmlns:p14="http://schemas.microsoft.com/office/powerpoint/2010/main" val="160876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713559" y="1236169"/>
            <a:ext cx="6304317" cy="498723"/>
          </a:xfrm>
        </p:spPr>
        <p:txBody>
          <a:bodyPr>
            <a:noAutofit/>
          </a:bodyPr>
          <a:lstStyle/>
          <a:p>
            <a:pPr>
              <a:lnSpc>
                <a:spcPct val="80000"/>
              </a:lnSpc>
            </a:pPr>
            <a:r>
              <a:rPr lang="en-US" sz="2600" b="1"/>
              <a:t>Classes of System.Collections.Generic</a:t>
            </a:r>
            <a:endParaRPr lang="en-US" sz="2600" b="1" dirty="0"/>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527051062"/>
              </p:ext>
            </p:extLst>
          </p:nvPr>
        </p:nvGraphicFramePr>
        <p:xfrm>
          <a:off x="93936" y="1852494"/>
          <a:ext cx="12004128" cy="4466573"/>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effectLst/>
                          <a:latin typeface="+mj-lt"/>
                          <a:ea typeface="Calibri" panose="020F0502020204030204" pitchFamily="34" charset="0"/>
                          <a:cs typeface="Times New Roman" panose="02020603050405020304" pitchFamily="18" charset="0"/>
                        </a:rPr>
                        <a:t>Supported Key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kern="1200">
                          <a:solidFill>
                            <a:srgbClr val="171717"/>
                          </a:solidFill>
                          <a:effectLst/>
                          <a:latin typeface="+mn-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Dictionary&lt;TKey,TValue&gt;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This represents a generic collection of</a:t>
                      </a:r>
                    </a:p>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keys and values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LinkedList&lt;T&gt;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This represents a doubly linked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marL="0" marR="0" algn="l">
                        <a:lnSpc>
                          <a:spcPct val="107000"/>
                        </a:lnSpc>
                        <a:spcBef>
                          <a:spcPts val="0"/>
                        </a:spcBef>
                        <a:spcAft>
                          <a:spcPts val="0"/>
                        </a:spcAft>
                      </a:pPr>
                      <a:r>
                        <a:rPr lang="en-US" sz="1700" kern="1200">
                          <a:solidFill>
                            <a:schemeClr val="tx1"/>
                          </a:solidFill>
                          <a:effectLst/>
                          <a:latin typeface="+mj-lt"/>
                          <a:ea typeface="Calibri" panose="020F0502020204030204" pitchFamily="34" charset="0"/>
                          <a:cs typeface="Times New Roman" panose="02020603050405020304" pitchFamily="18" charset="0"/>
                        </a:rPr>
                        <a:t>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IList&lt;T&gt;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dynamically resizable sequential list of items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700">
                          <a:latin typeface="+mj-lt"/>
                        </a:rPr>
                        <a:t>Queue</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first-in,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700">
                          <a:latin typeface="+mj-lt"/>
                        </a:rPr>
                        <a:t>SortedDictionary&lt;TKey,TValue&gt;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ICollection&lt;T&gt;,IDictionary&lt;TKey,TValue&gt;,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sorted set of key-value pairs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SortedSet&lt;T&gt;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ISet&lt;T&gt;</a:t>
                      </a:r>
                      <a:endParaRPr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represents a collection of objects that is maintained in sorted order with no duplication</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Stack&lt;T&gt;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last-in,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Tree>
    <p:extLst>
      <p:ext uri="{BB962C8B-B14F-4D97-AF65-F5344CB8AC3E}">
        <p14:creationId xmlns:p14="http://schemas.microsoft.com/office/powerpoint/2010/main" val="356062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Generics Collections</a:t>
            </a:r>
            <a:endParaRPr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List&lt;T&gt;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SortedSet&lt;T&gt;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IEnumerable&lt;T&gt; Interface </a:t>
            </a:r>
            <a:endParaRPr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sp>
        <p:nvSpPr>
          <p:cNvPr id="9" name="TextBox 8">
            <a:extLst>
              <a:ext uri="{FF2B5EF4-FFF2-40B4-BE49-F238E27FC236}">
                <a16:creationId xmlns:a16="http://schemas.microsoft.com/office/drawing/2014/main" id="{C0AEF8E9-8BE9-4B30-A345-A1CCCBDB22D1}"/>
              </a:ext>
            </a:extLst>
          </p:cNvPr>
          <p:cNvSpPr txBox="1"/>
          <p:nvPr/>
        </p:nvSpPr>
        <p:spPr>
          <a:xfrm>
            <a:off x="120869" y="1644252"/>
            <a:ext cx="11950262" cy="4462760"/>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List&lt;T&gt; is a collection of strongly typed objects that can be accessed by index and having methods for sorting, searching, and modifying list</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List&lt;T&gt; equivalent of the ArrayList, which implements IList&lt;T&gt;</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List&lt;T&gt; can contain elements of the specified type. It provides compile-time type checking and doesn't perform boxing-unboxing because it is generic</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Elements can be added using the Add(), AddRange() methods or collection-initializer syntax</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Elements can be accessed by passing an index. Indexes start from zero</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List&lt;T&gt; performs faster and less error-prone than the ArrayList</a:t>
            </a:r>
          </a:p>
        </p:txBody>
      </p:sp>
    </p:spTree>
    <p:extLst>
      <p:ext uri="{BB962C8B-B14F-4D97-AF65-F5344CB8AC3E}">
        <p14:creationId xmlns:p14="http://schemas.microsoft.com/office/powerpoint/2010/main" val="60680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112988" y="1439716"/>
            <a:ext cx="11784722" cy="495520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SortedSet is a collection of objects in sorted order. It is of the generic type collection and defined under System.Collections.Generic namespace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It also provides many mathematical set operations, such as intersection, union, and difference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 It is a dynamic collection means the size of the SortedSet is automatically increased when the new elements are added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In SortedSet, the elements must be unique and the order of the element is ascending</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It is generally used SortedSet class if we have to store unique elements and maintain ascending order</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In SortedSet, the we can only store the same type of elements</a:t>
            </a:r>
          </a:p>
        </p:txBody>
      </p:sp>
    </p:spTree>
    <p:extLst>
      <p:ext uri="{BB962C8B-B14F-4D97-AF65-F5344CB8AC3E}">
        <p14:creationId xmlns:p14="http://schemas.microsoft.com/office/powerpoint/2010/main" val="199630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1047912" y="1475220"/>
            <a:ext cx="7638148" cy="4733239"/>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325343" y="496640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The LinkList&lt;T&gt;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60438" y="1471246"/>
            <a:ext cx="11784722" cy="4878259"/>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LinkedList&lt;T&gt; Class is a generic type that allows fast inserting and removing of elements. It implements a classic linked list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Each object is separately allocated. In the LinkedList, certain operations do not require the whole collection to be copied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We can remove nodes and reinsert them, either in the same list or in another list, which results in no additional objects allocated on the heap.</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Each node in a LinkedList&lt;T&gt; object is of the type LinkedListNode&lt;T&gt;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The LinkedList class does not support chaining, splitting, cycles, or other features that can leave the list in an inconsistent state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The LinkedList is doubly linked, therefore, each node points forward to the Next node and backward to the Previous node</a:t>
            </a:r>
          </a:p>
        </p:txBody>
      </p:sp>
    </p:spTree>
    <p:extLst>
      <p:ext uri="{BB962C8B-B14F-4D97-AF65-F5344CB8AC3E}">
        <p14:creationId xmlns:p14="http://schemas.microsoft.com/office/powerpoint/2010/main" val="3562747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a:lnSpc>
                <a:spcPct val="80000"/>
              </a:lnSpc>
            </a:pPr>
            <a:r>
              <a:rPr lang="en-US" sz="4000" b="1"/>
              <a:t>The Dictionary&lt;TKey, TValue&gt;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112988" y="1276454"/>
            <a:ext cx="11784722" cy="5204245"/>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The Dictionary&lt;TKey, TValue&gt; is a generic collection that stores key-value pairs in no particular order</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Dictionary&lt;TKey, TValue&gt; stores key-value pairs</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Keys must be unique and cannot be null</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null or duplicate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accessed by passing associated key in the indexer(e.g.  myDictionary[key])</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Elements are stored as KeyValuePair&lt;TKey, TValue&gt; objects</a:t>
            </a:r>
          </a:p>
        </p:txBody>
      </p:sp>
    </p:spTree>
    <p:extLst>
      <p:ext uri="{BB962C8B-B14F-4D97-AF65-F5344CB8AC3E}">
        <p14:creationId xmlns:p14="http://schemas.microsoft.com/office/powerpoint/2010/main" val="2320830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105103" y="1371079"/>
            <a:ext cx="11981793" cy="2465197"/>
          </a:xfrm>
        </p:spPr>
        <p:txBody>
          <a:bodyPr>
            <a:noAutofit/>
          </a:bodyPr>
          <a:lstStyle/>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a:t>IEnumerable in C# is an interface that defines one method GetEnumerator which returns an IEnumerator interface. This allows readonly access to a collection then a collection that implements IEnumerable can be used with a </a:t>
            </a:r>
            <a:r>
              <a:rPr lang="en-US" sz="2600" b="1"/>
              <a:t>for-each statement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a:t>Implement the </a:t>
            </a:r>
            <a:r>
              <a:rPr lang="en-US" sz="2600" b="1"/>
              <a:t>IEnumerable&lt;T&gt; </a:t>
            </a:r>
            <a:r>
              <a:rPr lang="en-US" sz="2600"/>
              <a:t>Interface :</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in C#</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a:rPr lang="en-US" sz="4000" b="1" dirty="0"/>
              <a:t>Summary</a:t>
            </a:r>
          </a:p>
        </p:txBody>
      </p:sp>
      <p:sp>
        <p:nvSpPr>
          <p:cNvPr id="18435" name="Rectangle 3"/>
          <p:cNvSpPr>
            <a:spLocks noGrp="1"/>
          </p:cNvSpPr>
          <p:nvPr>
            <p:ph idx="1"/>
          </p:nvPr>
        </p:nvSpPr>
        <p:spPr>
          <a:xfrm>
            <a:off x="540058" y="1404208"/>
            <a:ext cx="11473266" cy="4891490"/>
          </a:xfrm>
        </p:spPr>
        <p:txBody>
          <a:bodyPr>
            <a:noAutofit/>
          </a:bodyPr>
          <a:lstStyle/>
          <a:p>
            <a:pPr marL="342900" indent="-342900">
              <a:lnSpc>
                <a:spcPct val="120000"/>
              </a:lnSpc>
              <a:spcBef>
                <a:spcPts val="300"/>
              </a:spcBef>
              <a:spcAft>
                <a:spcPts val="300"/>
              </a:spcAft>
              <a:buClr>
                <a:srgbClr val="973735"/>
              </a:buClr>
              <a:buSzPct val="50000"/>
              <a:buFont typeface="Wingdings" pitchFamily="2" charset="2"/>
              <a:buChar char="u"/>
              <a:defRPr/>
            </a:pPr>
            <a:r>
              <a:rPr lang="en-US" dirty="0"/>
              <a:t>Concepts were introduced:</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What is the Generics? Benefits of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Generics Classes , Generics Methods and Generics Intefaces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Constraints on Type Parameters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Default Values in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Collections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collection generic: List&lt;T&gt; class, SortedSet&lt;T&gt; class, Dictionary&lt;TKey, TValue&gt;, LinkList&lt;T&gt;  class and IEnumerable&lt;T&gt; Interface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using collection generic: List&lt;T&gt; class, SortedSet&lt;T&gt; class, and IEnumerable&lt;T&gt; Interface </a:t>
            </a:r>
            <a:endParaRPr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0" y="1494892"/>
            <a:ext cx="12065876" cy="4373248"/>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A primary limitation of collections is the absence of effective type checking. This means that we can put any object in a collection because all classes in the C# extend from the object base class and this compromises type safety in C# language</a:t>
            </a:r>
          </a:p>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In addition, using collections involves a significant performance overhead in the form of implicit and explicit type casting(boxing and unboxing) that is required to add or retrieve objects from a collection</a:t>
            </a:r>
          </a:p>
        </p:txBody>
      </p:sp>
    </p:spTree>
    <p:extLst>
      <p:ext uri="{BB962C8B-B14F-4D97-AF65-F5344CB8AC3E}">
        <p14:creationId xmlns:p14="http://schemas.microsoft.com/office/powerpoint/2010/main" val="25699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1018961" y="4936187"/>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0" y="1721288"/>
            <a:ext cx="6015763" cy="2687334"/>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889714" y="1721288"/>
            <a:ext cx="6302286" cy="3657917"/>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155026" y="1458755"/>
            <a:ext cx="11784725" cy="4942635"/>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Problem with Boxing and UnBoxing Operations</a:t>
            </a:r>
          </a:p>
          <a:p>
            <a:pPr marL="860425" indent="-514350" algn="just">
              <a:lnSpc>
                <a:spcPct val="150000"/>
              </a:lnSpc>
              <a:buClr>
                <a:srgbClr val="C00000"/>
              </a:buClr>
              <a:buFont typeface="+mj-lt"/>
              <a:buAutoNum type="arabicParenR"/>
            </a:pPr>
            <a:r>
              <a:rPr lang="en-US" sz="2600"/>
              <a:t>A new object must be allocated on the managed heap</a:t>
            </a:r>
          </a:p>
          <a:p>
            <a:pPr marL="860425" indent="-514350" algn="just">
              <a:lnSpc>
                <a:spcPct val="150000"/>
              </a:lnSpc>
              <a:buClr>
                <a:srgbClr val="C00000"/>
              </a:buClr>
              <a:buFont typeface="+mj-lt"/>
              <a:buAutoNum type="arabicParenR"/>
            </a:pPr>
            <a:r>
              <a:rPr lang="en-US" sz="2600"/>
              <a:t>The value of the stack-based data must be transferred into that memory location</a:t>
            </a:r>
          </a:p>
          <a:p>
            <a:pPr marL="860425" indent="-514350" algn="just">
              <a:lnSpc>
                <a:spcPct val="150000"/>
              </a:lnSpc>
              <a:buClr>
                <a:srgbClr val="C00000"/>
              </a:buClr>
              <a:buFont typeface="+mj-lt"/>
              <a:buAutoNum type="arabicParenR"/>
            </a:pPr>
            <a:r>
              <a:rPr lang="en-US" sz="2600"/>
              <a:t>When unboxed, the value stored on the heap-based object must be transferred back to the stack</a:t>
            </a:r>
          </a:p>
          <a:p>
            <a:pPr marL="860425" indent="-514350" algn="just">
              <a:lnSpc>
                <a:spcPct val="150000"/>
              </a:lnSpc>
              <a:buClr>
                <a:srgbClr val="C00000"/>
              </a:buClr>
              <a:buFont typeface="+mj-lt"/>
              <a:buAutoNum type="arabicParenR"/>
            </a:pPr>
            <a:r>
              <a:rPr lang="en-US" sz="2600"/>
              <a:t>The now unused object on the heap will (eventually) be garbage collected</a:t>
            </a:r>
          </a:p>
        </p:txBody>
      </p:sp>
    </p:spTree>
    <p:extLst>
      <p:ext uri="{BB962C8B-B14F-4D97-AF65-F5344CB8AC3E}">
        <p14:creationId xmlns:p14="http://schemas.microsoft.com/office/powerpoint/2010/main" val="385210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2/19/2021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a:rPr lang="en-US" sz="4000" b="1"/>
              <a:t>What is the Generics?</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0" y="1484625"/>
            <a:ext cx="12065876"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Generics introduce the concept of type parameters to .NET, which make it possible to design classes and methods that defer the specification of one or more types until the class or method is declared and instantiated by client code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 allows type (Integer, String, … etc and user-defined types) to be a parameter to methods, classes, and interfaces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Generics are commonly used to create type-safe collections for both reference and value types. The .NET provides an extensive set of interfaces and classes in the System.Collections.Generic namespace for implementing generic collections</a:t>
            </a:r>
          </a:p>
        </p:txBody>
      </p:sp>
    </p:spTree>
    <p:extLst>
      <p:ext uri="{BB962C8B-B14F-4D97-AF65-F5344CB8AC3E}">
        <p14:creationId xmlns:p14="http://schemas.microsoft.com/office/powerpoint/2010/main" val="11709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a:lnSpc>
                <a:spcPct val="80000"/>
              </a:lnSpc>
            </a:pPr>
            <a:r>
              <a:rPr lang="en-US" sz="4000" b="1"/>
              <a:t>Benefits of Generics</a:t>
            </a:r>
            <a:endParaRPr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21020" y="1464070"/>
            <a:ext cx="12192000" cy="4998804"/>
          </a:xfrm>
          <a:prstGeom prst="rect">
            <a:avLst/>
          </a:prstGeom>
        </p:spPr>
        <p:txBody>
          <a:bodyPr vert="horz" wrap="square" lIns="0" tIns="12700" rIns="0" bIns="0" rtlCol="0">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Ensure type-safety at compile-time: Ensure strongly-typed programming model</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Allow to reuse the code in a safe manner without casting or boxing:</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Reduce run-time errors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Improve performance because of low memory usage as no casting or boxing operation is required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Can be reusable with different types but can accept values of a single type at a time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Generic delegates enable type-safe callbacks without the need to create multiple delegate classes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The Predicate&lt;T&gt; generic delegate allows us to create a method that implements our search criteria for a particular type and to use our method with methods of the Array type such as Find, FindLast, and FindAll</a:t>
            </a:r>
            <a:endParaRPr sz="2300" dirty="0"/>
          </a:p>
        </p:txBody>
      </p:sp>
    </p:spTree>
    <p:extLst>
      <p:ext uri="{BB962C8B-B14F-4D97-AF65-F5344CB8AC3E}">
        <p14:creationId xmlns:p14="http://schemas.microsoft.com/office/powerpoint/2010/main" val="365336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2/19/2021</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0" y="1543033"/>
            <a:ext cx="12107917" cy="4624343"/>
          </a:xfrm>
          <a:prstGeom prst="rect">
            <a:avLst/>
          </a:prstGeom>
        </p:spPr>
        <p:txBody>
          <a:bodyPr vert="horz" wrap="square" lIns="0" tIns="12700" rIns="0" bIns="0" rtlCol="0">
            <a:spAutoFit/>
          </a:bodyPr>
          <a:lstStyle/>
          <a:p>
            <a:pPr marL="342900" marR="13335" indent="-342900" algn="just">
              <a:spcBef>
                <a:spcPts val="1000"/>
              </a:spcBef>
              <a:buClr>
                <a:srgbClr val="973735"/>
              </a:buClr>
              <a:buSzPct val="50000"/>
              <a:buFont typeface="Wingdings" pitchFamily="2" charset="2"/>
              <a:buChar char="u"/>
              <a:tabLst>
                <a:tab pos="285750" algn="l"/>
              </a:tabLst>
              <a:defRPr/>
            </a:pPr>
            <a:r>
              <a:rPr lang="en-US" sz="2600"/>
              <a:t>Generic classes encapsulate operations that are not specific to a particular data type</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The most common use for generic classes is with collections like linked lists, hash tables, stacks, queues, trees, and so on</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When creating our generic classes, important considerations include the following:</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Which types to generalize into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What constraints, if any, to apply to the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factor generic behavior into base classes and subclasses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implement one or more generic interfaces</a:t>
            </a:r>
            <a:endParaRPr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spTree>
    <p:extLst>
      <p:ext uri="{BB962C8B-B14F-4D97-AF65-F5344CB8AC3E}">
        <p14:creationId xmlns:p14="http://schemas.microsoft.com/office/powerpoint/2010/main" val="41790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2319</Words>
  <Application>Microsoft Office PowerPoint</Application>
  <PresentationFormat>Widescreen</PresentationFormat>
  <Paragraphs>258</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PowerPoint Presentation</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Demo Generics Collections</vt:lpstr>
      <vt:lpstr>PowerPoint Presentation</vt:lpstr>
      <vt:lpstr>PowerPoint Presentation</vt:lpstr>
      <vt:lpstr>Working with the SortedSet&lt;T&gt; Class</vt:lpstr>
      <vt:lpstr>Working with the SortedSet&lt;T&gt; Class</vt:lpstr>
      <vt:lpstr>The LinkList&lt;T&gt;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436</cp:revision>
  <dcterms:created xsi:type="dcterms:W3CDTF">2021-01-25T08:25:31Z</dcterms:created>
  <dcterms:modified xsi:type="dcterms:W3CDTF">2021-02-19T02:14:50Z</dcterms:modified>
</cp:coreProperties>
</file>