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8" r:id="rId3"/>
    <p:sldId id="439" r:id="rId4"/>
    <p:sldId id="465" r:id="rId5"/>
    <p:sldId id="477" r:id="rId6"/>
    <p:sldId id="476" r:id="rId7"/>
    <p:sldId id="473" r:id="rId8"/>
    <p:sldId id="466" r:id="rId9"/>
    <p:sldId id="467" r:id="rId10"/>
    <p:sldId id="468" r:id="rId11"/>
    <p:sldId id="469" r:id="rId12"/>
    <p:sldId id="471" r:id="rId13"/>
    <p:sldId id="472" r:id="rId14"/>
    <p:sldId id="478" r:id="rId15"/>
    <p:sldId id="463" r:id="rId16"/>
    <p:sldId id="470" r:id="rId17"/>
    <p:sldId id="474" r:id="rId18"/>
    <p:sldId id="275" r:id="rId19"/>
    <p:sldId id="475" r:id="rId20"/>
    <p:sldId id="464" r:id="rId21"/>
    <p:sldId id="462" r:id="rId22"/>
    <p:sldId id="479" r:id="rId23"/>
    <p:sldId id="482" r:id="rId24"/>
    <p:sldId id="480" r:id="rId25"/>
    <p:sldId id="481" r:id="rId26"/>
    <p:sldId id="483" r:id="rId27"/>
    <p:sldId id="48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73" d="100"/>
          <a:sy n="73" d="100"/>
        </p:scale>
        <p:origin x="9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75901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5878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52121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32597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46743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62121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0181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808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284031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13260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0421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893860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95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14919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95023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3860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6852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11454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328884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7056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2/22/2021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pi/system.object?view=net-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dotnet/api/system.delegate?view=net-5.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868" y="2241458"/>
            <a:ext cx="10352691" cy="17840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Events, and LINQ</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sp>
        <p:nvSpPr>
          <p:cNvPr id="10" name="TextBox 9">
            <a:extLst>
              <a:ext uri="{FF2B5EF4-FFF2-40B4-BE49-F238E27FC236}">
                <a16:creationId xmlns:a16="http://schemas.microsoft.com/office/drawing/2014/main" id="{A41A4DEB-23C0-4F44-8FA1-07638EEDCD1D}"/>
              </a:ext>
            </a:extLst>
          </p:cNvPr>
          <p:cNvSpPr txBox="1"/>
          <p:nvPr/>
        </p:nvSpPr>
        <p:spPr>
          <a:xfrm>
            <a:off x="3940" y="1477362"/>
            <a:ext cx="11939752"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can point to multiple methods. A delegate that points multiple methods is called a multicast delegate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 or "+=" operator adds a function to the invocation list, and the "-" and "-=" operator removes it</a:t>
            </a:r>
          </a:p>
        </p:txBody>
      </p:sp>
      <p:pic>
        <p:nvPicPr>
          <p:cNvPr id="7" name="Picture 6">
            <a:extLst>
              <a:ext uri="{FF2B5EF4-FFF2-40B4-BE49-F238E27FC236}">
                <a16:creationId xmlns:a16="http://schemas.microsoft.com/office/drawing/2014/main" id="{650AE619-5179-4666-9088-34BA3D3AD4D6}"/>
              </a:ext>
            </a:extLst>
          </p:cNvPr>
          <p:cNvPicPr>
            <a:picLocks noChangeAspect="1"/>
          </p:cNvPicPr>
          <p:nvPr/>
        </p:nvPicPr>
        <p:blipFill>
          <a:blip r:embed="rId3"/>
          <a:stretch>
            <a:fillRect/>
          </a:stretch>
        </p:blipFill>
        <p:spPr>
          <a:xfrm>
            <a:off x="2708966" y="3370672"/>
            <a:ext cx="6529700" cy="2965412"/>
          </a:xfrm>
          <a:prstGeom prst="rect">
            <a:avLst/>
          </a:prstGeom>
        </p:spPr>
      </p:pic>
    </p:spTree>
    <p:extLst>
      <p:ext uri="{BB962C8B-B14F-4D97-AF65-F5344CB8AC3E}">
        <p14:creationId xmlns:p14="http://schemas.microsoft.com/office/powerpoint/2010/main" val="212952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pic>
        <p:nvPicPr>
          <p:cNvPr id="5" name="Picture 4">
            <a:extLst>
              <a:ext uri="{FF2B5EF4-FFF2-40B4-BE49-F238E27FC236}">
                <a16:creationId xmlns:a16="http://schemas.microsoft.com/office/drawing/2014/main" id="{09B1A277-9CCE-407B-9629-2C3581BC03AE}"/>
              </a:ext>
            </a:extLst>
          </p:cNvPr>
          <p:cNvPicPr>
            <a:picLocks noChangeAspect="1"/>
          </p:cNvPicPr>
          <p:nvPr/>
        </p:nvPicPr>
        <p:blipFill>
          <a:blip r:embed="rId3"/>
          <a:stretch>
            <a:fillRect/>
          </a:stretch>
        </p:blipFill>
        <p:spPr>
          <a:xfrm>
            <a:off x="0" y="1562798"/>
            <a:ext cx="7998433" cy="4903317"/>
          </a:xfrm>
          <a:prstGeom prst="rect">
            <a:avLst/>
          </a:prstGeom>
        </p:spPr>
      </p:pic>
      <p:pic>
        <p:nvPicPr>
          <p:cNvPr id="8" name="Picture 7">
            <a:extLst>
              <a:ext uri="{FF2B5EF4-FFF2-40B4-BE49-F238E27FC236}">
                <a16:creationId xmlns:a16="http://schemas.microsoft.com/office/drawing/2014/main" id="{C3AD602E-41CF-4708-BCEA-572B9B1C3BE5}"/>
              </a:ext>
            </a:extLst>
          </p:cNvPr>
          <p:cNvPicPr>
            <a:picLocks noChangeAspect="1"/>
          </p:cNvPicPr>
          <p:nvPr/>
        </p:nvPicPr>
        <p:blipFill>
          <a:blip r:embed="rId4"/>
          <a:stretch>
            <a:fillRect/>
          </a:stretch>
        </p:blipFill>
        <p:spPr>
          <a:xfrm>
            <a:off x="7876252" y="4003257"/>
            <a:ext cx="4263192" cy="2462858"/>
          </a:xfrm>
          <a:prstGeom prst="rect">
            <a:avLst/>
          </a:prstGeom>
        </p:spPr>
      </p:pic>
    </p:spTree>
    <p:extLst>
      <p:ext uri="{BB962C8B-B14F-4D97-AF65-F5344CB8AC3E}">
        <p14:creationId xmlns:p14="http://schemas.microsoft.com/office/powerpoint/2010/main" val="35707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Anonymous Method</a:t>
            </a:r>
            <a:endParaRPr lang="en-US" sz="4000" b="1" dirty="0"/>
          </a:p>
        </p:txBody>
      </p:sp>
      <p:sp>
        <p:nvSpPr>
          <p:cNvPr id="11" name="Content Placeholder 2">
            <a:extLst>
              <a:ext uri="{FF2B5EF4-FFF2-40B4-BE49-F238E27FC236}">
                <a16:creationId xmlns:a16="http://schemas.microsoft.com/office/drawing/2014/main" id="{5CA726A0-0F81-4E63-808B-ABB765D7543B}"/>
              </a:ext>
            </a:extLst>
          </p:cNvPr>
          <p:cNvSpPr>
            <a:spLocks noGrp="1"/>
          </p:cNvSpPr>
          <p:nvPr>
            <p:ph idx="1"/>
          </p:nvPr>
        </p:nvSpPr>
        <p:spPr>
          <a:xfrm>
            <a:off x="0" y="1489951"/>
            <a:ext cx="12065876" cy="4855772"/>
          </a:xfrm>
        </p:spPr>
        <p:txBody>
          <a:bodyPr>
            <a:norm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An anonymous method is a method without a name. Anonymous methods in C# can be defined using the delegate keyword and can be assigned to a variable of delegate 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latin typeface="+mj-lt"/>
            </a:endParaRPr>
          </a:p>
        </p:txBody>
      </p:sp>
      <p:grpSp>
        <p:nvGrpSpPr>
          <p:cNvPr id="16" name="Group 15">
            <a:extLst>
              <a:ext uri="{FF2B5EF4-FFF2-40B4-BE49-F238E27FC236}">
                <a16:creationId xmlns:a16="http://schemas.microsoft.com/office/drawing/2014/main" id="{BFEB8BF2-3DD5-4D3E-A775-F26866625F4A}"/>
              </a:ext>
            </a:extLst>
          </p:cNvPr>
          <p:cNvGrpSpPr/>
          <p:nvPr/>
        </p:nvGrpSpPr>
        <p:grpSpPr>
          <a:xfrm>
            <a:off x="430923" y="2703680"/>
            <a:ext cx="8311971" cy="3297684"/>
            <a:chOff x="177926" y="2668118"/>
            <a:chExt cx="8311971" cy="3297684"/>
          </a:xfrm>
        </p:grpSpPr>
        <p:pic>
          <p:nvPicPr>
            <p:cNvPr id="13" name="Picture 12">
              <a:extLst>
                <a:ext uri="{FF2B5EF4-FFF2-40B4-BE49-F238E27FC236}">
                  <a16:creationId xmlns:a16="http://schemas.microsoft.com/office/drawing/2014/main" id="{B2B84CB2-2BD2-48A7-A401-501818CDDF4B}"/>
                </a:ext>
              </a:extLst>
            </p:cNvPr>
            <p:cNvPicPr>
              <a:picLocks noChangeAspect="1"/>
            </p:cNvPicPr>
            <p:nvPr/>
          </p:nvPicPr>
          <p:blipFill>
            <a:blip r:embed="rId3"/>
            <a:stretch>
              <a:fillRect/>
            </a:stretch>
          </p:blipFill>
          <p:spPr>
            <a:xfrm>
              <a:off x="177926" y="2668118"/>
              <a:ext cx="8311971" cy="3297684"/>
            </a:xfrm>
            <a:prstGeom prst="rect">
              <a:avLst/>
            </a:prstGeom>
          </p:spPr>
        </p:pic>
        <p:sp>
          <p:nvSpPr>
            <p:cNvPr id="14" name="Rectangle 13">
              <a:extLst>
                <a:ext uri="{FF2B5EF4-FFF2-40B4-BE49-F238E27FC236}">
                  <a16:creationId xmlns:a16="http://schemas.microsoft.com/office/drawing/2014/main" id="{A8C483FF-7E78-445D-B6A5-727CBAC51C9D}"/>
                </a:ext>
              </a:extLst>
            </p:cNvPr>
            <p:cNvSpPr/>
            <p:nvPr/>
          </p:nvSpPr>
          <p:spPr>
            <a:xfrm>
              <a:off x="639965" y="3917837"/>
              <a:ext cx="7849932" cy="16736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1297A249-90FF-42F7-8AE2-73BD323720C7}"/>
              </a:ext>
            </a:extLst>
          </p:cNvPr>
          <p:cNvPicPr>
            <a:picLocks noChangeAspect="1"/>
          </p:cNvPicPr>
          <p:nvPr/>
        </p:nvPicPr>
        <p:blipFill>
          <a:blip r:embed="rId4"/>
          <a:stretch>
            <a:fillRect/>
          </a:stretch>
        </p:blipFill>
        <p:spPr>
          <a:xfrm>
            <a:off x="8636832" y="5647250"/>
            <a:ext cx="3513124" cy="801919"/>
          </a:xfrm>
          <a:prstGeom prst="rect">
            <a:avLst/>
          </a:prstGeom>
        </p:spPr>
      </p:pic>
    </p:spTree>
    <p:extLst>
      <p:ext uri="{BB962C8B-B14F-4D97-AF65-F5344CB8AC3E}">
        <p14:creationId xmlns:p14="http://schemas.microsoft.com/office/powerpoint/2010/main" val="240930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sp>
        <p:nvSpPr>
          <p:cNvPr id="10" name="TextBox 9">
            <a:extLst>
              <a:ext uri="{FF2B5EF4-FFF2-40B4-BE49-F238E27FC236}">
                <a16:creationId xmlns:a16="http://schemas.microsoft.com/office/drawing/2014/main" id="{233E1458-CA81-4807-8B69-8DA16927390E}"/>
              </a:ext>
            </a:extLst>
          </p:cNvPr>
          <p:cNvSpPr txBox="1"/>
          <p:nvPr/>
        </p:nvSpPr>
        <p:spPr>
          <a:xfrm>
            <a:off x="-105100" y="1371609"/>
            <a:ext cx="12297100"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 includes built-in generic delegate types </a:t>
            </a:r>
            <a:r>
              <a:rPr lang="en-US" sz="2600" b="1">
                <a:solidFill>
                  <a:srgbClr val="111111"/>
                </a:solidFill>
                <a:latin typeface="+mj-lt"/>
              </a:rPr>
              <a:t>Func</a:t>
            </a:r>
            <a:r>
              <a:rPr lang="en-US" sz="2600">
                <a:solidFill>
                  <a:srgbClr val="111111"/>
                </a:solidFill>
                <a:latin typeface="+mj-lt"/>
              </a:rPr>
              <a:t> and </a:t>
            </a:r>
            <a:r>
              <a:rPr lang="en-US" sz="2600" b="1">
                <a:solidFill>
                  <a:srgbClr val="111111"/>
                </a:solidFill>
                <a:latin typeface="+mj-lt"/>
              </a:rPr>
              <a:t>Action</a:t>
            </a:r>
            <a:r>
              <a:rPr lang="en-US" sz="2600">
                <a:solidFill>
                  <a:srgbClr val="111111"/>
                </a:solidFill>
                <a:latin typeface="+mj-lt"/>
              </a:rPr>
              <a:t>, so that we don't need to define custom delegates manually in most cases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is a generic delegate included in the System namespace. It has zero or to 16 input parameters and one output parameter. The last parameter is considered as an output parameter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does not allow ref and out parameters. It an be used with an anonymous method or lambda expression.</a:t>
            </a:r>
          </a:p>
          <a:p>
            <a:pPr algn="just">
              <a:spcBef>
                <a:spcPts val="600"/>
              </a:spcBef>
              <a:spcAft>
                <a:spcPts val="600"/>
              </a:spcAft>
              <a:buClr>
                <a:srgbClr val="973735"/>
              </a:buClr>
              <a:buSzPct val="50000"/>
              <a:tabLst>
                <a:tab pos="241300" algn="l"/>
              </a:tabLst>
              <a:defRPr/>
            </a:pPr>
            <a:endParaRPr lang="en-US" sz="2600" b="1">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a:t>
            </a:r>
            <a:r>
              <a:rPr lang="en-US" sz="2600" b="1">
                <a:solidFill>
                  <a:srgbClr val="111111"/>
                </a:solidFill>
                <a:latin typeface="+mj-lt"/>
              </a:rPr>
              <a:t>Action</a:t>
            </a:r>
            <a:r>
              <a:rPr lang="en-US" sz="2600">
                <a:solidFill>
                  <a:srgbClr val="111111"/>
                </a:solidFill>
                <a:latin typeface="+mj-lt"/>
              </a:rPr>
              <a:t> type delegate is the same as a </a:t>
            </a:r>
            <a:r>
              <a:rPr lang="en-US" sz="2600" b="1">
                <a:solidFill>
                  <a:srgbClr val="111111"/>
                </a:solidFill>
                <a:latin typeface="+mj-lt"/>
              </a:rPr>
              <a:t>Func</a:t>
            </a:r>
            <a:r>
              <a:rPr lang="en-US" sz="2600">
                <a:solidFill>
                  <a:srgbClr val="111111"/>
                </a:solidFill>
                <a:latin typeface="+mj-lt"/>
              </a:rPr>
              <a:t> delegate except that the </a:t>
            </a:r>
            <a:r>
              <a:rPr lang="en-US" sz="2600" b="1">
                <a:solidFill>
                  <a:srgbClr val="111111"/>
                </a:solidFill>
                <a:latin typeface="+mj-lt"/>
              </a:rPr>
              <a:t>Action</a:t>
            </a:r>
            <a:r>
              <a:rPr lang="en-US" sz="2600">
                <a:solidFill>
                  <a:srgbClr val="111111"/>
                </a:solidFill>
                <a:latin typeface="+mj-lt"/>
              </a:rPr>
              <a:t> delegate doesn't return a value(can be used with a method that has a void return type)</a:t>
            </a:r>
          </a:p>
        </p:txBody>
      </p:sp>
      <p:sp>
        <p:nvSpPr>
          <p:cNvPr id="11" name="Freeform 7">
            <a:extLst>
              <a:ext uri="{FF2B5EF4-FFF2-40B4-BE49-F238E27FC236}">
                <a16:creationId xmlns:a16="http://schemas.microsoft.com/office/drawing/2014/main" id="{2C2AEFDE-1EEF-4AA0-BC2E-7038CB3ACDE2}"/>
              </a:ext>
            </a:extLst>
          </p:cNvPr>
          <p:cNvSpPr/>
          <p:nvPr/>
        </p:nvSpPr>
        <p:spPr bwMode="auto">
          <a:xfrm>
            <a:off x="2405004" y="4503028"/>
            <a:ext cx="7276891" cy="689084"/>
          </a:xfrm>
          <a:custGeom>
            <a:avLst/>
            <a:gdLst>
              <a:gd name="connsiteX0" fmla="*/ 0 w 2511809"/>
              <a:gd name="connsiteY0" fmla="*/ 0 h 1004723"/>
              <a:gd name="connsiteX1" fmla="*/ 2511809 w 2511809"/>
              <a:gd name="connsiteY1" fmla="*/ 0 h 1004723"/>
              <a:gd name="connsiteX2" fmla="*/ 2511809 w 2511809"/>
              <a:gd name="connsiteY2" fmla="*/ 1004723 h 1004723"/>
              <a:gd name="connsiteX3" fmla="*/ 0 w 2511809"/>
              <a:gd name="connsiteY3" fmla="*/ 1004723 h 1004723"/>
              <a:gd name="connsiteX4" fmla="*/ 0 w 2511809"/>
              <a:gd name="connsiteY4" fmla="*/ 0 h 100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809" h="1004723">
                <a:moveTo>
                  <a:pt x="0" y="0"/>
                </a:moveTo>
                <a:lnTo>
                  <a:pt x="2511809" y="0"/>
                </a:lnTo>
                <a:lnTo>
                  <a:pt x="2511809" y="1004723"/>
                </a:lnTo>
                <a:lnTo>
                  <a:pt x="0" y="1004723"/>
                </a:lnTo>
                <a:lnTo>
                  <a:pt x="0" y="0"/>
                </a:lnTo>
                <a:close/>
              </a:path>
            </a:pathLst>
          </a:custGeom>
          <a:solidFill>
            <a:srgbClr val="00B050"/>
          </a:soli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5344" tIns="48768" rIns="85344" bIns="48768" spcCol="1270" anchor="ctr"/>
          <a:lstStyle/>
          <a:p>
            <a:pPr algn="ctr" defTabSz="533400">
              <a:lnSpc>
                <a:spcPct val="90000"/>
              </a:lnSpc>
              <a:spcAft>
                <a:spcPct val="35000"/>
              </a:spcAft>
              <a:defRPr/>
            </a:pPr>
            <a:r>
              <a:rPr lang="en-GB" sz="2000" b="1" dirty="0">
                <a:solidFill>
                  <a:schemeClr val="bg1"/>
                </a:solidFill>
                <a:latin typeface="+mj-lt"/>
                <a:cs typeface="Courier New" panose="02070309020205020404" pitchFamily="49" charset="0"/>
              </a:rPr>
              <a:t>Func&lt;T1, T2, TResult&gt;(T1 arg1, T2 arg2</a:t>
            </a:r>
            <a:r>
              <a:rPr lang="en-GB" sz="2000" b="1">
                <a:solidFill>
                  <a:schemeClr val="bg1"/>
                </a:solidFill>
                <a:latin typeface="+mj-lt"/>
                <a:cs typeface="Courier New" panose="02070309020205020404" pitchFamily="49" charset="0"/>
              </a:rPr>
              <a:t>)  Delegate</a:t>
            </a:r>
            <a:endParaRPr lang="en-US" sz="2000" dirty="0">
              <a:solidFill>
                <a:schemeClr val="bg1"/>
              </a:solidFill>
              <a:latin typeface="+mj-lt"/>
              <a:cs typeface="Courier New" panose="02070309020205020404" pitchFamily="49" charset="0"/>
            </a:endParaRPr>
          </a:p>
        </p:txBody>
      </p:sp>
    </p:spTree>
    <p:extLst>
      <p:ext uri="{BB962C8B-B14F-4D97-AF65-F5344CB8AC3E}">
        <p14:creationId xmlns:p14="http://schemas.microsoft.com/office/powerpoint/2010/main" val="76062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grpSp>
        <p:nvGrpSpPr>
          <p:cNvPr id="18" name="Group 17">
            <a:extLst>
              <a:ext uri="{FF2B5EF4-FFF2-40B4-BE49-F238E27FC236}">
                <a16:creationId xmlns:a16="http://schemas.microsoft.com/office/drawing/2014/main" id="{D5F8617F-5E01-4DEF-8B61-19A06BB2B045}"/>
              </a:ext>
            </a:extLst>
          </p:cNvPr>
          <p:cNvGrpSpPr/>
          <p:nvPr/>
        </p:nvGrpSpPr>
        <p:grpSpPr>
          <a:xfrm>
            <a:off x="0" y="1716824"/>
            <a:ext cx="7714593" cy="4331980"/>
            <a:chOff x="0" y="1611764"/>
            <a:chExt cx="7714593" cy="4331980"/>
          </a:xfrm>
        </p:grpSpPr>
        <p:pic>
          <p:nvPicPr>
            <p:cNvPr id="15" name="Picture 14">
              <a:extLst>
                <a:ext uri="{FF2B5EF4-FFF2-40B4-BE49-F238E27FC236}">
                  <a16:creationId xmlns:a16="http://schemas.microsoft.com/office/drawing/2014/main" id="{74E3BB2A-1889-4CB4-95C5-D0C69E3CDC8E}"/>
                </a:ext>
              </a:extLst>
            </p:cNvPr>
            <p:cNvPicPr>
              <a:picLocks noChangeAspect="1"/>
            </p:cNvPicPr>
            <p:nvPr/>
          </p:nvPicPr>
          <p:blipFill>
            <a:blip r:embed="rId3"/>
            <a:stretch>
              <a:fillRect/>
            </a:stretch>
          </p:blipFill>
          <p:spPr>
            <a:xfrm>
              <a:off x="0" y="1611764"/>
              <a:ext cx="7714593" cy="4331980"/>
            </a:xfrm>
            <a:prstGeom prst="rect">
              <a:avLst/>
            </a:prstGeom>
          </p:spPr>
        </p:pic>
        <p:sp>
          <p:nvSpPr>
            <p:cNvPr id="16" name="Rectangle 15">
              <a:extLst>
                <a:ext uri="{FF2B5EF4-FFF2-40B4-BE49-F238E27FC236}">
                  <a16:creationId xmlns:a16="http://schemas.microsoft.com/office/drawing/2014/main" id="{18D61EB6-F286-48E1-A4F6-CD824255A1C6}"/>
                </a:ext>
              </a:extLst>
            </p:cNvPr>
            <p:cNvSpPr/>
            <p:nvPr/>
          </p:nvSpPr>
          <p:spPr>
            <a:xfrm>
              <a:off x="624626" y="3513080"/>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89D382-8FC4-4336-9645-72FE198734B5}"/>
                </a:ext>
              </a:extLst>
            </p:cNvPr>
            <p:cNvSpPr/>
            <p:nvPr/>
          </p:nvSpPr>
          <p:spPr>
            <a:xfrm>
              <a:off x="624626" y="4707393"/>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3754D876-909C-441A-A3CB-0B56238ADE87}"/>
              </a:ext>
            </a:extLst>
          </p:cNvPr>
          <p:cNvPicPr>
            <a:picLocks noChangeAspect="1"/>
          </p:cNvPicPr>
          <p:nvPr/>
        </p:nvPicPr>
        <p:blipFill>
          <a:blip r:embed="rId4"/>
          <a:stretch>
            <a:fillRect/>
          </a:stretch>
        </p:blipFill>
        <p:spPr>
          <a:xfrm>
            <a:off x="6458260" y="5503859"/>
            <a:ext cx="5532204" cy="934752"/>
          </a:xfrm>
          <a:prstGeom prst="rect">
            <a:avLst/>
          </a:prstGeom>
        </p:spPr>
      </p:pic>
    </p:spTree>
    <p:extLst>
      <p:ext uri="{BB962C8B-B14F-4D97-AF65-F5344CB8AC3E}">
        <p14:creationId xmlns:p14="http://schemas.microsoft.com/office/powerpoint/2010/main" val="26725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Events in .NET</a:t>
            </a:r>
            <a:endParaRPr lang="en-US" sz="4400" dirty="0">
              <a:solidFill>
                <a:schemeClr val="accent2"/>
              </a:solidFill>
            </a:endParaRPr>
          </a:p>
        </p:txBody>
      </p:sp>
    </p:spTree>
    <p:extLst>
      <p:ext uri="{BB962C8B-B14F-4D97-AF65-F5344CB8AC3E}">
        <p14:creationId xmlns:p14="http://schemas.microsoft.com/office/powerpoint/2010/main" val="135702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FE8A8772-1C54-462E-B588-C100B98B050D}"/>
              </a:ext>
            </a:extLst>
          </p:cNvPr>
          <p:cNvSpPr txBox="1"/>
          <p:nvPr/>
        </p:nvSpPr>
        <p:spPr>
          <a:xfrm>
            <a:off x="-73575" y="1465119"/>
            <a:ext cx="1217098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user-generated or system-generated action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notification sent by an object to signal the occurrence of an action. Events in .NET follow the observer design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C#, events allow an object (source of the event) be able to notify other objects (subscribers) about the appeared event (a change having occurred)</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class who raises events is called </a:t>
            </a:r>
            <a:r>
              <a:rPr lang="en-US" sz="2600" b="1">
                <a:solidFill>
                  <a:srgbClr val="111111"/>
                </a:solidFill>
                <a:latin typeface="+mj-lt"/>
              </a:rPr>
              <a:t>Publisher</a:t>
            </a:r>
            <a:r>
              <a:rPr lang="en-US" sz="2600">
                <a:solidFill>
                  <a:srgbClr val="111111"/>
                </a:solidFill>
                <a:latin typeface="+mj-lt"/>
              </a:rPr>
              <a:t>, and the class who receives the notification is called </a:t>
            </a:r>
            <a:r>
              <a:rPr lang="en-US" sz="2600" b="1">
                <a:solidFill>
                  <a:srgbClr val="111111"/>
                </a:solidFill>
                <a:latin typeface="+mj-lt"/>
              </a:rPr>
              <a:t>Subscriber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can be multiple subscribers of a single event. Typically, a publisher raises an event when some action occurred. The subscribers, who are interested in getting a notification when an action occurred, should register with an event and handle it</a:t>
            </a:r>
          </a:p>
        </p:txBody>
      </p:sp>
      <p:sp>
        <p:nvSpPr>
          <p:cNvPr id="10" name="Title 1">
            <a:extLst>
              <a:ext uri="{FF2B5EF4-FFF2-40B4-BE49-F238E27FC236}">
                <a16:creationId xmlns:a16="http://schemas.microsoft.com/office/drawing/2014/main" id="{E1F1777E-0F63-4CBE-8ADF-F6DD8FA14951}"/>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6269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pic>
        <p:nvPicPr>
          <p:cNvPr id="11" name="Picture 10">
            <a:extLst>
              <a:ext uri="{FF2B5EF4-FFF2-40B4-BE49-F238E27FC236}">
                <a16:creationId xmlns:a16="http://schemas.microsoft.com/office/drawing/2014/main" id="{03C9D83F-F19C-48E9-A750-409BF84DE67D}"/>
              </a:ext>
            </a:extLst>
          </p:cNvPr>
          <p:cNvPicPr>
            <a:picLocks noChangeAspect="1"/>
          </p:cNvPicPr>
          <p:nvPr/>
        </p:nvPicPr>
        <p:blipFill>
          <a:blip r:embed="rId3"/>
          <a:stretch>
            <a:fillRect/>
          </a:stretch>
        </p:blipFill>
        <p:spPr>
          <a:xfrm>
            <a:off x="0" y="2813648"/>
            <a:ext cx="6746750" cy="3656541"/>
          </a:xfrm>
          <a:prstGeom prst="rect">
            <a:avLst/>
          </a:prstGeom>
          <a:ln>
            <a:solidFill>
              <a:srgbClr val="FF0000"/>
            </a:solidFill>
          </a:ln>
        </p:spPr>
      </p:pic>
      <p:pic>
        <p:nvPicPr>
          <p:cNvPr id="5" name="Picture 4">
            <a:extLst>
              <a:ext uri="{FF2B5EF4-FFF2-40B4-BE49-F238E27FC236}">
                <a16:creationId xmlns:a16="http://schemas.microsoft.com/office/drawing/2014/main" id="{EB316A8A-8ABF-400B-9789-E5C017DA6987}"/>
              </a:ext>
            </a:extLst>
          </p:cNvPr>
          <p:cNvPicPr>
            <a:picLocks noChangeAspect="1"/>
          </p:cNvPicPr>
          <p:nvPr/>
        </p:nvPicPr>
        <p:blipFill>
          <a:blip r:embed="rId4"/>
          <a:stretch>
            <a:fillRect/>
          </a:stretch>
        </p:blipFill>
        <p:spPr>
          <a:xfrm>
            <a:off x="6870502" y="2813648"/>
            <a:ext cx="5254254" cy="3656541"/>
          </a:xfrm>
          <a:prstGeom prst="rect">
            <a:avLst/>
          </a:prstGeom>
          <a:ln w="12700">
            <a:solidFill>
              <a:srgbClr val="FF0000"/>
            </a:solidFill>
          </a:ln>
        </p:spPr>
      </p:pic>
      <p:sp>
        <p:nvSpPr>
          <p:cNvPr id="12" name="TextBox 11">
            <a:extLst>
              <a:ext uri="{FF2B5EF4-FFF2-40B4-BE49-F238E27FC236}">
                <a16:creationId xmlns:a16="http://schemas.microsoft.com/office/drawing/2014/main" id="{D95D4736-EC5B-4A01-8249-CCFBAB0A59E2}"/>
              </a:ext>
            </a:extLst>
          </p:cNvPr>
          <p:cNvSpPr txBox="1"/>
          <p:nvPr/>
        </p:nvSpPr>
        <p:spPr>
          <a:xfrm>
            <a:off x="0" y="1428348"/>
            <a:ext cx="12192000" cy="12311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can be used to perform customized actions that are not already supported by C#</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are widely used in creating GUI based applications, where events such as, selecting an item from a list and closing a window are tracked</a:t>
            </a:r>
            <a:endParaRPr lang="en-US" altLang="en-US" sz="2300" dirty="0">
              <a:solidFill>
                <a:srgbClr val="111111"/>
              </a:solidFill>
              <a:latin typeface="+mj-lt"/>
            </a:endParaRPr>
          </a:p>
        </p:txBody>
      </p:sp>
      <p:sp>
        <p:nvSpPr>
          <p:cNvPr id="13" name="Title 1">
            <a:extLst>
              <a:ext uri="{FF2B5EF4-FFF2-40B4-BE49-F238E27FC236}">
                <a16:creationId xmlns:a16="http://schemas.microsoft.com/office/drawing/2014/main" id="{A6F9732D-93EF-40A2-814C-F5607F87BEFC}"/>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241723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674176"/>
            <a:ext cx="4929352" cy="641002"/>
          </a:xfrm>
        </p:spPr>
        <p:txBody>
          <a:bodyPr>
            <a:normAutofit/>
          </a:bodyPr>
          <a:lstStyle/>
          <a:p>
            <a:pPr algn="ctr"/>
            <a:r>
              <a:rPr lang="en-US" sz="4000" b="1"/>
              <a:t>Defining </a:t>
            </a:r>
            <a:r>
              <a:rPr lang="en-US" sz="4000" b="1" dirty="0"/>
              <a:t>C# Events</a:t>
            </a:r>
            <a:endParaRPr lang="en-US" sz="4000" dirty="0"/>
          </a:p>
        </p:txBody>
      </p:sp>
      <p:sp>
        <p:nvSpPr>
          <p:cNvPr id="3" name="Content Placeholder 2"/>
          <p:cNvSpPr>
            <a:spLocks noGrp="1"/>
          </p:cNvSpPr>
          <p:nvPr>
            <p:ph idx="1"/>
          </p:nvPr>
        </p:nvSpPr>
        <p:spPr>
          <a:xfrm>
            <a:off x="9200" y="1525384"/>
            <a:ext cx="11942380" cy="4097650"/>
          </a:xfrm>
        </p:spPr>
        <p:txBody>
          <a:bodyPr>
            <a:normAutofit fontScale="85000" lnSpcReduction="10000"/>
          </a:bodyPr>
          <a:lstStyle/>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3100" dirty="0">
                <a:solidFill>
                  <a:srgbClr val="111111"/>
                </a:solidFill>
                <a:latin typeface="+mj-lt"/>
              </a:rPr>
              <a:t>Using </a:t>
            </a:r>
            <a:r>
              <a:rPr lang="en-US" sz="3100" b="1" dirty="0">
                <a:solidFill>
                  <a:srgbClr val="0070C0"/>
                </a:solidFill>
                <a:latin typeface="+mj-lt"/>
              </a:rPr>
              <a:t>event</a:t>
            </a:r>
            <a:r>
              <a:rPr lang="en-US" sz="3100" dirty="0">
                <a:solidFill>
                  <a:srgbClr val="111111"/>
                </a:solidFill>
                <a:latin typeface="+mj-lt"/>
              </a:rPr>
              <a:t> keyword, the registration and un-registration methods as well as any necessary member variable delegate types are </a:t>
            </a:r>
            <a:r>
              <a:rPr lang="en-US" sz="3100">
                <a:solidFill>
                  <a:srgbClr val="111111"/>
                </a:solidFill>
                <a:latin typeface="+mj-lt"/>
              </a:rPr>
              <a:t>done automatically</a:t>
            </a:r>
            <a:endParaRPr lang="en-US" sz="3100" dirty="0">
              <a:solidFill>
                <a:srgbClr val="111111"/>
              </a:solidFill>
              <a:latin typeface="+mj-lt"/>
            </a:endParaRPr>
          </a:p>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2700" dirty="0">
                <a:solidFill>
                  <a:srgbClr val="111111"/>
                </a:solidFill>
                <a:latin typeface="+mj-lt"/>
              </a:rPr>
              <a:t>Defining an event is </a:t>
            </a:r>
            <a:r>
              <a:rPr lang="en-US" sz="2700">
                <a:solidFill>
                  <a:srgbClr val="111111"/>
                </a:solidFill>
                <a:latin typeface="+mj-lt"/>
              </a:rPr>
              <a:t>a four-steps :</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Define </a:t>
            </a:r>
            <a:r>
              <a:rPr lang="en-US" sz="2700" dirty="0">
                <a:solidFill>
                  <a:srgbClr val="111111"/>
                </a:solidFill>
                <a:latin typeface="+mj-lt"/>
              </a:rPr>
              <a:t>a delegate that contains the methods to be called when the event </a:t>
            </a:r>
            <a:r>
              <a:rPr lang="en-US" sz="2700">
                <a:solidFill>
                  <a:srgbClr val="111111"/>
                </a:solidFill>
                <a:latin typeface="+mj-lt"/>
              </a:rPr>
              <a:t>is fired</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Declare </a:t>
            </a:r>
            <a:r>
              <a:rPr lang="en-US" sz="2700" dirty="0">
                <a:solidFill>
                  <a:srgbClr val="111111"/>
                </a:solidFill>
                <a:latin typeface="+mj-lt"/>
              </a:rPr>
              <a:t>the events (using the C# event keyword) in terms of the </a:t>
            </a:r>
            <a:r>
              <a:rPr lang="en-US" sz="2700">
                <a:solidFill>
                  <a:srgbClr val="111111"/>
                </a:solidFill>
                <a:latin typeface="+mj-lt"/>
              </a:rPr>
              <a:t>related delegate</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Subscribe to listen and handle the event</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Raise the event</a:t>
            </a:r>
            <a:endParaRPr lang="en-US" sz="2700" dirty="0">
              <a:solidFill>
                <a:srgbClr val="111111"/>
              </a:solidFill>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5">
            <a:extLst>
              <a:ext uri="{FF2B5EF4-FFF2-40B4-BE49-F238E27FC236}">
                <a16:creationId xmlns:a16="http://schemas.microsoft.com/office/drawing/2014/main" id="{4DCA1A8B-EB36-4D1D-96B9-09DD3018076E}"/>
              </a:ext>
            </a:extLst>
          </p:cNvPr>
          <p:cNvPicPr>
            <a:picLocks noChangeAspect="1"/>
          </p:cNvPicPr>
          <p:nvPr/>
        </p:nvPicPr>
        <p:blipFill>
          <a:blip r:embed="rId2"/>
          <a:stretch>
            <a:fillRect/>
          </a:stretch>
        </p:blipFill>
        <p:spPr>
          <a:xfrm>
            <a:off x="6243145" y="4607919"/>
            <a:ext cx="5917326" cy="1887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Implement Events</a:t>
            </a:r>
          </a:p>
        </p:txBody>
      </p:sp>
      <p:grpSp>
        <p:nvGrpSpPr>
          <p:cNvPr id="32" name="Group 31">
            <a:extLst>
              <a:ext uri="{FF2B5EF4-FFF2-40B4-BE49-F238E27FC236}">
                <a16:creationId xmlns:a16="http://schemas.microsoft.com/office/drawing/2014/main" id="{637E3D6D-ED2D-4C7E-8EEA-0BF83A68B913}"/>
              </a:ext>
            </a:extLst>
          </p:cNvPr>
          <p:cNvGrpSpPr/>
          <p:nvPr/>
        </p:nvGrpSpPr>
        <p:grpSpPr>
          <a:xfrm>
            <a:off x="0" y="1174790"/>
            <a:ext cx="7864646" cy="5190967"/>
            <a:chOff x="396763" y="1038155"/>
            <a:chExt cx="7864646" cy="5190967"/>
          </a:xfrm>
        </p:grpSpPr>
        <p:grpSp>
          <p:nvGrpSpPr>
            <p:cNvPr id="2" name="Group 1">
              <a:extLst>
                <a:ext uri="{FF2B5EF4-FFF2-40B4-BE49-F238E27FC236}">
                  <a16:creationId xmlns:a16="http://schemas.microsoft.com/office/drawing/2014/main" id="{BC1AD3ED-8C2D-430F-91D5-0C11DCAB8137}"/>
                </a:ext>
              </a:extLst>
            </p:cNvPr>
            <p:cNvGrpSpPr/>
            <p:nvPr/>
          </p:nvGrpSpPr>
          <p:grpSpPr>
            <a:xfrm>
              <a:off x="396763" y="1574923"/>
              <a:ext cx="7864646" cy="4654199"/>
              <a:chOff x="396763" y="1574923"/>
              <a:chExt cx="7864646" cy="4654199"/>
            </a:xfrm>
          </p:grpSpPr>
          <p:pic>
            <p:nvPicPr>
              <p:cNvPr id="16" name="Picture 15">
                <a:extLst>
                  <a:ext uri="{FF2B5EF4-FFF2-40B4-BE49-F238E27FC236}">
                    <a16:creationId xmlns:a16="http://schemas.microsoft.com/office/drawing/2014/main" id="{EC3C123B-C062-4D5D-B360-8461389C22A2}"/>
                  </a:ext>
                </a:extLst>
              </p:cNvPr>
              <p:cNvPicPr>
                <a:picLocks noChangeAspect="1"/>
              </p:cNvPicPr>
              <p:nvPr/>
            </p:nvPicPr>
            <p:blipFill>
              <a:blip r:embed="rId3"/>
              <a:stretch>
                <a:fillRect/>
              </a:stretch>
            </p:blipFill>
            <p:spPr>
              <a:xfrm>
                <a:off x="396763" y="1574923"/>
                <a:ext cx="7864646" cy="4654199"/>
              </a:xfrm>
              <a:prstGeom prst="rect">
                <a:avLst/>
              </a:prstGeom>
            </p:spPr>
          </p:pic>
          <p:sp>
            <p:nvSpPr>
              <p:cNvPr id="7" name="Rectangle 6">
                <a:extLst>
                  <a:ext uri="{FF2B5EF4-FFF2-40B4-BE49-F238E27FC236}">
                    <a16:creationId xmlns:a16="http://schemas.microsoft.com/office/drawing/2014/main" id="{3E0C17A5-B79A-40A1-9A54-B05D16520559}"/>
                  </a:ext>
                </a:extLst>
              </p:cNvPr>
              <p:cNvSpPr/>
              <p:nvPr/>
            </p:nvSpPr>
            <p:spPr>
              <a:xfrm>
                <a:off x="396763" y="1574923"/>
                <a:ext cx="5835871"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3E16D8-1043-48C0-8DB1-933B0401E6A6}"/>
                  </a:ext>
                </a:extLst>
              </p:cNvPr>
              <p:cNvSpPr/>
              <p:nvPr/>
            </p:nvSpPr>
            <p:spPr>
              <a:xfrm>
                <a:off x="838200" y="3005959"/>
                <a:ext cx="3334407"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2EEC6C-D6D1-4240-888B-4551184A10D9}"/>
                  </a:ext>
                </a:extLst>
              </p:cNvPr>
              <p:cNvSpPr/>
              <p:nvPr/>
            </p:nvSpPr>
            <p:spPr>
              <a:xfrm>
                <a:off x="1346335" y="4437531"/>
                <a:ext cx="4676093"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12B54D-03B0-4F5A-9D1B-3B5200698D25}"/>
                  </a:ext>
                </a:extLst>
              </p:cNvPr>
              <p:cNvSpPr/>
              <p:nvPr/>
            </p:nvSpPr>
            <p:spPr>
              <a:xfrm>
                <a:off x="1367358" y="5000402"/>
                <a:ext cx="3236174"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13A8E61-C11B-49D3-ABD4-029D5B5189E5}"/>
                </a:ext>
              </a:extLst>
            </p:cNvPr>
            <p:cNvGrpSpPr/>
            <p:nvPr/>
          </p:nvGrpSpPr>
          <p:grpSpPr>
            <a:xfrm>
              <a:off x="6214370" y="1038155"/>
              <a:ext cx="1615549" cy="600571"/>
              <a:chOff x="6214370" y="1038155"/>
              <a:chExt cx="1615549" cy="600571"/>
            </a:xfrm>
          </p:grpSpPr>
          <p:sp>
            <p:nvSpPr>
              <p:cNvPr id="13" name="Oval 12">
                <a:extLst>
                  <a:ext uri="{FF2B5EF4-FFF2-40B4-BE49-F238E27FC236}">
                    <a16:creationId xmlns:a16="http://schemas.microsoft.com/office/drawing/2014/main" id="{CCDC831F-6B69-40B9-99FB-260DB44266AA}"/>
                  </a:ext>
                </a:extLst>
              </p:cNvPr>
              <p:cNvSpPr/>
              <p:nvPr/>
            </p:nvSpPr>
            <p:spPr>
              <a:xfrm>
                <a:off x="7195437" y="10381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4" name="Straight Arrow Connector 13">
                <a:extLst>
                  <a:ext uri="{FF2B5EF4-FFF2-40B4-BE49-F238E27FC236}">
                    <a16:creationId xmlns:a16="http://schemas.microsoft.com/office/drawing/2014/main" id="{FFE82DC1-3B09-4113-83D2-380465411D87}"/>
                  </a:ext>
                </a:extLst>
              </p:cNvPr>
              <p:cNvCxnSpPr>
                <a:cxnSpLocks/>
              </p:cNvCxnSpPr>
              <p:nvPr/>
            </p:nvCxnSpPr>
            <p:spPr>
              <a:xfrm flipH="1">
                <a:off x="6214370" y="1420746"/>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57F27817-D2E1-40C1-A76C-7AE323A60E9C}"/>
                </a:ext>
              </a:extLst>
            </p:cNvPr>
            <p:cNvGrpSpPr/>
            <p:nvPr/>
          </p:nvGrpSpPr>
          <p:grpSpPr>
            <a:xfrm>
              <a:off x="4154343" y="2480627"/>
              <a:ext cx="1636569" cy="600571"/>
              <a:chOff x="4154343" y="2480627"/>
              <a:chExt cx="1636569" cy="600571"/>
            </a:xfrm>
          </p:grpSpPr>
          <p:sp>
            <p:nvSpPr>
              <p:cNvPr id="15" name="Oval 14">
                <a:extLst>
                  <a:ext uri="{FF2B5EF4-FFF2-40B4-BE49-F238E27FC236}">
                    <a16:creationId xmlns:a16="http://schemas.microsoft.com/office/drawing/2014/main" id="{560F4A76-D19F-40C9-9BF5-49241900B94B}"/>
                  </a:ext>
                </a:extLst>
              </p:cNvPr>
              <p:cNvSpPr/>
              <p:nvPr/>
            </p:nvSpPr>
            <p:spPr>
              <a:xfrm>
                <a:off x="5156430" y="2480627"/>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8" name="Straight Arrow Connector 17">
                <a:extLst>
                  <a:ext uri="{FF2B5EF4-FFF2-40B4-BE49-F238E27FC236}">
                    <a16:creationId xmlns:a16="http://schemas.microsoft.com/office/drawing/2014/main" id="{FFE00736-0720-4AA3-A7CA-2D5402E64852}"/>
                  </a:ext>
                </a:extLst>
              </p:cNvPr>
              <p:cNvCxnSpPr>
                <a:cxnSpLocks/>
              </p:cNvCxnSpPr>
              <p:nvPr/>
            </p:nvCxnSpPr>
            <p:spPr>
              <a:xfrm flipH="1">
                <a:off x="4154343" y="2863218"/>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15F56D67-0117-44D9-B6C2-403710C92AC7}"/>
                </a:ext>
              </a:extLst>
            </p:cNvPr>
            <p:cNvGrpSpPr/>
            <p:nvPr/>
          </p:nvGrpSpPr>
          <p:grpSpPr>
            <a:xfrm>
              <a:off x="4729655" y="3775129"/>
              <a:ext cx="2245984" cy="632212"/>
              <a:chOff x="4729655" y="3775129"/>
              <a:chExt cx="2245984" cy="632212"/>
            </a:xfrm>
          </p:grpSpPr>
          <p:sp>
            <p:nvSpPr>
              <p:cNvPr id="19" name="Oval 18">
                <a:extLst>
                  <a:ext uri="{FF2B5EF4-FFF2-40B4-BE49-F238E27FC236}">
                    <a16:creationId xmlns:a16="http://schemas.microsoft.com/office/drawing/2014/main" id="{A3080719-382F-4D48-B1E2-4E1BDD584263}"/>
                  </a:ext>
                </a:extLst>
              </p:cNvPr>
              <p:cNvSpPr/>
              <p:nvPr/>
            </p:nvSpPr>
            <p:spPr>
              <a:xfrm>
                <a:off x="6341157" y="37751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0" name="Straight Arrow Connector 19">
                <a:extLst>
                  <a:ext uri="{FF2B5EF4-FFF2-40B4-BE49-F238E27FC236}">
                    <a16:creationId xmlns:a16="http://schemas.microsoft.com/office/drawing/2014/main" id="{D4704371-712B-45D5-B132-709FDF2C53AC}"/>
                  </a:ext>
                </a:extLst>
              </p:cNvPr>
              <p:cNvCxnSpPr>
                <a:cxnSpLocks/>
              </p:cNvCxnSpPr>
              <p:nvPr/>
            </p:nvCxnSpPr>
            <p:spPr>
              <a:xfrm flipH="1">
                <a:off x="4729655" y="4168094"/>
                <a:ext cx="1611502" cy="2392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503FE8B9-BC3D-4916-A946-A6DF9DB2459A}"/>
                </a:ext>
              </a:extLst>
            </p:cNvPr>
            <p:cNvGrpSpPr/>
            <p:nvPr/>
          </p:nvGrpSpPr>
          <p:grpSpPr>
            <a:xfrm>
              <a:off x="4603532" y="4633130"/>
              <a:ext cx="2372107" cy="591401"/>
              <a:chOff x="4603532" y="4633130"/>
              <a:chExt cx="2372107" cy="591401"/>
            </a:xfrm>
          </p:grpSpPr>
          <p:sp>
            <p:nvSpPr>
              <p:cNvPr id="21" name="Oval 20">
                <a:extLst>
                  <a:ext uri="{FF2B5EF4-FFF2-40B4-BE49-F238E27FC236}">
                    <a16:creationId xmlns:a16="http://schemas.microsoft.com/office/drawing/2014/main" id="{278097DC-A28B-4E3B-9325-6F08F089F393}"/>
                  </a:ext>
                </a:extLst>
              </p:cNvPr>
              <p:cNvSpPr/>
              <p:nvPr/>
            </p:nvSpPr>
            <p:spPr>
              <a:xfrm>
                <a:off x="6341157" y="463313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2" name="Straight Arrow Connector 21">
                <a:extLst>
                  <a:ext uri="{FF2B5EF4-FFF2-40B4-BE49-F238E27FC236}">
                    <a16:creationId xmlns:a16="http://schemas.microsoft.com/office/drawing/2014/main" id="{7EA0071F-D4DB-4251-9326-6802E455595F}"/>
                  </a:ext>
                </a:extLst>
              </p:cNvPr>
              <p:cNvCxnSpPr>
                <a:cxnSpLocks/>
              </p:cNvCxnSpPr>
              <p:nvPr/>
            </p:nvCxnSpPr>
            <p:spPr>
              <a:xfrm flipH="1">
                <a:off x="4603532" y="4949838"/>
                <a:ext cx="1713185" cy="2171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pic>
        <p:nvPicPr>
          <p:cNvPr id="33" name="Picture 32">
            <a:extLst>
              <a:ext uri="{FF2B5EF4-FFF2-40B4-BE49-F238E27FC236}">
                <a16:creationId xmlns:a16="http://schemas.microsoft.com/office/drawing/2014/main" id="{0AB334DB-D961-4BB1-957A-98A3466FE0D0}"/>
              </a:ext>
            </a:extLst>
          </p:cNvPr>
          <p:cNvPicPr>
            <a:picLocks noChangeAspect="1"/>
          </p:cNvPicPr>
          <p:nvPr/>
        </p:nvPicPr>
        <p:blipFill>
          <a:blip r:embed="rId4"/>
          <a:stretch>
            <a:fillRect/>
          </a:stretch>
        </p:blipFill>
        <p:spPr>
          <a:xfrm>
            <a:off x="7657579" y="4961918"/>
            <a:ext cx="4277154" cy="1429757"/>
          </a:xfrm>
          <a:prstGeom prst="rect">
            <a:avLst/>
          </a:prstGeom>
        </p:spPr>
      </p:pic>
    </p:spTree>
    <p:extLst>
      <p:ext uri="{BB962C8B-B14F-4D97-AF65-F5344CB8AC3E}">
        <p14:creationId xmlns:p14="http://schemas.microsoft.com/office/powerpoint/2010/main" val="6375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1076" y="1657898"/>
            <a:ext cx="11529848" cy="4658820"/>
          </a:xfrm>
        </p:spPr>
        <p:txBody>
          <a:bodyPr>
            <a:noAutofit/>
          </a:bodyPr>
          <a:lstStyle/>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Delegate</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Event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Lambda and Query Expression</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LINQ to Object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Generic Delegate Types: Func and Action </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about Func and Action delegates</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creating and using Delegates, Lambdas Expression, Query Expression and Events </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68946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2241458"/>
            <a:ext cx="1027911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Language Integrated Query (LINQ)</a:t>
            </a:r>
            <a:endParaRPr lang="en-US" sz="4400" dirty="0">
              <a:solidFill>
                <a:schemeClr val="accent2"/>
              </a:solidFill>
            </a:endParaRPr>
          </a:p>
        </p:txBody>
      </p:sp>
    </p:spTree>
    <p:extLst>
      <p:ext uri="{BB962C8B-B14F-4D97-AF65-F5344CB8AC3E}">
        <p14:creationId xmlns:p14="http://schemas.microsoft.com/office/powerpoint/2010/main" val="211219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295439"/>
            <a:ext cx="12092152" cy="322139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Lambda expressions in C# are used like anonymous functions, with the difference that in Lambda expressions we don’t need to specify the type of the value that you input thus making it more flexible to use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a:solidFill>
                  <a:srgbClr val="FF0000"/>
                </a:solidFill>
                <a:latin typeface="+mj-lt"/>
              </a:rPr>
              <a:t>=&gt;</a:t>
            </a:r>
            <a:r>
              <a:rPr lang="en-US" sz="2600">
                <a:solidFill>
                  <a:srgbClr val="111111"/>
                </a:solidFill>
                <a:latin typeface="+mj-lt"/>
              </a:rPr>
              <a:t>’ is the lambda operator which is used in all lambda expressions. The Lambda expression is divided into two parts, the left side is the input and the right is the expression</a:t>
            </a:r>
            <a:endParaRPr lang="en-US" sz="2600" i="0" dirty="0">
              <a:solidFill>
                <a:srgbClr val="171717"/>
              </a:solidFill>
              <a:effectLst/>
              <a:latin typeface="+mj-lt"/>
            </a:endParaRPr>
          </a:p>
        </p:txBody>
      </p:sp>
      <p:sp>
        <p:nvSpPr>
          <p:cNvPr id="10" name="Text Box 6">
            <a:extLst>
              <a:ext uri="{FF2B5EF4-FFF2-40B4-BE49-F238E27FC236}">
                <a16:creationId xmlns:a16="http://schemas.microsoft.com/office/drawing/2014/main" id="{CEC4ECD4-6F58-4C66-AB91-B6AEDBAFEE58}"/>
              </a:ext>
            </a:extLst>
          </p:cNvPr>
          <p:cNvSpPr txBox="1">
            <a:spLocks noChangeArrowheads="1"/>
          </p:cNvSpPr>
          <p:nvPr/>
        </p:nvSpPr>
        <p:spPr bwMode="auto">
          <a:xfrm>
            <a:off x="2374682" y="4922682"/>
            <a:ext cx="8073258" cy="746187"/>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nSpc>
                <a:spcPct val="150000"/>
              </a:lnSpc>
              <a:spcBef>
                <a:spcPts val="600"/>
              </a:spcBef>
            </a:pPr>
            <a:r>
              <a:rPr lang="en-GB" sz="2400" b="1">
                <a:solidFill>
                  <a:srgbClr val="00B0F0"/>
                </a:solidFill>
                <a:latin typeface="Courier New" pitchFamily="49" charset="0"/>
                <a:ea typeface="Calibri" pitchFamily="34" charset="0"/>
                <a:cs typeface="Courier New" pitchFamily="49" charset="0"/>
              </a:rPr>
              <a:t>parameter-list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=&gt;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expression</a:t>
            </a:r>
            <a:r>
              <a:rPr lang="en-GB" sz="2400" b="1">
                <a:solidFill>
                  <a:srgbClr val="000000"/>
                </a:solidFill>
                <a:latin typeface="Courier New" pitchFamily="49" charset="0"/>
                <a:ea typeface="Calibri" pitchFamily="34" charset="0"/>
                <a:cs typeface="Courier New" pitchFamily="49" charset="0"/>
              </a:rPr>
              <a:t> or </a:t>
            </a:r>
            <a:r>
              <a:rPr lang="en-GB" sz="2400" b="1">
                <a:solidFill>
                  <a:srgbClr val="00B050"/>
                </a:solidFill>
                <a:latin typeface="Courier New" pitchFamily="49" charset="0"/>
                <a:ea typeface="Calibri" pitchFamily="34" charset="0"/>
                <a:cs typeface="Courier New" pitchFamily="49" charset="0"/>
              </a:rPr>
              <a:t>statements</a:t>
            </a:r>
            <a:endParaRPr lang="en-US" sz="2400" b="1">
              <a:solidFill>
                <a:srgbClr val="00B050"/>
              </a:solidFill>
              <a:latin typeface="Courier New" pitchFamily="49" charset="0"/>
              <a:ea typeface="Calibri" pitchFamily="34" charset="0"/>
              <a:cs typeface="Courier New" pitchFamily="49" charset="0"/>
            </a:endParaRPr>
          </a:p>
          <a:p>
            <a:pPr eaLnBrk="1" hangingPunct="1">
              <a:lnSpc>
                <a:spcPct val="150000"/>
              </a:lnSpc>
              <a:spcBef>
                <a:spcPts val="600"/>
              </a:spcBef>
            </a:pP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5DEF5FE8-916B-42F7-B5B8-78E1E8057DAF}"/>
              </a:ext>
            </a:extLst>
          </p:cNvPr>
          <p:cNvSpPr txBox="1">
            <a:spLocks noChangeArrowheads="1"/>
          </p:cNvSpPr>
          <p:nvPr/>
        </p:nvSpPr>
        <p:spPr bwMode="auto">
          <a:xfrm>
            <a:off x="702213" y="4528204"/>
            <a:ext cx="1586415" cy="41549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Box 11">
            <a:extLst>
              <a:ext uri="{FF2B5EF4-FFF2-40B4-BE49-F238E27FC236}">
                <a16:creationId xmlns:a16="http://schemas.microsoft.com/office/drawing/2014/main" id="{7D9F5BA4-0240-4A8D-927E-9E3C4411A829}"/>
              </a:ext>
            </a:extLst>
          </p:cNvPr>
          <p:cNvSpPr txBox="1"/>
          <p:nvPr/>
        </p:nvSpPr>
        <p:spPr>
          <a:xfrm>
            <a:off x="1839311" y="5730773"/>
            <a:ext cx="9144000" cy="707886"/>
          </a:xfrm>
          <a:prstGeom prst="rect">
            <a:avLst/>
          </a:prstGeom>
          <a:noFill/>
        </p:spPr>
        <p:txBody>
          <a:bodyPr wrap="square">
            <a:spAutoFit/>
          </a:bodyPr>
          <a:lstStyle/>
          <a:p>
            <a:pPr marL="800100" lvl="1" indent="-342900" eaLnBrk="1" hangingPunct="1">
              <a:spcBef>
                <a:spcPts val="0"/>
              </a:spcBef>
              <a:buFont typeface="Wingdings" panose="05000000000000000000" pitchFamily="2" charset="2"/>
              <a:buChar char="§"/>
            </a:pPr>
            <a:r>
              <a:rPr lang="en-GB" sz="2000" b="1">
                <a:solidFill>
                  <a:srgbClr val="FF0000"/>
                </a:solidFill>
                <a:latin typeface="+mj-lt"/>
                <a:cs typeface="Courier New" pitchFamily="49" charset="0"/>
              </a:rPr>
              <a:t>parameter-list </a:t>
            </a:r>
            <a:r>
              <a:rPr lang="en-GB" sz="2000">
                <a:latin typeface="+mj-lt"/>
              </a:rPr>
              <a:t>: is an explicitly typed or implicitly typed parameter list</a:t>
            </a:r>
            <a:endParaRPr lang="en-US" sz="2000">
              <a:latin typeface="+mj-lt"/>
            </a:endParaRPr>
          </a:p>
          <a:p>
            <a:pPr marL="800100" lvl="1" indent="-342900" eaLnBrk="1" hangingPunct="1">
              <a:spcBef>
                <a:spcPts val="0"/>
              </a:spcBef>
              <a:buFont typeface="Wingdings" panose="05000000000000000000" pitchFamily="2" charset="2"/>
              <a:buChar char="§"/>
            </a:pPr>
            <a:r>
              <a:rPr lang="en-GB" sz="2000">
                <a:solidFill>
                  <a:srgbClr val="FF0000"/>
                </a:solidFill>
                <a:latin typeface="+mj-lt"/>
                <a:cs typeface="Courier New" pitchFamily="49" charset="0"/>
              </a:rPr>
              <a:t>=&gt; </a:t>
            </a:r>
            <a:r>
              <a:rPr lang="en-GB" sz="2000">
                <a:latin typeface="+mj-lt"/>
                <a:cs typeface="Courier New" pitchFamily="49" charset="0"/>
              </a:rPr>
              <a:t>: </a:t>
            </a:r>
            <a:r>
              <a:rPr lang="en-GB" sz="2000">
                <a:latin typeface="+mj-lt"/>
              </a:rPr>
              <a:t> is the lambda operator</a:t>
            </a:r>
            <a:endParaRPr lang="en-US" sz="2000" dirty="0">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grpSp>
        <p:nvGrpSpPr>
          <p:cNvPr id="8" name="Group 7">
            <a:extLst>
              <a:ext uri="{FF2B5EF4-FFF2-40B4-BE49-F238E27FC236}">
                <a16:creationId xmlns:a16="http://schemas.microsoft.com/office/drawing/2014/main" id="{5BA7A33D-E1EB-4EAB-A9B4-640E53E38FAA}"/>
              </a:ext>
            </a:extLst>
          </p:cNvPr>
          <p:cNvGrpSpPr/>
          <p:nvPr/>
        </p:nvGrpSpPr>
        <p:grpSpPr>
          <a:xfrm>
            <a:off x="0" y="1564908"/>
            <a:ext cx="7708259" cy="4635812"/>
            <a:chOff x="142967" y="1696885"/>
            <a:chExt cx="7708259" cy="4635812"/>
          </a:xfrm>
        </p:grpSpPr>
        <p:pic>
          <p:nvPicPr>
            <p:cNvPr id="5" name="Picture 4">
              <a:extLst>
                <a:ext uri="{FF2B5EF4-FFF2-40B4-BE49-F238E27FC236}">
                  <a16:creationId xmlns:a16="http://schemas.microsoft.com/office/drawing/2014/main" id="{632303A7-80F1-42AF-A82F-BADCF9BA7F35}"/>
                </a:ext>
              </a:extLst>
            </p:cNvPr>
            <p:cNvPicPr>
              <a:picLocks noChangeAspect="1"/>
            </p:cNvPicPr>
            <p:nvPr/>
          </p:nvPicPr>
          <p:blipFill>
            <a:blip r:embed="rId3"/>
            <a:stretch>
              <a:fillRect/>
            </a:stretch>
          </p:blipFill>
          <p:spPr>
            <a:xfrm>
              <a:off x="142967" y="1696885"/>
              <a:ext cx="7708259" cy="4635812"/>
            </a:xfrm>
            <a:prstGeom prst="rect">
              <a:avLst/>
            </a:prstGeom>
          </p:spPr>
        </p:pic>
        <p:sp>
          <p:nvSpPr>
            <p:cNvPr id="7" name="Rectangle 6">
              <a:extLst>
                <a:ext uri="{FF2B5EF4-FFF2-40B4-BE49-F238E27FC236}">
                  <a16:creationId xmlns:a16="http://schemas.microsoft.com/office/drawing/2014/main" id="{0B512EFF-1C90-4646-B019-A390949AED09}"/>
                </a:ext>
              </a:extLst>
            </p:cNvPr>
            <p:cNvSpPr/>
            <p:nvPr/>
          </p:nvSpPr>
          <p:spPr>
            <a:xfrm>
              <a:off x="5759670" y="4298730"/>
              <a:ext cx="1944413" cy="336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E35F4B5-1133-4706-B1F0-0B431CD02073}"/>
              </a:ext>
            </a:extLst>
          </p:cNvPr>
          <p:cNvPicPr>
            <a:picLocks noChangeAspect="1"/>
          </p:cNvPicPr>
          <p:nvPr/>
        </p:nvPicPr>
        <p:blipFill>
          <a:blip r:embed="rId4"/>
          <a:stretch>
            <a:fillRect/>
          </a:stretch>
        </p:blipFill>
        <p:spPr>
          <a:xfrm>
            <a:off x="7654967" y="5487144"/>
            <a:ext cx="4199961" cy="903789"/>
          </a:xfrm>
          <a:prstGeom prst="rect">
            <a:avLst/>
          </a:prstGeom>
        </p:spPr>
      </p:pic>
    </p:spTree>
    <p:extLst>
      <p:ext uri="{BB962C8B-B14F-4D97-AF65-F5344CB8AC3E}">
        <p14:creationId xmlns:p14="http://schemas.microsoft.com/office/powerpoint/2010/main" val="1989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graphicFrame>
        <p:nvGraphicFramePr>
          <p:cNvPr id="10" name="Group 28">
            <a:extLst>
              <a:ext uri="{FF2B5EF4-FFF2-40B4-BE49-F238E27FC236}">
                <a16:creationId xmlns:a16="http://schemas.microsoft.com/office/drawing/2014/main" id="{4DE41FB4-6F02-4904-8235-6C3C5C090CE0}"/>
              </a:ext>
            </a:extLst>
          </p:cNvPr>
          <p:cNvGraphicFramePr>
            <a:graphicFrameLocks noGrp="1"/>
          </p:cNvGraphicFramePr>
          <p:nvPr>
            <p:extLst>
              <p:ext uri="{D42A27DB-BD31-4B8C-83A1-F6EECF244321}">
                <p14:modId xmlns:p14="http://schemas.microsoft.com/office/powerpoint/2010/main" val="3668428700"/>
              </p:ext>
            </p:extLst>
          </p:nvPr>
        </p:nvGraphicFramePr>
        <p:xfrm>
          <a:off x="1434141" y="2641910"/>
          <a:ext cx="8760893" cy="2304431"/>
        </p:xfrm>
        <a:graphic>
          <a:graphicData uri="http://schemas.openxmlformats.org/drawingml/2006/table">
            <a:tbl>
              <a:tblPr>
                <a:tableStyleId>{BDBED569-4797-4DF1-A0F4-6AAB3CD982D8}</a:tableStyleId>
              </a:tblPr>
              <a:tblGrid>
                <a:gridCol w="2264050">
                  <a:extLst>
                    <a:ext uri="{9D8B030D-6E8A-4147-A177-3AD203B41FA5}">
                      <a16:colId xmlns:a16="http://schemas.microsoft.com/office/drawing/2014/main" val="20000"/>
                    </a:ext>
                  </a:extLst>
                </a:gridCol>
                <a:gridCol w="6496843">
                  <a:extLst>
                    <a:ext uri="{9D8B030D-6E8A-4147-A177-3AD203B41FA5}">
                      <a16:colId xmlns:a16="http://schemas.microsoft.com/office/drawing/2014/main" val="20001"/>
                    </a:ext>
                  </a:extLst>
                </a:gridCol>
              </a:tblGrid>
              <a:tr h="4160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Operator</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Description</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extLst>
                  <a:ext uri="{0D108BD9-81ED-4DB2-BD59-A6C34878D82A}">
                    <a16:rowId xmlns:a16="http://schemas.microsoft.com/office/drawing/2014/main" val="10000"/>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Sum</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Calculates sum of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Count</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Counts the number of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OrderBy</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Sorts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6401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Contains</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a:spcBef>
                          <a:spcPts val="1700"/>
                        </a:spcBef>
                        <a:spcAft>
                          <a:spcPts val="0"/>
                        </a:spcAft>
                      </a:pPr>
                      <a:r>
                        <a:rPr lang="en-GB" sz="2000" dirty="0">
                          <a:solidFill>
                            <a:srgbClr val="000000"/>
                          </a:solidFill>
                        </a:rPr>
                        <a:t>Determines if a given value is present in the expression</a:t>
                      </a:r>
                      <a:endParaRPr lang="en-US" sz="2000" dirty="0">
                        <a:latin typeface="+mj-lt"/>
                        <a:ea typeface="Calibri"/>
                      </a:endParaRPr>
                    </a:p>
                  </a:txBody>
                  <a:tcPr marL="68580" marR="68580" marT="0" marB="0"/>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B7D412B-CCAF-4A51-BBCF-12B03DDD4E68}"/>
              </a:ext>
            </a:extLst>
          </p:cNvPr>
          <p:cNvSpPr txBox="1"/>
          <p:nvPr/>
        </p:nvSpPr>
        <p:spPr>
          <a:xfrm>
            <a:off x="0" y="1399411"/>
            <a:ext cx="11288111" cy="627864"/>
          </a:xfrm>
          <a:prstGeom prst="rect">
            <a:avLst/>
          </a:prstGeom>
          <a:noFill/>
        </p:spPr>
        <p:txBody>
          <a:bodyPr wrap="square">
            <a:spAutoFit/>
          </a:bodyPr>
          <a:lstStyle/>
          <a:p>
            <a:pPr marL="342900" lvl="1" indent="-342900" algn="just">
              <a:lnSpc>
                <a:spcPct val="150000"/>
              </a:lnSpc>
              <a:spcBef>
                <a:spcPts val="1000"/>
              </a:spcBef>
              <a:buClr>
                <a:srgbClr val="973735"/>
              </a:buClr>
              <a:buSzPct val="50000"/>
              <a:buFont typeface="Wingdings" pitchFamily="2" charset="2"/>
              <a:buChar char="u"/>
              <a:tabLst>
                <a:tab pos="241300" algn="l"/>
              </a:tabLst>
              <a:defRPr/>
            </a:pPr>
            <a:r>
              <a:rPr lang="en-GB" sz="2600">
                <a:solidFill>
                  <a:srgbClr val="111111"/>
                </a:solidFill>
                <a:latin typeface="+mj-lt"/>
              </a:rPr>
              <a:t>Lambda expressions can also be used with standard query operators</a:t>
            </a:r>
            <a:endParaRPr lang="en-GB" sz="2600" dirty="0">
              <a:latin typeface="Calibri" pitchFamily="34" charset="0"/>
            </a:endParaRPr>
          </a:p>
        </p:txBody>
      </p:sp>
    </p:spTree>
    <p:extLst>
      <p:ext uri="{BB962C8B-B14F-4D97-AF65-F5344CB8AC3E}">
        <p14:creationId xmlns:p14="http://schemas.microsoft.com/office/powerpoint/2010/main" val="225874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pic>
        <p:nvPicPr>
          <p:cNvPr id="15" name="Picture 14">
            <a:extLst>
              <a:ext uri="{FF2B5EF4-FFF2-40B4-BE49-F238E27FC236}">
                <a16:creationId xmlns:a16="http://schemas.microsoft.com/office/drawing/2014/main" id="{106DC37D-2E08-4C08-B7E4-78959DBB7869}"/>
              </a:ext>
            </a:extLst>
          </p:cNvPr>
          <p:cNvPicPr>
            <a:picLocks noChangeAspect="1"/>
          </p:cNvPicPr>
          <p:nvPr/>
        </p:nvPicPr>
        <p:blipFill>
          <a:blip r:embed="rId3"/>
          <a:stretch>
            <a:fillRect/>
          </a:stretch>
        </p:blipFill>
        <p:spPr>
          <a:xfrm>
            <a:off x="8509580" y="4531134"/>
            <a:ext cx="3596197" cy="1818302"/>
          </a:xfrm>
          <a:prstGeom prst="rect">
            <a:avLst/>
          </a:prstGeom>
        </p:spPr>
      </p:pic>
      <p:grpSp>
        <p:nvGrpSpPr>
          <p:cNvPr id="18" name="Group 17">
            <a:extLst>
              <a:ext uri="{FF2B5EF4-FFF2-40B4-BE49-F238E27FC236}">
                <a16:creationId xmlns:a16="http://schemas.microsoft.com/office/drawing/2014/main" id="{B015DDE1-3C79-4005-8623-B80587D6F33A}"/>
              </a:ext>
            </a:extLst>
          </p:cNvPr>
          <p:cNvGrpSpPr/>
          <p:nvPr/>
        </p:nvGrpSpPr>
        <p:grpSpPr>
          <a:xfrm>
            <a:off x="50556" y="1626826"/>
            <a:ext cx="8459024" cy="4416622"/>
            <a:chOff x="50556" y="1584785"/>
            <a:chExt cx="8459024" cy="4416622"/>
          </a:xfrm>
        </p:grpSpPr>
        <p:pic>
          <p:nvPicPr>
            <p:cNvPr id="13" name="Picture 12">
              <a:extLst>
                <a:ext uri="{FF2B5EF4-FFF2-40B4-BE49-F238E27FC236}">
                  <a16:creationId xmlns:a16="http://schemas.microsoft.com/office/drawing/2014/main" id="{4ECE958F-968B-49FD-864E-0C53A7BA1FF2}"/>
                </a:ext>
              </a:extLst>
            </p:cNvPr>
            <p:cNvPicPr>
              <a:picLocks noChangeAspect="1"/>
            </p:cNvPicPr>
            <p:nvPr/>
          </p:nvPicPr>
          <p:blipFill>
            <a:blip r:embed="rId4"/>
            <a:stretch>
              <a:fillRect/>
            </a:stretch>
          </p:blipFill>
          <p:spPr>
            <a:xfrm>
              <a:off x="113616" y="1693330"/>
              <a:ext cx="8395964" cy="4308077"/>
            </a:xfrm>
            <a:prstGeom prst="rect">
              <a:avLst/>
            </a:prstGeom>
          </p:spPr>
        </p:pic>
        <p:sp>
          <p:nvSpPr>
            <p:cNvPr id="16" name="Rectangle 15">
              <a:extLst>
                <a:ext uri="{FF2B5EF4-FFF2-40B4-BE49-F238E27FC236}">
                  <a16:creationId xmlns:a16="http://schemas.microsoft.com/office/drawing/2014/main" id="{E764A317-36CC-4C36-9443-8F16AF34C6B9}"/>
                </a:ext>
              </a:extLst>
            </p:cNvPr>
            <p:cNvSpPr/>
            <p:nvPr/>
          </p:nvSpPr>
          <p:spPr>
            <a:xfrm>
              <a:off x="50556" y="1584785"/>
              <a:ext cx="2314274" cy="400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EAB1F-D362-4729-BF22-E9D083F6FE5D}"/>
                </a:ext>
              </a:extLst>
            </p:cNvPr>
            <p:cNvSpPr/>
            <p:nvPr/>
          </p:nvSpPr>
          <p:spPr>
            <a:xfrm>
              <a:off x="1522004" y="3720482"/>
              <a:ext cx="5887789" cy="11142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14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Query Expressions </a:t>
            </a:r>
            <a:endParaRPr lang="en-US" sz="4000" b="1" dirty="0"/>
          </a:p>
        </p:txBody>
      </p:sp>
      <p:sp>
        <p:nvSpPr>
          <p:cNvPr id="6" name="TextBox 5">
            <a:extLst>
              <a:ext uri="{FF2B5EF4-FFF2-40B4-BE49-F238E27FC236}">
                <a16:creationId xmlns:a16="http://schemas.microsoft.com/office/drawing/2014/main" id="{35400D0F-A306-412F-99B6-79F3CE954B72}"/>
              </a:ext>
            </a:extLst>
          </p:cNvPr>
          <p:cNvSpPr txBox="1"/>
          <p:nvPr/>
        </p:nvSpPr>
        <p:spPr>
          <a:xfrm>
            <a:off x="52549" y="1322478"/>
            <a:ext cx="12086897" cy="5278368"/>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expressed in query syntax</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first-class language construct. It is just like any other expression and can be used in any context in which a C# expression is valid</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consists of a set of clauses written in a declarative syntax similar to SQL or XQuery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that is written in syntax using clauses such as </a:t>
            </a:r>
            <a:r>
              <a:rPr lang="en-US" sz="2600" b="1">
                <a:solidFill>
                  <a:srgbClr val="FF0000"/>
                </a:solidFill>
                <a:latin typeface="+mj-lt"/>
              </a:rPr>
              <a:t>from</a:t>
            </a:r>
            <a:r>
              <a:rPr lang="en-US" sz="2600">
                <a:solidFill>
                  <a:srgbClr val="111111"/>
                </a:solidFill>
                <a:latin typeface="+mj-lt"/>
              </a:rPr>
              <a:t>, </a:t>
            </a:r>
            <a:r>
              <a:rPr lang="en-US" sz="2600" b="1">
                <a:solidFill>
                  <a:srgbClr val="FF0000"/>
                </a:solidFill>
                <a:latin typeface="+mj-lt"/>
              </a:rPr>
              <a:t>select, where, group, order by, ascending, descending</a:t>
            </a:r>
            <a:r>
              <a:rPr lang="en-US" sz="2600">
                <a:solidFill>
                  <a:srgbClr val="111111"/>
                </a:solidFill>
                <a:latin typeface="+mj-lt"/>
              </a:rPr>
              <a:t>…These clauses are an inherent part of a LINQ 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simplifies working with data present in various formats in different data sources </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FF0000"/>
                </a:solidFill>
                <a:latin typeface="+mj-lt"/>
              </a:rPr>
              <a:t>from</a:t>
            </a:r>
            <a:r>
              <a:rPr lang="en-US" sz="2600">
                <a:solidFill>
                  <a:srgbClr val="111111"/>
                </a:solidFill>
                <a:latin typeface="+mj-lt"/>
              </a:rPr>
              <a:t> clause must be used to start a query expression and a </a:t>
            </a:r>
            <a:r>
              <a:rPr lang="en-US" sz="2600" b="1">
                <a:solidFill>
                  <a:srgbClr val="FF0000"/>
                </a:solidFill>
                <a:latin typeface="+mj-lt"/>
              </a:rPr>
              <a:t>select</a:t>
            </a:r>
            <a:r>
              <a:rPr lang="en-US" sz="2600">
                <a:solidFill>
                  <a:srgbClr val="111111"/>
                </a:solidFill>
                <a:latin typeface="+mj-lt"/>
              </a:rPr>
              <a:t> or </a:t>
            </a:r>
            <a:r>
              <a:rPr lang="en-US" sz="2600" b="1">
                <a:solidFill>
                  <a:srgbClr val="FF0000"/>
                </a:solidFill>
                <a:latin typeface="+mj-lt"/>
              </a:rPr>
              <a:t>group</a:t>
            </a:r>
            <a:r>
              <a:rPr lang="en-US" sz="2600">
                <a:solidFill>
                  <a:srgbClr val="111111"/>
                </a:solidFill>
                <a:latin typeface="+mj-lt"/>
              </a:rPr>
              <a:t> clause must be used to end the query expression</a:t>
            </a:r>
          </a:p>
        </p:txBody>
      </p:sp>
    </p:spTree>
    <p:extLst>
      <p:ext uri="{BB962C8B-B14F-4D97-AF65-F5344CB8AC3E}">
        <p14:creationId xmlns:p14="http://schemas.microsoft.com/office/powerpoint/2010/main" val="224408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of LINQ to Objects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0" y="1630988"/>
            <a:ext cx="12091209" cy="4724370"/>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Queries in LINQ to Objects return variables of type usually IEnumerable&lt;T&gt; only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to Objects offers a fresh approach to collections as earlier, it was vital to write long coding (foreach loops of much complexity) for retrieval of data from a collection which is now replaced by writing declarative code which clearly describes the desired data that is required to retrieve</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also many advantages of LINQ to Objects over traditional foreach loops like more readability, powerful filtering, capability of grouping, enhanced ordering with minimal application coding</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are also more compact in nature and are portable to any other data sources without any modification or with just a little modification</a:t>
            </a:r>
          </a:p>
        </p:txBody>
      </p:sp>
    </p:spTree>
    <p:extLst>
      <p:ext uri="{BB962C8B-B14F-4D97-AF65-F5344CB8AC3E}">
        <p14:creationId xmlns:p14="http://schemas.microsoft.com/office/powerpoint/2010/main" val="239931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87200"/>
            <a:ext cx="11154104" cy="575433"/>
          </a:xfrm>
        </p:spPr>
        <p:txBody>
          <a:bodyPr>
            <a:noAutofit/>
          </a:bodyPr>
          <a:lstStyle/>
          <a:p>
            <a:r>
              <a:rPr lang="en-US" sz="4000" b="1"/>
              <a:t>LINQ to Objects with Query Expressions </a:t>
            </a:r>
            <a:endParaRPr lang="en-US" sz="4000" b="1" dirty="0"/>
          </a:p>
        </p:txBody>
      </p:sp>
      <p:pic>
        <p:nvPicPr>
          <p:cNvPr id="5" name="Picture 4">
            <a:extLst>
              <a:ext uri="{FF2B5EF4-FFF2-40B4-BE49-F238E27FC236}">
                <a16:creationId xmlns:a16="http://schemas.microsoft.com/office/drawing/2014/main" id="{A9F16D11-D718-41DF-A4B9-CBD3B5D35AED}"/>
              </a:ext>
            </a:extLst>
          </p:cNvPr>
          <p:cNvPicPr>
            <a:picLocks noChangeAspect="1"/>
          </p:cNvPicPr>
          <p:nvPr/>
        </p:nvPicPr>
        <p:blipFill>
          <a:blip r:embed="rId3"/>
          <a:stretch>
            <a:fillRect/>
          </a:stretch>
        </p:blipFill>
        <p:spPr>
          <a:xfrm>
            <a:off x="174445" y="1679952"/>
            <a:ext cx="9891235" cy="4490848"/>
          </a:xfrm>
          <a:prstGeom prst="rect">
            <a:avLst/>
          </a:prstGeom>
        </p:spPr>
      </p:pic>
      <p:pic>
        <p:nvPicPr>
          <p:cNvPr id="17" name="Picture 16">
            <a:extLst>
              <a:ext uri="{FF2B5EF4-FFF2-40B4-BE49-F238E27FC236}">
                <a16:creationId xmlns:a16="http://schemas.microsoft.com/office/drawing/2014/main" id="{FC8CAF17-2D2D-469D-93F1-F473BC033826}"/>
              </a:ext>
            </a:extLst>
          </p:cNvPr>
          <p:cNvPicPr>
            <a:picLocks noChangeAspect="1"/>
          </p:cNvPicPr>
          <p:nvPr/>
        </p:nvPicPr>
        <p:blipFill>
          <a:blip r:embed="rId4"/>
          <a:stretch>
            <a:fillRect/>
          </a:stretch>
        </p:blipFill>
        <p:spPr>
          <a:xfrm>
            <a:off x="8122304" y="4660015"/>
            <a:ext cx="3722855" cy="1660479"/>
          </a:xfrm>
          <a:prstGeom prst="rect">
            <a:avLst/>
          </a:prstGeom>
        </p:spPr>
      </p:pic>
    </p:spTree>
    <p:extLst>
      <p:ext uri="{BB962C8B-B14F-4D97-AF65-F5344CB8AC3E}">
        <p14:creationId xmlns:p14="http://schemas.microsoft.com/office/powerpoint/2010/main" val="18731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Delegate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Event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Lambda and Query Expression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LINQ to Object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Generic Delegate Types: Func and Action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Func and Action delegates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creating and using Delegates, Lambdas Expression, Query Expression and Events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in .NET</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Delegates?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831946"/>
            <a:ext cx="12192000"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delegate is a reference type data type that defines the method signature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Delegate types are derived from the </a:t>
            </a:r>
            <a:r>
              <a:rPr lang="en-US" sz="2600" b="1">
                <a:solidFill>
                  <a:srgbClr val="111111"/>
                </a:solidFill>
                <a:latin typeface="+mj-lt"/>
              </a:rPr>
              <a:t>Delegate class </a:t>
            </a:r>
            <a:r>
              <a:rPr lang="en-US" sz="2600">
                <a:solidFill>
                  <a:srgbClr val="111111"/>
                </a:solidFill>
                <a:latin typeface="+mj-lt"/>
              </a:rPr>
              <a:t>in .NET. Delegate types are sealed and it is not possible to derive custom classes from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Using delegates, we can call any method, which is identified only at run-time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associate a delegate with a particular method, the method must have the same return type and parameter type as that of the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Represents a delegate, which is a data structure that refers to a static method or to a class instance and an instance method of that class</a:t>
            </a:r>
          </a:p>
        </p:txBody>
      </p:sp>
    </p:spTree>
    <p:extLst>
      <p:ext uri="{BB962C8B-B14F-4D97-AF65-F5344CB8AC3E}">
        <p14:creationId xmlns:p14="http://schemas.microsoft.com/office/powerpoint/2010/main" val="190430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5" name="Table 4">
            <a:extLst>
              <a:ext uri="{FF2B5EF4-FFF2-40B4-BE49-F238E27FC236}">
                <a16:creationId xmlns:a16="http://schemas.microsoft.com/office/drawing/2014/main" id="{127D6897-3F46-471D-9755-BD72E4ADA667}"/>
              </a:ext>
            </a:extLst>
          </p:cNvPr>
          <p:cNvGraphicFramePr>
            <a:graphicFrameLocks noGrp="1"/>
          </p:cNvGraphicFramePr>
          <p:nvPr>
            <p:extLst>
              <p:ext uri="{D42A27DB-BD31-4B8C-83A1-F6EECF244321}">
                <p14:modId xmlns:p14="http://schemas.microsoft.com/office/powerpoint/2010/main" val="2011772903"/>
              </p:ext>
            </p:extLst>
          </p:nvPr>
        </p:nvGraphicFramePr>
        <p:xfrm>
          <a:off x="294291" y="4392998"/>
          <a:ext cx="11487806" cy="1273588"/>
        </p:xfrm>
        <a:graphic>
          <a:graphicData uri="http://schemas.openxmlformats.org/drawingml/2006/table">
            <a:tbl>
              <a:tblPr firstRow="1" firstCol="1" bandRow="1"/>
              <a:tblGrid>
                <a:gridCol w="2890343">
                  <a:extLst>
                    <a:ext uri="{9D8B030D-6E8A-4147-A177-3AD203B41FA5}">
                      <a16:colId xmlns:a16="http://schemas.microsoft.com/office/drawing/2014/main" val="697101626"/>
                    </a:ext>
                  </a:extLst>
                </a:gridCol>
                <a:gridCol w="8597463">
                  <a:extLst>
                    <a:ext uri="{9D8B030D-6E8A-4147-A177-3AD203B41FA5}">
                      <a16:colId xmlns:a16="http://schemas.microsoft.com/office/drawing/2014/main" val="2938972651"/>
                    </a:ext>
                  </a:extLst>
                </a:gridCol>
              </a:tblGrid>
              <a:tr h="425057">
                <a:tc gridSpan="2">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Properties</a:t>
                      </a:r>
                      <a:endParaRPr lang="en-US" sz="1800" b="1">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Method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method represented by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Target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class instance on which the current delegate invokes the instance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graphicFrame>
        <p:nvGraphicFramePr>
          <p:cNvPr id="10" name="Table 9">
            <a:extLst>
              <a:ext uri="{FF2B5EF4-FFF2-40B4-BE49-F238E27FC236}">
                <a16:creationId xmlns:a16="http://schemas.microsoft.com/office/drawing/2014/main" id="{8852140C-DF24-4D5D-9C2A-9762D2A81E02}"/>
              </a:ext>
            </a:extLst>
          </p:cNvPr>
          <p:cNvGraphicFramePr>
            <a:graphicFrameLocks noGrp="1"/>
          </p:cNvGraphicFramePr>
          <p:nvPr>
            <p:extLst>
              <p:ext uri="{D42A27DB-BD31-4B8C-83A1-F6EECF244321}">
                <p14:modId xmlns:p14="http://schemas.microsoft.com/office/powerpoint/2010/main" val="3155565454"/>
              </p:ext>
            </p:extLst>
          </p:nvPr>
        </p:nvGraphicFramePr>
        <p:xfrm>
          <a:off x="294291" y="2512625"/>
          <a:ext cx="11487806" cy="1273588"/>
        </p:xfrm>
        <a:graphic>
          <a:graphicData uri="http://schemas.openxmlformats.org/drawingml/2006/table">
            <a:tbl>
              <a:tblPr firstRow="1" firstCol="1" bandRow="1"/>
              <a:tblGrid>
                <a:gridCol w="2840720">
                  <a:extLst>
                    <a:ext uri="{9D8B030D-6E8A-4147-A177-3AD203B41FA5}">
                      <a16:colId xmlns:a16="http://schemas.microsoft.com/office/drawing/2014/main" val="697101626"/>
                    </a:ext>
                  </a:extLst>
                </a:gridCol>
                <a:gridCol w="8647086">
                  <a:extLst>
                    <a:ext uri="{9D8B030D-6E8A-4147-A177-3AD203B41FA5}">
                      <a16:colId xmlns:a16="http://schemas.microsoft.com/office/drawing/2014/main" val="2938972651"/>
                    </a:ext>
                  </a:extLst>
                </a:gridCol>
              </a:tblGrid>
              <a:tr h="425057">
                <a:tc gridSpan="2">
                  <a:txBody>
                    <a:bodyPr/>
                    <a:lstStyle/>
                    <a:p>
                      <a:pPr marL="0" marR="0" algn="l">
                        <a:lnSpc>
                          <a:spcPct val="100000"/>
                        </a:lnSpc>
                        <a:spcBef>
                          <a:spcPts val="0"/>
                        </a:spcBef>
                        <a:spcAft>
                          <a:spcPts val="0"/>
                        </a:spcAft>
                      </a:pPr>
                      <a:r>
                        <a:rPr lang="en-US" sz="2000" b="1" kern="1200">
                          <a:solidFill>
                            <a:srgbClr val="171717"/>
                          </a:solidFill>
                          <a:effectLst/>
                          <a:latin typeface="+mj-lt"/>
                          <a:ea typeface="Calibri"/>
                          <a:cs typeface="Times New Roman" panose="02020603050405020304" pitchFamily="18" charset="0"/>
                        </a:rPr>
                        <a:t>Constructors</a:t>
                      </a:r>
                      <a:endParaRPr lang="en-US" sz="2000" b="1" kern="1200" dirty="0">
                        <a:solidFill>
                          <a:srgbClr val="171717"/>
                        </a:solidFill>
                        <a:effectLst/>
                        <a:latin typeface="+mj-lt"/>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ctr">
                        <a:lnSpc>
                          <a:spcPct val="100000"/>
                        </a:lnSpc>
                        <a:spcBef>
                          <a:spcPts val="0"/>
                        </a:spcBef>
                        <a:spcAft>
                          <a:spcPts val="0"/>
                        </a:spcAft>
                      </a:pPr>
                      <a:r>
                        <a:rPr lang="en-US" sz="1500" b="1" dirty="0">
                          <a:solidFill>
                            <a:srgbClr val="000000"/>
                          </a:solidFill>
                          <a:latin typeface="+mj-lt"/>
                          <a:ea typeface="Calibri"/>
                        </a:rPr>
                        <a:t>Description</a:t>
                      </a:r>
                      <a:endParaRPr lang="en-US" sz="1500" dirty="0">
                        <a:latin typeface="+mj-lt"/>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Delegate(object,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method referenced by the object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Delegate(type,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static method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sp>
        <p:nvSpPr>
          <p:cNvPr id="11" name="TextBox 10">
            <a:extLst>
              <a:ext uri="{FF2B5EF4-FFF2-40B4-BE49-F238E27FC236}">
                <a16:creationId xmlns:a16="http://schemas.microsoft.com/office/drawing/2014/main" id="{4345D233-90B4-4189-8D6C-73B8EC8438A1}"/>
              </a:ext>
            </a:extLst>
          </p:cNvPr>
          <p:cNvSpPr txBox="1"/>
          <p:nvPr/>
        </p:nvSpPr>
        <p:spPr>
          <a:xfrm>
            <a:off x="155024" y="1491179"/>
            <a:ext cx="11627072"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class is a built-in class defined to create delegates in C#</a:t>
            </a:r>
          </a:p>
        </p:txBody>
      </p:sp>
    </p:spTree>
    <p:extLst>
      <p:ext uri="{BB962C8B-B14F-4D97-AF65-F5344CB8AC3E}">
        <p14:creationId xmlns:p14="http://schemas.microsoft.com/office/powerpoint/2010/main" val="19439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6" name="Table 5">
            <a:extLst>
              <a:ext uri="{FF2B5EF4-FFF2-40B4-BE49-F238E27FC236}">
                <a16:creationId xmlns:a16="http://schemas.microsoft.com/office/drawing/2014/main" id="{6A1599A6-4DA1-419C-9C91-3618AD9A4D9D}"/>
              </a:ext>
            </a:extLst>
          </p:cNvPr>
          <p:cNvGraphicFramePr>
            <a:graphicFrameLocks noGrp="1"/>
          </p:cNvGraphicFramePr>
          <p:nvPr>
            <p:extLst>
              <p:ext uri="{D42A27DB-BD31-4B8C-83A1-F6EECF244321}">
                <p14:modId xmlns:p14="http://schemas.microsoft.com/office/powerpoint/2010/main" val="275321088"/>
              </p:ext>
            </p:extLst>
          </p:nvPr>
        </p:nvGraphicFramePr>
        <p:xfrm>
          <a:off x="596378" y="1740716"/>
          <a:ext cx="10895942" cy="4150375"/>
        </p:xfrm>
        <a:graphic>
          <a:graphicData uri="http://schemas.openxmlformats.org/drawingml/2006/table">
            <a:tbl>
              <a:tblPr firstRow="1" firstCol="1" bandRow="1"/>
              <a:tblGrid>
                <a:gridCol w="3412576">
                  <a:extLst>
                    <a:ext uri="{9D8B030D-6E8A-4147-A177-3AD203B41FA5}">
                      <a16:colId xmlns:a16="http://schemas.microsoft.com/office/drawing/2014/main" val="697101626"/>
                    </a:ext>
                  </a:extLst>
                </a:gridCol>
                <a:gridCol w="7483366">
                  <a:extLst>
                    <a:ext uri="{9D8B030D-6E8A-4147-A177-3AD203B41FA5}">
                      <a16:colId xmlns:a16="http://schemas.microsoft.com/office/drawing/2014/main" val="2938972651"/>
                    </a:ext>
                  </a:extLst>
                </a:gridCol>
              </a:tblGrid>
              <a:tr h="460383">
                <a:tc gridSpan="2">
                  <a:txBody>
                    <a:bodyPr/>
                    <a:lstStyle/>
                    <a:p>
                      <a:pPr marL="0" marR="0" algn="l">
                        <a:lnSpc>
                          <a:spcPct val="107000"/>
                        </a:lnSpc>
                        <a:spcBef>
                          <a:spcPts val="0"/>
                        </a:spcBef>
                        <a:spcAft>
                          <a:spcPts val="0"/>
                        </a:spcAft>
                      </a:pPr>
                      <a:r>
                        <a:rPr lang="en-US" sz="1800" b="1" u="none">
                          <a:solidFill>
                            <a:srgbClr val="171717"/>
                          </a:solidFill>
                          <a:effectLst/>
                          <a:latin typeface="+mj-lt"/>
                          <a:ea typeface="Times New Roman" panose="02020603050405020304" pitchFamily="18" charset="0"/>
                          <a:cs typeface="Times New Roman" panose="02020603050405020304" pitchFamily="18" charset="0"/>
                        </a:rPr>
                        <a:t>Methods</a:t>
                      </a:r>
                      <a:endParaRPr lang="en-US" sz="1800" b="1" u="none">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38444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Combine(Delegate,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Concatenates the invocation lists of two delegates</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53262103"/>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CreateDelegate(Type, MethodInfo)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delegate of the specified type to represent the specified static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231233668"/>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DynamicInvoke(Object[])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Dynamically invokes (late-bound) the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30248112"/>
                  </a:ext>
                </a:extLst>
              </a:tr>
              <a:tr h="40486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GetInvocationList()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Returns the invocation list of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550637306"/>
                  </a:ext>
                </a:extLst>
              </a:tr>
              <a:tr h="415653">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GetMethodImpl()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static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11584096"/>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RemoveImpl(Delegate)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Removes the invocation list of a delegate from the invocation list of another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04780629"/>
                  </a:ext>
                </a:extLst>
              </a:tr>
              <a:tr h="33091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81454125"/>
                  </a:ext>
                </a:extLst>
              </a:tr>
              <a:tr h="294849">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MemberwiseClone()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current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.(Inherited from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539719"/>
                  </a:ext>
                </a:extLst>
              </a:tr>
            </a:tbl>
          </a:graphicData>
        </a:graphic>
      </p:graphicFrame>
      <p:sp>
        <p:nvSpPr>
          <p:cNvPr id="8" name="TextBox 7">
            <a:extLst>
              <a:ext uri="{FF2B5EF4-FFF2-40B4-BE49-F238E27FC236}">
                <a16:creationId xmlns:a16="http://schemas.microsoft.com/office/drawing/2014/main" id="{2AFCCCA3-2848-47D0-B2FD-62AFD26E0030}"/>
              </a:ext>
            </a:extLst>
          </p:cNvPr>
          <p:cNvSpPr txBox="1"/>
          <p:nvPr/>
        </p:nvSpPr>
        <p:spPr>
          <a:xfrm>
            <a:off x="173420" y="6037898"/>
            <a:ext cx="11845160" cy="40011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000">
                <a:solidFill>
                  <a:srgbClr val="111111"/>
                </a:solidFill>
                <a:latin typeface="+mj-lt"/>
              </a:rPr>
              <a:t>More Delegate Class:  </a:t>
            </a:r>
            <a:r>
              <a:rPr lang="en-US" sz="2000">
                <a:solidFill>
                  <a:srgbClr val="111111"/>
                </a:solidFill>
                <a:latin typeface="+mj-lt"/>
                <a:hlinkClick r:id="rId4"/>
              </a:rPr>
              <a:t>https://docs.microsoft.com/en-us/dotnet/api/system.delegate?view=net-5.0</a:t>
            </a:r>
            <a:endParaRPr lang="en-US" sz="2000">
              <a:solidFill>
                <a:srgbClr val="111111"/>
              </a:solidFill>
              <a:latin typeface="+mj-lt"/>
            </a:endParaRPr>
          </a:p>
        </p:txBody>
      </p:sp>
    </p:spTree>
    <p:extLst>
      <p:ext uri="{BB962C8B-B14F-4D97-AF65-F5344CB8AC3E}">
        <p14:creationId xmlns:p14="http://schemas.microsoft.com/office/powerpoint/2010/main" val="8620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Delegate Type</a:t>
            </a:r>
            <a:endParaRPr lang="en-US" sz="4000" b="1" dirty="0"/>
          </a:p>
        </p:txBody>
      </p:sp>
      <p:grpSp>
        <p:nvGrpSpPr>
          <p:cNvPr id="2" name="Group 1">
            <a:extLst>
              <a:ext uri="{FF2B5EF4-FFF2-40B4-BE49-F238E27FC236}">
                <a16:creationId xmlns:a16="http://schemas.microsoft.com/office/drawing/2014/main" id="{93781ECB-BF82-49B5-B895-AAA08018BED5}"/>
              </a:ext>
            </a:extLst>
          </p:cNvPr>
          <p:cNvGrpSpPr/>
          <p:nvPr/>
        </p:nvGrpSpPr>
        <p:grpSpPr>
          <a:xfrm>
            <a:off x="801412" y="4182431"/>
            <a:ext cx="10344807" cy="2173638"/>
            <a:chOff x="1375540" y="4001103"/>
            <a:chExt cx="9440918" cy="2398168"/>
          </a:xfrm>
        </p:grpSpPr>
        <p:sp>
          <p:nvSpPr>
            <p:cNvPr id="10" name="Text Box 6">
              <a:extLst>
                <a:ext uri="{FF2B5EF4-FFF2-40B4-BE49-F238E27FC236}">
                  <a16:creationId xmlns:a16="http://schemas.microsoft.com/office/drawing/2014/main" id="{165BADC1-1292-48D5-A7D3-855EAFD3A556}"/>
                </a:ext>
              </a:extLst>
            </p:cNvPr>
            <p:cNvSpPr txBox="1">
              <a:spLocks noChangeArrowheads="1"/>
            </p:cNvSpPr>
            <p:nvPr/>
          </p:nvSpPr>
          <p:spPr bwMode="auto">
            <a:xfrm>
              <a:off x="1375541" y="4482616"/>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eaLnBrk="1" hangingPunct="1">
                <a:lnSpc>
                  <a:spcPct val="150000"/>
                </a:lnSpc>
                <a:spcBef>
                  <a:spcPts val="600"/>
                </a:spcBef>
              </a:pPr>
              <a:r>
                <a:rPr lang="en-US" sz="2100" b="1">
                  <a:solidFill>
                    <a:srgbClr val="000000"/>
                  </a:solidFill>
                  <a:latin typeface="+mj-lt"/>
                  <a:ea typeface="Calibri" pitchFamily="34" charset="0"/>
                  <a:cs typeface="Times New Roman" pitchFamily="18" charset="0"/>
                </a:rPr>
                <a:t>&lt;access_</a:t>
              </a:r>
              <a:r>
                <a:rPr lang="en-US" sz="2100" b="1" dirty="0" err="1">
                  <a:solidFill>
                    <a:srgbClr val="000000"/>
                  </a:solidFill>
                  <a:latin typeface="+mj-lt"/>
                  <a:ea typeface="Calibri" pitchFamily="34" charset="0"/>
                  <a:cs typeface="Times New Roman" pitchFamily="18" charset="0"/>
                </a:rPr>
                <a:t>modifier</a:t>
              </a:r>
              <a:r>
                <a:rPr lang="en-US" sz="2100" b="1" dirty="0">
                  <a:solidFill>
                    <a:srgbClr val="000000"/>
                  </a:solidFill>
                  <a:latin typeface="+mj-lt"/>
                  <a:ea typeface="Calibri" pitchFamily="34" charset="0"/>
                  <a:cs typeface="Times New Roman" pitchFamily="18" charset="0"/>
                </a:rPr>
                <a:t>&gt; </a:t>
              </a:r>
              <a:r>
                <a:rPr lang="en-US" sz="2100" b="1" dirty="0">
                  <a:solidFill>
                    <a:srgbClr val="FF0000"/>
                  </a:solidFill>
                  <a:latin typeface="+mj-lt"/>
                  <a:ea typeface="Calibri" pitchFamily="34" charset="0"/>
                  <a:cs typeface="Times New Roman" pitchFamily="18" charset="0"/>
                </a:rPr>
                <a:t>delegate</a:t>
              </a:r>
              <a:r>
                <a:rPr lang="en-US" sz="2100" dirty="0">
                  <a:solidFill>
                    <a:srgbClr val="000000"/>
                  </a:solidFill>
                  <a:latin typeface="+mj-lt"/>
                  <a:ea typeface="Calibri" pitchFamily="34" charset="0"/>
                  <a:cs typeface="Times New Roman" pitchFamily="18" charset="0"/>
                </a:rPr>
                <a:t> </a:t>
              </a:r>
              <a:r>
                <a:rPr lang="en-US" sz="2100" b="1">
                  <a:solidFill>
                    <a:srgbClr val="000000"/>
                  </a:solidFill>
                  <a:latin typeface="+mj-lt"/>
                  <a:ea typeface="Calibri" pitchFamily="34" charset="0"/>
                  <a:cs typeface="Times New Roman" pitchFamily="18" charset="0"/>
                </a:rPr>
                <a:t>&lt;return_</a:t>
              </a:r>
              <a:r>
                <a:rPr lang="en-US" sz="2100" b="1" dirty="0" err="1">
                  <a:solidFill>
                    <a:srgbClr val="000000"/>
                  </a:solidFill>
                  <a:latin typeface="+mj-lt"/>
                  <a:ea typeface="Calibri" pitchFamily="34" charset="0"/>
                  <a:cs typeface="Times New Roman" pitchFamily="18" charset="0"/>
                </a:rPr>
                <a:t>type</a:t>
              </a:r>
              <a:r>
                <a:rPr lang="en-US" sz="2100" b="1" dirty="0">
                  <a:solidFill>
                    <a:srgbClr val="000000"/>
                  </a:solidFill>
                  <a:latin typeface="+mj-lt"/>
                  <a:ea typeface="Calibri" pitchFamily="34" charset="0"/>
                  <a:cs typeface="Times New Roman" pitchFamily="18" charset="0"/>
                </a:rPr>
                <a:t>&gt; </a:t>
              </a:r>
              <a:r>
                <a:rPr lang="en-US" sz="2100" b="1" dirty="0" err="1">
                  <a:solidFill>
                    <a:srgbClr val="00B0F0"/>
                  </a:solidFill>
                  <a:latin typeface="+mj-lt"/>
                  <a:ea typeface="Calibri" pitchFamily="34" charset="0"/>
                  <a:cs typeface="Times New Roman" pitchFamily="18" charset="0"/>
                </a:rPr>
                <a:t>DelegateName</a:t>
              </a:r>
              <a:r>
                <a:rPr lang="en-US" sz="2100" b="1" dirty="0">
                  <a:solidFill>
                    <a:srgbClr val="000000"/>
                  </a:solidFill>
                  <a:latin typeface="+mj-lt"/>
                  <a:ea typeface="Calibri" pitchFamily="34" charset="0"/>
                  <a:cs typeface="Times New Roman" pitchFamily="18" charset="0"/>
                </a:rPr>
                <a:t>([</a:t>
              </a:r>
              <a:r>
                <a:rPr lang="en-US" sz="2100" b="1" i="1" dirty="0">
                  <a:solidFill>
                    <a:srgbClr val="000000"/>
                  </a:solidFill>
                  <a:latin typeface="+mj-lt"/>
                  <a:ea typeface="Calibri" pitchFamily="34" charset="0"/>
                  <a:cs typeface="Times New Roman" pitchFamily="18" charset="0"/>
                </a:rPr>
                <a:t>parameters</a:t>
              </a:r>
              <a:r>
                <a:rPr lang="en-US" sz="2100" b="1" dirty="0">
                  <a:solidFill>
                    <a:srgbClr val="000000"/>
                  </a:solidFill>
                  <a:latin typeface="+mj-lt"/>
                  <a:ea typeface="Calibri" pitchFamily="34" charset="0"/>
                  <a:cs typeface="Times New Roman" pitchFamily="18" charset="0"/>
                </a:rPr>
                <a:t>]); </a:t>
              </a: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C131C4C6-664B-43CB-A10A-36E1D7613CFC}"/>
                </a:ext>
              </a:extLst>
            </p:cNvPr>
            <p:cNvSpPr txBox="1">
              <a:spLocks noChangeArrowheads="1"/>
            </p:cNvSpPr>
            <p:nvPr/>
          </p:nvSpPr>
          <p:spPr bwMode="auto">
            <a:xfrm>
              <a:off x="1375542" y="4001103"/>
              <a:ext cx="1447800" cy="45841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 Box 4">
              <a:extLst>
                <a:ext uri="{FF2B5EF4-FFF2-40B4-BE49-F238E27FC236}">
                  <a16:creationId xmlns:a16="http://schemas.microsoft.com/office/drawing/2014/main" id="{A351426E-DEB3-42B1-8F78-B466DE7FCAB6}"/>
                </a:ext>
              </a:extLst>
            </p:cNvPr>
            <p:cNvSpPr txBox="1">
              <a:spLocks noChangeArrowheads="1"/>
            </p:cNvSpPr>
            <p:nvPr/>
          </p:nvSpPr>
          <p:spPr bwMode="auto">
            <a:xfrm>
              <a:off x="1375542" y="5261008"/>
              <a:ext cx="1903686" cy="458418"/>
            </a:xfrm>
            <a:prstGeom prst="rect">
              <a:avLst/>
            </a:prstGeom>
            <a:solidFill>
              <a:srgbClr val="00B050"/>
            </a:solidFill>
            <a:ln>
              <a:noFill/>
            </a:ln>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a:solidFill>
                    <a:schemeClr val="bg1"/>
                  </a:solidFill>
                  <a:latin typeface="+mj-lt"/>
                </a:rPr>
                <a:t>For Example</a:t>
              </a:r>
              <a:endParaRPr lang="en-US" sz="2100" dirty="0">
                <a:solidFill>
                  <a:schemeClr val="bg1"/>
                </a:solidFill>
                <a:latin typeface="+mj-lt"/>
              </a:endParaRPr>
            </a:p>
          </p:txBody>
        </p:sp>
        <p:sp>
          <p:nvSpPr>
            <p:cNvPr id="13" name="Text Box 6">
              <a:extLst>
                <a:ext uri="{FF2B5EF4-FFF2-40B4-BE49-F238E27FC236}">
                  <a16:creationId xmlns:a16="http://schemas.microsoft.com/office/drawing/2014/main" id="{A5B51D25-F453-4FB7-B209-DBECE17BD788}"/>
                </a:ext>
              </a:extLst>
            </p:cNvPr>
            <p:cNvSpPr txBox="1">
              <a:spLocks noChangeArrowheads="1"/>
            </p:cNvSpPr>
            <p:nvPr/>
          </p:nvSpPr>
          <p:spPr bwMode="auto">
            <a:xfrm>
              <a:off x="1375540" y="5731819"/>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lnSpc>
                  <a:spcPct val="150000"/>
                </a:lnSpc>
                <a:spcBef>
                  <a:spcPts val="600"/>
                </a:spcBef>
              </a:pPr>
              <a:r>
                <a:rPr lang="en-US" sz="2100" b="1">
                  <a:solidFill>
                    <a:srgbClr val="00B0F0"/>
                  </a:solidFill>
                  <a:latin typeface="+mj-lt"/>
                  <a:ea typeface="Calibri" pitchFamily="34" charset="0"/>
                  <a:cs typeface="Times New Roman" pitchFamily="18" charset="0"/>
                </a:rPr>
                <a:t>public</a:t>
              </a:r>
              <a:r>
                <a:rPr lang="en-US" sz="2100">
                  <a:solidFill>
                    <a:srgbClr val="000000"/>
                  </a:solidFill>
                  <a:latin typeface="+mj-lt"/>
                  <a:ea typeface="Calibri" pitchFamily="34" charset="0"/>
                  <a:cs typeface="Times New Roman" pitchFamily="18" charset="0"/>
                </a:rPr>
                <a:t> </a:t>
              </a:r>
              <a:r>
                <a:rPr lang="en-US" sz="2100" b="1">
                  <a:solidFill>
                    <a:srgbClr val="FF0000"/>
                  </a:solidFill>
                  <a:latin typeface="+mj-lt"/>
                  <a:ea typeface="Calibri" pitchFamily="34" charset="0"/>
                  <a:cs typeface="Times New Roman" pitchFamily="18" charset="0"/>
                </a:rPr>
                <a:t>delegate</a:t>
              </a:r>
              <a:r>
                <a:rPr lang="en-US" sz="2100">
                  <a:solidFill>
                    <a:srgbClr val="000000"/>
                  </a:solidFill>
                  <a:latin typeface="+mj-lt"/>
                  <a:ea typeface="Calibri" pitchFamily="34" charset="0"/>
                  <a:cs typeface="Times New Roman" pitchFamily="18" charset="0"/>
                </a:rPr>
                <a:t> </a:t>
              </a:r>
              <a:r>
                <a:rPr lang="en-US" sz="2100" b="1">
                  <a:solidFill>
                    <a:srgbClr val="00B0F0"/>
                  </a:solidFill>
                  <a:latin typeface="+mj-lt"/>
                  <a:ea typeface="Calibri" pitchFamily="34" charset="0"/>
                  <a:cs typeface="Times New Roman" pitchFamily="18" charset="0"/>
                </a:rPr>
                <a:t>int</a:t>
              </a:r>
              <a:r>
                <a:rPr lang="en-US" sz="2100">
                  <a:solidFill>
                    <a:srgbClr val="000000"/>
                  </a:solidFill>
                  <a:latin typeface="+mj-lt"/>
                  <a:ea typeface="Calibri" pitchFamily="34" charset="0"/>
                  <a:cs typeface="Times New Roman" pitchFamily="18" charset="0"/>
                </a:rPr>
                <a:t> </a:t>
              </a:r>
              <a:r>
                <a:rPr lang="en-US" sz="2100" b="1">
                  <a:solidFill>
                    <a:schemeClr val="accent2"/>
                  </a:solidFill>
                  <a:latin typeface="+mj-lt"/>
                  <a:cs typeface="Times New Roman" pitchFamily="18" charset="0"/>
                </a:rPr>
                <a:t>My</a:t>
              </a:r>
              <a:r>
                <a:rPr lang="en-US" sz="2100" b="1">
                  <a:solidFill>
                    <a:schemeClr val="accent2"/>
                  </a:solidFill>
                  <a:latin typeface="+mj-lt"/>
                  <a:ea typeface="Calibri" pitchFamily="34" charset="0"/>
                  <a:cs typeface="Times New Roman" pitchFamily="18" charset="0"/>
                </a:rPr>
                <a:t>Delegate</a:t>
              </a:r>
              <a:r>
                <a:rPr lang="en-US" sz="2100" b="1">
                  <a:solidFill>
                    <a:srgbClr val="000000"/>
                  </a:solidFill>
                  <a:latin typeface="+mj-lt"/>
                  <a:ea typeface="Calibri" pitchFamily="34" charset="0"/>
                  <a:cs typeface="Times New Roman" pitchFamily="18" charset="0"/>
                </a:rPr>
                <a:t>(</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numOne, </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numTwo);</a:t>
              </a:r>
              <a:endParaRPr lang="en-US" sz="2100" b="1" dirty="0">
                <a:latin typeface="+mj-lt"/>
                <a:ea typeface="Calibri" pitchFamily="34" charset="0"/>
                <a:cs typeface="Times New Roman" pitchFamily="18" charset="0"/>
              </a:endParaRPr>
            </a:p>
          </p:txBody>
        </p:sp>
      </p:grpSp>
      <p:sp>
        <p:nvSpPr>
          <p:cNvPr id="14" name="TextBox 13">
            <a:extLst>
              <a:ext uri="{FF2B5EF4-FFF2-40B4-BE49-F238E27FC236}">
                <a16:creationId xmlns:a16="http://schemas.microsoft.com/office/drawing/2014/main" id="{2ED15A0D-B4D0-45B3-BB0A-440EEC9185D5}"/>
              </a:ext>
            </a:extLst>
          </p:cNvPr>
          <p:cNvSpPr txBox="1"/>
          <p:nvPr/>
        </p:nvSpPr>
        <p:spPr>
          <a:xfrm>
            <a:off x="14449" y="1514842"/>
            <a:ext cx="11918731" cy="2462213"/>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delegate type maintains three important pieces of information:</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name</a:t>
            </a:r>
            <a:r>
              <a:rPr lang="en-US" sz="2600" i="1">
                <a:latin typeface="+mj-lt"/>
              </a:rPr>
              <a:t> </a:t>
            </a:r>
            <a:r>
              <a:rPr lang="en-US" sz="2600">
                <a:latin typeface="+mj-lt"/>
              </a:rPr>
              <a:t>of the method on which it makes calls</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arguments</a:t>
            </a:r>
            <a:r>
              <a:rPr lang="en-US" sz="2600" i="1">
                <a:latin typeface="+mj-lt"/>
              </a:rPr>
              <a:t> </a:t>
            </a:r>
            <a:r>
              <a:rPr lang="en-US" sz="2600">
                <a:latin typeface="+mj-lt"/>
              </a:rPr>
              <a:t>(if any) of this method</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return value </a:t>
            </a:r>
            <a:r>
              <a:rPr lang="en-US" sz="2600">
                <a:latin typeface="+mj-lt"/>
              </a:rPr>
              <a:t>(if any) of this method</a:t>
            </a:r>
            <a:endParaRPr lang="en-US" sz="2600" dirty="0">
              <a:latin typeface="+mj-lt"/>
            </a:endParaRPr>
          </a:p>
        </p:txBody>
      </p:sp>
    </p:spTree>
    <p:extLst>
      <p:ext uri="{BB962C8B-B14F-4D97-AF65-F5344CB8AC3E}">
        <p14:creationId xmlns:p14="http://schemas.microsoft.com/office/powerpoint/2010/main" val="116953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Instantiating Delegates</a:t>
            </a:r>
            <a:endParaRPr lang="en-US" sz="4000" b="1" dirty="0"/>
          </a:p>
        </p:txBody>
      </p:sp>
      <p:pic>
        <p:nvPicPr>
          <p:cNvPr id="7" name="Picture 6">
            <a:extLst>
              <a:ext uri="{FF2B5EF4-FFF2-40B4-BE49-F238E27FC236}">
                <a16:creationId xmlns:a16="http://schemas.microsoft.com/office/drawing/2014/main" id="{81ECC61C-EA23-4F1A-8D32-0DCDC849F2FD}"/>
              </a:ext>
            </a:extLst>
          </p:cNvPr>
          <p:cNvPicPr>
            <a:picLocks noChangeAspect="1"/>
          </p:cNvPicPr>
          <p:nvPr/>
        </p:nvPicPr>
        <p:blipFill>
          <a:blip r:embed="rId3"/>
          <a:stretch>
            <a:fillRect/>
          </a:stretch>
        </p:blipFill>
        <p:spPr>
          <a:xfrm>
            <a:off x="505127" y="1442395"/>
            <a:ext cx="6683319" cy="5006774"/>
          </a:xfrm>
          <a:prstGeom prst="rect">
            <a:avLst/>
          </a:prstGeom>
        </p:spPr>
      </p:pic>
      <p:pic>
        <p:nvPicPr>
          <p:cNvPr id="14" name="Picture 13">
            <a:extLst>
              <a:ext uri="{FF2B5EF4-FFF2-40B4-BE49-F238E27FC236}">
                <a16:creationId xmlns:a16="http://schemas.microsoft.com/office/drawing/2014/main" id="{BC935BD1-7CA5-4BCD-895E-010A76B87E8B}"/>
              </a:ext>
            </a:extLst>
          </p:cNvPr>
          <p:cNvPicPr>
            <a:picLocks noChangeAspect="1"/>
          </p:cNvPicPr>
          <p:nvPr/>
        </p:nvPicPr>
        <p:blipFill>
          <a:blip r:embed="rId4"/>
          <a:stretch>
            <a:fillRect/>
          </a:stretch>
        </p:blipFill>
        <p:spPr>
          <a:xfrm>
            <a:off x="8615008" y="3149014"/>
            <a:ext cx="2935860" cy="1169571"/>
          </a:xfrm>
          <a:prstGeom prst="rect">
            <a:avLst/>
          </a:prstGeom>
        </p:spPr>
      </p:pic>
    </p:spTree>
    <p:extLst>
      <p:ext uri="{BB962C8B-B14F-4D97-AF65-F5344CB8AC3E}">
        <p14:creationId xmlns:p14="http://schemas.microsoft.com/office/powerpoint/2010/main" val="35985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Passing Delegate as a Parameter</a:t>
            </a:r>
            <a:endParaRPr lang="en-US" sz="4000" b="1" dirty="0"/>
          </a:p>
        </p:txBody>
      </p:sp>
      <p:pic>
        <p:nvPicPr>
          <p:cNvPr id="5" name="Picture 4">
            <a:extLst>
              <a:ext uri="{FF2B5EF4-FFF2-40B4-BE49-F238E27FC236}">
                <a16:creationId xmlns:a16="http://schemas.microsoft.com/office/drawing/2014/main" id="{423C0D5E-37CD-4F6F-AE4F-3C4DD940D09A}"/>
              </a:ext>
            </a:extLst>
          </p:cNvPr>
          <p:cNvPicPr>
            <a:picLocks noChangeAspect="1"/>
          </p:cNvPicPr>
          <p:nvPr/>
        </p:nvPicPr>
        <p:blipFill>
          <a:blip r:embed="rId3"/>
          <a:stretch>
            <a:fillRect/>
          </a:stretch>
        </p:blipFill>
        <p:spPr>
          <a:xfrm>
            <a:off x="396764" y="1571308"/>
            <a:ext cx="8472074" cy="4877861"/>
          </a:xfrm>
          <a:prstGeom prst="rect">
            <a:avLst/>
          </a:prstGeom>
        </p:spPr>
      </p:pic>
      <p:pic>
        <p:nvPicPr>
          <p:cNvPr id="8" name="Picture 7">
            <a:extLst>
              <a:ext uri="{FF2B5EF4-FFF2-40B4-BE49-F238E27FC236}">
                <a16:creationId xmlns:a16="http://schemas.microsoft.com/office/drawing/2014/main" id="{AC5C053E-2A1C-44EF-8B67-1D78C283D59B}"/>
              </a:ext>
            </a:extLst>
          </p:cNvPr>
          <p:cNvPicPr>
            <a:picLocks noChangeAspect="1"/>
          </p:cNvPicPr>
          <p:nvPr/>
        </p:nvPicPr>
        <p:blipFill>
          <a:blip r:embed="rId4"/>
          <a:stretch>
            <a:fillRect/>
          </a:stretch>
        </p:blipFill>
        <p:spPr>
          <a:xfrm>
            <a:off x="7694487" y="5345860"/>
            <a:ext cx="4213734" cy="981140"/>
          </a:xfrm>
          <a:prstGeom prst="rect">
            <a:avLst/>
          </a:prstGeom>
        </p:spPr>
      </p:pic>
    </p:spTree>
    <p:extLst>
      <p:ext uri="{BB962C8B-B14F-4D97-AF65-F5344CB8AC3E}">
        <p14:creationId xmlns:p14="http://schemas.microsoft.com/office/powerpoint/2010/main" val="92292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1492</Words>
  <Application>Microsoft Office PowerPoint</Application>
  <PresentationFormat>Widescreen</PresentationFormat>
  <Paragraphs>206</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Wingdings</vt:lpstr>
      <vt:lpstr>Office Theme</vt:lpstr>
      <vt:lpstr>Delegates, Events, and LINQ</vt:lpstr>
      <vt:lpstr>Objectives </vt:lpstr>
      <vt:lpstr>Delegates in .NET</vt:lpstr>
      <vt:lpstr>What is the Delegates?</vt:lpstr>
      <vt:lpstr>Delegate Class </vt:lpstr>
      <vt:lpstr>Delegate Class </vt:lpstr>
      <vt:lpstr>Delegate Type</vt:lpstr>
      <vt:lpstr>Instantiating Delegates</vt:lpstr>
      <vt:lpstr>Passing Delegate as a Parameter</vt:lpstr>
      <vt:lpstr>Multicast Delegate</vt:lpstr>
      <vt:lpstr>Multicast Delegate</vt:lpstr>
      <vt:lpstr>Anonymous Method</vt:lpstr>
      <vt:lpstr>Generic Delegate Types </vt:lpstr>
      <vt:lpstr>Generic Delegate Types </vt:lpstr>
      <vt:lpstr>Events in .NET</vt:lpstr>
      <vt:lpstr>Understanding C# Events</vt:lpstr>
      <vt:lpstr>Understanding C# Events</vt:lpstr>
      <vt:lpstr>Defining C# Events</vt:lpstr>
      <vt:lpstr>Implement Events</vt:lpstr>
      <vt:lpstr>Language Integrated Query (LINQ)</vt:lpstr>
      <vt:lpstr>Lambdas Expression</vt:lpstr>
      <vt:lpstr>Lambdas Expression</vt:lpstr>
      <vt:lpstr>Lambdas with Standard Query Operators </vt:lpstr>
      <vt:lpstr>Lambdas with Standard Query Operators </vt:lpstr>
      <vt:lpstr>Query Expressions </vt:lpstr>
      <vt:lpstr>Introduction of LINQ to Objects</vt:lpstr>
      <vt:lpstr>LINQ to Objects with Query Expressions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418</cp:revision>
  <dcterms:created xsi:type="dcterms:W3CDTF">2021-01-25T08:25:31Z</dcterms:created>
  <dcterms:modified xsi:type="dcterms:W3CDTF">2021-02-22T01:50:25Z</dcterms:modified>
</cp:coreProperties>
</file>