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78" r:id="rId18"/>
    <p:sldId id="479" r:id="rId19"/>
    <p:sldId id="481" r:id="rId20"/>
    <p:sldId id="482" r:id="rId21"/>
    <p:sldId id="483" r:id="rId22"/>
    <p:sldId id="484" r:id="rId23"/>
    <p:sldId id="485" r:id="rId24"/>
    <p:sldId id="486" r:id="rId25"/>
    <p:sldId id="487" r:id="rId26"/>
    <p:sldId id="488" r:id="rId27"/>
    <p:sldId id="489" r:id="rId28"/>
    <p:sldId id="490" r:id="rId29"/>
    <p:sldId id="491" r:id="rId30"/>
    <p:sldId id="493" r:id="rId31"/>
    <p:sldId id="494" r:id="rId32"/>
    <p:sldId id="492"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0" autoAdjust="0"/>
    <p:restoredTop sz="88945" autoAdjust="0"/>
  </p:normalViewPr>
  <p:slideViewPr>
    <p:cSldViewPr snapToGrid="0">
      <p:cViewPr varScale="1">
        <p:scale>
          <a:sx n="73" d="100"/>
          <a:sy n="73"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82074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dotnet/api/system.diagnostics.processthreadcollection?view=net-5.0" TargetMode="External"/><Relationship Id="rId3" Type="http://schemas.openxmlformats.org/officeDocument/2006/relationships/hyperlink" Target="https://docs.microsoft.com/en-us/dotnet/api/system.diagnostics.process?view=net-5.0" TargetMode="External"/><Relationship Id="rId7" Type="http://schemas.openxmlformats.org/officeDocument/2006/relationships/hyperlink" Target="https://docs.microsoft.com/en-us/dotnet/api/system.diagnostics.processthread?view=net-5.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startinfo?view=net-5.0" TargetMode="External"/><Relationship Id="rId5" Type="http://schemas.openxmlformats.org/officeDocument/2006/relationships/hyperlink" Target="https://docs.microsoft.com/en-us/dotnet/api/system.diagnostics.processmodulecollection?view=net-5.0" TargetMode="External"/><Relationship Id="rId4" Type="http://schemas.openxmlformats.org/officeDocument/2006/relationships/hyperlink" Target="https://docs.microsoft.com/en-us/dotnet/api/system.diagnostics.processmodule?view=net-5.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api/system.diagnostics.process.handle?view=net-5.0#System_Diagnostics_Process_Handle" TargetMode="External"/><Relationship Id="rId7" Type="http://schemas.openxmlformats.org/officeDocument/2006/relationships/hyperlink" Target="https://docs.microsoft.com/en-us/dotnet/api/system.diagnostics.process.starttime?view=net-5.0#System_Diagnostics_Process_StartTime" TargetMode="External"/><Relationship Id="rId2" Type="http://schemas.openxmlformats.org/officeDocument/2006/relationships/hyperlink" Target="https://docs.microsoft.com/en-us/dotnet/api/system.diagnostics.process.exittime?view=net-5.0#System_Diagnostics_Process_ExitTime"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modules?view=net-5.0#System_Diagnostics_Process_Modules" TargetMode="External"/><Relationship Id="rId5" Type="http://schemas.openxmlformats.org/officeDocument/2006/relationships/hyperlink" Target="https://docs.microsoft.com/en-us/dotnet/api/system.diagnostics.process.machinename?view=net-5.0#System_Diagnostics_Process_MachineName" TargetMode="External"/><Relationship Id="rId4" Type="http://schemas.openxmlformats.org/officeDocument/2006/relationships/hyperlink" Target="https://docs.microsoft.com/en-us/dotnet/api/system.diagnostics.process.id?view=net-5.0#System_Diagnostics_Process_Id"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dotnet/api/system.diagnostics.process.startinfo?view=net-5.0#System_Diagnostics_Process_StartInfo" TargetMode="External"/><Relationship Id="rId3" Type="http://schemas.openxmlformats.org/officeDocument/2006/relationships/hyperlink" Target="https://docs.microsoft.com/en-us/dotnet/api/system.diagnostics.process.getcurrentprocess?view=net-5.0#System_Diagnostics_Process_GetCurrentProcess" TargetMode="External"/><Relationship Id="rId7" Type="http://schemas.openxmlformats.org/officeDocument/2006/relationships/hyperlink" Target="https://docs.microsoft.com/en-us/dotnet/api/system.diagnostics.process.start?view=net-5.0#System_Diagnostics_Process_Start" TargetMode="External"/><Relationship Id="rId2" Type="http://schemas.openxmlformats.org/officeDocument/2006/relationships/hyperlink" Target="https://docs.microsoft.com/en-us/dotnet/api/system.diagnostics.process.closemainwindow?view=net-5.0#System_Diagnostics_Process_CloseMainWindow"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kill?view=net-5.0#System_Diagnostics_Process_Kill" TargetMode="External"/><Relationship Id="rId5" Type="http://schemas.openxmlformats.org/officeDocument/2006/relationships/hyperlink" Target="https://docs.microsoft.com/en-us/dotnet/api/system.diagnostics.process.getprocesses?view=net-5.0#System_Diagnostics_Process_GetProcesses" TargetMode="External"/><Relationship Id="rId4" Type="http://schemas.openxmlformats.org/officeDocument/2006/relationships/hyperlink" Target="https://docs.microsoft.com/en-us/dotnet/api/system.diagnostics.process?view=net-5.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you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372277091"/>
              </p:ext>
            </p:extLst>
          </p:nvPr>
        </p:nvGraphicFramePr>
        <p:xfrm>
          <a:off x="275516" y="2960646"/>
          <a:ext cx="11657983" cy="3384096"/>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690331">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79199">
                <a:tc>
                  <a:txBody>
                    <a:bodyPr/>
                    <a:lstStyle/>
                    <a:p>
                      <a:pPr algn="l" fontAlgn="t"/>
                      <a:r>
                        <a:rPr lang="en-US" sz="1800" u="none" strike="noStrike">
                          <a:effectLst/>
                          <a:hlinkClick r:id="rId3"/>
                        </a:rPr>
                        <a:t>Process</a:t>
                      </a:r>
                      <a:endParaRPr lang="en-US" sz="1800">
                        <a:effectLst/>
                      </a:endParaRPr>
                    </a:p>
                  </a:txBody>
                  <a:tcPr marL="42246" marR="42246" marT="21123" marB="21123"/>
                </a:tc>
                <a:tc>
                  <a:txBody>
                    <a:bodyPr/>
                    <a:lstStyle/>
                    <a:p>
                      <a:pPr algn="l" fontAlgn="t"/>
                      <a:r>
                        <a:rPr lang="en-US" sz="1800">
                          <a:effectLst/>
                        </a:rPr>
                        <a:t>Provides access to local and remote processes and enables you to start and stop local system processes.</a:t>
                      </a:r>
                    </a:p>
                  </a:txBody>
                  <a:tcPr marL="42246" marR="42246" marT="21123" marB="21123"/>
                </a:tc>
                <a:extLst>
                  <a:ext uri="{0D108BD9-81ED-4DB2-BD59-A6C34878D82A}">
                    <a16:rowId xmlns:a16="http://schemas.microsoft.com/office/drawing/2014/main" val="4258109509"/>
                  </a:ext>
                </a:extLst>
              </a:tr>
              <a:tr h="424500">
                <a:tc>
                  <a:txBody>
                    <a:bodyPr/>
                    <a:lstStyle/>
                    <a:p>
                      <a:pPr algn="l" fontAlgn="t"/>
                      <a:r>
                        <a:rPr lang="en-US" sz="1800" u="none" strike="noStrike">
                          <a:effectLst/>
                          <a:hlinkClick r:id="rId4"/>
                        </a:rPr>
                        <a:t>ProcessModule</a:t>
                      </a:r>
                      <a:endParaRPr lang="en-US" sz="1800">
                        <a:effectLst/>
                      </a:endParaRPr>
                    </a:p>
                  </a:txBody>
                  <a:tcPr marL="42246" marR="42246" marT="21123" marB="21123"/>
                </a:tc>
                <a:tc>
                  <a:txBody>
                    <a:bodyPr/>
                    <a:lstStyle/>
                    <a:p>
                      <a:pPr algn="l" fontAlgn="t"/>
                      <a:r>
                        <a:rPr lang="en-US" sz="1800">
                          <a:effectLst/>
                        </a:rPr>
                        <a:t>Represents a.dll or .exe file that is loaded into a particular process.</a:t>
                      </a:r>
                    </a:p>
                  </a:txBody>
                  <a:tcPr marL="42246" marR="42246" marT="21123" marB="21123"/>
                </a:tc>
                <a:extLst>
                  <a:ext uri="{0D108BD9-81ED-4DB2-BD59-A6C34878D82A}">
                    <a16:rowId xmlns:a16="http://schemas.microsoft.com/office/drawing/2014/main" val="627716855"/>
                  </a:ext>
                </a:extLst>
              </a:tr>
              <a:tr h="424500">
                <a:tc>
                  <a:txBody>
                    <a:bodyPr/>
                    <a:lstStyle/>
                    <a:p>
                      <a:pPr algn="l" fontAlgn="t"/>
                      <a:r>
                        <a:rPr lang="en-US" sz="1800" u="none" strike="noStrike">
                          <a:effectLst/>
                          <a:hlinkClick r:id="rId5"/>
                        </a:rPr>
                        <a:t>ProcessModuleCollection</a:t>
                      </a:r>
                      <a:endParaRPr lang="en-US" sz="1800">
                        <a:effectLst/>
                      </a:endParaRPr>
                    </a:p>
                  </a:txBody>
                  <a:tcPr marL="42246" marR="42246" marT="21123" marB="21123"/>
                </a:tc>
                <a:tc>
                  <a:txBody>
                    <a:bodyPr/>
                    <a:lstStyle/>
                    <a:p>
                      <a:pPr algn="l" fontAlgn="t"/>
                      <a:r>
                        <a:rPr lang="en-US" sz="1800">
                          <a:effectLst/>
                        </a:rPr>
                        <a:t>Provides a strongly typed collection of </a:t>
                      </a:r>
                      <a:r>
                        <a:rPr lang="en-US" sz="1800" u="none" strike="noStrike">
                          <a:effectLst/>
                          <a:hlinkClick r:id="rId4"/>
                        </a:rPr>
                        <a:t>ProcessModule</a:t>
                      </a:r>
                      <a:r>
                        <a:rPr lang="en-US" sz="1800">
                          <a:effectLst/>
                        </a:rPr>
                        <a:t> objects.</a:t>
                      </a:r>
                    </a:p>
                  </a:txBody>
                  <a:tcPr marL="42246" marR="42246" marT="21123" marB="21123"/>
                </a:tc>
                <a:extLst>
                  <a:ext uri="{0D108BD9-81ED-4DB2-BD59-A6C34878D82A}">
                    <a16:rowId xmlns:a16="http://schemas.microsoft.com/office/drawing/2014/main" val="1529366874"/>
                  </a:ext>
                </a:extLst>
              </a:tr>
              <a:tr h="424500">
                <a:tc>
                  <a:txBody>
                    <a:bodyPr/>
                    <a:lstStyle/>
                    <a:p>
                      <a:pPr algn="l" fontAlgn="t"/>
                      <a:r>
                        <a:rPr lang="en-US" sz="1800" u="none" strike="noStrike">
                          <a:effectLst/>
                          <a:hlinkClick r:id="rId6"/>
                        </a:rPr>
                        <a:t>ProcessStartInfo</a:t>
                      </a:r>
                      <a:endParaRPr lang="en-US" sz="1800">
                        <a:effectLst/>
                      </a:endParaRPr>
                    </a:p>
                  </a:txBody>
                  <a:tcPr marL="42246" marR="42246" marT="21123" marB="21123"/>
                </a:tc>
                <a:tc>
                  <a:txBody>
                    <a:bodyPr/>
                    <a:lstStyle/>
                    <a:p>
                      <a:pPr algn="l" fontAlgn="t"/>
                      <a:r>
                        <a:rPr lang="en-US" sz="1800">
                          <a:effectLst/>
                        </a:rPr>
                        <a:t>Specifies a set of values that are used when you start a process.</a:t>
                      </a:r>
                    </a:p>
                  </a:txBody>
                  <a:tcPr marL="42246" marR="42246" marT="21123" marB="21123"/>
                </a:tc>
                <a:extLst>
                  <a:ext uri="{0D108BD9-81ED-4DB2-BD59-A6C34878D82A}">
                    <a16:rowId xmlns:a16="http://schemas.microsoft.com/office/drawing/2014/main" val="9285136"/>
                  </a:ext>
                </a:extLst>
              </a:tr>
              <a:tr h="297150">
                <a:tc>
                  <a:txBody>
                    <a:bodyPr/>
                    <a:lstStyle/>
                    <a:p>
                      <a:pPr algn="l" fontAlgn="t"/>
                      <a:r>
                        <a:rPr lang="en-US" sz="1800" u="none" strike="noStrike">
                          <a:effectLst/>
                          <a:hlinkClick r:id="rId7"/>
                        </a:rPr>
                        <a:t>ProcessThread</a:t>
                      </a:r>
                      <a:endParaRPr lang="en-US" sz="1800">
                        <a:effectLst/>
                      </a:endParaRPr>
                    </a:p>
                  </a:txBody>
                  <a:tcPr marL="42246" marR="42246" marT="21123" marB="21123"/>
                </a:tc>
                <a:tc>
                  <a:txBody>
                    <a:bodyPr/>
                    <a:lstStyle/>
                    <a:p>
                      <a:pPr algn="l" fontAlgn="t"/>
                      <a:r>
                        <a:rPr lang="en-US" sz="1800">
                          <a:effectLst/>
                        </a:rPr>
                        <a:t>Represents an operating system process thread.</a:t>
                      </a:r>
                    </a:p>
                  </a:txBody>
                  <a:tcPr marL="42246" marR="42246" marT="21123" marB="21123"/>
                </a:tc>
                <a:extLst>
                  <a:ext uri="{0D108BD9-81ED-4DB2-BD59-A6C34878D82A}">
                    <a16:rowId xmlns:a16="http://schemas.microsoft.com/office/drawing/2014/main" val="113341593"/>
                  </a:ext>
                </a:extLst>
              </a:tr>
              <a:tr h="424500">
                <a:tc>
                  <a:txBody>
                    <a:bodyPr/>
                    <a:lstStyle/>
                    <a:p>
                      <a:pPr algn="l" fontAlgn="t"/>
                      <a:r>
                        <a:rPr lang="en-US" sz="1800" u="none" strike="noStrike">
                          <a:effectLst/>
                          <a:hlinkClick r:id="rId8"/>
                        </a:rPr>
                        <a:t>ProcessThreadCollection</a:t>
                      </a:r>
                      <a:endParaRPr lang="en-US" sz="1800">
                        <a:effectLst/>
                      </a:endParaRPr>
                    </a:p>
                  </a:txBody>
                  <a:tcPr marL="42246" marR="42246" marT="21123" marB="21123"/>
                </a:tc>
                <a:tc>
                  <a:txBody>
                    <a:bodyPr/>
                    <a:lstStyle/>
                    <a:p>
                      <a:pPr algn="l" fontAlgn="t"/>
                      <a:r>
                        <a:rPr lang="en-US" sz="1800">
                          <a:effectLst/>
                        </a:rPr>
                        <a:t>Provides a strongly typed collection of </a:t>
                      </a:r>
                      <a:r>
                        <a:rPr lang="en-US" sz="1800" u="none" strike="noStrike">
                          <a:effectLst/>
                          <a:hlinkClick r:id="rId7"/>
                        </a:rPr>
                        <a:t>ProcessThread</a:t>
                      </a:r>
                      <a:r>
                        <a:rPr lang="en-US" sz="1800">
                          <a:effectLst/>
                        </a:rPr>
                        <a:t> objects.</a:t>
                      </a:r>
                    </a:p>
                  </a:txBody>
                  <a:tcPr marL="42246" marR="42246" marT="21123" marB="21123"/>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57875" y="135137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4152345758"/>
              </p:ext>
            </p:extLst>
          </p:nvPr>
        </p:nvGraphicFramePr>
        <p:xfrm>
          <a:off x="319907" y="342900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hlinkClick r:id="rId2"/>
                        </a:rPr>
                        <a:t>ExitTime</a:t>
                      </a:r>
                      <a:endParaRPr lang="en-US">
                        <a:effectLst/>
                      </a:endParaRPr>
                    </a:p>
                  </a:txBody>
                  <a:tcPr/>
                </a:tc>
                <a:tc>
                  <a:txBody>
                    <a:bodyPr/>
                    <a:lstStyle/>
                    <a:p>
                      <a:pPr algn="l" fontAlgn="t"/>
                      <a:r>
                        <a:rPr lang="en-US">
                          <a:effectLst/>
                        </a:rPr>
                        <a:t>Gets the time that the associated process exited</a:t>
                      </a:r>
                    </a:p>
                  </a:txBody>
                  <a:tcPr/>
                </a:tc>
                <a:extLst>
                  <a:ext uri="{0D108BD9-81ED-4DB2-BD59-A6C34878D82A}">
                    <a16:rowId xmlns:a16="http://schemas.microsoft.com/office/drawing/2014/main" val="4258109509"/>
                  </a:ext>
                </a:extLst>
              </a:tr>
              <a:tr h="424500">
                <a:tc>
                  <a:txBody>
                    <a:bodyPr/>
                    <a:lstStyle/>
                    <a:p>
                      <a:pPr algn="l" fontAlgn="t"/>
                      <a:r>
                        <a:rPr lang="en-US" u="none" strike="noStrike">
                          <a:effectLst/>
                          <a:hlinkClick r:id="rId3"/>
                        </a:rPr>
                        <a:t>Handle</a:t>
                      </a:r>
                      <a:endParaRPr lang="en-US">
                        <a:effectLst/>
                      </a:endParaRPr>
                    </a:p>
                  </a:txBody>
                  <a:tcPr/>
                </a:tc>
                <a:tc>
                  <a:txBody>
                    <a:bodyPr/>
                    <a:lstStyle/>
                    <a:p>
                      <a:pPr algn="l" fontAlgn="t"/>
                      <a:r>
                        <a:rPr lang="en-US">
                          <a:effectLst/>
                        </a:rPr>
                        <a:t>Gets the native handle of the associated process</a:t>
                      </a:r>
                    </a:p>
                  </a:txBody>
                  <a:tcPr/>
                </a:tc>
                <a:extLst>
                  <a:ext uri="{0D108BD9-81ED-4DB2-BD59-A6C34878D82A}">
                    <a16:rowId xmlns:a16="http://schemas.microsoft.com/office/drawing/2014/main" val="627716855"/>
                  </a:ext>
                </a:extLst>
              </a:tr>
              <a:tr h="424500">
                <a:tc>
                  <a:txBody>
                    <a:bodyPr/>
                    <a:lstStyle/>
                    <a:p>
                      <a:pPr algn="l" fontAlgn="t"/>
                      <a:r>
                        <a:rPr lang="en-US" u="none" strike="noStrike">
                          <a:effectLst/>
                          <a:hlinkClick r:id="rId4"/>
                        </a:rPr>
                        <a:t>Id</a:t>
                      </a:r>
                      <a:endParaRPr lang="en-US">
                        <a:effectLst/>
                      </a:endParaRPr>
                    </a:p>
                  </a:txBody>
                  <a:tcPr/>
                </a:tc>
                <a:tc>
                  <a:txBody>
                    <a:bodyPr/>
                    <a:lstStyle/>
                    <a:p>
                      <a:pPr algn="l" fontAlgn="t"/>
                      <a:r>
                        <a:rPr lang="en-US">
                          <a:effectLst/>
                        </a:rPr>
                        <a:t>Gets the unique identifier for the associated process</a:t>
                      </a:r>
                    </a:p>
                  </a:txBody>
                  <a:tcPr/>
                </a:tc>
                <a:extLst>
                  <a:ext uri="{0D108BD9-81ED-4DB2-BD59-A6C34878D82A}">
                    <a16:rowId xmlns:a16="http://schemas.microsoft.com/office/drawing/2014/main" val="1529366874"/>
                  </a:ext>
                </a:extLst>
              </a:tr>
              <a:tr h="424500">
                <a:tc>
                  <a:txBody>
                    <a:bodyPr/>
                    <a:lstStyle/>
                    <a:p>
                      <a:pPr algn="l" fontAlgn="t"/>
                      <a:r>
                        <a:rPr lang="en-US" u="none" strike="noStrike">
                          <a:effectLst/>
                          <a:hlinkClick r:id="rId5"/>
                        </a:rPr>
                        <a:t>MachineName</a:t>
                      </a:r>
                      <a:endParaRPr lang="en-US">
                        <a:effectLst/>
                      </a:endParaRPr>
                    </a:p>
                  </a:txBody>
                  <a:tcPr/>
                </a:tc>
                <a:tc>
                  <a:txBody>
                    <a:bodyPr/>
                    <a:lstStyle/>
                    <a:p>
                      <a:pPr algn="l" fontAlgn="t"/>
                      <a:r>
                        <a:rPr lang="en-US">
                          <a:effectLst/>
                        </a:rPr>
                        <a:t>Gets the name of the computer the associated process is running on</a:t>
                      </a:r>
                    </a:p>
                  </a:txBody>
                  <a:tcPr/>
                </a:tc>
                <a:extLst>
                  <a:ext uri="{0D108BD9-81ED-4DB2-BD59-A6C34878D82A}">
                    <a16:rowId xmlns:a16="http://schemas.microsoft.com/office/drawing/2014/main" val="9285136"/>
                  </a:ext>
                </a:extLst>
              </a:tr>
              <a:tr h="297150">
                <a:tc>
                  <a:txBody>
                    <a:bodyPr/>
                    <a:lstStyle/>
                    <a:p>
                      <a:pPr algn="l" fontAlgn="t"/>
                      <a:r>
                        <a:rPr lang="en-US" u="none" strike="noStrike">
                          <a:effectLst/>
                          <a:hlinkClick r:id="rId6"/>
                        </a:rPr>
                        <a:t>Modules</a:t>
                      </a:r>
                      <a:endParaRPr lang="en-US">
                        <a:effectLst/>
                      </a:endParaRPr>
                    </a:p>
                  </a:txBody>
                  <a:tcPr/>
                </a:tc>
                <a:tc>
                  <a:txBody>
                    <a:bodyPr/>
                    <a:lstStyle/>
                    <a:p>
                      <a:pPr algn="l" fontAlgn="t"/>
                      <a:r>
                        <a:rPr lang="en-US">
                          <a:effectLst/>
                        </a:rPr>
                        <a:t>Gets the modules that have been loaded by the associated process</a:t>
                      </a:r>
                    </a:p>
                  </a:txBody>
                  <a:tcPr/>
                </a:tc>
                <a:extLst>
                  <a:ext uri="{0D108BD9-81ED-4DB2-BD59-A6C34878D82A}">
                    <a16:rowId xmlns:a16="http://schemas.microsoft.com/office/drawing/2014/main" val="113341593"/>
                  </a:ext>
                </a:extLst>
              </a:tr>
              <a:tr h="424500">
                <a:tc>
                  <a:txBody>
                    <a:bodyPr/>
                    <a:lstStyle/>
                    <a:p>
                      <a:pPr algn="l" fontAlgn="t"/>
                      <a:r>
                        <a:rPr lang="en-US" u="none" strike="noStrike">
                          <a:effectLst/>
                          <a:hlinkClick r:id="rId7"/>
                        </a:rPr>
                        <a:t>StartTime</a:t>
                      </a:r>
                      <a:endParaRPr lang="en-US">
                        <a:effectLst/>
                      </a:endParaRPr>
                    </a:p>
                  </a:txBody>
                  <a:tcPr/>
                </a:tc>
                <a:tc>
                  <a:txBody>
                    <a:bodyPr/>
                    <a:lstStyle/>
                    <a:p>
                      <a:pPr algn="l" fontAlgn="t"/>
                      <a:r>
                        <a:rPr lang="en-US">
                          <a:effectLst/>
                        </a:rPr>
                        <a:t>Gets the time that the associated process was started</a:t>
                      </a:r>
                    </a:p>
                  </a:txBody>
                  <a:tcP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932293831"/>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hlinkClick r:id="rId2"/>
                        </a:rPr>
                        <a:t>CloseMainWindow()</a:t>
                      </a:r>
                      <a:endParaRPr lang="en-US">
                        <a:effectLst/>
                      </a:endParaRPr>
                    </a:p>
                  </a:txBody>
                  <a:tcPr/>
                </a:tc>
                <a:tc>
                  <a:txBody>
                    <a:bodyPr/>
                    <a:lstStyle/>
                    <a:p>
                      <a:pPr algn="l" fontAlgn="t"/>
                      <a:r>
                        <a:rPr lang="en-US">
                          <a:effectLst/>
                        </a:rPr>
                        <a:t>Closes a process that has a user interface by sending a close message to its main window</a:t>
                      </a:r>
                    </a:p>
                  </a:txBody>
                  <a:tcPr/>
                </a:tc>
                <a:extLst>
                  <a:ext uri="{0D108BD9-81ED-4DB2-BD59-A6C34878D82A}">
                    <a16:rowId xmlns:a16="http://schemas.microsoft.com/office/drawing/2014/main" val="4258109509"/>
                  </a:ext>
                </a:extLst>
              </a:tr>
              <a:tr h="424500">
                <a:tc>
                  <a:txBody>
                    <a:bodyPr/>
                    <a:lstStyle/>
                    <a:p>
                      <a:pPr algn="l" fontAlgn="t"/>
                      <a:r>
                        <a:rPr lang="en-US" u="none" strike="noStrike">
                          <a:effectLst/>
                          <a:hlinkClick r:id="rId3"/>
                        </a:rPr>
                        <a:t>GetCurrentProcess()</a:t>
                      </a:r>
                      <a:endParaRPr lang="en-US">
                        <a:effectLst/>
                      </a:endParaRPr>
                    </a:p>
                  </a:txBody>
                  <a:tcPr/>
                </a:tc>
                <a:tc>
                  <a:txBody>
                    <a:bodyPr/>
                    <a:lstStyle/>
                    <a:p>
                      <a:pPr algn="l" fontAlgn="t"/>
                      <a:r>
                        <a:rPr lang="en-US">
                          <a:effectLst/>
                        </a:rPr>
                        <a:t>Gets a new </a:t>
                      </a:r>
                      <a:r>
                        <a:rPr lang="en-US" u="none" strike="noStrike">
                          <a:effectLst/>
                          <a:hlinkClick r:id="rId4"/>
                        </a:rPr>
                        <a:t>Process</a:t>
                      </a:r>
                      <a:r>
                        <a:rPr lang="en-US">
                          <a:effectLst/>
                        </a:rPr>
                        <a:t> component and associates it with the currently active process</a:t>
                      </a:r>
                    </a:p>
                  </a:txBody>
                  <a:tcPr/>
                </a:tc>
                <a:extLst>
                  <a:ext uri="{0D108BD9-81ED-4DB2-BD59-A6C34878D82A}">
                    <a16:rowId xmlns:a16="http://schemas.microsoft.com/office/drawing/2014/main" val="627716855"/>
                  </a:ext>
                </a:extLst>
              </a:tr>
              <a:tr h="424500">
                <a:tc>
                  <a:txBody>
                    <a:bodyPr/>
                    <a:lstStyle/>
                    <a:p>
                      <a:pPr algn="l" fontAlgn="t"/>
                      <a:r>
                        <a:rPr lang="en-US" u="none" strike="noStrike">
                          <a:effectLst/>
                          <a:hlinkClick r:id="rId5"/>
                        </a:rPr>
                        <a:t>GetProcesses()</a:t>
                      </a:r>
                      <a:endParaRPr lang="en-US">
                        <a:effectLst/>
                      </a:endParaRPr>
                    </a:p>
                  </a:txBody>
                  <a:tcPr/>
                </a:tc>
                <a:tc>
                  <a:txBody>
                    <a:bodyPr/>
                    <a:lstStyle/>
                    <a:p>
                      <a:pPr algn="l" fontAlgn="t"/>
                      <a:r>
                        <a:rPr lang="en-US">
                          <a:effectLst/>
                        </a:rPr>
                        <a:t>Creates a new </a:t>
                      </a:r>
                      <a:r>
                        <a:rPr lang="en-US" u="none" strike="noStrike">
                          <a:effectLst/>
                          <a:hlinkClick r:id="rId4"/>
                        </a:rPr>
                        <a:t>Process</a:t>
                      </a:r>
                      <a:r>
                        <a:rPr lang="en-US">
                          <a:effectLst/>
                        </a:rPr>
                        <a:t> component for each process resource on the local computer</a:t>
                      </a:r>
                    </a:p>
                  </a:txBody>
                  <a:tcPr/>
                </a:tc>
                <a:extLst>
                  <a:ext uri="{0D108BD9-81ED-4DB2-BD59-A6C34878D82A}">
                    <a16:rowId xmlns:a16="http://schemas.microsoft.com/office/drawing/2014/main" val="1529366874"/>
                  </a:ext>
                </a:extLst>
              </a:tr>
              <a:tr h="424500">
                <a:tc>
                  <a:txBody>
                    <a:bodyPr/>
                    <a:lstStyle/>
                    <a:p>
                      <a:pPr algn="l" fontAlgn="t"/>
                      <a:r>
                        <a:rPr lang="en-US" u="none" strike="noStrike">
                          <a:effectLst/>
                          <a:hlinkClick r:id="rId6"/>
                        </a:rPr>
                        <a:t>Kill()</a:t>
                      </a:r>
                      <a:endParaRPr lang="en-US">
                        <a:effectLst/>
                      </a:endParaRPr>
                    </a:p>
                  </a:txBody>
                  <a:tcPr/>
                </a:tc>
                <a:tc>
                  <a:txBody>
                    <a:bodyPr/>
                    <a:lstStyle/>
                    <a:p>
                      <a:pPr algn="l" fontAlgn="t"/>
                      <a:r>
                        <a:rPr lang="en-US">
                          <a:effectLst/>
                        </a:rPr>
                        <a:t>Immediately stops the associated process</a:t>
                      </a:r>
                    </a:p>
                  </a:txBody>
                  <a:tcPr/>
                </a:tc>
                <a:extLst>
                  <a:ext uri="{0D108BD9-81ED-4DB2-BD59-A6C34878D82A}">
                    <a16:rowId xmlns:a16="http://schemas.microsoft.com/office/drawing/2014/main" val="9285136"/>
                  </a:ext>
                </a:extLst>
              </a:tr>
              <a:tr h="297150">
                <a:tc>
                  <a:txBody>
                    <a:bodyPr/>
                    <a:lstStyle/>
                    <a:p>
                      <a:pPr algn="l" fontAlgn="t"/>
                      <a:r>
                        <a:rPr lang="en-US" u="none" strike="noStrike">
                          <a:effectLst/>
                          <a:hlinkClick r:id="rId7"/>
                        </a:rPr>
                        <a:t>Start()</a:t>
                      </a:r>
                      <a:endParaRPr lang="en-US">
                        <a:effectLst/>
                      </a:endParaRPr>
                    </a:p>
                  </a:txBody>
                  <a:tcPr/>
                </a:tc>
                <a:tc>
                  <a:txBody>
                    <a:bodyPr/>
                    <a:lstStyle/>
                    <a:p>
                      <a:pPr algn="l" fontAlgn="t"/>
                      <a:r>
                        <a:rPr lang="en-US">
                          <a:effectLst/>
                        </a:rPr>
                        <a:t>Starts (or reuses) the process resource that is specified by the </a:t>
                      </a:r>
                      <a:r>
                        <a:rPr lang="en-US" u="none" strike="noStrike">
                          <a:effectLst/>
                          <a:hlinkClick r:id="rId8"/>
                        </a:rPr>
                        <a:t>StartInfo</a:t>
                      </a:r>
                      <a:r>
                        <a:rPr lang="en-US">
                          <a:effectLst/>
                        </a:rPr>
                        <a:t> property of this </a:t>
                      </a:r>
                      <a:r>
                        <a:rPr lang="en-US" u="none" strike="noStrike">
                          <a:effectLst/>
                          <a:hlinkClick r:id="rId4"/>
                        </a:rPr>
                        <a:t>Process</a:t>
                      </a:r>
                      <a:r>
                        <a:rPr lang="en-US">
                          <a:effectLst/>
                        </a:rPr>
                        <a:t> component and associates it with the component.</a:t>
                      </a:r>
                    </a:p>
                  </a:txBody>
                  <a:tcP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4"/>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55282"/>
            <a:ext cx="12014522" cy="3747436"/>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 pool</a:t>
            </a:r>
            <a:r>
              <a:rPr lang="en-US" sz="2600">
                <a:solidFill>
                  <a:srgbClr val="111111"/>
                </a:solidFill>
                <a:latin typeface="+mj-lt"/>
              </a:rPr>
              <a:t>, a simple (non-GUI-based) </a:t>
            </a:r>
            <a:r>
              <a:rPr lang="en-US" sz="2600" b="1">
                <a:solidFill>
                  <a:srgbClr val="111111"/>
                </a:solidFill>
                <a:latin typeface="+mj-lt"/>
              </a:rPr>
              <a:t>Timer class</a:t>
            </a:r>
            <a:r>
              <a:rPr lang="en-US" sz="2600">
                <a:solidFill>
                  <a:srgbClr val="111111"/>
                </a:solidFill>
                <a:latin typeface="+mj-lt"/>
              </a:rPr>
              <a:t>,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24730"/>
            <a:ext cx="12192000" cy="3875676"/>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04800" y="1390488"/>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000"/>
              </a:spcBef>
              <a:buClr>
                <a:srgbClr val="973735"/>
              </a:buClr>
              <a:buSzPct val="70000"/>
              <a:buFont typeface="Wingdings" pitchFamily="2" charset="2"/>
              <a:buChar char="u"/>
              <a:tabLst>
                <a:tab pos="241300" algn="l"/>
              </a:tabLst>
              <a:defRPr/>
            </a:pPr>
            <a:r>
              <a:rPr lang="en-US" sz="2600" b="1">
                <a:solidFill>
                  <a:srgbClr val="171717"/>
                </a:solidFill>
                <a:ea typeface="+mn-ea"/>
                <a:cs typeface="+mn-cs"/>
              </a:rPr>
              <a:t>Steps to Create a Thread</a:t>
            </a:r>
            <a:endParaRPr lang="en-US" sz="2600" b="1"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304800" y="1992894"/>
            <a:ext cx="11887200" cy="4524315"/>
          </a:xfrm>
          <a:prstGeom prst="rect">
            <a:avLst/>
          </a:prstGeom>
          <a:noFill/>
        </p:spPr>
        <p:txBody>
          <a:bodyPr wrap="square">
            <a:spAutoFit/>
          </a:bodyPr>
          <a:lstStyle/>
          <a:p>
            <a:pPr marL="514350" indent="-514350">
              <a:spcBef>
                <a:spcPts val="1200"/>
              </a:spcBef>
              <a:spcAft>
                <a:spcPts val="1200"/>
              </a:spcAft>
              <a:buClr>
                <a:srgbClr val="FF0000"/>
              </a:buClr>
              <a:buFont typeface="+mj-lt"/>
              <a:buAutoNum type="arabicParenR"/>
            </a:pPr>
            <a:r>
              <a:rPr lang="en-US" sz="2600"/>
              <a:t>Create a method to be the entry point for the new thread</a:t>
            </a:r>
          </a:p>
          <a:p>
            <a:pPr marL="514350" indent="-514350">
              <a:spcBef>
                <a:spcPts val="1200"/>
              </a:spcBef>
              <a:spcAft>
                <a:spcPts val="1200"/>
              </a:spcAft>
              <a:buClr>
                <a:srgbClr val="FF0000"/>
              </a:buClr>
              <a:buFont typeface="+mj-lt"/>
              <a:buAutoNum type="arabicParenR"/>
            </a:pPr>
            <a:r>
              <a:rPr lang="en-US" sz="2600"/>
              <a:t>Create a new ParameterizedThreadStart (or ThreadStart) delegate,    passing the address of the method defined in step 1 to the constructor</a:t>
            </a:r>
          </a:p>
          <a:p>
            <a:pPr marL="514350" indent="-514350">
              <a:spcBef>
                <a:spcPts val="1200"/>
              </a:spcBef>
              <a:spcAft>
                <a:spcPts val="1200"/>
              </a:spcAft>
              <a:buClr>
                <a:srgbClr val="FF0000"/>
              </a:buClr>
              <a:buFont typeface="+mj-lt"/>
              <a:buAutoNum type="arabicParenR"/>
            </a:pPr>
            <a:r>
              <a:rPr lang="en-US" sz="2600"/>
              <a:t>Create a Thread object, passing the ParameterizedThreadStart/ThreadStart delegate as a constructor argument</a:t>
            </a:r>
          </a:p>
          <a:p>
            <a:pPr marL="514350" indent="-514350">
              <a:spcBef>
                <a:spcPts val="1200"/>
              </a:spcBef>
              <a:spcAft>
                <a:spcPts val="1200"/>
              </a:spcAft>
              <a:buClr>
                <a:srgbClr val="FF0000"/>
              </a:buClr>
              <a:buFont typeface="+mj-lt"/>
              <a:buAutoNum type="arabicParenR"/>
            </a:pPr>
            <a:r>
              <a:rPr lang="en-US" sz="2600"/>
              <a:t>Establish any initial thread characteristics (name, priority, etc.)</a:t>
            </a:r>
          </a:p>
          <a:p>
            <a:pPr marL="514350" indent="-514350">
              <a:spcBef>
                <a:spcPts val="1200"/>
              </a:spcBef>
              <a:spcAft>
                <a:spcPts val="1200"/>
              </a:spcAft>
              <a:buClr>
                <a:srgbClr val="FF0000"/>
              </a:buClr>
              <a:buFont typeface="+mj-lt"/>
              <a:buAutoNum type="arabicParenR"/>
            </a:pPr>
            <a:r>
              <a:rPr lang="en-US" sz="2600"/>
              <a:t>Call the Thread.Start() method. This starts the thread at the method referenced by the delegate created in step 2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 </a:t>
            </a:r>
            <a:r>
              <a:rPr lang="en-US" sz="2600" dirty="0" err="1">
                <a:solidFill>
                  <a:srgbClr val="171717"/>
                </a:solidFill>
                <a:latin typeface="+mj-lt"/>
              </a:rPr>
              <a:t>TheCLR</a:t>
            </a:r>
            <a:r>
              <a:rPr lang="en-US" sz="2600" dirty="0">
                <a:solidFill>
                  <a:srgbClr val="171717"/>
                </a:solidFill>
                <a:latin typeface="+mj-lt"/>
              </a:rPr>
              <a:t> 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the CLR 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0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pic>
        <p:nvPicPr>
          <p:cNvPr id="15" name="Picture 14">
            <a:extLst>
              <a:ext uri="{FF2B5EF4-FFF2-40B4-BE49-F238E27FC236}">
                <a16:creationId xmlns:a16="http://schemas.microsoft.com/office/drawing/2014/main" id="{80377BA2-FC9B-4398-A1D8-A4881B74C470}"/>
              </a:ext>
            </a:extLst>
          </p:cNvPr>
          <p:cNvPicPr>
            <a:picLocks noChangeAspect="1"/>
          </p:cNvPicPr>
          <p:nvPr/>
        </p:nvPicPr>
        <p:blipFill>
          <a:blip r:embed="rId2"/>
          <a:stretch>
            <a:fillRect/>
          </a:stretch>
        </p:blipFill>
        <p:spPr>
          <a:xfrm>
            <a:off x="1268312" y="788277"/>
            <a:ext cx="9536322" cy="5608340"/>
          </a:xfrm>
          <a:prstGeom prst="rect">
            <a:avLst/>
          </a:prstGeom>
        </p:spPr>
      </p:pic>
    </p:spTree>
    <p:extLst>
      <p:ext uri="{BB962C8B-B14F-4D97-AF65-F5344CB8AC3E}">
        <p14:creationId xmlns:p14="http://schemas.microsoft.com/office/powerpoint/2010/main" val="371851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0" y="1573271"/>
            <a:ext cx="12022282" cy="39423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r>
              <a:rPr lang="en-US" sz="2600">
                <a:solidFill>
                  <a:srgbClr val="171717"/>
                </a:solidFill>
                <a:latin typeface="+mj-lt"/>
              </a:rPr>
              <a:t>.</a:t>
            </a:r>
          </a:p>
        </p:txBody>
      </p:sp>
    </p:spTree>
    <p:extLst>
      <p:ext uri="{BB962C8B-B14F-4D97-AF65-F5344CB8AC3E}">
        <p14:creationId xmlns:p14="http://schemas.microsoft.com/office/powerpoint/2010/main" val="3904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0"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0"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3/10/2021</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0" y="1458707"/>
            <a:ext cx="1202228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0" y="1646767"/>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i="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1951</Words>
  <Application>Microsoft Office PowerPoint</Application>
  <PresentationFormat>Widescreen</PresentationFormat>
  <Paragraphs>259</Paragraphs>
  <Slides>33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 Callbacks</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393</cp:revision>
  <dcterms:created xsi:type="dcterms:W3CDTF">2021-01-25T08:25:31Z</dcterms:created>
  <dcterms:modified xsi:type="dcterms:W3CDTF">2021-03-10T04:41:33Z</dcterms:modified>
</cp:coreProperties>
</file>