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7CF9B2-4BE6-4980-BE40-F6C8F65D9E69}">
  <a:tblStyle styleId="{D87CF9B2-4BE6-4980-BE40-F6C8F65D9E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64E9C30-BE78-46D5-8510-B476E527A886}" styleName="Table_1">
    <a:wholeTbl>
      <a:tcTxStyle b="off" i="off">
        <a:font>
          <a:latin typeface="Arial"/>
          <a:ea typeface="Arial"/>
          <a:cs typeface="Arial"/>
        </a:font>
        <a:schemeClr val="dk1"/>
      </a:tcTxStyle>
      <a:tcStyle>
        <a:tcBdr>
          <a:left>
            <a:ln cap="flat" cmpd="sng" w="12700">
              <a:solidFill>
                <a:schemeClr val="accent5"/>
              </a:solidFill>
              <a:prstDash val="solid"/>
              <a:round/>
              <a:headEnd len="sm" w="sm" type="none"/>
              <a:tailEnd len="sm" w="sm" type="none"/>
            </a:ln>
          </a:left>
          <a:right>
            <a:ln cap="flat" cmpd="sng" w="12700">
              <a:solidFill>
                <a:schemeClr val="accent5"/>
              </a:solidFill>
              <a:prstDash val="solid"/>
              <a:round/>
              <a:headEnd len="sm" w="sm" type="none"/>
              <a:tailEnd len="sm" w="sm" type="none"/>
            </a:ln>
          </a:right>
          <a:top>
            <a:ln cap="flat" cmpd="sng" w="12700">
              <a:solidFill>
                <a:schemeClr val="accent5"/>
              </a:solidFill>
              <a:prstDash val="solid"/>
              <a:round/>
              <a:headEnd len="sm" w="sm" type="none"/>
              <a:tailEnd len="sm" w="sm" type="none"/>
            </a:ln>
          </a:top>
          <a:bottom>
            <a:ln cap="flat" cmpd="sng" w="12700">
              <a:solidFill>
                <a:schemeClr val="accent5"/>
              </a:solidFill>
              <a:prstDash val="solid"/>
              <a:round/>
              <a:headEnd len="sm" w="sm" type="none"/>
              <a:tailEnd len="sm" w="sm" type="none"/>
            </a:ln>
          </a:bottom>
          <a:insideH>
            <a:ln cap="flat" cmpd="sng" w="12700">
              <a:solidFill>
                <a:schemeClr val="accent5"/>
              </a:solidFill>
              <a:prstDash val="solid"/>
              <a:round/>
              <a:headEnd len="sm" w="sm" type="none"/>
              <a:tailEnd len="sm" w="sm" type="none"/>
            </a:ln>
          </a:insideH>
          <a:insideV>
            <a:ln cap="flat" cmpd="sng" w="12700">
              <a:solidFill>
                <a:schemeClr val="accent5"/>
              </a:solidFill>
              <a:prstDash val="solid"/>
              <a:round/>
              <a:headEnd len="sm" w="sm" type="none"/>
              <a:tailEnd len="sm" w="sm" type="none"/>
            </a:ln>
          </a:insideV>
        </a:tcBdr>
        <a:fill>
          <a:solidFill>
            <a:srgbClr val="FFFFFF">
              <a:alpha val="0"/>
            </a:srgbClr>
          </a:solidFill>
        </a:fill>
      </a:tcStyle>
    </a:wholeTbl>
    <a:band1H>
      <a:tcTxStyle/>
      <a:tcStyle>
        <a:fill>
          <a:solidFill>
            <a:schemeClr val="accent5">
              <a:alpha val="20000"/>
            </a:schemeClr>
          </a:solidFill>
        </a:fill>
      </a:tcStyle>
    </a:band1H>
    <a:band2H>
      <a:tcTxStyle/>
    </a:band2H>
    <a:band1V>
      <a:tcTxStyle/>
      <a:tcStyle>
        <a:fill>
          <a:solidFill>
            <a:schemeClr val="accent5">
              <a:alpha val="20000"/>
            </a:schemeClr>
          </a:solidFill>
        </a:fill>
      </a:tcStyle>
    </a:band1V>
    <a:band2V>
      <a:tcTxStyle/>
    </a:band2V>
    <a:lastCol>
      <a:tcTxStyle b="on" i="off"/>
    </a:lastCol>
    <a:firstCol>
      <a:tcTxStyle b="on" i="off"/>
    </a:firstCol>
    <a:lastRow>
      <a:tcTxStyle b="on" i="off"/>
      <a:tcStyle>
        <a:tcBdr>
          <a:top>
            <a:ln cap="flat" cmpd="sng" w="50800">
              <a:solidFill>
                <a:schemeClr val="accent5"/>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5"/>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465E9175-4B41-4CC6-8D4E-BB8CE453D608}" styleName="Table_2">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customschemas.google.com/relationships/presentationmetadata" Target="meta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7" name="Google Shape;69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5" name="Google Shape;715;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52" name="Google Shape;752;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5"/>
          <p:cNvSpPr txBox="1"/>
          <p:nvPr>
            <p:ph type="ctrTitle"/>
          </p:nvPr>
        </p:nvSpPr>
        <p:spPr>
          <a:xfrm>
            <a:off x="1524000" y="1988598"/>
            <a:ext cx="9144000" cy="1521364"/>
          </a:xfrm>
          <a:prstGeom prst="rect">
            <a:avLst/>
          </a:prstGeom>
          <a:solidFill>
            <a:schemeClr val="accent2"/>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5"/>
          <p:cNvSpPr txBox="1"/>
          <p:nvPr>
            <p:ph idx="1" type="subTitle"/>
          </p:nvPr>
        </p:nvSpPr>
        <p:spPr>
          <a:xfrm>
            <a:off x="1524000" y="3602038"/>
            <a:ext cx="9144000" cy="12274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5"/>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19" name="Google Shape;19;p75"/>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0" name="Google Shape;20;p75"/>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8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6"/>
          <p:cNvSpPr txBox="1"/>
          <p:nvPr/>
        </p:nvSpPr>
        <p:spPr>
          <a:xfrm>
            <a:off x="0" y="6461294"/>
            <a:ext cx="12192000" cy="403934"/>
          </a:xfrm>
          <a:prstGeom prst="rect">
            <a:avLst/>
          </a:prstGeom>
          <a:solidFill>
            <a:schemeClr val="accen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76"/>
          <p:cNvSpPr txBox="1"/>
          <p:nvPr>
            <p:ph type="title"/>
          </p:nvPr>
        </p:nvSpPr>
        <p:spPr>
          <a:xfrm>
            <a:off x="838200" y="620209"/>
            <a:ext cx="10515600" cy="575433"/>
          </a:xfrm>
          <a:prstGeom prst="rect">
            <a:avLst/>
          </a:prstGeom>
          <a:solidFill>
            <a:schemeClr val="lt1"/>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76"/>
          <p:cNvSpPr txBox="1"/>
          <p:nvPr>
            <p:ph idx="1" type="body"/>
          </p:nvPr>
        </p:nvSpPr>
        <p:spPr>
          <a:xfrm>
            <a:off x="838200" y="1535811"/>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7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Arial"/>
                <a:ea typeface="Arial"/>
                <a:cs typeface="Arial"/>
                <a:sym typeface="Arial"/>
              </a:defRPr>
            </a:lvl1pPr>
            <a:lvl2pPr indent="0" lvl="1" marL="0" algn="r">
              <a:spcBef>
                <a:spcPts val="0"/>
              </a:spcBef>
              <a:buNone/>
              <a:defRPr sz="1200">
                <a:solidFill>
                  <a:schemeClr val="dk1"/>
                </a:solidFill>
                <a:latin typeface="Arial"/>
                <a:ea typeface="Arial"/>
                <a:cs typeface="Arial"/>
                <a:sym typeface="Arial"/>
              </a:defRPr>
            </a:lvl2pPr>
            <a:lvl3pPr indent="0" lvl="2" marL="0" algn="r">
              <a:spcBef>
                <a:spcPts val="0"/>
              </a:spcBef>
              <a:buNone/>
              <a:defRPr sz="1200">
                <a:solidFill>
                  <a:schemeClr val="dk1"/>
                </a:solidFill>
                <a:latin typeface="Arial"/>
                <a:ea typeface="Arial"/>
                <a:cs typeface="Arial"/>
                <a:sym typeface="Arial"/>
              </a:defRPr>
            </a:lvl3pPr>
            <a:lvl4pPr indent="0" lvl="3" marL="0" algn="r">
              <a:spcBef>
                <a:spcPts val="0"/>
              </a:spcBef>
              <a:buNone/>
              <a:defRPr sz="1200">
                <a:solidFill>
                  <a:schemeClr val="dk1"/>
                </a:solidFill>
                <a:latin typeface="Arial"/>
                <a:ea typeface="Arial"/>
                <a:cs typeface="Arial"/>
                <a:sym typeface="Arial"/>
              </a:defRPr>
            </a:lvl4pPr>
            <a:lvl5pPr indent="0" lvl="4" marL="0" algn="r">
              <a:spcBef>
                <a:spcPts val="0"/>
              </a:spcBef>
              <a:buNone/>
              <a:defRPr sz="1200">
                <a:solidFill>
                  <a:schemeClr val="dk1"/>
                </a:solidFill>
                <a:latin typeface="Arial"/>
                <a:ea typeface="Arial"/>
                <a:cs typeface="Arial"/>
                <a:sym typeface="Arial"/>
              </a:defRPr>
            </a:lvl5pPr>
            <a:lvl6pPr indent="0" lvl="5" marL="0" algn="r">
              <a:spcBef>
                <a:spcPts val="0"/>
              </a:spcBef>
              <a:buNone/>
              <a:defRPr sz="1200">
                <a:solidFill>
                  <a:schemeClr val="dk1"/>
                </a:solidFill>
                <a:latin typeface="Arial"/>
                <a:ea typeface="Arial"/>
                <a:cs typeface="Arial"/>
                <a:sym typeface="Arial"/>
              </a:defRPr>
            </a:lvl6pPr>
            <a:lvl7pPr indent="0" lvl="6" marL="0" algn="r">
              <a:spcBef>
                <a:spcPts val="0"/>
              </a:spcBef>
              <a:buNone/>
              <a:defRPr sz="1200">
                <a:solidFill>
                  <a:schemeClr val="dk1"/>
                </a:solidFill>
                <a:latin typeface="Arial"/>
                <a:ea typeface="Arial"/>
                <a:cs typeface="Arial"/>
                <a:sym typeface="Arial"/>
              </a:defRPr>
            </a:lvl7pPr>
            <a:lvl8pPr indent="0" lvl="7" marL="0" algn="r">
              <a:spcBef>
                <a:spcPts val="0"/>
              </a:spcBef>
              <a:buNone/>
              <a:defRPr sz="1200">
                <a:solidFill>
                  <a:schemeClr val="dk1"/>
                </a:solidFill>
                <a:latin typeface="Arial"/>
                <a:ea typeface="Arial"/>
                <a:cs typeface="Arial"/>
                <a:sym typeface="Arial"/>
              </a:defRPr>
            </a:lvl8pPr>
            <a:lvl9pPr indent="0" lvl="8" marL="0" algn="r">
              <a:spcBef>
                <a:spcPts val="0"/>
              </a:spcBef>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76"/>
          <p:cNvSpPr txBox="1"/>
          <p:nvPr/>
        </p:nvSpPr>
        <p:spPr>
          <a:xfrm>
            <a:off x="1" y="600803"/>
            <a:ext cx="207390" cy="973473"/>
          </a:xfrm>
          <a:prstGeom prst="rect">
            <a:avLst/>
          </a:prstGeom>
          <a:solidFill>
            <a:srgbClr val="F4AF8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NET Exceptions - System.Data.ObjectNotFoundException" id="28" name="Google Shape;28;p76"/>
          <p:cNvPicPr preferRelativeResize="0"/>
          <p:nvPr/>
        </p:nvPicPr>
        <p:blipFill rotWithShape="1">
          <a:blip r:embed="rId2">
            <a:alphaModFix/>
          </a:blip>
          <a:srcRect b="0" l="0" r="0" t="0"/>
          <a:stretch/>
        </p:blipFill>
        <p:spPr>
          <a:xfrm>
            <a:off x="10277178" y="0"/>
            <a:ext cx="1953088" cy="781235"/>
          </a:xfrm>
          <a:prstGeom prst="rect">
            <a:avLst/>
          </a:prstGeom>
          <a:noFill/>
          <a:ln>
            <a:noFill/>
          </a:ln>
        </p:spPr>
      </p:pic>
      <p:pic>
        <p:nvPicPr>
          <p:cNvPr id="29" name="Google Shape;29;p76"/>
          <p:cNvPicPr preferRelativeResize="0"/>
          <p:nvPr/>
        </p:nvPicPr>
        <p:blipFill rotWithShape="1">
          <a:blip r:embed="rId3">
            <a:alphaModFix/>
          </a:blip>
          <a:srcRect b="0" l="0" r="0" t="0"/>
          <a:stretch/>
        </p:blipFill>
        <p:spPr>
          <a:xfrm>
            <a:off x="45757" y="25370"/>
            <a:ext cx="2078984" cy="5754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7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8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8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1" name="Google Shape;71;p8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7.png"/><Relationship Id="rId4" Type="http://schemas.openxmlformats.org/officeDocument/2006/relationships/image" Target="../media/image3.png"/><Relationship Id="rId5"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6.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1.png"/><Relationship Id="rId4"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7.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4.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8.png"/><Relationship Id="rId4" Type="http://schemas.openxmlformats.org/officeDocument/2006/relationships/image" Target="../media/image5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6.png"/><Relationship Id="rId4" Type="http://schemas.openxmlformats.org/officeDocument/2006/relationships/image" Target="../media/image57.png"/><Relationship Id="rId5" Type="http://schemas.openxmlformats.org/officeDocument/2006/relationships/image" Target="../media/image54.png"/><Relationship Id="rId6" Type="http://schemas.openxmlformats.org/officeDocument/2006/relationships/image" Target="../media/image5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5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5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a:t>
            </a:r>
            <a:r>
              <a:rPr b="1" lang="en-US" sz="4400">
                <a:solidFill>
                  <a:schemeClr val="accent2"/>
                </a:solidFill>
                <a:latin typeface="Arial"/>
                <a:ea typeface="Arial"/>
                <a:cs typeface="Arial"/>
                <a:sym typeface="Arial"/>
              </a:rPr>
              <a:t>Accessing Database with ADO.NET</a:t>
            </a:r>
            <a:endParaRPr b="1" sz="4400">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67" name="Google Shape;167;p1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8" name="Google Shape;168;p10"/>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169" name="Google Shape;169;p10"/>
          <p:cNvSpPr txBox="1"/>
          <p:nvPr/>
        </p:nvSpPr>
        <p:spPr>
          <a:xfrm>
            <a:off x="-39415" y="1300803"/>
            <a:ext cx="6555829" cy="493494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Is the data access technology, which allows to access data from various data sources</a:t>
            </a:r>
            <a:endParaRPr/>
          </a:p>
          <a:p>
            <a:pPr indent="-342900" lvl="0" marL="342900" marR="0" rtl="0" algn="just">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Is a part of .NET: The technology can be used for all .NET-base applications</a:t>
            </a:r>
            <a:endParaRPr/>
          </a:p>
          <a:p>
            <a:pPr indent="-342900" lvl="0" marL="342900" marR="0" rtl="0" algn="just">
              <a:lnSpc>
                <a:spcPct val="150000"/>
              </a:lnSpc>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Supports disconnected data architecture:  Connection to the data source is established only required</a:t>
            </a:r>
            <a:endParaRPr/>
          </a:p>
        </p:txBody>
      </p:sp>
      <p:pic>
        <p:nvPicPr>
          <p:cNvPr id="170" name="Google Shape;170;p10"/>
          <p:cNvPicPr preferRelativeResize="0"/>
          <p:nvPr/>
        </p:nvPicPr>
        <p:blipFill rotWithShape="1">
          <a:blip r:embed="rId3">
            <a:alphaModFix/>
          </a:blip>
          <a:srcRect b="0" l="0" r="0" t="0"/>
          <a:stretch/>
        </p:blipFill>
        <p:spPr>
          <a:xfrm>
            <a:off x="6838122" y="1499577"/>
            <a:ext cx="5269792" cy="49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76" name="Google Shape;176;p1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1"/>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a:p>
        </p:txBody>
      </p:sp>
      <p:pic>
        <p:nvPicPr>
          <p:cNvPr descr="untitled.bmp" id="178" name="Google Shape;178;p11"/>
          <p:cNvPicPr preferRelativeResize="0"/>
          <p:nvPr>
            <p:ph idx="1" type="body"/>
          </p:nvPr>
        </p:nvPicPr>
        <p:blipFill rotWithShape="1">
          <a:blip r:embed="rId3">
            <a:alphaModFix/>
          </a:blip>
          <a:srcRect b="0" l="0" r="0" t="0"/>
          <a:stretch/>
        </p:blipFill>
        <p:spPr>
          <a:xfrm>
            <a:off x="1621711" y="1410123"/>
            <a:ext cx="8704209" cy="49558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84" name="Google Shape;184;p1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5" name="Google Shape;185;p12"/>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186" name="Google Shape;186;p12"/>
          <p:cNvSpPr txBox="1"/>
          <p:nvPr/>
        </p:nvSpPr>
        <p:spPr>
          <a:xfrm>
            <a:off x="-1" y="1622526"/>
            <a:ext cx="12192000" cy="511293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provides consistent access to data sources such as SQL Server and XML, and to data sources exposed through OLE DB and ODBC</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Use XML to interact with the database: All the data in the database is converted into XML format for database related operations</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Data-sharing consumer applications can use ADO.NET to connect to these data sources and retrieve, handle, and update the data that they contain</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separates data access from data manipulation into discrete components that can be used separately or in tandem</a:t>
            </a:r>
            <a:endParaRPr/>
          </a:p>
          <a:p>
            <a:pPr indent="-260350" lvl="0" marL="342900" marR="0" rtl="0" algn="just">
              <a:lnSpc>
                <a:spcPct val="110000"/>
              </a:lnSpc>
              <a:spcBef>
                <a:spcPts val="2000"/>
              </a:spcBef>
              <a:spcAft>
                <a:spcPts val="0"/>
              </a:spcAft>
              <a:buClr>
                <a:srgbClr val="973735"/>
              </a:buClr>
              <a:buSzPts val="1300"/>
              <a:buFont typeface="Noto Sans Symbols"/>
              <a:buNone/>
            </a:pPr>
            <a:r>
              <a:t/>
            </a:r>
            <a:endParaRPr sz="2600">
              <a:solidFill>
                <a:srgbClr val="11111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92" name="Google Shape;192;p1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p13"/>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194" name="Google Shape;194;p13"/>
          <p:cNvSpPr txBox="1"/>
          <p:nvPr/>
        </p:nvSpPr>
        <p:spPr>
          <a:xfrm>
            <a:off x="0" y="1517426"/>
            <a:ext cx="11942382" cy="49723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provides functionality to developers who write managed code similar to the functionality provided to native component object model (COM) developers by ActiveX Data Objects (ADO)</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object can also be used independently of a .NET data provider to manage data local to the application or sourced from XML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00" name="Google Shape;200;p1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4"/>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Overview</a:t>
            </a:r>
            <a:endParaRPr b="1" sz="4000">
              <a:solidFill>
                <a:schemeClr val="dk1"/>
              </a:solidFill>
              <a:latin typeface="Arial"/>
              <a:ea typeface="Arial"/>
              <a:cs typeface="Arial"/>
              <a:sym typeface="Arial"/>
            </a:endParaRPr>
          </a:p>
        </p:txBody>
      </p:sp>
      <p:sp>
        <p:nvSpPr>
          <p:cNvPr id="202" name="Google Shape;202;p14"/>
          <p:cNvSpPr txBox="1"/>
          <p:nvPr/>
        </p:nvSpPr>
        <p:spPr>
          <a:xfrm>
            <a:off x="0" y="1622526"/>
            <a:ext cx="11942382" cy="453226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separates data access from data manipulation into discrete components that can be used separately or in tandem</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ADO.NET includes .NET data providers for connecting to a database, executing commands, and retrieving results. Those results are either processed directly, placed in an ADO.NET DataSet object in order to be exposed to the user in an ad hoc manner, combined with data from multiple sources, or passed between tiers</a:t>
            </a:r>
            <a:endParaRPr/>
          </a:p>
          <a:p>
            <a:pPr indent="-342900" lvl="0" marL="342900" marR="0" rtl="0" algn="just">
              <a:lnSpc>
                <a:spcPct val="110000"/>
              </a:lnSpc>
              <a:spcBef>
                <a:spcPts val="2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object can also be used independently of a .NET data provider to manage data local to the application or sourced from XML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08" name="Google Shape;208;p1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9" name="Google Shape;209;p15"/>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Features</a:t>
            </a:r>
            <a:endParaRPr b="1" sz="4000">
              <a:solidFill>
                <a:schemeClr val="dk1"/>
              </a:solidFill>
              <a:latin typeface="Arial"/>
              <a:ea typeface="Arial"/>
              <a:cs typeface="Arial"/>
              <a:sym typeface="Arial"/>
            </a:endParaRPr>
          </a:p>
        </p:txBody>
      </p:sp>
      <p:sp>
        <p:nvSpPr>
          <p:cNvPr id="210" name="Google Shape;210;p15"/>
          <p:cNvSpPr txBox="1"/>
          <p:nvPr/>
        </p:nvSpPr>
        <p:spPr>
          <a:xfrm>
            <a:off x="-28906" y="1506911"/>
            <a:ext cx="12105291" cy="487825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Asynchronous processing: Enable  time-consuming application running in the background</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Multiple Active Result Sets (MARS): Allow to execute multiple batches in a connection</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Bulk copy operations: Allow to copy large files into tables or views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Batch processing</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Tracing: Monitor the excution of code, identify problems when executing code and fix them</a:t>
            </a:r>
            <a:endParaRPr sz="2600">
              <a:solidFill>
                <a:srgbClr val="111111"/>
              </a:solidFill>
              <a:latin typeface="Arial"/>
              <a:ea typeface="Arial"/>
              <a:cs typeface="Arial"/>
              <a:sym typeface="Arial"/>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Connection pooling control: Collects all the opened Database connections in a connection pool and get a connection from the pool for client rather than create new one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16" name="Google Shape;216;p1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16"/>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Benefits of ADO.NET</a:t>
            </a:r>
            <a:endParaRPr b="1" sz="4000">
              <a:solidFill>
                <a:schemeClr val="dk1"/>
              </a:solidFill>
              <a:latin typeface="Arial"/>
              <a:ea typeface="Arial"/>
              <a:cs typeface="Arial"/>
              <a:sym typeface="Arial"/>
            </a:endParaRPr>
          </a:p>
        </p:txBody>
      </p:sp>
      <p:sp>
        <p:nvSpPr>
          <p:cNvPr id="218" name="Google Shape;218;p16"/>
          <p:cNvSpPr txBox="1"/>
          <p:nvPr/>
        </p:nvSpPr>
        <p:spPr>
          <a:xfrm>
            <a:off x="-45045" y="1391298"/>
            <a:ext cx="8046786" cy="4878259"/>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Asynchronous processing: Enable  time-consuming application running in the background</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Simplified Programming Model</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Interoperability: XML is the default format used for  transmitting datasets across network, any component can read XML format is able to process data</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Maintainability and Programmability</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Performance: Does not require data-type conversion while transmitting data through the tier</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Scalability</a:t>
            </a:r>
            <a:endParaRPr/>
          </a:p>
        </p:txBody>
      </p:sp>
      <p:pic>
        <p:nvPicPr>
          <p:cNvPr id="219" name="Google Shape;219;p16"/>
          <p:cNvPicPr preferRelativeResize="0"/>
          <p:nvPr/>
        </p:nvPicPr>
        <p:blipFill rotWithShape="1">
          <a:blip r:embed="rId3">
            <a:alphaModFix/>
          </a:blip>
          <a:srcRect b="0" l="0" r="0" t="0"/>
          <a:stretch/>
        </p:blipFill>
        <p:spPr>
          <a:xfrm>
            <a:off x="8039267" y="1517422"/>
            <a:ext cx="4152733" cy="41078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25" name="Google Shape;225;p1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7"/>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Architecture</a:t>
            </a:r>
            <a:endParaRPr b="1" sz="4000">
              <a:solidFill>
                <a:schemeClr val="dk1"/>
              </a:solidFill>
              <a:latin typeface="Arial"/>
              <a:ea typeface="Arial"/>
              <a:cs typeface="Arial"/>
              <a:sym typeface="Arial"/>
            </a:endParaRPr>
          </a:p>
        </p:txBody>
      </p:sp>
      <p:sp>
        <p:nvSpPr>
          <p:cNvPr id="227" name="Google Shape;227;p17"/>
          <p:cNvSpPr txBox="1"/>
          <p:nvPr/>
        </p:nvSpPr>
        <p:spPr>
          <a:xfrm>
            <a:off x="-28906" y="1506911"/>
            <a:ext cx="12126313" cy="236378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two important components of  ADO.NET used for processing the data in Database are: </a:t>
            </a:r>
            <a:endParaRPr/>
          </a:p>
          <a:p>
            <a:pPr indent="-230187" lvl="1" marL="514350" marR="0" rtl="0" algn="l">
              <a:lnSpc>
                <a:spcPct val="110000"/>
              </a:lnSpc>
              <a:spcBef>
                <a:spcPts val="1300"/>
              </a:spcBef>
              <a:spcAft>
                <a:spcPts val="0"/>
              </a:spcAft>
              <a:buClr>
                <a:srgbClr val="973735"/>
              </a:buClr>
              <a:buSzPts val="1610"/>
              <a:buFont typeface="Noto Sans Symbols"/>
              <a:buChar char="▪"/>
            </a:pPr>
            <a:r>
              <a:rPr b="1" i="0" lang="en-US" sz="2300" u="none" cap="none" strike="noStrike">
                <a:solidFill>
                  <a:schemeClr val="dk1"/>
                </a:solidFill>
                <a:latin typeface="Arial"/>
                <a:ea typeface="Arial"/>
                <a:cs typeface="Arial"/>
                <a:sym typeface="Arial"/>
              </a:rPr>
              <a:t>Data providers</a:t>
            </a:r>
            <a:r>
              <a:rPr b="0" i="0" lang="en-US" sz="2300" u="none" cap="none" strike="noStrike">
                <a:solidFill>
                  <a:schemeClr val="dk1"/>
                </a:solidFill>
                <a:latin typeface="Arial"/>
                <a:ea typeface="Arial"/>
                <a:cs typeface="Arial"/>
                <a:sym typeface="Arial"/>
              </a:rPr>
              <a:t>: Provide and maintain connection to the database</a:t>
            </a:r>
            <a:endParaRPr/>
          </a:p>
          <a:p>
            <a:pPr indent="-230187" lvl="1" marL="514350" marR="0" rtl="0" algn="l">
              <a:lnSpc>
                <a:spcPct val="110000"/>
              </a:lnSpc>
              <a:spcBef>
                <a:spcPts val="1300"/>
              </a:spcBef>
              <a:spcAft>
                <a:spcPts val="0"/>
              </a:spcAft>
              <a:buClr>
                <a:srgbClr val="973735"/>
              </a:buClr>
              <a:buSzPts val="1610"/>
              <a:buFont typeface="Noto Sans Symbols"/>
              <a:buChar char="▪"/>
            </a:pPr>
            <a:r>
              <a:rPr b="1" i="0" lang="en-US" sz="2300" u="none" cap="none" strike="noStrike">
                <a:solidFill>
                  <a:schemeClr val="dk1"/>
                </a:solidFill>
                <a:latin typeface="Arial"/>
                <a:ea typeface="Arial"/>
                <a:cs typeface="Arial"/>
                <a:sym typeface="Arial"/>
              </a:rPr>
              <a:t>Dataset</a:t>
            </a:r>
            <a:r>
              <a:rPr b="0" i="0" lang="en-US" sz="2300" u="none" cap="none" strike="noStrike">
                <a:solidFill>
                  <a:schemeClr val="dk1"/>
                </a:solidFill>
                <a:latin typeface="Arial"/>
                <a:ea typeface="Arial"/>
                <a:cs typeface="Arial"/>
                <a:sym typeface="Arial"/>
              </a:rPr>
              <a:t>: Is the required portion in database that is extracted and maintained in the form of a table as a local copy in the client system</a:t>
            </a:r>
            <a:endParaRPr b="0" i="0" sz="2600" u="none" cap="none" strike="noStrike">
              <a:solidFill>
                <a:srgbClr val="111111"/>
              </a:solidFill>
              <a:latin typeface="Arial"/>
              <a:ea typeface="Arial"/>
              <a:cs typeface="Arial"/>
              <a:sym typeface="Arial"/>
            </a:endParaRPr>
          </a:p>
        </p:txBody>
      </p:sp>
      <p:pic>
        <p:nvPicPr>
          <p:cNvPr id="228" name="Google Shape;228;p17"/>
          <p:cNvPicPr preferRelativeResize="0"/>
          <p:nvPr/>
        </p:nvPicPr>
        <p:blipFill rotWithShape="1">
          <a:blip r:embed="rId3">
            <a:alphaModFix/>
          </a:blip>
          <a:srcRect b="0" l="0" r="0" t="0"/>
          <a:stretch/>
        </p:blipFill>
        <p:spPr>
          <a:xfrm>
            <a:off x="3724935" y="3922657"/>
            <a:ext cx="4497762" cy="25060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idx="1" type="body"/>
          </p:nvPr>
        </p:nvSpPr>
        <p:spPr>
          <a:xfrm>
            <a:off x="-1" y="1596286"/>
            <a:ext cx="6968359" cy="4884414"/>
          </a:xfrm>
          <a:prstGeom prst="rect">
            <a:avLst/>
          </a:prstGeom>
          <a:noFill/>
          <a:ln>
            <a:noFill/>
          </a:ln>
        </p:spPr>
        <p:txBody>
          <a:bodyPr anchorCtr="0" anchor="t" bIns="45700" lIns="91425" spcFirstLastPara="1" rIns="91425" wrap="square" tIns="45700">
            <a:normAutofit/>
          </a:bodyPr>
          <a:lstStyle/>
          <a:p>
            <a:pPr indent="-342900" lvl="0" marL="342900" rtl="0" algn="just">
              <a:lnSpc>
                <a:spcPct val="11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Connected data access:</a:t>
            </a:r>
            <a:endParaRPr/>
          </a:p>
          <a:p>
            <a:pPr indent="-339725" lvl="1" marL="739775" rtl="0" algn="just">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Connection to the DB is established </a:t>
            </a:r>
            <a:br>
              <a:rPr lang="en-US" sz="2300">
                <a:solidFill>
                  <a:srgbClr val="111111"/>
                </a:solidFill>
                <a:latin typeface="Arial"/>
                <a:ea typeface="Arial"/>
                <a:cs typeface="Arial"/>
                <a:sym typeface="Arial"/>
              </a:rPr>
            </a:br>
            <a:r>
              <a:rPr lang="en-US" sz="2300">
                <a:solidFill>
                  <a:srgbClr val="111111"/>
                </a:solidFill>
                <a:latin typeface="Arial"/>
                <a:ea typeface="Arial"/>
                <a:cs typeface="Arial"/>
                <a:sym typeface="Arial"/>
              </a:rPr>
              <a:t>when requested by an application</a:t>
            </a:r>
            <a:endParaRPr/>
          </a:p>
          <a:p>
            <a:pPr indent="-339725" lvl="1" marL="739775" rtl="0" algn="just">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This connection is kept open till the </a:t>
            </a:r>
            <a:br>
              <a:rPr lang="en-US" sz="2300">
                <a:solidFill>
                  <a:srgbClr val="111111"/>
                </a:solidFill>
                <a:latin typeface="Arial"/>
                <a:ea typeface="Arial"/>
                <a:cs typeface="Arial"/>
                <a:sym typeface="Arial"/>
              </a:rPr>
            </a:br>
            <a:r>
              <a:rPr lang="en-US" sz="2300">
                <a:solidFill>
                  <a:srgbClr val="111111"/>
                </a:solidFill>
                <a:latin typeface="Arial"/>
                <a:ea typeface="Arial"/>
                <a:cs typeface="Arial"/>
                <a:sym typeface="Arial"/>
              </a:rPr>
              <a:t>application is closed</a:t>
            </a:r>
            <a:endParaRPr/>
          </a:p>
          <a:p>
            <a:pPr indent="-101600" lvl="1" marL="685800" rtl="0" algn="just">
              <a:lnSpc>
                <a:spcPct val="90000"/>
              </a:lnSpc>
              <a:spcBef>
                <a:spcPts val="500"/>
              </a:spcBef>
              <a:spcAft>
                <a:spcPts val="0"/>
              </a:spcAft>
              <a:buClr>
                <a:schemeClr val="dk1"/>
              </a:buClr>
              <a:buSzPts val="2000"/>
              <a:buNone/>
            </a:pPr>
            <a:r>
              <a:t/>
            </a:r>
            <a:endParaRPr sz="2000"/>
          </a:p>
          <a:p>
            <a:pPr indent="-342900" lvl="0" marL="342900" rtl="0" algn="just">
              <a:lnSpc>
                <a:spcPct val="12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Disconnected data access:</a:t>
            </a:r>
            <a:endParaRPr/>
          </a:p>
          <a:p>
            <a:pPr indent="-339725" lvl="1" marL="739775" rtl="0" algn="just">
              <a:lnSpc>
                <a:spcPct val="90000"/>
              </a:lnSpc>
              <a:spcBef>
                <a:spcPts val="2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Connection to the DB is established when the application forwards a request</a:t>
            </a:r>
            <a:endParaRPr/>
          </a:p>
          <a:p>
            <a:pPr indent="-339725" lvl="1" marL="739775" rtl="0" algn="just">
              <a:lnSpc>
                <a:spcPct val="90000"/>
              </a:lnSpc>
              <a:spcBef>
                <a:spcPts val="1000"/>
              </a:spcBef>
              <a:spcAft>
                <a:spcPts val="0"/>
              </a:spcAft>
              <a:buClr>
                <a:srgbClr val="973735"/>
              </a:buClr>
              <a:buSzPts val="1610"/>
              <a:buFont typeface="Noto Sans Symbols"/>
              <a:buChar char="▪"/>
            </a:pPr>
            <a:r>
              <a:rPr lang="en-US" sz="2300">
                <a:solidFill>
                  <a:srgbClr val="111111"/>
                </a:solidFill>
                <a:latin typeface="Arial"/>
                <a:ea typeface="Arial"/>
                <a:cs typeface="Arial"/>
                <a:sym typeface="Arial"/>
              </a:rPr>
              <a:t>Once the request is processed, connection is automatically closed</a:t>
            </a:r>
            <a:endParaRPr/>
          </a:p>
          <a:p>
            <a:pPr indent="-50800" lvl="0" marL="228600" rtl="0" algn="just">
              <a:lnSpc>
                <a:spcPct val="90000"/>
              </a:lnSpc>
              <a:spcBef>
                <a:spcPts val="1000"/>
              </a:spcBef>
              <a:spcAft>
                <a:spcPts val="0"/>
              </a:spcAft>
              <a:buClr>
                <a:schemeClr val="dk1"/>
              </a:buClr>
              <a:buSzPts val="2800"/>
              <a:buNone/>
            </a:pPr>
            <a:r>
              <a:t/>
            </a:r>
            <a:endParaRPr/>
          </a:p>
        </p:txBody>
      </p:sp>
      <p:sp>
        <p:nvSpPr>
          <p:cNvPr id="234" name="Google Shape;234;p1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PPT32.png" id="235" name="Google Shape;235;p18"/>
          <p:cNvPicPr preferRelativeResize="0"/>
          <p:nvPr/>
        </p:nvPicPr>
        <p:blipFill rotWithShape="1">
          <a:blip r:embed="rId3">
            <a:alphaModFix/>
          </a:blip>
          <a:srcRect b="0" l="0" r="0" t="0"/>
          <a:stretch/>
        </p:blipFill>
        <p:spPr>
          <a:xfrm>
            <a:off x="8380329" y="1596286"/>
            <a:ext cx="3170539" cy="2714644"/>
          </a:xfrm>
          <a:prstGeom prst="rect">
            <a:avLst/>
          </a:prstGeom>
          <a:noFill/>
          <a:ln>
            <a:noFill/>
          </a:ln>
        </p:spPr>
      </p:pic>
      <p:pic>
        <p:nvPicPr>
          <p:cNvPr descr="PPT38.png" id="236" name="Google Shape;236;p18"/>
          <p:cNvPicPr preferRelativeResize="0"/>
          <p:nvPr/>
        </p:nvPicPr>
        <p:blipFill rotWithShape="1">
          <a:blip r:embed="rId4">
            <a:alphaModFix/>
          </a:blip>
          <a:srcRect b="0" l="0" r="0" t="0"/>
          <a:stretch/>
        </p:blipFill>
        <p:spPr>
          <a:xfrm>
            <a:off x="7405654" y="4824074"/>
            <a:ext cx="4786346" cy="1426816"/>
          </a:xfrm>
          <a:prstGeom prst="rect">
            <a:avLst/>
          </a:prstGeom>
          <a:noFill/>
          <a:ln>
            <a:noFill/>
          </a:ln>
        </p:spPr>
      </p:pic>
      <p:sp>
        <p:nvSpPr>
          <p:cNvPr id="237" name="Google Shape;237;p18"/>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Data  Access Models of ADO.NET</a:t>
            </a:r>
            <a:endParaRPr b="1" sz="40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43" name="Google Shape;243;p1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19"/>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.NET Data Providers</a:t>
            </a:r>
            <a:endParaRPr b="1" sz="4000">
              <a:solidFill>
                <a:schemeClr val="dk1"/>
              </a:solidFill>
              <a:latin typeface="Arial"/>
              <a:ea typeface="Arial"/>
              <a:cs typeface="Arial"/>
              <a:sym typeface="Arial"/>
            </a:endParaRPr>
          </a:p>
        </p:txBody>
      </p:sp>
      <p:sp>
        <p:nvSpPr>
          <p:cNvPr id="245" name="Google Shape;245;p19"/>
          <p:cNvSpPr txBox="1"/>
          <p:nvPr/>
        </p:nvSpPr>
        <p:spPr>
          <a:xfrm>
            <a:off x="-63060" y="1377545"/>
            <a:ext cx="12149958" cy="264687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.NET data provider is used for connecting to a database, executing commands, and retrieving results. Those results are either processed directly, placed in a DataSet in order to be exposed to the user as needed, combined with data from multiple sources, or remoted between tiers</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data providers are lightweight, creating a minimal layer between the data source and code, increasing performance without sacrificing functionality</a:t>
            </a:r>
            <a:endParaRPr/>
          </a:p>
        </p:txBody>
      </p:sp>
      <p:pic>
        <p:nvPicPr>
          <p:cNvPr id="246" name="Google Shape;246;p19"/>
          <p:cNvPicPr preferRelativeResize="0"/>
          <p:nvPr/>
        </p:nvPicPr>
        <p:blipFill rotWithShape="1">
          <a:blip r:embed="rId3">
            <a:alphaModFix/>
          </a:blip>
          <a:srcRect b="0" l="0" r="0" t="0"/>
          <a:stretch/>
        </p:blipFill>
        <p:spPr>
          <a:xfrm>
            <a:off x="3073539" y="3972909"/>
            <a:ext cx="5854543" cy="24749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9" name="Google Shape;99;p2"/>
          <p:cNvSpPr txBox="1"/>
          <p:nvPr>
            <p:ph idx="1" type="body"/>
          </p:nvPr>
        </p:nvSpPr>
        <p:spPr>
          <a:xfrm>
            <a:off x="476917" y="1347201"/>
            <a:ext cx="11304578" cy="5010056"/>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73735"/>
              </a:buClr>
              <a:buSzPts val="1400"/>
              <a:buFont typeface="Noto Sans Symbols"/>
              <a:buChar char="◆"/>
            </a:pPr>
            <a:r>
              <a:rPr lang="en-US"/>
              <a:t>Overview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ADO.NET data access history</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Describe data access architecture in .NET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Explain the benefits of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Describe the connected and disconnected data access approach</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using ADO.NET Data Provider Factory Model</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accessing database in WinForm Application using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a:t>Demo using Store procedures in ADO.NET</a:t>
            </a:r>
            <a:endParaRPr/>
          </a:p>
          <a:p>
            <a:pPr indent="-342900" lvl="0" marL="342900" rtl="0" algn="l">
              <a:lnSpc>
                <a:spcPct val="100000"/>
              </a:lnSpc>
              <a:spcBef>
                <a:spcPts val="1000"/>
              </a:spcBef>
              <a:spcAft>
                <a:spcPts val="0"/>
              </a:spcAft>
              <a:buClr>
                <a:srgbClr val="973735"/>
              </a:buClr>
              <a:buSzPts val="1400"/>
              <a:buFont typeface="Noto Sans Symbols"/>
              <a:buChar char="◆"/>
            </a:pPr>
            <a:r>
              <a:rPr lang="en-US" sz="2800"/>
              <a:t>Overview about 3-Layers and 3-Tiers Architecture</a:t>
            </a:r>
            <a:endParaRPr/>
          </a:p>
          <a:p>
            <a:pPr indent="-254000" lvl="0" marL="342900" rtl="0" algn="l">
              <a:lnSpc>
                <a:spcPct val="100000"/>
              </a:lnSpc>
              <a:spcBef>
                <a:spcPts val="1000"/>
              </a:spcBef>
              <a:spcAft>
                <a:spcPts val="0"/>
              </a:spcAft>
              <a:buClr>
                <a:srgbClr val="973735"/>
              </a:buClr>
              <a:buSzPts val="1400"/>
              <a:buFont typeface="Noto Sans Symbols"/>
              <a:buNone/>
            </a:pPr>
            <a:r>
              <a:t/>
            </a:r>
            <a:endParaRPr/>
          </a:p>
        </p:txBody>
      </p:sp>
      <p:sp>
        <p:nvSpPr>
          <p:cNvPr id="100" name="Google Shape;100;p2"/>
          <p:cNvSpPr txBox="1"/>
          <p:nvPr>
            <p:ph idx="10" type="dt"/>
          </p:nvPr>
        </p:nvSpPr>
        <p:spPr>
          <a:xfrm>
            <a:off x="838200" y="6487317"/>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101" name="Google Shape;101;p2"/>
          <p:cNvSpPr txBox="1"/>
          <p:nvPr>
            <p:ph type="title"/>
          </p:nvPr>
        </p:nvSpPr>
        <p:spPr>
          <a:xfrm>
            <a:off x="410505" y="676106"/>
            <a:ext cx="10806720" cy="748017"/>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53" name="Google Shape;253;p2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4" name="Google Shape;254;p20"/>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.NET Data Providers</a:t>
            </a:r>
            <a:endParaRPr b="1" sz="4000">
              <a:solidFill>
                <a:schemeClr val="dk1"/>
              </a:solidFill>
              <a:latin typeface="Arial"/>
              <a:ea typeface="Arial"/>
              <a:cs typeface="Arial"/>
              <a:sym typeface="Arial"/>
            </a:endParaRPr>
          </a:p>
        </p:txBody>
      </p:sp>
      <p:graphicFrame>
        <p:nvGraphicFramePr>
          <p:cNvPr id="255" name="Google Shape;255;p20"/>
          <p:cNvGraphicFramePr/>
          <p:nvPr/>
        </p:nvGraphicFramePr>
        <p:xfrm>
          <a:off x="485446" y="3711825"/>
          <a:ext cx="3000000" cy="3000000"/>
        </p:xfrm>
        <a:graphic>
          <a:graphicData uri="http://schemas.openxmlformats.org/drawingml/2006/table">
            <a:tbl>
              <a:tblPr>
                <a:noFill/>
                <a:tableStyleId>{D87CF9B2-4BE6-4980-BE40-F6C8F65D9E69}</a:tableStyleId>
              </a:tblPr>
              <a:tblGrid>
                <a:gridCol w="3747800"/>
                <a:gridCol w="7473300"/>
              </a:tblGrid>
              <a:tr h="434375">
                <a:tc>
                  <a:txBody>
                    <a:bodyPr/>
                    <a:lstStyle/>
                    <a:p>
                      <a:pPr indent="0" lvl="0" marL="0" marR="0" rtl="0" algn="l">
                        <a:lnSpc>
                          <a:spcPct val="107000"/>
                        </a:lnSpc>
                        <a:spcBef>
                          <a:spcPts val="0"/>
                        </a:spcBef>
                        <a:spcAft>
                          <a:spcPts val="0"/>
                        </a:spcAft>
                        <a:buNone/>
                      </a:pPr>
                      <a:r>
                        <a:rPr b="1" lang="en-US" sz="2300" u="none" cap="none" strike="noStrike">
                          <a:solidFill>
                            <a:srgbClr val="FFFFFF"/>
                          </a:solidFill>
                          <a:latin typeface="Arial"/>
                          <a:ea typeface="Arial"/>
                          <a:cs typeface="Arial"/>
                          <a:sym typeface="Arial"/>
                        </a:rPr>
                        <a:t>.NET Data Provider</a:t>
                      </a:r>
                      <a:endParaRPr sz="2300" u="none" cap="none" strike="noStrike">
                        <a:latin typeface="Arial"/>
                        <a:ea typeface="Arial"/>
                        <a:cs typeface="Arial"/>
                        <a:sym typeface="Arial"/>
                      </a:endParaRPr>
                    </a:p>
                  </a:txBody>
                  <a:tcPr marT="0" marB="0" marR="68575" marL="68575">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l">
                        <a:lnSpc>
                          <a:spcPct val="107000"/>
                        </a:lnSpc>
                        <a:spcBef>
                          <a:spcPts val="0"/>
                        </a:spcBef>
                        <a:spcAft>
                          <a:spcPts val="0"/>
                        </a:spcAft>
                        <a:buNone/>
                      </a:pPr>
                      <a:r>
                        <a:rPr b="1" lang="en-US" sz="2300" u="none" cap="none" strike="noStrike">
                          <a:solidFill>
                            <a:srgbClr val="FFFFFF"/>
                          </a:solidFill>
                          <a:latin typeface="Arial"/>
                          <a:ea typeface="Arial"/>
                          <a:cs typeface="Arial"/>
                          <a:sym typeface="Arial"/>
                        </a:rPr>
                        <a:t>Namespace/NuGet Package Name</a:t>
                      </a:r>
                      <a:endParaRPr b="1" sz="2300" u="none" cap="none" strike="noStrike">
                        <a:solidFill>
                          <a:srgbClr val="FFFFFF"/>
                        </a:solidFill>
                        <a:latin typeface="Arial"/>
                        <a:ea typeface="Arial"/>
                        <a:cs typeface="Arial"/>
                        <a:sym typeface="Arial"/>
                      </a:endParaRPr>
                    </a:p>
                  </a:txBody>
                  <a:tcPr marT="0" marB="0" marR="68575" marL="68575">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10925">
                <a:tc>
                  <a:txBody>
                    <a:bodyPr/>
                    <a:lstStyle/>
                    <a:p>
                      <a:pPr indent="0" lvl="0" marL="0" marR="0" rtl="0" algn="l">
                        <a:lnSpc>
                          <a:spcPct val="107000"/>
                        </a:lnSpc>
                        <a:spcBef>
                          <a:spcPts val="0"/>
                        </a:spcBef>
                        <a:spcAft>
                          <a:spcPts val="0"/>
                        </a:spcAft>
                        <a:buNone/>
                      </a:pPr>
                      <a:r>
                        <a:rPr b="1" lang="en-US" sz="2000" u="none" cap="none" strike="noStrike">
                          <a:solidFill>
                            <a:srgbClr val="171717"/>
                          </a:solidFill>
                          <a:latin typeface="Arial"/>
                          <a:ea typeface="Arial"/>
                          <a:cs typeface="Arial"/>
                          <a:sym typeface="Arial"/>
                        </a:rPr>
                        <a:t>Microsoft SQL Server</a:t>
                      </a:r>
                      <a:endParaRPr b="1" sz="2000" u="none" cap="none" strike="noStrike">
                        <a:solidFill>
                          <a:srgbClr val="171717"/>
                        </a:solidFill>
                        <a:latin typeface="Arial"/>
                        <a:ea typeface="Arial"/>
                        <a:cs typeface="Arial"/>
                        <a:sym typeface="Arial"/>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lnSpc>
                          <a:spcPct val="107000"/>
                        </a:lnSpc>
                        <a:spcBef>
                          <a:spcPts val="0"/>
                        </a:spcBef>
                        <a:spcAft>
                          <a:spcPts val="0"/>
                        </a:spcAft>
                        <a:buNone/>
                      </a:pPr>
                      <a:r>
                        <a:rPr b="1" lang="en-US" sz="2000" u="none" cap="none" strike="noStrike">
                          <a:solidFill>
                            <a:srgbClr val="FF0000"/>
                          </a:solidFill>
                          <a:latin typeface="Arial"/>
                          <a:ea typeface="Arial"/>
                          <a:cs typeface="Arial"/>
                          <a:sym typeface="Arial"/>
                        </a:rPr>
                        <a:t>Microsoft.Data.SqlClient</a:t>
                      </a:r>
                      <a:endParaRPr b="1" sz="2000" u="none" cap="none" strike="noStrike">
                        <a:solidFill>
                          <a:srgbClr val="FF0000"/>
                        </a:solidFill>
                        <a:latin typeface="Arial"/>
                        <a:ea typeface="Arial"/>
                        <a:cs typeface="Arial"/>
                        <a:sym typeface="Arial"/>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28550">
                <a:tc>
                  <a:txBody>
                    <a:bodyPr/>
                    <a:lstStyle/>
                    <a:p>
                      <a:pPr indent="0" lvl="0" marL="0" marR="0" rtl="0" algn="l">
                        <a:lnSpc>
                          <a:spcPct val="107000"/>
                        </a:lnSpc>
                        <a:spcBef>
                          <a:spcPts val="0"/>
                        </a:spcBef>
                        <a:spcAft>
                          <a:spcPts val="0"/>
                        </a:spcAft>
                        <a:buNone/>
                      </a:pPr>
                      <a:r>
                        <a:rPr b="1" lang="en-US" sz="2000" u="none" cap="none" strike="noStrike">
                          <a:solidFill>
                            <a:srgbClr val="171717"/>
                          </a:solidFill>
                          <a:latin typeface="Arial"/>
                          <a:ea typeface="Arial"/>
                          <a:cs typeface="Arial"/>
                          <a:sym typeface="Arial"/>
                        </a:rPr>
                        <a:t>ODBC</a:t>
                      </a:r>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000" u="none" cap="none" strike="noStrike"/>
                        <a:t>System.Data.Odbc</a:t>
                      </a:r>
                      <a:endParaRPr sz="2000" u="none" cap="none" strike="noStrike">
                        <a:latin typeface="Calibri"/>
                        <a:ea typeface="Calibri"/>
                        <a:cs typeface="Calibri"/>
                        <a:sym typeface="Calibri"/>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21900">
                <a:tc>
                  <a:txBody>
                    <a:bodyPr/>
                    <a:lstStyle/>
                    <a:p>
                      <a:pPr indent="0" lvl="0" marL="0" marR="0" rtl="0" algn="l">
                        <a:lnSpc>
                          <a:spcPct val="107000"/>
                        </a:lnSpc>
                        <a:spcBef>
                          <a:spcPts val="0"/>
                        </a:spcBef>
                        <a:spcAft>
                          <a:spcPts val="0"/>
                        </a:spcAft>
                        <a:buNone/>
                      </a:pPr>
                      <a:r>
                        <a:rPr b="1" lang="en-US" sz="2000" u="none" cap="none" strike="noStrike">
                          <a:solidFill>
                            <a:srgbClr val="171717"/>
                          </a:solidFill>
                          <a:latin typeface="Arial"/>
                          <a:ea typeface="Arial"/>
                          <a:cs typeface="Arial"/>
                          <a:sym typeface="Arial"/>
                        </a:rPr>
                        <a:t>OLE DB (Windows only)</a:t>
                      </a:r>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000" u="none" cap="none" strike="noStrike"/>
                        <a:t>System.Data.OleDb</a:t>
                      </a:r>
                      <a:endParaRPr sz="2000" u="none" cap="none" strike="noStrike">
                        <a:latin typeface="Calibri"/>
                        <a:ea typeface="Calibri"/>
                        <a:cs typeface="Calibri"/>
                        <a:sym typeface="Calibri"/>
                      </a:endParaRPr>
                    </a:p>
                  </a:txBody>
                  <a:tcPr marT="0" marB="0"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
        <p:nvSpPr>
          <p:cNvPr id="256" name="Google Shape;256;p20"/>
          <p:cNvSpPr txBox="1"/>
          <p:nvPr/>
        </p:nvSpPr>
        <p:spPr>
          <a:xfrm>
            <a:off x="22333" y="1488897"/>
            <a:ext cx="12064565" cy="216982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As with all of .NET(.NET Core), data providers ship as NuGet packages. There are several supported by Microsoft as well as a multitude of third-party providers available</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followings table documents some of the data providers supported by Microsoft:</a:t>
            </a:r>
            <a:endParaRPr/>
          </a:p>
        </p:txBody>
      </p:sp>
      <p:sp>
        <p:nvSpPr>
          <p:cNvPr id="257" name="Google Shape;257;p20"/>
          <p:cNvSpPr txBox="1"/>
          <p:nvPr/>
        </p:nvSpPr>
        <p:spPr>
          <a:xfrm>
            <a:off x="22333" y="5504266"/>
            <a:ext cx="12064565" cy="92333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Oracle Data Provider for .NET (ODP.NET) supported by Oracle in Nuget Package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64" name="Google Shape;264;p2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1"/>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Core Objects of .NET Data Providers</a:t>
            </a:r>
            <a:endParaRPr b="1" sz="4000">
              <a:solidFill>
                <a:schemeClr val="dk1"/>
              </a:solidFill>
              <a:latin typeface="Arial"/>
              <a:ea typeface="Arial"/>
              <a:cs typeface="Arial"/>
              <a:sym typeface="Arial"/>
            </a:endParaRPr>
          </a:p>
        </p:txBody>
      </p:sp>
      <p:graphicFrame>
        <p:nvGraphicFramePr>
          <p:cNvPr id="266" name="Google Shape;266;p21"/>
          <p:cNvGraphicFramePr/>
          <p:nvPr/>
        </p:nvGraphicFramePr>
        <p:xfrm>
          <a:off x="89338" y="1615748"/>
          <a:ext cx="3000000" cy="3000000"/>
        </p:xfrm>
        <a:graphic>
          <a:graphicData uri="http://schemas.openxmlformats.org/drawingml/2006/table">
            <a:tbl>
              <a:tblPr>
                <a:noFill/>
                <a:tableStyleId>{D87CF9B2-4BE6-4980-BE40-F6C8F65D9E69}</a:tableStyleId>
              </a:tblPr>
              <a:tblGrid>
                <a:gridCol w="1781500"/>
                <a:gridCol w="3389575"/>
                <a:gridCol w="6842225"/>
              </a:tblGrid>
              <a:tr h="314950">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Base Class</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Interface</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12700">
                      <a:solidFill>
                        <a:srgbClr val="5B9BD5"/>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894750">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DbConnection</a:t>
                      </a:r>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IDbConnection</a:t>
                      </a:r>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Provides the ability to connect to and disconnect from the data store. Connection objects also provide access to a related transaction object</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72212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DbCommand</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IDbCommand</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Represents a SQL query or a stored procedure. Command objects also provide access to the provider’s data reader object</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89100">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DbDataReader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IDataReader, IDataRecord</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Provides forward-only, read-only access to data using a server-side cursor</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120037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DbDataAdapter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IDataAdapter, IDbDataAdapter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Transfers DataSets between the caller and the data store. Data adapters contain a connection and a set of four internal command objects used to select, insert, update, and delete information from the data store</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5007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DbParameter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IDataParameter, </a:t>
                      </a:r>
                      <a:endParaRPr/>
                    </a:p>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IDbDataParameter</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Represents a named parameter within a parameterized query</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5425">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DbTransaction</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b="1" lang="en-US" sz="1800" u="none" cap="none" strike="noStrike">
                          <a:latin typeface="Arial"/>
                          <a:ea typeface="Arial"/>
                          <a:cs typeface="Arial"/>
                          <a:sym typeface="Arial"/>
                        </a:rPr>
                        <a:t>IDbTransaction</a:t>
                      </a:r>
                      <a:endParaRPr b="1"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latin typeface="Arial"/>
                          <a:ea typeface="Arial"/>
                          <a:cs typeface="Arial"/>
                          <a:sym typeface="Arial"/>
                        </a:rPr>
                        <a:t>Encapsulates a database transaction</a:t>
                      </a:r>
                      <a:endParaRPr sz="1800" u="none" cap="none" strike="noStrike">
                        <a:latin typeface="Arial"/>
                        <a:ea typeface="Arial"/>
                        <a:cs typeface="Arial"/>
                        <a:sym typeface="Arial"/>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72" name="Google Shape;272;p2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2"/>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Core Objects of .NET Data Providers</a:t>
            </a:r>
            <a:endParaRPr b="1" sz="4000">
              <a:solidFill>
                <a:schemeClr val="dk1"/>
              </a:solidFill>
              <a:latin typeface="Arial"/>
              <a:ea typeface="Arial"/>
              <a:cs typeface="Arial"/>
              <a:sym typeface="Arial"/>
            </a:endParaRPr>
          </a:p>
        </p:txBody>
      </p:sp>
      <p:sp>
        <p:nvSpPr>
          <p:cNvPr id="274" name="Google Shape;274;p22"/>
          <p:cNvSpPr txBox="1"/>
          <p:nvPr/>
        </p:nvSpPr>
        <p:spPr>
          <a:xfrm>
            <a:off x="0" y="1550952"/>
            <a:ext cx="12192000"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 table outlines the four core objects that make up a .NET data provider:</a:t>
            </a:r>
            <a:endParaRPr/>
          </a:p>
        </p:txBody>
      </p:sp>
      <p:graphicFrame>
        <p:nvGraphicFramePr>
          <p:cNvPr id="275" name="Google Shape;275;p22"/>
          <p:cNvGraphicFramePr/>
          <p:nvPr/>
        </p:nvGraphicFramePr>
        <p:xfrm>
          <a:off x="362607" y="2699017"/>
          <a:ext cx="3000000" cy="3000000"/>
        </p:xfrm>
        <a:graphic>
          <a:graphicData uri="http://schemas.openxmlformats.org/drawingml/2006/table">
            <a:tbl>
              <a:tblPr>
                <a:noFill/>
                <a:tableStyleId>{D87CF9B2-4BE6-4980-BE40-F6C8F65D9E69}</a:tableStyleId>
              </a:tblPr>
              <a:tblGrid>
                <a:gridCol w="1671150"/>
                <a:gridCol w="9795650"/>
              </a:tblGrid>
              <a:tr h="328175">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Object</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762675">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Connection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Establishes a connection to a specific data source. The base class for all Connection objects is the DbConnection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1045475">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Command</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Executes a command against a data source. Exposes Parameters and can execute in the scope of a Transaction from a Connection. The base class for all Command objects is the DbCommand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819150">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DataReader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Reads a forward-only, read-only stream of data from a data source. The base class for all DataReader objects is the DbDataReader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724525">
                <a:tc>
                  <a:txBody>
                    <a:bodyPr/>
                    <a:lstStyle/>
                    <a:p>
                      <a:pPr indent="0" lvl="0" marL="0" marR="0" rtl="0" algn="just">
                        <a:lnSpc>
                          <a:spcPct val="107000"/>
                        </a:lnSpc>
                        <a:spcBef>
                          <a:spcPts val="0"/>
                        </a:spcBef>
                        <a:spcAft>
                          <a:spcPts val="0"/>
                        </a:spcAft>
                        <a:buNone/>
                      </a:pPr>
                      <a:r>
                        <a:rPr b="1" lang="en-US" sz="1800" u="none" cap="none" strike="noStrike">
                          <a:solidFill>
                            <a:srgbClr val="171717"/>
                          </a:solidFill>
                          <a:latin typeface="Arial"/>
                          <a:ea typeface="Arial"/>
                          <a:cs typeface="Arial"/>
                          <a:sym typeface="Arial"/>
                        </a:rPr>
                        <a:t>DataAdapter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solidFill>
                            <a:srgbClr val="171717"/>
                          </a:solidFill>
                          <a:latin typeface="Arial"/>
                          <a:ea typeface="Arial"/>
                          <a:cs typeface="Arial"/>
                          <a:sym typeface="Arial"/>
                        </a:rPr>
                        <a:t>Populates a DataSet and resolves updates with the data source. The base class for all DataAdapter objects is the DbDataAdapter class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81" name="Google Shape;281;p2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2" name="Google Shape;282;p23"/>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Core Objects of .NET Data Providers</a:t>
            </a:r>
            <a:endParaRPr b="1" sz="4000">
              <a:solidFill>
                <a:schemeClr val="dk1"/>
              </a:solidFill>
              <a:latin typeface="Arial"/>
              <a:ea typeface="Arial"/>
              <a:cs typeface="Arial"/>
              <a:sym typeface="Arial"/>
            </a:endParaRPr>
          </a:p>
        </p:txBody>
      </p:sp>
      <p:pic>
        <p:nvPicPr>
          <p:cNvPr id="283" name="Google Shape;283;p23"/>
          <p:cNvPicPr preferRelativeResize="0"/>
          <p:nvPr/>
        </p:nvPicPr>
        <p:blipFill rotWithShape="1">
          <a:blip r:embed="rId3">
            <a:alphaModFix/>
          </a:blip>
          <a:srcRect b="0" l="0" r="0" t="0"/>
          <a:stretch/>
        </p:blipFill>
        <p:spPr>
          <a:xfrm>
            <a:off x="1578305" y="1340833"/>
            <a:ext cx="8616730" cy="50944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89" name="Google Shape;289;p2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0" name="Google Shape;290;p24"/>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System.Data Namespace</a:t>
            </a:r>
            <a:endParaRPr b="1" sz="4000">
              <a:solidFill>
                <a:schemeClr val="dk1"/>
              </a:solidFill>
              <a:latin typeface="Arial"/>
              <a:ea typeface="Arial"/>
              <a:cs typeface="Arial"/>
              <a:sym typeface="Arial"/>
            </a:endParaRPr>
          </a:p>
        </p:txBody>
      </p:sp>
      <p:sp>
        <p:nvSpPr>
          <p:cNvPr id="291" name="Google Shape;291;p24"/>
          <p:cNvSpPr txBox="1"/>
          <p:nvPr/>
        </p:nvSpPr>
        <p:spPr>
          <a:xfrm>
            <a:off x="-73573" y="1424940"/>
            <a:ext cx="12192000" cy="216982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This namespace contains types that are shared among all ADO.NET data providers, regardless of the underlying data store</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System.Data contains types that represent various database primitives (e.g., tables, rows, columns, and constraints), as well as the common interfaces implemented by data provider objects</a:t>
            </a:r>
            <a:endParaRPr/>
          </a:p>
        </p:txBody>
      </p:sp>
      <p:graphicFrame>
        <p:nvGraphicFramePr>
          <p:cNvPr id="292" name="Google Shape;292;p24"/>
          <p:cNvGraphicFramePr/>
          <p:nvPr/>
        </p:nvGraphicFramePr>
        <p:xfrm>
          <a:off x="94594" y="3710375"/>
          <a:ext cx="3000000" cy="3000000"/>
        </p:xfrm>
        <a:graphic>
          <a:graphicData uri="http://schemas.openxmlformats.org/drawingml/2006/table">
            <a:tbl>
              <a:tblPr>
                <a:noFill/>
                <a:tableStyleId>{D87CF9B2-4BE6-4980-BE40-F6C8F65D9E69}</a:tableStyleId>
              </a:tblPr>
              <a:tblGrid>
                <a:gridCol w="1747725"/>
                <a:gridCol w="10244575"/>
              </a:tblGrid>
              <a:tr h="232825">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Type</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46075">
                <a:tc>
                  <a:txBody>
                    <a:bodyPr/>
                    <a:lstStyle/>
                    <a:p>
                      <a:pPr indent="0" lvl="0" marL="0" marR="0" rtl="0" algn="just">
                        <a:lnSpc>
                          <a:spcPct val="107000"/>
                        </a:lnSpc>
                        <a:spcBef>
                          <a:spcPts val="0"/>
                        </a:spcBef>
                        <a:spcAft>
                          <a:spcPts val="0"/>
                        </a:spcAft>
                        <a:buNone/>
                      </a:pPr>
                      <a:r>
                        <a:rPr lang="en-US" sz="1800" u="none" cap="none" strike="noStrike"/>
                        <a:t>Constraint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constraint for a given DataColumn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71050">
                <a:tc>
                  <a:txBody>
                    <a:bodyPr/>
                    <a:lstStyle/>
                    <a:p>
                      <a:pPr indent="0" lvl="0" marL="0" marR="0" rtl="0" algn="just">
                        <a:lnSpc>
                          <a:spcPct val="107000"/>
                        </a:lnSpc>
                        <a:spcBef>
                          <a:spcPts val="0"/>
                        </a:spcBef>
                        <a:spcAft>
                          <a:spcPts val="0"/>
                        </a:spcAft>
                        <a:buNone/>
                      </a:pPr>
                      <a:r>
                        <a:rPr lang="en-US" sz="1800" u="none" cap="none" strike="noStrike"/>
                        <a:t>DataColumn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Represents a single column within a DataTable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93375">
                <a:tc>
                  <a:txBody>
                    <a:bodyPr/>
                    <a:lstStyle/>
                    <a:p>
                      <a:pPr indent="0" lvl="0" marL="0" marR="0" rtl="0" algn="just">
                        <a:lnSpc>
                          <a:spcPct val="107000"/>
                        </a:lnSpc>
                        <a:spcBef>
                          <a:spcPts val="0"/>
                        </a:spcBef>
                        <a:spcAft>
                          <a:spcPts val="0"/>
                        </a:spcAft>
                        <a:buNone/>
                      </a:pPr>
                      <a:r>
                        <a:rPr lang="en-US" sz="1800" u="none" cap="none" strike="noStrike"/>
                        <a:t>DataRelation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parent-child relationship between two DataTable objects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83475">
                <a:tc>
                  <a:txBody>
                    <a:bodyPr/>
                    <a:lstStyle/>
                    <a:p>
                      <a:pPr indent="0" lvl="0" marL="0" marR="0" rtl="0" algn="just">
                        <a:lnSpc>
                          <a:spcPct val="107000"/>
                        </a:lnSpc>
                        <a:spcBef>
                          <a:spcPts val="0"/>
                        </a:spcBef>
                        <a:spcAft>
                          <a:spcPts val="0"/>
                        </a:spcAft>
                        <a:buNone/>
                      </a:pPr>
                      <a:r>
                        <a:rPr lang="en-US" sz="1800" u="none" cap="none" strike="noStrike"/>
                        <a:t>DataRow</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Represents a single row within a DataTable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91625">
                <a:tc>
                  <a:txBody>
                    <a:bodyPr/>
                    <a:lstStyle/>
                    <a:p>
                      <a:pPr indent="0" lvl="0" marL="0" marR="0" rtl="0" algn="just">
                        <a:lnSpc>
                          <a:spcPct val="107000"/>
                        </a:lnSpc>
                        <a:spcBef>
                          <a:spcPts val="0"/>
                        </a:spcBef>
                        <a:spcAft>
                          <a:spcPts val="0"/>
                        </a:spcAft>
                        <a:buNone/>
                      </a:pPr>
                      <a:r>
                        <a:rPr lang="en-US" sz="1800" u="none" cap="none" strike="noStrike"/>
                        <a:t>DataSet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Represents an in-memory cache of data consisting of any number of interrelated DataTable objects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298" name="Google Shape;298;p2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25"/>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System.Data Namespace</a:t>
            </a:r>
            <a:endParaRPr b="1" sz="4000">
              <a:solidFill>
                <a:schemeClr val="dk1"/>
              </a:solidFill>
              <a:latin typeface="Arial"/>
              <a:ea typeface="Arial"/>
              <a:cs typeface="Arial"/>
              <a:sym typeface="Arial"/>
            </a:endParaRPr>
          </a:p>
        </p:txBody>
      </p:sp>
      <p:graphicFrame>
        <p:nvGraphicFramePr>
          <p:cNvPr id="300" name="Google Shape;300;p25"/>
          <p:cNvGraphicFramePr/>
          <p:nvPr/>
        </p:nvGraphicFramePr>
        <p:xfrm>
          <a:off x="73572" y="1702676"/>
          <a:ext cx="3000000" cy="3000000"/>
        </p:xfrm>
        <a:graphic>
          <a:graphicData uri="http://schemas.openxmlformats.org/drawingml/2006/table">
            <a:tbl>
              <a:tblPr>
                <a:noFill/>
                <a:tableStyleId>{D87CF9B2-4BE6-4980-BE40-F6C8F65D9E69}</a:tableStyleId>
              </a:tblPr>
              <a:tblGrid>
                <a:gridCol w="2136325"/>
                <a:gridCol w="9887500"/>
              </a:tblGrid>
              <a:tr h="334150">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Type</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u="none" cap="none" strike="noStrike">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92825">
                <a:tc>
                  <a:txBody>
                    <a:bodyPr/>
                    <a:lstStyle/>
                    <a:p>
                      <a:pPr indent="0" lvl="0" marL="0" marR="0" rtl="0" algn="just">
                        <a:lnSpc>
                          <a:spcPct val="107000"/>
                        </a:lnSpc>
                        <a:spcBef>
                          <a:spcPts val="0"/>
                        </a:spcBef>
                        <a:spcAft>
                          <a:spcPts val="0"/>
                        </a:spcAft>
                        <a:buNone/>
                      </a:pPr>
                      <a:r>
                        <a:rPr lang="en-US" sz="1800" u="none" cap="none" strike="noStrike"/>
                        <a:t>DataTable</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tabular block of in-memory data</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520425">
                <a:tc>
                  <a:txBody>
                    <a:bodyPr/>
                    <a:lstStyle/>
                    <a:p>
                      <a:pPr indent="0" lvl="0" marL="0" marR="0" rtl="0" algn="just">
                        <a:lnSpc>
                          <a:spcPct val="107000"/>
                        </a:lnSpc>
                        <a:spcBef>
                          <a:spcPts val="0"/>
                        </a:spcBef>
                        <a:spcAft>
                          <a:spcPts val="0"/>
                        </a:spcAft>
                        <a:buNone/>
                      </a:pPr>
                      <a:r>
                        <a:rPr lang="en-US" sz="1800" u="none" cap="none" strike="noStrike"/>
                        <a:t>DataTableReader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Allows us to treat a DataTable as a fire-hose cursor (forward-only, read-only data access)</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32175">
                <a:tc>
                  <a:txBody>
                    <a:bodyPr/>
                    <a:lstStyle/>
                    <a:p>
                      <a:pPr indent="0" lvl="0" marL="0" marR="0" rtl="0" algn="just">
                        <a:lnSpc>
                          <a:spcPct val="107000"/>
                        </a:lnSpc>
                        <a:spcBef>
                          <a:spcPts val="0"/>
                        </a:spcBef>
                        <a:spcAft>
                          <a:spcPts val="0"/>
                        </a:spcAft>
                        <a:buNone/>
                      </a:pPr>
                      <a:r>
                        <a:rPr lang="en-US" sz="1800" u="none" cap="none" strike="noStrike"/>
                        <a:t>DataView</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u="none" cap="none" strike="noStrike"/>
                        <a:t>Represents a customized view of a DataTable for sorting, filtering, searching, editing, and navigation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534150">
                <a:tc>
                  <a:txBody>
                    <a:bodyPr/>
                    <a:lstStyle/>
                    <a:p>
                      <a:pPr indent="0" lvl="0" marL="0" marR="0" rtl="0" algn="just">
                        <a:lnSpc>
                          <a:spcPct val="107000"/>
                        </a:lnSpc>
                        <a:spcBef>
                          <a:spcPts val="0"/>
                        </a:spcBef>
                        <a:spcAft>
                          <a:spcPts val="0"/>
                        </a:spcAft>
                        <a:buNone/>
                      </a:pPr>
                      <a:r>
                        <a:rPr lang="en-US" sz="1800" u="none" cap="none" strike="noStrike"/>
                        <a:t>IDataAdapter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data adapter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IDataParameter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parameter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IDataReader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data reader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IDbCommand</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command object </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IDbDataAdapter</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Extends IDataAdapter to provide additional functionality of a data adapter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32675">
                <a:tc>
                  <a:txBody>
                    <a:bodyPr/>
                    <a:lstStyle/>
                    <a:p>
                      <a:pPr indent="0" lvl="0" marL="0" marR="0" rtl="0" algn="just">
                        <a:lnSpc>
                          <a:spcPct val="107000"/>
                        </a:lnSpc>
                        <a:spcBef>
                          <a:spcPts val="0"/>
                        </a:spcBef>
                        <a:spcAft>
                          <a:spcPts val="0"/>
                        </a:spcAft>
                        <a:buNone/>
                      </a:pPr>
                      <a:r>
                        <a:rPr lang="en-US" sz="1800" u="none" cap="none" strike="noStrike"/>
                        <a:t>IDbTransaction</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u="none" cap="none" strike="noStrike"/>
                        <a:t>Defines the core behavior of a transaction object</a:t>
                      </a:r>
                      <a:endParaRPr sz="1800" u="none" cap="none" strike="noStrike">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06" name="Google Shape;306;p2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7" name="Google Shape;307;p26"/>
          <p:cNvSpPr txBox="1"/>
          <p:nvPr/>
        </p:nvSpPr>
        <p:spPr>
          <a:xfrm>
            <a:off x="210207" y="720006"/>
            <a:ext cx="10752083"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ADO.NET Data Provider Factory Model</a:t>
            </a:r>
            <a:endParaRPr b="1" sz="4000">
              <a:solidFill>
                <a:schemeClr val="dk1"/>
              </a:solidFill>
              <a:latin typeface="Arial"/>
              <a:ea typeface="Arial"/>
              <a:cs typeface="Arial"/>
              <a:sym typeface="Arial"/>
            </a:endParaRPr>
          </a:p>
        </p:txBody>
      </p:sp>
      <p:sp>
        <p:nvSpPr>
          <p:cNvPr id="308" name="Google Shape;308;p26"/>
          <p:cNvSpPr txBox="1"/>
          <p:nvPr/>
        </p:nvSpPr>
        <p:spPr>
          <a:xfrm>
            <a:off x="-10509" y="1582340"/>
            <a:ext cx="12097406" cy="471975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.NET data provider factory pattern allows us to build a single codebase using generalized data access types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classes within a data provider all derive from the same base classes defined within the System.Data.Common namespace:</a:t>
            </a:r>
            <a:endParaRPr/>
          </a:p>
          <a:p>
            <a:pPr indent="-230187" lvl="0" marL="514350" marR="0" rtl="0" algn="l">
              <a:lnSpc>
                <a:spcPct val="90000"/>
              </a:lnSpc>
              <a:spcBef>
                <a:spcPts val="1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DbCommand: The abstract base class for all command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DbConnection: The abstract base class for all connection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DbDataAdapter: The abstract base class for all data adapter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DbDataReader: The abstract base class for all data reader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DbParameter: The abstract base class for all parameter classes</a:t>
            </a:r>
            <a:endParaRPr/>
          </a:p>
          <a:p>
            <a:pPr indent="-230187" lvl="0" marL="514350" marR="0" rtl="0" algn="l">
              <a:lnSpc>
                <a:spcPct val="90000"/>
              </a:lnSpc>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DbTransaction: The abstract base class for all transaction classes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7"/>
          <p:cNvSpPr txBox="1"/>
          <p:nvPr>
            <p:ph type="ctrTitle"/>
          </p:nvPr>
        </p:nvSpPr>
        <p:spPr>
          <a:xfrm>
            <a:off x="462457" y="2241458"/>
            <a:ext cx="1120402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ADO.NET Data Provider Factory Model</a:t>
            </a:r>
            <a:br>
              <a:rPr b="1" lang="en-US" sz="4000">
                <a:solidFill>
                  <a:schemeClr val="accent2"/>
                </a:solidFill>
                <a:latin typeface="Arial"/>
                <a:ea typeface="Arial"/>
                <a:cs typeface="Arial"/>
                <a:sym typeface="Arial"/>
              </a:rPr>
            </a:br>
            <a:r>
              <a:rPr b="1" lang="en-US" sz="4000">
                <a:solidFill>
                  <a:schemeClr val="accent2"/>
                </a:solidFill>
                <a:latin typeface="Arial"/>
                <a:ea typeface="Arial"/>
                <a:cs typeface="Arial"/>
                <a:sym typeface="Arial"/>
              </a:rPr>
              <a:t>Demonstration</a:t>
            </a:r>
            <a:endParaRPr b="1" sz="4000">
              <a:solidFill>
                <a:schemeClr val="accen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20" name="Google Shape;320;p2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1" name="Google Shape;321;p28"/>
          <p:cNvSpPr txBox="1"/>
          <p:nvPr/>
        </p:nvSpPr>
        <p:spPr>
          <a:xfrm>
            <a:off x="188708" y="635471"/>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Console app named </a:t>
            </a:r>
            <a:r>
              <a:rPr b="1" lang="en-US" sz="2300">
                <a:solidFill>
                  <a:srgbClr val="111111"/>
                </a:solidFill>
                <a:latin typeface="Arial"/>
                <a:ea typeface="Arial"/>
                <a:cs typeface="Arial"/>
                <a:sym typeface="Arial"/>
              </a:rPr>
              <a:t>DemoDataProviderFactory</a:t>
            </a:r>
            <a:endParaRPr sz="2300">
              <a:solidFill>
                <a:srgbClr val="111111"/>
              </a:solidFill>
              <a:latin typeface="Arial"/>
              <a:ea typeface="Arial"/>
              <a:cs typeface="Arial"/>
              <a:sym typeface="Arial"/>
            </a:endParaRPr>
          </a:p>
        </p:txBody>
      </p:sp>
      <p:sp>
        <p:nvSpPr>
          <p:cNvPr id="322" name="Google Shape;322;p28"/>
          <p:cNvSpPr txBox="1"/>
          <p:nvPr/>
        </p:nvSpPr>
        <p:spPr>
          <a:xfrm>
            <a:off x="220240" y="1034743"/>
            <a:ext cx="1200329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rgbClr val="111111"/>
                </a:solidFill>
                <a:latin typeface="Arial"/>
                <a:ea typeface="Arial"/>
                <a:cs typeface="Arial"/>
                <a:sym typeface="Arial"/>
              </a:rPr>
              <a:t>2.</a:t>
            </a:r>
            <a:r>
              <a:rPr lang="en-US" sz="2300">
                <a:solidFill>
                  <a:schemeClr val="dk1"/>
                </a:solidFill>
                <a:latin typeface="Arial"/>
                <a:ea typeface="Arial"/>
                <a:cs typeface="Arial"/>
                <a:sym typeface="Arial"/>
              </a:rPr>
              <a:t>Install </a:t>
            </a:r>
            <a:r>
              <a:rPr b="1" lang="en-US" sz="2300">
                <a:solidFill>
                  <a:schemeClr val="dk1"/>
                </a:solidFill>
                <a:latin typeface="Arial"/>
                <a:ea typeface="Arial"/>
                <a:cs typeface="Arial"/>
                <a:sym typeface="Arial"/>
              </a:rPr>
              <a:t>02</a:t>
            </a:r>
            <a:r>
              <a:rPr lang="en-US" sz="2300">
                <a:solidFill>
                  <a:schemeClr val="dk1"/>
                </a:solidFill>
                <a:latin typeface="Arial"/>
                <a:ea typeface="Arial"/>
                <a:cs typeface="Arial"/>
                <a:sym typeface="Arial"/>
              </a:rPr>
              <a:t> packages from Nuget: Right-click on the </a:t>
            </a:r>
            <a:r>
              <a:rPr lang="en-US" sz="2400">
                <a:solidFill>
                  <a:srgbClr val="111111"/>
                </a:solidFill>
                <a:latin typeface="Arial"/>
                <a:ea typeface="Arial"/>
                <a:cs typeface="Arial"/>
                <a:sym typeface="Arial"/>
              </a:rPr>
              <a:t>Project, seclect </a:t>
            </a:r>
            <a:r>
              <a:rPr b="1" lang="en-US" sz="2400">
                <a:solidFill>
                  <a:srgbClr val="111111"/>
                </a:solidFill>
                <a:latin typeface="Arial"/>
                <a:ea typeface="Arial"/>
                <a:cs typeface="Arial"/>
                <a:sym typeface="Arial"/>
              </a:rPr>
              <a:t>Manage Nuget Package… , search</a:t>
            </a:r>
            <a:r>
              <a:rPr lang="en-US" sz="2400">
                <a:solidFill>
                  <a:srgbClr val="111111"/>
                </a:solidFill>
                <a:latin typeface="Arial"/>
                <a:ea typeface="Arial"/>
                <a:cs typeface="Arial"/>
                <a:sym typeface="Arial"/>
              </a:rPr>
              <a:t> package name then click </a:t>
            </a:r>
            <a:r>
              <a:rPr b="1" lang="en-US" sz="2400">
                <a:solidFill>
                  <a:srgbClr val="111111"/>
                </a:solidFill>
                <a:latin typeface="Arial"/>
                <a:ea typeface="Arial"/>
                <a:cs typeface="Arial"/>
                <a:sym typeface="Arial"/>
              </a:rPr>
              <a:t>install</a:t>
            </a:r>
            <a:r>
              <a:rPr lang="en-US" sz="2400">
                <a:solidFill>
                  <a:srgbClr val="111111"/>
                </a:solidFill>
                <a:latin typeface="Arial"/>
                <a:ea typeface="Arial"/>
                <a:cs typeface="Arial"/>
                <a:sym typeface="Arial"/>
              </a:rPr>
              <a:t> as follows:</a:t>
            </a:r>
            <a:endParaRPr sz="2300">
              <a:solidFill>
                <a:srgbClr val="111111"/>
              </a:solidFill>
              <a:latin typeface="Arial"/>
              <a:ea typeface="Arial"/>
              <a:cs typeface="Arial"/>
              <a:sym typeface="Arial"/>
            </a:endParaRPr>
          </a:p>
        </p:txBody>
      </p:sp>
      <p:pic>
        <p:nvPicPr>
          <p:cNvPr id="323" name="Google Shape;323;p28"/>
          <p:cNvPicPr preferRelativeResize="0"/>
          <p:nvPr/>
        </p:nvPicPr>
        <p:blipFill rotWithShape="1">
          <a:blip r:embed="rId3">
            <a:alphaModFix/>
          </a:blip>
          <a:srcRect b="0" l="0" r="0" t="0"/>
          <a:stretch/>
        </p:blipFill>
        <p:spPr>
          <a:xfrm>
            <a:off x="1048373" y="2065942"/>
            <a:ext cx="9965228" cy="1843032"/>
          </a:xfrm>
          <a:prstGeom prst="rect">
            <a:avLst/>
          </a:prstGeom>
          <a:noFill/>
          <a:ln>
            <a:noFill/>
          </a:ln>
        </p:spPr>
      </p:pic>
      <p:grpSp>
        <p:nvGrpSpPr>
          <p:cNvPr id="324" name="Google Shape;324;p28"/>
          <p:cNvGrpSpPr/>
          <p:nvPr/>
        </p:nvGrpSpPr>
        <p:grpSpPr>
          <a:xfrm>
            <a:off x="1048373" y="4314964"/>
            <a:ext cx="9965228" cy="1750442"/>
            <a:chOff x="1048373" y="4188004"/>
            <a:chExt cx="9965228" cy="1750442"/>
          </a:xfrm>
        </p:grpSpPr>
        <p:pic>
          <p:nvPicPr>
            <p:cNvPr id="325" name="Google Shape;325;p28"/>
            <p:cNvPicPr preferRelativeResize="0"/>
            <p:nvPr/>
          </p:nvPicPr>
          <p:blipFill rotWithShape="1">
            <a:blip r:embed="rId4">
              <a:alphaModFix/>
            </a:blip>
            <a:srcRect b="0" l="0" r="0" t="0"/>
            <a:stretch/>
          </p:blipFill>
          <p:spPr>
            <a:xfrm>
              <a:off x="1087936" y="4188004"/>
              <a:ext cx="9925665" cy="1734638"/>
            </a:xfrm>
            <a:prstGeom prst="rect">
              <a:avLst/>
            </a:prstGeom>
            <a:noFill/>
            <a:ln>
              <a:noFill/>
            </a:ln>
          </p:spPr>
        </p:pic>
        <p:sp>
          <p:nvSpPr>
            <p:cNvPr id="326" name="Google Shape;326;p28"/>
            <p:cNvSpPr/>
            <p:nvPr/>
          </p:nvSpPr>
          <p:spPr>
            <a:xfrm>
              <a:off x="9648478" y="5573322"/>
              <a:ext cx="1282281" cy="36512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7" name="Google Shape;327;p28"/>
            <p:cNvSpPr/>
            <p:nvPr/>
          </p:nvSpPr>
          <p:spPr>
            <a:xfrm>
              <a:off x="1048373" y="4201353"/>
              <a:ext cx="3092703" cy="36512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8" name="Google Shape;328;p28"/>
            <p:cNvSpPr/>
            <p:nvPr/>
          </p:nvSpPr>
          <p:spPr>
            <a:xfrm>
              <a:off x="1556253" y="5093104"/>
              <a:ext cx="5254449" cy="84288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9" name="Google Shape;329;p28"/>
          <p:cNvGrpSpPr/>
          <p:nvPr/>
        </p:nvGrpSpPr>
        <p:grpSpPr>
          <a:xfrm>
            <a:off x="4183477" y="1800966"/>
            <a:ext cx="2417057" cy="591401"/>
            <a:chOff x="4522489" y="2152705"/>
            <a:chExt cx="2417057" cy="591401"/>
          </a:xfrm>
        </p:grpSpPr>
        <p:sp>
          <p:nvSpPr>
            <p:cNvPr id="330" name="Google Shape;330;p28"/>
            <p:cNvSpPr/>
            <p:nvPr/>
          </p:nvSpPr>
          <p:spPr>
            <a:xfrm>
              <a:off x="6305064" y="2152705"/>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1</a:t>
              </a:r>
              <a:endParaRPr/>
            </a:p>
          </p:txBody>
        </p:sp>
        <p:cxnSp>
          <p:nvCxnSpPr>
            <p:cNvPr id="331" name="Google Shape;331;p28"/>
            <p:cNvCxnSpPr/>
            <p:nvPr/>
          </p:nvCxnSpPr>
          <p:spPr>
            <a:xfrm flipH="1">
              <a:off x="4522489" y="2448405"/>
              <a:ext cx="1782579" cy="147547"/>
            </a:xfrm>
            <a:prstGeom prst="straightConnector1">
              <a:avLst/>
            </a:prstGeom>
            <a:noFill/>
            <a:ln cap="flat" cmpd="sng" w="19050">
              <a:solidFill>
                <a:schemeClr val="accent5"/>
              </a:solidFill>
              <a:prstDash val="solid"/>
              <a:miter lim="800000"/>
              <a:headEnd len="sm" w="sm" type="none"/>
              <a:tailEnd len="med" w="med" type="triangle"/>
            </a:ln>
          </p:spPr>
        </p:cxnSp>
      </p:grpSp>
      <p:grpSp>
        <p:nvGrpSpPr>
          <p:cNvPr id="332" name="Google Shape;332;p28"/>
          <p:cNvGrpSpPr/>
          <p:nvPr/>
        </p:nvGrpSpPr>
        <p:grpSpPr>
          <a:xfrm>
            <a:off x="10057660" y="2543036"/>
            <a:ext cx="1627638" cy="906473"/>
            <a:chOff x="5311908" y="4306957"/>
            <a:chExt cx="1627638" cy="906473"/>
          </a:xfrm>
        </p:grpSpPr>
        <p:sp>
          <p:nvSpPr>
            <p:cNvPr id="333" name="Google Shape;333;p28"/>
            <p:cNvSpPr/>
            <p:nvPr/>
          </p:nvSpPr>
          <p:spPr>
            <a:xfrm>
              <a:off x="6305064" y="4306957"/>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2</a:t>
              </a:r>
              <a:endParaRPr/>
            </a:p>
          </p:txBody>
        </p:sp>
        <p:cxnSp>
          <p:nvCxnSpPr>
            <p:cNvPr id="334" name="Google Shape;334;p28"/>
            <p:cNvCxnSpPr/>
            <p:nvPr/>
          </p:nvCxnSpPr>
          <p:spPr>
            <a:xfrm flipH="1">
              <a:off x="5311908" y="4693437"/>
              <a:ext cx="993156" cy="519993"/>
            </a:xfrm>
            <a:prstGeom prst="straightConnector1">
              <a:avLst/>
            </a:prstGeom>
            <a:noFill/>
            <a:ln cap="flat" cmpd="sng" w="19050">
              <a:solidFill>
                <a:schemeClr val="accent5"/>
              </a:solidFill>
              <a:prstDash val="solid"/>
              <a:miter lim="800000"/>
              <a:headEnd len="sm" w="sm" type="none"/>
              <a:tailEnd len="med" w="med" type="triangle"/>
            </a:ln>
          </p:spPr>
        </p:cxnSp>
      </p:grpSp>
      <p:grpSp>
        <p:nvGrpSpPr>
          <p:cNvPr id="335" name="Google Shape;335;p28"/>
          <p:cNvGrpSpPr/>
          <p:nvPr/>
        </p:nvGrpSpPr>
        <p:grpSpPr>
          <a:xfrm>
            <a:off x="4141076" y="3760904"/>
            <a:ext cx="2456620" cy="591401"/>
            <a:chOff x="4306341" y="1721606"/>
            <a:chExt cx="2456620" cy="591401"/>
          </a:xfrm>
        </p:grpSpPr>
        <p:sp>
          <p:nvSpPr>
            <p:cNvPr id="336" name="Google Shape;336;p28"/>
            <p:cNvSpPr/>
            <p:nvPr/>
          </p:nvSpPr>
          <p:spPr>
            <a:xfrm>
              <a:off x="6128479" y="1721606"/>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337" name="Google Shape;337;p28"/>
            <p:cNvCxnSpPr/>
            <p:nvPr/>
          </p:nvCxnSpPr>
          <p:spPr>
            <a:xfrm flipH="1">
              <a:off x="4306341" y="2126849"/>
              <a:ext cx="1822140" cy="186158"/>
            </a:xfrm>
            <a:prstGeom prst="straightConnector1">
              <a:avLst/>
            </a:prstGeom>
            <a:noFill/>
            <a:ln cap="flat" cmpd="sng" w="19050">
              <a:solidFill>
                <a:schemeClr val="accent5"/>
              </a:solidFill>
              <a:prstDash val="solid"/>
              <a:miter lim="800000"/>
              <a:headEnd len="sm" w="sm" type="none"/>
              <a:tailEnd len="med" w="med" type="triangle"/>
            </a:ln>
          </p:spPr>
        </p:cxnSp>
      </p:grpSp>
      <p:grpSp>
        <p:nvGrpSpPr>
          <p:cNvPr id="338" name="Google Shape;338;p28"/>
          <p:cNvGrpSpPr/>
          <p:nvPr/>
        </p:nvGrpSpPr>
        <p:grpSpPr>
          <a:xfrm>
            <a:off x="10116940" y="4766827"/>
            <a:ext cx="1627638" cy="906473"/>
            <a:chOff x="5311908" y="4306957"/>
            <a:chExt cx="1627638" cy="906473"/>
          </a:xfrm>
        </p:grpSpPr>
        <p:sp>
          <p:nvSpPr>
            <p:cNvPr id="339" name="Google Shape;339;p28"/>
            <p:cNvSpPr/>
            <p:nvPr/>
          </p:nvSpPr>
          <p:spPr>
            <a:xfrm>
              <a:off x="6305064" y="4306957"/>
              <a:ext cx="634482" cy="591401"/>
            </a:xfrm>
            <a:prstGeom prst="ellipse">
              <a:avLst/>
            </a:prstGeom>
            <a:solidFill>
              <a:srgbClr val="92D050"/>
            </a:solid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340" name="Google Shape;340;p28"/>
            <p:cNvCxnSpPr/>
            <p:nvPr/>
          </p:nvCxnSpPr>
          <p:spPr>
            <a:xfrm flipH="1">
              <a:off x="5311908" y="4693437"/>
              <a:ext cx="993156" cy="519993"/>
            </a:xfrm>
            <a:prstGeom prst="straightConnector1">
              <a:avLst/>
            </a:prstGeom>
            <a:noFill/>
            <a:ln cap="flat" cmpd="sng" w="19050">
              <a:solidFill>
                <a:schemeClr val="accent5"/>
              </a:solidFill>
              <a:prstDash val="solid"/>
              <a:miter lim="800000"/>
              <a:headEnd len="sm" w="sm" type="none"/>
              <a:tailEnd len="med" w="med" type="triangle"/>
            </a:ln>
          </p:spPr>
        </p:cxn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46" name="Google Shape;346;p2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7" name="Google Shape;347;p29"/>
          <p:cNvSpPr txBox="1"/>
          <p:nvPr/>
        </p:nvSpPr>
        <p:spPr>
          <a:xfrm>
            <a:off x="188709" y="662817"/>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3. Right-click on the project | </a:t>
            </a:r>
            <a:r>
              <a:rPr b="1" lang="en-US" sz="2300">
                <a:solidFill>
                  <a:srgbClr val="111111"/>
                </a:solidFill>
                <a:latin typeface="Arial"/>
                <a:ea typeface="Arial"/>
                <a:cs typeface="Arial"/>
                <a:sym typeface="Arial"/>
              </a:rPr>
              <a:t>Add |  New Item, </a:t>
            </a:r>
            <a:r>
              <a:rPr lang="en-US" sz="2300">
                <a:solidFill>
                  <a:srgbClr val="111111"/>
                </a:solidFill>
                <a:latin typeface="Arial"/>
                <a:ea typeface="Arial"/>
                <a:cs typeface="Arial"/>
                <a:sym typeface="Arial"/>
              </a:rPr>
              <a:t>select</a:t>
            </a:r>
            <a:r>
              <a:rPr b="1" lang="en-US" sz="2300">
                <a:solidFill>
                  <a:srgbClr val="111111"/>
                </a:solidFill>
                <a:latin typeface="Arial"/>
                <a:ea typeface="Arial"/>
                <a:cs typeface="Arial"/>
                <a:sym typeface="Arial"/>
              </a:rPr>
              <a:t> JavaScript JSON Configuration File </a:t>
            </a:r>
            <a:r>
              <a:rPr lang="en-US" sz="2300">
                <a:solidFill>
                  <a:srgbClr val="111111"/>
                </a:solidFill>
                <a:latin typeface="Arial"/>
                <a:ea typeface="Arial"/>
                <a:cs typeface="Arial"/>
                <a:sym typeface="Arial"/>
              </a:rPr>
              <a:t>then rename to </a:t>
            </a:r>
            <a:r>
              <a:rPr b="1" lang="en-US" sz="2300">
                <a:solidFill>
                  <a:srgbClr val="111111"/>
                </a:solidFill>
                <a:latin typeface="Arial"/>
                <a:ea typeface="Arial"/>
                <a:cs typeface="Arial"/>
                <a:sym typeface="Arial"/>
              </a:rPr>
              <a:t>appsettings.json , </a:t>
            </a:r>
            <a:r>
              <a:rPr lang="en-US" sz="2300">
                <a:solidFill>
                  <a:srgbClr val="111111"/>
                </a:solidFill>
                <a:latin typeface="Arial"/>
                <a:ea typeface="Arial"/>
                <a:cs typeface="Arial"/>
                <a:sym typeface="Arial"/>
              </a:rPr>
              <a:t>click</a:t>
            </a:r>
            <a:r>
              <a:rPr b="1" lang="en-US" sz="2300">
                <a:solidFill>
                  <a:srgbClr val="111111"/>
                </a:solidFill>
                <a:latin typeface="Arial"/>
                <a:ea typeface="Arial"/>
                <a:cs typeface="Arial"/>
                <a:sym typeface="Arial"/>
              </a:rPr>
              <a:t> Add </a:t>
            </a:r>
            <a:r>
              <a:rPr lang="en-US" sz="2300">
                <a:solidFill>
                  <a:srgbClr val="111111"/>
                </a:solidFill>
                <a:latin typeface="Arial"/>
                <a:ea typeface="Arial"/>
                <a:cs typeface="Arial"/>
                <a:sym typeface="Arial"/>
              </a:rPr>
              <a:t>and write contents as follows:</a:t>
            </a:r>
            <a:endParaRPr/>
          </a:p>
        </p:txBody>
      </p:sp>
      <p:grpSp>
        <p:nvGrpSpPr>
          <p:cNvPr id="348" name="Google Shape;348;p29"/>
          <p:cNvGrpSpPr/>
          <p:nvPr/>
        </p:nvGrpSpPr>
        <p:grpSpPr>
          <a:xfrm>
            <a:off x="1975760" y="3135707"/>
            <a:ext cx="8366418" cy="3222563"/>
            <a:chOff x="6263185" y="3769231"/>
            <a:chExt cx="5816050" cy="2620418"/>
          </a:xfrm>
        </p:grpSpPr>
        <p:pic>
          <p:nvPicPr>
            <p:cNvPr id="349" name="Google Shape;349;p29"/>
            <p:cNvPicPr preferRelativeResize="0"/>
            <p:nvPr/>
          </p:nvPicPr>
          <p:blipFill rotWithShape="1">
            <a:blip r:embed="rId3">
              <a:alphaModFix/>
            </a:blip>
            <a:srcRect b="0" l="0" r="0" t="0"/>
            <a:stretch/>
          </p:blipFill>
          <p:spPr>
            <a:xfrm>
              <a:off x="6263185" y="3769231"/>
              <a:ext cx="5816050" cy="2620418"/>
            </a:xfrm>
            <a:prstGeom prst="rect">
              <a:avLst/>
            </a:prstGeom>
            <a:noFill/>
            <a:ln>
              <a:noFill/>
            </a:ln>
          </p:spPr>
        </p:pic>
        <p:sp>
          <p:nvSpPr>
            <p:cNvPr id="350" name="Google Shape;350;p29"/>
            <p:cNvSpPr/>
            <p:nvPr/>
          </p:nvSpPr>
          <p:spPr>
            <a:xfrm>
              <a:off x="7571199" y="5246559"/>
              <a:ext cx="4221407" cy="586683"/>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1" name="Google Shape;351;p29"/>
            <p:cNvSpPr/>
            <p:nvPr/>
          </p:nvSpPr>
          <p:spPr>
            <a:xfrm>
              <a:off x="6884259" y="5875282"/>
              <a:ext cx="1780782" cy="28377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52" name="Google Shape;352;p29"/>
          <p:cNvGrpSpPr/>
          <p:nvPr/>
        </p:nvGrpSpPr>
        <p:grpSpPr>
          <a:xfrm>
            <a:off x="1849820" y="1581002"/>
            <a:ext cx="8492360" cy="1477328"/>
            <a:chOff x="1849820" y="1581002"/>
            <a:chExt cx="8492360" cy="1477328"/>
          </a:xfrm>
        </p:grpSpPr>
        <p:sp>
          <p:nvSpPr>
            <p:cNvPr id="353" name="Google Shape;353;p29"/>
            <p:cNvSpPr txBox="1"/>
            <p:nvPr/>
          </p:nvSpPr>
          <p:spPr>
            <a:xfrm>
              <a:off x="1849820" y="1581002"/>
              <a:ext cx="8492360" cy="1477328"/>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E75B6"/>
                  </a:solidFill>
                  <a:latin typeface="Consolas"/>
                  <a:ea typeface="Consolas"/>
                  <a:cs typeface="Consolas"/>
                  <a:sym typeface="Consolas"/>
                </a:rPr>
                <a:t>"ConnectionString"</a:t>
              </a:r>
              <a:r>
                <a:rPr lang="en-US" sz="1800">
                  <a:solidFill>
                    <a:srgbClr val="000000"/>
                  </a:solidFill>
                  <a:latin typeface="Consolas"/>
                  <a:ea typeface="Consolas"/>
                  <a:cs typeface="Consolas"/>
                  <a:sym typeface="Consolas"/>
                </a:rPr>
                <a:t>: {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2E75B6"/>
                  </a:solidFill>
                  <a:latin typeface="Consolas"/>
                  <a:ea typeface="Consolas"/>
                  <a:cs typeface="Consolas"/>
                  <a:sym typeface="Consolas"/>
                </a:rPr>
                <a:t>"MyStoreDB"</a:t>
              </a:r>
              <a:r>
                <a:rPr lang="en-US" sz="1800">
                  <a:solidFill>
                    <a:srgbClr val="000000"/>
                  </a:solidFill>
                  <a:latin typeface="Consolas"/>
                  <a:ea typeface="Consolas"/>
                  <a:cs typeface="Consolas"/>
                  <a:sym typeface="Consolas"/>
                </a:rPr>
                <a:t>: </a:t>
              </a:r>
              <a:r>
                <a:rPr lang="en-US" sz="1800">
                  <a:solidFill>
                    <a:srgbClr val="A31515"/>
                  </a:solidFill>
                  <a:latin typeface="Consolas"/>
                  <a:ea typeface="Consolas"/>
                  <a:cs typeface="Consolas"/>
                  <a:sym typeface="Consolas"/>
                </a:rPr>
                <a:t>"Server=(local);uid=sa;pwd=123;database=MyStore"</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a:t>
              </a:r>
              <a:endParaRPr sz="1800">
                <a:solidFill>
                  <a:schemeClr val="dk1"/>
                </a:solidFill>
                <a:latin typeface="Arial"/>
                <a:ea typeface="Arial"/>
                <a:cs typeface="Arial"/>
                <a:sym typeface="Arial"/>
              </a:endParaRPr>
            </a:p>
          </p:txBody>
        </p:sp>
        <p:sp>
          <p:nvSpPr>
            <p:cNvPr id="354" name="Google Shape;354;p29"/>
            <p:cNvSpPr/>
            <p:nvPr/>
          </p:nvSpPr>
          <p:spPr>
            <a:xfrm>
              <a:off x="4049485" y="2154026"/>
              <a:ext cx="6139543" cy="396596"/>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08" name="Google Shape;108;p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3"/>
          <p:cNvSpPr txBox="1"/>
          <p:nvPr>
            <p:ph idx="1" type="body"/>
          </p:nvPr>
        </p:nvSpPr>
        <p:spPr>
          <a:xfrm>
            <a:off x="0" y="1601664"/>
            <a:ext cx="12192000" cy="4536330"/>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just">
              <a:lnSpc>
                <a:spcPct val="120000"/>
              </a:lnSpc>
              <a:spcBef>
                <a:spcPts val="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Database is a collection of related records</a:t>
            </a:r>
            <a:endParaRPr/>
          </a:p>
          <a:p>
            <a:pPr indent="-342900" lvl="0" marL="342900" rtl="0" algn="just">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The information in DB is stored in such a way that it is easier to access, manage, and update the data</a:t>
            </a:r>
            <a:endParaRPr/>
          </a:p>
          <a:p>
            <a:pPr indent="-342900" lvl="0" marL="342900" rtl="0" algn="just">
              <a:lnSpc>
                <a:spcPct val="120000"/>
              </a:lnSpc>
              <a:spcBef>
                <a:spcPts val="2000"/>
              </a:spcBef>
              <a:spcAft>
                <a:spcPts val="0"/>
              </a:spcAft>
              <a:buClr>
                <a:srgbClr val="973735"/>
              </a:buClr>
              <a:buSzPct val="50000"/>
              <a:buFont typeface="Noto Sans Symbols"/>
              <a:buChar char="◆"/>
            </a:pPr>
            <a:r>
              <a:rPr lang="en-US" sz="3100">
                <a:solidFill>
                  <a:srgbClr val="111111"/>
                </a:solidFill>
                <a:latin typeface="Arial"/>
                <a:ea typeface="Arial"/>
                <a:cs typeface="Arial"/>
                <a:sym typeface="Arial"/>
              </a:rPr>
              <a:t>Data from the DB can be accessed using any one of the following architectures:</a:t>
            </a:r>
            <a:endParaRPr/>
          </a:p>
          <a:p>
            <a:pPr indent="-339725" lvl="1" marL="739775" rtl="0" algn="just">
              <a:lnSpc>
                <a:spcPct val="120000"/>
              </a:lnSpc>
              <a:spcBef>
                <a:spcPts val="2000"/>
              </a:spcBef>
              <a:spcAft>
                <a:spcPts val="0"/>
              </a:spcAft>
              <a:buClr>
                <a:srgbClr val="973735"/>
              </a:buClr>
              <a:buSzPct val="70000"/>
              <a:buFont typeface="Noto Sans Symbols"/>
              <a:buChar char="▪"/>
            </a:pPr>
            <a:r>
              <a:rPr lang="en-US" sz="2700"/>
              <a:t>S</a:t>
            </a:r>
            <a:r>
              <a:rPr lang="en-US" sz="2700">
                <a:solidFill>
                  <a:srgbClr val="111111"/>
                </a:solidFill>
                <a:latin typeface="Arial"/>
                <a:ea typeface="Arial"/>
                <a:cs typeface="Arial"/>
                <a:sym typeface="Arial"/>
              </a:rPr>
              <a:t>ingle-tier architecture</a:t>
            </a:r>
            <a:endParaRPr/>
          </a:p>
          <a:p>
            <a:pPr indent="-339725" lvl="1" marL="739775" rtl="0" algn="just">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a:ea typeface="Arial"/>
                <a:cs typeface="Arial"/>
                <a:sym typeface="Arial"/>
              </a:rPr>
              <a:t>Two-tier architecture</a:t>
            </a:r>
            <a:endParaRPr/>
          </a:p>
          <a:p>
            <a:pPr indent="-339725" lvl="1" marL="739775" rtl="0" algn="just">
              <a:lnSpc>
                <a:spcPct val="120000"/>
              </a:lnSpc>
              <a:spcBef>
                <a:spcPts val="2000"/>
              </a:spcBef>
              <a:spcAft>
                <a:spcPts val="0"/>
              </a:spcAft>
              <a:buClr>
                <a:srgbClr val="973735"/>
              </a:buClr>
              <a:buSzPct val="70000"/>
              <a:buFont typeface="Noto Sans Symbols"/>
              <a:buChar char="▪"/>
            </a:pPr>
            <a:r>
              <a:rPr lang="en-US" sz="2700">
                <a:solidFill>
                  <a:srgbClr val="111111"/>
                </a:solidFill>
                <a:latin typeface="Arial"/>
                <a:ea typeface="Arial"/>
                <a:cs typeface="Arial"/>
                <a:sym typeface="Arial"/>
              </a:rPr>
              <a:t>Three-tier architecture</a:t>
            </a:r>
            <a:endParaRPr sz="2700"/>
          </a:p>
        </p:txBody>
      </p:sp>
      <p:sp>
        <p:nvSpPr>
          <p:cNvPr id="110" name="Google Shape;110;p3"/>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Database?</a:t>
            </a:r>
            <a:endParaRPr b="1" sz="4000">
              <a:solidFill>
                <a:schemeClr val="dk1"/>
              </a:solidFill>
              <a:latin typeface="Arial"/>
              <a:ea typeface="Arial"/>
              <a:cs typeface="Arial"/>
              <a:sym typeface="Arial"/>
            </a:endParaRPr>
          </a:p>
        </p:txBody>
      </p:sp>
      <p:sp>
        <p:nvSpPr>
          <p:cNvPr id="111" name="Google Shape;111;p3"/>
          <p:cNvSpPr/>
          <p:nvPr/>
        </p:nvSpPr>
        <p:spPr>
          <a:xfrm>
            <a:off x="6096000" y="4272247"/>
            <a:ext cx="5299268" cy="16528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60" name="Google Shape;360;p3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1" name="Google Shape;361;p30"/>
          <p:cNvSpPr txBox="1"/>
          <p:nvPr/>
        </p:nvSpPr>
        <p:spPr>
          <a:xfrm>
            <a:off x="188709" y="648829"/>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4.Right-click on the project, select </a:t>
            </a:r>
            <a:r>
              <a:rPr b="1" lang="en-US" sz="2300">
                <a:solidFill>
                  <a:srgbClr val="111111"/>
                </a:solidFill>
                <a:latin typeface="Arial"/>
                <a:ea typeface="Arial"/>
                <a:cs typeface="Arial"/>
                <a:sym typeface="Arial"/>
              </a:rPr>
              <a:t>Edit Project File </a:t>
            </a:r>
            <a:r>
              <a:rPr lang="en-US" sz="2300">
                <a:solidFill>
                  <a:srgbClr val="111111"/>
                </a:solidFill>
                <a:latin typeface="Arial"/>
                <a:ea typeface="Arial"/>
                <a:cs typeface="Arial"/>
                <a:sym typeface="Arial"/>
              </a:rPr>
              <a:t>and</a:t>
            </a:r>
            <a:r>
              <a:rPr b="1" lang="en-US" sz="2300">
                <a:solidFill>
                  <a:srgbClr val="111111"/>
                </a:solidFill>
                <a:latin typeface="Arial"/>
                <a:ea typeface="Arial"/>
                <a:cs typeface="Arial"/>
                <a:sym typeface="Arial"/>
              </a:rPr>
              <a:t> </a:t>
            </a:r>
            <a:r>
              <a:rPr lang="en-US" sz="2300">
                <a:solidFill>
                  <a:srgbClr val="111111"/>
                </a:solidFill>
                <a:latin typeface="Arial"/>
                <a:ea typeface="Arial"/>
                <a:cs typeface="Arial"/>
                <a:sym typeface="Arial"/>
              </a:rPr>
              <a:t>write config information as follows then press </a:t>
            </a:r>
            <a:r>
              <a:rPr b="1" lang="en-US" sz="2300">
                <a:solidFill>
                  <a:srgbClr val="111111"/>
                </a:solidFill>
                <a:latin typeface="Arial"/>
                <a:ea typeface="Arial"/>
                <a:cs typeface="Arial"/>
                <a:sym typeface="Arial"/>
              </a:rPr>
              <a:t>Crtl+S</a:t>
            </a:r>
            <a:r>
              <a:rPr lang="en-US" sz="2300">
                <a:solidFill>
                  <a:srgbClr val="111111"/>
                </a:solidFill>
                <a:latin typeface="Arial"/>
                <a:ea typeface="Arial"/>
                <a:cs typeface="Arial"/>
                <a:sym typeface="Arial"/>
              </a:rPr>
              <a:t> to save:</a:t>
            </a:r>
            <a:endParaRPr/>
          </a:p>
        </p:txBody>
      </p:sp>
      <p:grpSp>
        <p:nvGrpSpPr>
          <p:cNvPr id="362" name="Google Shape;362;p30"/>
          <p:cNvGrpSpPr/>
          <p:nvPr/>
        </p:nvGrpSpPr>
        <p:grpSpPr>
          <a:xfrm>
            <a:off x="188709" y="1489637"/>
            <a:ext cx="11666959" cy="4247317"/>
            <a:chOff x="262521" y="1423635"/>
            <a:chExt cx="11666959" cy="4247317"/>
          </a:xfrm>
        </p:grpSpPr>
        <p:sp>
          <p:nvSpPr>
            <p:cNvPr id="363" name="Google Shape;363;p30"/>
            <p:cNvSpPr txBox="1"/>
            <p:nvPr/>
          </p:nvSpPr>
          <p:spPr>
            <a:xfrm>
              <a:off x="262521" y="1423635"/>
              <a:ext cx="11666959"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Project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Sdk</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Microsoft.NET.Sdk</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PropertyGroup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OutputType</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Exe</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OutputType</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TargetFramework</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net5.0</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TargetFramework</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PropertyGroup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PackageReference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Include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Microsoft.Data.SqlClient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Version</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2.1.2</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PackageReference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Include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Microsoft.Extensions.Configuration.Json</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Version</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5.0.0</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 /&gt;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None</a:t>
              </a:r>
              <a:r>
                <a:rPr lang="en-US" sz="1800">
                  <a:solidFill>
                    <a:srgbClr val="0000FF"/>
                  </a:solidFill>
                  <a:latin typeface="Consolas"/>
                  <a:ea typeface="Consolas"/>
                  <a:cs typeface="Consolas"/>
                  <a:sym typeface="Consolas"/>
                </a:rPr>
                <a:t> </a:t>
              </a:r>
              <a:r>
                <a:rPr lang="en-US" sz="1800">
                  <a:solidFill>
                    <a:srgbClr val="FF0000"/>
                  </a:solidFill>
                  <a:latin typeface="Consolas"/>
                  <a:ea typeface="Consolas"/>
                  <a:cs typeface="Consolas"/>
                  <a:sym typeface="Consolas"/>
                </a:rPr>
                <a:t>Update</a:t>
              </a:r>
              <a:r>
                <a:rPr lang="en-US" sz="1800">
                  <a:solidFill>
                    <a:srgbClr val="0000FF"/>
                  </a:solidFill>
                  <a:latin typeface="Consolas"/>
                  <a:ea typeface="Consolas"/>
                  <a:cs typeface="Consolas"/>
                  <a:sym typeface="Consolas"/>
                </a:rPr>
                <a:t>=</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appsettings.json</a:t>
              </a:r>
              <a:r>
                <a:rPr lang="en-US" sz="1800">
                  <a:solidFill>
                    <a:srgbClr val="000000"/>
                  </a:solidFill>
                  <a:latin typeface="Consolas"/>
                  <a:ea typeface="Consolas"/>
                  <a:cs typeface="Consolas"/>
                  <a:sym typeface="Consolas"/>
                </a:rPr>
                <a: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CopyToOutputDirectory</a:t>
              </a:r>
              <a:r>
                <a:rPr lang="en-US" sz="1800">
                  <a:solidFill>
                    <a:srgbClr val="0000FF"/>
                  </a:solidFill>
                  <a:latin typeface="Consolas"/>
                  <a:ea typeface="Consolas"/>
                  <a:cs typeface="Consolas"/>
                  <a:sym typeface="Consolas"/>
                </a:rPr>
                <a:t>&gt;</a:t>
              </a:r>
              <a:r>
                <a:rPr lang="en-US" sz="1800">
                  <a:solidFill>
                    <a:srgbClr val="000000"/>
                  </a:solidFill>
                  <a:latin typeface="Consolas"/>
                  <a:ea typeface="Consolas"/>
                  <a:cs typeface="Consolas"/>
                  <a:sym typeface="Consolas"/>
                </a:rPr>
                <a:t>Always</a:t>
              </a: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CopyToOutputDirectory</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None</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  &lt;/</a:t>
              </a:r>
              <a:r>
                <a:rPr lang="en-US" sz="1800">
                  <a:solidFill>
                    <a:srgbClr val="A31515"/>
                  </a:solidFill>
                  <a:latin typeface="Consolas"/>
                  <a:ea typeface="Consolas"/>
                  <a:cs typeface="Consolas"/>
                  <a:sym typeface="Consolas"/>
                </a:rPr>
                <a:t>ItemGroup</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1800">
                  <a:solidFill>
                    <a:srgbClr val="0000FF"/>
                  </a:solidFill>
                  <a:latin typeface="Consolas"/>
                  <a:ea typeface="Consolas"/>
                  <a:cs typeface="Consolas"/>
                  <a:sym typeface="Consolas"/>
                </a:rPr>
                <a:t>&lt;/</a:t>
              </a:r>
              <a:r>
                <a:rPr lang="en-US" sz="1800">
                  <a:solidFill>
                    <a:srgbClr val="A31515"/>
                  </a:solidFill>
                  <a:latin typeface="Consolas"/>
                  <a:ea typeface="Consolas"/>
                  <a:cs typeface="Consolas"/>
                  <a:sym typeface="Consolas"/>
                </a:rPr>
                <a:t>Project</a:t>
              </a:r>
              <a:r>
                <a:rPr lang="en-US" sz="1800">
                  <a:solidFill>
                    <a:srgbClr val="0000FF"/>
                  </a:solidFill>
                  <a:latin typeface="Consolas"/>
                  <a:ea typeface="Consolas"/>
                  <a:cs typeface="Consolas"/>
                  <a:sym typeface="Consolas"/>
                </a:rPr>
                <a:t>&gt;</a:t>
              </a:r>
              <a:endParaRPr sz="1800">
                <a:solidFill>
                  <a:srgbClr val="000000"/>
                </a:solidFill>
                <a:latin typeface="Consolas"/>
                <a:ea typeface="Consolas"/>
                <a:cs typeface="Consolas"/>
                <a:sym typeface="Consolas"/>
              </a:endParaRPr>
            </a:p>
          </p:txBody>
        </p:sp>
        <p:sp>
          <p:nvSpPr>
            <p:cNvPr id="364" name="Google Shape;364;p30"/>
            <p:cNvSpPr/>
            <p:nvPr/>
          </p:nvSpPr>
          <p:spPr>
            <a:xfrm>
              <a:off x="485582" y="3974049"/>
              <a:ext cx="7260544" cy="1374287"/>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65" name="Google Shape;365;p30"/>
          <p:cNvSpPr txBox="1"/>
          <p:nvPr/>
        </p:nvSpPr>
        <p:spPr>
          <a:xfrm>
            <a:off x="262521" y="5850091"/>
            <a:ext cx="11166740"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5. Write codes for the </a:t>
            </a:r>
            <a:r>
              <a:rPr b="1" lang="en-US" sz="2300">
                <a:solidFill>
                  <a:srgbClr val="111111"/>
                </a:solidFill>
                <a:latin typeface="Arial"/>
                <a:ea typeface="Arial"/>
                <a:cs typeface="Arial"/>
                <a:sym typeface="Arial"/>
              </a:rPr>
              <a:t>Program.cs </a:t>
            </a:r>
            <a:r>
              <a:rPr lang="en-US" sz="2300">
                <a:solidFill>
                  <a:srgbClr val="111111"/>
                </a:solidFill>
                <a:latin typeface="Arial"/>
                <a:ea typeface="Arial"/>
                <a:cs typeface="Arial"/>
                <a:sym typeface="Arial"/>
              </a:rPr>
              <a:t>as follows then press </a:t>
            </a:r>
            <a:r>
              <a:rPr b="1" lang="en-US" sz="2300">
                <a:solidFill>
                  <a:srgbClr val="111111"/>
                </a:solidFill>
                <a:latin typeface="Arial"/>
                <a:ea typeface="Arial"/>
                <a:cs typeface="Arial"/>
                <a:sym typeface="Arial"/>
              </a:rPr>
              <a:t>Crtl+F5</a:t>
            </a:r>
            <a:r>
              <a:rPr lang="en-US" sz="2300">
                <a:solidFill>
                  <a:srgbClr val="111111"/>
                </a:solidFill>
                <a:latin typeface="Arial"/>
                <a:ea typeface="Arial"/>
                <a:cs typeface="Arial"/>
                <a:sym typeface="Arial"/>
              </a:rPr>
              <a:t> to run project: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71" name="Google Shape;371;p3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72" name="Google Shape;372;p31"/>
          <p:cNvPicPr preferRelativeResize="0"/>
          <p:nvPr/>
        </p:nvPicPr>
        <p:blipFill rotWithShape="1">
          <a:blip r:embed="rId3">
            <a:alphaModFix/>
          </a:blip>
          <a:srcRect b="0" l="0" r="0" t="0"/>
          <a:stretch/>
        </p:blipFill>
        <p:spPr>
          <a:xfrm>
            <a:off x="2538698" y="21019"/>
            <a:ext cx="4270403" cy="1405252"/>
          </a:xfrm>
          <a:prstGeom prst="rect">
            <a:avLst/>
          </a:prstGeom>
          <a:noFill/>
          <a:ln cap="flat" cmpd="sng" w="25400">
            <a:solidFill>
              <a:srgbClr val="FF0000"/>
            </a:solidFill>
            <a:prstDash val="solid"/>
            <a:round/>
            <a:headEnd len="sm" w="sm" type="none"/>
            <a:tailEnd len="sm" w="sm" type="none"/>
          </a:ln>
        </p:spPr>
      </p:pic>
      <p:pic>
        <p:nvPicPr>
          <p:cNvPr id="373" name="Google Shape;373;p31"/>
          <p:cNvPicPr preferRelativeResize="0"/>
          <p:nvPr/>
        </p:nvPicPr>
        <p:blipFill rotWithShape="1">
          <a:blip r:embed="rId4">
            <a:alphaModFix/>
          </a:blip>
          <a:srcRect b="0" l="0" r="0" t="0"/>
          <a:stretch/>
        </p:blipFill>
        <p:spPr>
          <a:xfrm>
            <a:off x="2524212" y="1518609"/>
            <a:ext cx="8738982" cy="4909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79" name="Google Shape;379;p3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80" name="Google Shape;380;p32"/>
          <p:cNvPicPr preferRelativeResize="0"/>
          <p:nvPr/>
        </p:nvPicPr>
        <p:blipFill rotWithShape="1">
          <a:blip r:embed="rId3">
            <a:alphaModFix/>
          </a:blip>
          <a:srcRect b="0" l="0" r="0" t="0"/>
          <a:stretch/>
        </p:blipFill>
        <p:spPr>
          <a:xfrm>
            <a:off x="210207" y="989570"/>
            <a:ext cx="7803226" cy="5367692"/>
          </a:xfrm>
          <a:prstGeom prst="rect">
            <a:avLst/>
          </a:prstGeom>
          <a:noFill/>
          <a:ln>
            <a:noFill/>
          </a:ln>
        </p:spPr>
      </p:pic>
      <p:pic>
        <p:nvPicPr>
          <p:cNvPr id="381" name="Google Shape;381;p32"/>
          <p:cNvPicPr preferRelativeResize="0"/>
          <p:nvPr/>
        </p:nvPicPr>
        <p:blipFill rotWithShape="1">
          <a:blip r:embed="rId4">
            <a:alphaModFix/>
          </a:blip>
          <a:srcRect b="0" l="0" r="0" t="0"/>
          <a:stretch/>
        </p:blipFill>
        <p:spPr>
          <a:xfrm>
            <a:off x="8013433" y="3987059"/>
            <a:ext cx="4088454" cy="24095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87" name="Google Shape;387;p3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8" name="Google Shape;388;p33"/>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Connection Objects</a:t>
            </a:r>
            <a:endParaRPr b="1" sz="4000">
              <a:solidFill>
                <a:schemeClr val="dk1"/>
              </a:solidFill>
              <a:latin typeface="Arial"/>
              <a:ea typeface="Arial"/>
              <a:cs typeface="Arial"/>
              <a:sym typeface="Arial"/>
            </a:endParaRPr>
          </a:p>
        </p:txBody>
      </p:sp>
      <p:sp>
        <p:nvSpPr>
          <p:cNvPr id="389" name="Google Shape;389;p33"/>
          <p:cNvSpPr txBox="1"/>
          <p:nvPr/>
        </p:nvSpPr>
        <p:spPr>
          <a:xfrm>
            <a:off x="-84082" y="1366520"/>
            <a:ext cx="12023834" cy="232371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Establish a session with the data source</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ConnectionString property: identify the name of the machine we wish to connect to, required security settings, the name of the database on that machine, and other data provider–specific information</a:t>
            </a:r>
            <a:endParaRPr/>
          </a:p>
          <a:p>
            <a:pPr indent="0" lvl="0" marL="0" marR="0" rtl="0" algn="l">
              <a:spcBef>
                <a:spcPts val="600"/>
              </a:spcBef>
              <a:spcAft>
                <a:spcPts val="0"/>
              </a:spcAft>
              <a:buNone/>
            </a:pPr>
            <a:r>
              <a:rPr lang="en-US" sz="2600">
                <a:solidFill>
                  <a:srgbClr val="111111"/>
                </a:solidFill>
                <a:latin typeface="Arial"/>
                <a:ea typeface="Arial"/>
                <a:cs typeface="Arial"/>
                <a:sym typeface="Arial"/>
              </a:rPr>
              <a:t>   </a:t>
            </a:r>
            <a:endParaRPr/>
          </a:p>
        </p:txBody>
      </p:sp>
      <p:pic>
        <p:nvPicPr>
          <p:cNvPr id="390" name="Google Shape;390;p33"/>
          <p:cNvPicPr preferRelativeResize="0"/>
          <p:nvPr/>
        </p:nvPicPr>
        <p:blipFill rotWithShape="1">
          <a:blip r:embed="rId3">
            <a:alphaModFix/>
          </a:blip>
          <a:srcRect b="0" l="0" r="0" t="0"/>
          <a:stretch/>
        </p:blipFill>
        <p:spPr>
          <a:xfrm>
            <a:off x="1423657" y="5398186"/>
            <a:ext cx="9322913" cy="993003"/>
          </a:xfrm>
          <a:prstGeom prst="rect">
            <a:avLst/>
          </a:prstGeom>
          <a:noFill/>
          <a:ln>
            <a:noFill/>
          </a:ln>
        </p:spPr>
      </p:pic>
      <p:pic>
        <p:nvPicPr>
          <p:cNvPr id="391" name="Google Shape;391;p33"/>
          <p:cNvPicPr preferRelativeResize="0"/>
          <p:nvPr/>
        </p:nvPicPr>
        <p:blipFill rotWithShape="1">
          <a:blip r:embed="rId4">
            <a:alphaModFix/>
          </a:blip>
          <a:srcRect b="0" l="0" r="0" t="0"/>
          <a:stretch/>
        </p:blipFill>
        <p:spPr>
          <a:xfrm>
            <a:off x="6693162" y="3310679"/>
            <a:ext cx="5327796" cy="1650203"/>
          </a:xfrm>
          <a:prstGeom prst="rect">
            <a:avLst/>
          </a:prstGeom>
          <a:noFill/>
          <a:ln>
            <a:noFill/>
          </a:ln>
        </p:spPr>
      </p:pic>
      <p:graphicFrame>
        <p:nvGraphicFramePr>
          <p:cNvPr id="392" name="Google Shape;392;p33"/>
          <p:cNvGraphicFramePr/>
          <p:nvPr/>
        </p:nvGraphicFramePr>
        <p:xfrm>
          <a:off x="375582" y="3354164"/>
          <a:ext cx="3000000" cy="3000000"/>
        </p:xfrm>
        <a:graphic>
          <a:graphicData uri="http://schemas.openxmlformats.org/drawingml/2006/table">
            <a:tbl>
              <a:tblPr bandRow="1" firstRow="1">
                <a:noFill/>
                <a:tableStyleId>{364E9C30-BE78-46D5-8510-B476E527A886}</a:tableStyleId>
              </a:tblPr>
              <a:tblGrid>
                <a:gridCol w="1610875"/>
                <a:gridCol w="4247050"/>
              </a:tblGrid>
              <a:tr h="551675">
                <a:tc>
                  <a:txBody>
                    <a:bodyPr/>
                    <a:lstStyle/>
                    <a:p>
                      <a:pPr indent="0" lvl="0" marL="0" marR="0" rtl="0" algn="l">
                        <a:spcBef>
                          <a:spcPts val="0"/>
                        </a:spcBef>
                        <a:spcAft>
                          <a:spcPts val="0"/>
                        </a:spcAft>
                        <a:buNone/>
                      </a:pPr>
                      <a:r>
                        <a:rPr b="1" lang="en-US" sz="2000" u="none" cap="none" strike="noStrike"/>
                        <a:t>Properties</a:t>
                      </a:r>
                      <a:endParaRPr b="1" sz="20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b="0" lang="en-US" sz="2000"/>
                        <a:t>ConnectionString, State</a:t>
                      </a:r>
                      <a:endParaRPr b="0" sz="2000">
                        <a:solidFill>
                          <a:schemeClr val="dk1"/>
                        </a:solidFill>
                        <a:latin typeface="Arial"/>
                        <a:ea typeface="Arial"/>
                        <a:cs typeface="Arial"/>
                        <a:sym typeface="Arial"/>
                      </a:endParaRPr>
                    </a:p>
                  </a:txBody>
                  <a:tcPr marT="45725" marB="45725" marR="91450" marL="91450"/>
                </a:tc>
              </a:tr>
              <a:tr h="509975">
                <a:tc>
                  <a:txBody>
                    <a:bodyPr/>
                    <a:lstStyle/>
                    <a:p>
                      <a:pPr indent="0" lvl="0" marL="0" marR="0" rtl="0" algn="l">
                        <a:spcBef>
                          <a:spcPts val="0"/>
                        </a:spcBef>
                        <a:spcAft>
                          <a:spcPts val="0"/>
                        </a:spcAft>
                        <a:buNone/>
                      </a:pPr>
                      <a:r>
                        <a:rPr b="1" lang="en-US" sz="2000"/>
                        <a:t>Methods</a:t>
                      </a:r>
                      <a:endParaRPr b="1" sz="20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US" sz="2000">
                          <a:solidFill>
                            <a:schemeClr val="dk1"/>
                          </a:solidFill>
                        </a:rPr>
                        <a:t>CreateCommand,</a:t>
                      </a:r>
                      <a:r>
                        <a:rPr lang="en-US" sz="2000">
                          <a:solidFill>
                            <a:schemeClr val="dk1"/>
                          </a:solidFill>
                        </a:rPr>
                        <a:t> Open, Close</a:t>
                      </a:r>
                      <a:endParaRPr sz="2000">
                        <a:solidFill>
                          <a:schemeClr val="dk1"/>
                        </a:solidFill>
                        <a:latin typeface="Arial"/>
                        <a:ea typeface="Arial"/>
                        <a:cs typeface="Arial"/>
                        <a:sym typeface="Arial"/>
                      </a:endParaRPr>
                    </a:p>
                  </a:txBody>
                  <a:tcPr marT="45725" marB="45725" marR="91450" marL="91450"/>
                </a:tc>
              </a:tr>
              <a:tr h="509975">
                <a:tc>
                  <a:txBody>
                    <a:bodyPr/>
                    <a:lstStyle/>
                    <a:p>
                      <a:pPr indent="0" lvl="0" marL="0" marR="0" rtl="0" algn="l">
                        <a:spcBef>
                          <a:spcPts val="0"/>
                        </a:spcBef>
                        <a:spcAft>
                          <a:spcPts val="0"/>
                        </a:spcAft>
                        <a:buNone/>
                      </a:pPr>
                      <a:r>
                        <a:rPr b="1" lang="en-US" sz="2000"/>
                        <a:t>Event</a:t>
                      </a:r>
                      <a:endParaRPr b="1" sz="2000">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Arial"/>
                        <a:buNone/>
                      </a:pPr>
                      <a:r>
                        <a:rPr lang="en-US" sz="2000">
                          <a:solidFill>
                            <a:schemeClr val="dk1"/>
                          </a:solidFill>
                        </a:rPr>
                        <a:t>StateChange</a:t>
                      </a:r>
                      <a:endParaRPr sz="2000">
                        <a:solidFill>
                          <a:schemeClr val="dk1"/>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398" name="Google Shape;398;p3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9" name="Google Shape;399;p34"/>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ConnectionStringBuilder Objects</a:t>
            </a:r>
            <a:endParaRPr b="1" sz="4000">
              <a:solidFill>
                <a:schemeClr val="dk1"/>
              </a:solidFill>
              <a:latin typeface="Arial"/>
              <a:ea typeface="Arial"/>
              <a:cs typeface="Arial"/>
              <a:sym typeface="Arial"/>
            </a:endParaRPr>
          </a:p>
        </p:txBody>
      </p:sp>
      <p:sp>
        <p:nvSpPr>
          <p:cNvPr id="400" name="Google Shape;400;p34"/>
          <p:cNvSpPr txBox="1"/>
          <p:nvPr/>
        </p:nvSpPr>
        <p:spPr>
          <a:xfrm>
            <a:off x="-73572" y="1387540"/>
            <a:ext cx="12023834"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.NET compliant data providers support connection string builder objects, which allow us to establish the name-value pairs using strongly typed   </a:t>
            </a:r>
            <a:endParaRPr/>
          </a:p>
        </p:txBody>
      </p:sp>
      <p:pic>
        <p:nvPicPr>
          <p:cNvPr id="401" name="Google Shape;401;p34"/>
          <p:cNvPicPr preferRelativeResize="0"/>
          <p:nvPr/>
        </p:nvPicPr>
        <p:blipFill rotWithShape="1">
          <a:blip r:embed="rId3">
            <a:alphaModFix/>
          </a:blip>
          <a:srcRect b="0" l="0" r="0" t="0"/>
          <a:stretch/>
        </p:blipFill>
        <p:spPr>
          <a:xfrm>
            <a:off x="1161754" y="2576380"/>
            <a:ext cx="9527765" cy="320431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07" name="Google Shape;407;p3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8" name="Google Shape;408;p35"/>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Command Objects</a:t>
            </a:r>
            <a:endParaRPr b="1" sz="4000">
              <a:solidFill>
                <a:schemeClr val="dk1"/>
              </a:solidFill>
              <a:latin typeface="Arial"/>
              <a:ea typeface="Arial"/>
              <a:cs typeface="Arial"/>
              <a:sym typeface="Arial"/>
            </a:endParaRPr>
          </a:p>
        </p:txBody>
      </p:sp>
      <p:sp>
        <p:nvSpPr>
          <p:cNvPr id="409" name="Google Shape;409;p35"/>
          <p:cNvSpPr txBox="1"/>
          <p:nvPr/>
        </p:nvSpPr>
        <p:spPr>
          <a:xfrm>
            <a:off x="-84083" y="1366520"/>
            <a:ext cx="12170979" cy="5201424"/>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SqlCommand,which derives from DbCommand, is an OO representation of a SQL query, table name, or stored procedure</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Parameterized queries execute much faster than a literal SQL string, in that they are parsed exactly once. To associate a parameter within a SQL query to a member in the command object’s parameters collection, prefix the SQL text parameter with an at </a:t>
            </a:r>
            <a:r>
              <a:rPr b="1" lang="en-US" sz="2600">
                <a:solidFill>
                  <a:srgbClr val="111111"/>
                </a:solidFill>
                <a:latin typeface="Arial"/>
                <a:ea typeface="Arial"/>
                <a:cs typeface="Arial"/>
                <a:sym typeface="Arial"/>
              </a:rPr>
              <a:t> @</a:t>
            </a:r>
            <a:r>
              <a:rPr lang="en-US" sz="2600">
                <a:solidFill>
                  <a:srgbClr val="111111"/>
                </a:solidFill>
                <a:latin typeface="Arial"/>
                <a:ea typeface="Arial"/>
                <a:cs typeface="Arial"/>
                <a:sym typeface="Arial"/>
              </a:rPr>
              <a:t> symbol</a:t>
            </a:r>
            <a:endParaRPr/>
          </a:p>
          <a:p>
            <a:pPr indent="-342900" lvl="0" marL="342900" marR="0" rtl="0" algn="just">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type of command is specified using the CommandType property, which includes:</a:t>
            </a:r>
            <a:endParaRPr/>
          </a:p>
          <a:p>
            <a:pPr indent="-230187" lvl="0" marL="514350" marR="0" rtl="0" algn="l">
              <a:spcBef>
                <a:spcPts val="1600"/>
              </a:spcBef>
              <a:spcAft>
                <a:spcPts val="0"/>
              </a:spcAft>
              <a:buClr>
                <a:srgbClr val="973735"/>
              </a:buClr>
              <a:buSzPts val="1610"/>
              <a:buFont typeface="Noto Sans Symbols"/>
              <a:buChar char="▪"/>
            </a:pPr>
            <a:r>
              <a:rPr b="1" lang="en-US" sz="2300">
                <a:solidFill>
                  <a:schemeClr val="dk1"/>
                </a:solidFill>
                <a:latin typeface="Arial"/>
                <a:ea typeface="Arial"/>
                <a:cs typeface="Arial"/>
                <a:sym typeface="Arial"/>
              </a:rPr>
              <a:t>StoredProcedure</a:t>
            </a:r>
            <a:r>
              <a:rPr lang="en-US" sz="2300">
                <a:solidFill>
                  <a:schemeClr val="dk1"/>
                </a:solidFill>
                <a:latin typeface="Arial"/>
                <a:ea typeface="Arial"/>
                <a:cs typeface="Arial"/>
                <a:sym typeface="Arial"/>
              </a:rPr>
              <a:t>: The name of a stored procedure</a:t>
            </a:r>
            <a:endParaRPr/>
          </a:p>
          <a:p>
            <a:pPr indent="-230187" lvl="0" marL="514350" marR="0" rtl="0" algn="l">
              <a:spcBef>
                <a:spcPts val="1300"/>
              </a:spcBef>
              <a:spcAft>
                <a:spcPts val="0"/>
              </a:spcAft>
              <a:buClr>
                <a:srgbClr val="973735"/>
              </a:buClr>
              <a:buSzPts val="1610"/>
              <a:buFont typeface="Noto Sans Symbols"/>
              <a:buChar char="▪"/>
            </a:pPr>
            <a:r>
              <a:rPr b="1" lang="en-US" sz="2300">
                <a:solidFill>
                  <a:schemeClr val="dk1"/>
                </a:solidFill>
                <a:latin typeface="Arial"/>
                <a:ea typeface="Arial"/>
                <a:cs typeface="Arial"/>
                <a:sym typeface="Arial"/>
              </a:rPr>
              <a:t>TableDirect</a:t>
            </a:r>
            <a:r>
              <a:rPr lang="en-US" sz="2300">
                <a:solidFill>
                  <a:schemeClr val="dk1"/>
                </a:solidFill>
                <a:latin typeface="Arial"/>
                <a:ea typeface="Arial"/>
                <a:cs typeface="Arial"/>
                <a:sym typeface="Arial"/>
              </a:rPr>
              <a:t>: The name of a table</a:t>
            </a:r>
            <a:endParaRPr/>
          </a:p>
          <a:p>
            <a:pPr indent="-230187" lvl="0" marL="514350" marR="0" rtl="0" algn="l">
              <a:spcBef>
                <a:spcPts val="1300"/>
              </a:spcBef>
              <a:spcAft>
                <a:spcPts val="0"/>
              </a:spcAft>
              <a:buClr>
                <a:srgbClr val="973735"/>
              </a:buClr>
              <a:buSzPts val="1610"/>
              <a:buFont typeface="Noto Sans Symbols"/>
              <a:buChar char="▪"/>
            </a:pPr>
            <a:r>
              <a:rPr b="1" lang="en-US" sz="2300">
                <a:solidFill>
                  <a:schemeClr val="dk1"/>
                </a:solidFill>
                <a:latin typeface="Arial"/>
                <a:ea typeface="Arial"/>
                <a:cs typeface="Arial"/>
                <a:sym typeface="Arial"/>
              </a:rPr>
              <a:t>Text</a:t>
            </a:r>
            <a:r>
              <a:rPr lang="en-US" sz="2300">
                <a:solidFill>
                  <a:schemeClr val="dk1"/>
                </a:solidFill>
                <a:latin typeface="Arial"/>
                <a:ea typeface="Arial"/>
                <a:cs typeface="Arial"/>
                <a:sym typeface="Arial"/>
              </a:rPr>
              <a:t>: An SQL text command(Default)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15" name="Google Shape;415;p3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16" name="Google Shape;416;p36"/>
          <p:cNvGraphicFramePr/>
          <p:nvPr/>
        </p:nvGraphicFramePr>
        <p:xfrm>
          <a:off x="362607" y="1361394"/>
          <a:ext cx="3000000" cy="3000000"/>
        </p:xfrm>
        <a:graphic>
          <a:graphicData uri="http://schemas.openxmlformats.org/drawingml/2006/table">
            <a:tbl>
              <a:tblPr>
                <a:noFill/>
                <a:tableStyleId>{D87CF9B2-4BE6-4980-BE40-F6C8F65D9E69}</a:tableStyleId>
              </a:tblPr>
              <a:tblGrid>
                <a:gridCol w="2253600"/>
                <a:gridCol w="9213200"/>
              </a:tblGrid>
              <a:tr h="232825">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Member</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357275">
                <a:tc>
                  <a:txBody>
                    <a:bodyPr/>
                    <a:lstStyle/>
                    <a:p>
                      <a:pPr indent="0" lvl="0" marL="0" marR="0" rtl="0" algn="just">
                        <a:lnSpc>
                          <a:spcPct val="107000"/>
                        </a:lnSpc>
                        <a:spcBef>
                          <a:spcPts val="0"/>
                        </a:spcBef>
                        <a:spcAft>
                          <a:spcPts val="0"/>
                        </a:spcAft>
                        <a:buNone/>
                      </a:pPr>
                      <a:r>
                        <a:rPr lang="en-US" sz="1800"/>
                        <a:t>CommandTimeout</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a:t>Gets or sets the time to wait while executing the command before terminating the attempt and generating an error. The default is 30 seconds</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39175">
                <a:tc>
                  <a:txBody>
                    <a:bodyPr/>
                    <a:lstStyle/>
                    <a:p>
                      <a:pPr indent="0" lvl="0" marL="0" marR="0" rtl="0" algn="just">
                        <a:lnSpc>
                          <a:spcPct val="107000"/>
                        </a:lnSpc>
                        <a:spcBef>
                          <a:spcPts val="0"/>
                        </a:spcBef>
                        <a:spcAft>
                          <a:spcPts val="0"/>
                        </a:spcAft>
                        <a:buNone/>
                      </a:pPr>
                      <a:r>
                        <a:rPr lang="en-US" sz="1800"/>
                        <a:t>Connection</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Gets or sets the DbConnection used by this instance of the DbCommand</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25225">
                <a:tc>
                  <a:txBody>
                    <a:bodyPr/>
                    <a:lstStyle/>
                    <a:p>
                      <a:pPr indent="0" lvl="0" marL="0" marR="0" rtl="0" algn="just">
                        <a:lnSpc>
                          <a:spcPct val="107000"/>
                        </a:lnSpc>
                        <a:spcBef>
                          <a:spcPts val="0"/>
                        </a:spcBef>
                        <a:spcAft>
                          <a:spcPts val="0"/>
                        </a:spcAft>
                        <a:buNone/>
                      </a:pPr>
                      <a:r>
                        <a:rPr lang="en-US" sz="1800"/>
                        <a:t>Parameters</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just">
                        <a:lnSpc>
                          <a:spcPct val="107000"/>
                        </a:lnSpc>
                        <a:spcBef>
                          <a:spcPts val="0"/>
                        </a:spcBef>
                        <a:spcAft>
                          <a:spcPts val="0"/>
                        </a:spcAft>
                        <a:buNone/>
                      </a:pPr>
                      <a:r>
                        <a:rPr lang="en-US" sz="1800"/>
                        <a:t>Gets the collection of DbParameter objects used for a parameterized query</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62750">
                <a:tc>
                  <a:txBody>
                    <a:bodyPr/>
                    <a:lstStyle/>
                    <a:p>
                      <a:pPr indent="0" lvl="0" marL="0" marR="0" rtl="0" algn="just">
                        <a:lnSpc>
                          <a:spcPct val="107000"/>
                        </a:lnSpc>
                        <a:spcBef>
                          <a:spcPts val="0"/>
                        </a:spcBef>
                        <a:spcAft>
                          <a:spcPts val="0"/>
                        </a:spcAft>
                        <a:buNone/>
                      </a:pPr>
                      <a:r>
                        <a:rPr lang="en-US" sz="1800"/>
                        <a:t>Cancel()</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Cancels the execution of a command</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67725">
                <a:tc>
                  <a:txBody>
                    <a:bodyPr/>
                    <a:lstStyle/>
                    <a:p>
                      <a:pPr indent="0" lvl="0" marL="0" marR="0" rtl="0" algn="just">
                        <a:lnSpc>
                          <a:spcPct val="107000"/>
                        </a:lnSpc>
                        <a:spcBef>
                          <a:spcPts val="0"/>
                        </a:spcBef>
                        <a:spcAft>
                          <a:spcPts val="0"/>
                        </a:spcAft>
                        <a:buNone/>
                      </a:pPr>
                      <a:r>
                        <a:rPr lang="en-US" sz="1800"/>
                        <a:t>ExecuteReader() </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Executes a SQL query and returns the data provider’s DbDataReader object, which provides forward-only, read-only access for the result of the query</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09425">
                <a:tc>
                  <a:txBody>
                    <a:bodyPr/>
                    <a:lstStyle/>
                    <a:p>
                      <a:pPr indent="0" lvl="0" marL="0" marR="0" rtl="0" algn="just">
                        <a:lnSpc>
                          <a:spcPct val="107000"/>
                        </a:lnSpc>
                        <a:spcBef>
                          <a:spcPts val="0"/>
                        </a:spcBef>
                        <a:spcAft>
                          <a:spcPts val="0"/>
                        </a:spcAft>
                        <a:buNone/>
                      </a:pPr>
                      <a:r>
                        <a:rPr lang="en-US" sz="1800"/>
                        <a:t>ExecuteNonQuery()</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Executes a SQL nonquery (e.g., an insert, update, delete, or create table)</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67725">
                <a:tc>
                  <a:txBody>
                    <a:bodyPr/>
                    <a:lstStyle/>
                    <a:p>
                      <a:pPr indent="0" lvl="0" marL="0" marR="0" rtl="0" algn="just">
                        <a:lnSpc>
                          <a:spcPct val="107000"/>
                        </a:lnSpc>
                        <a:spcBef>
                          <a:spcPts val="0"/>
                        </a:spcBef>
                        <a:spcAft>
                          <a:spcPts val="0"/>
                        </a:spcAft>
                        <a:buNone/>
                      </a:pPr>
                      <a:r>
                        <a:rPr lang="en-US" sz="1800"/>
                        <a:t>ExecuteScalar() </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A lightweight version of the ExecuteReader() method that was designed specifically for singleton queries (e.g., obtaining a record count)</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16075">
                <a:tc>
                  <a:txBody>
                    <a:bodyPr/>
                    <a:lstStyle/>
                    <a:p>
                      <a:pPr indent="0" lvl="0" marL="0" marR="0" rtl="0" algn="just">
                        <a:lnSpc>
                          <a:spcPct val="107000"/>
                        </a:lnSpc>
                        <a:spcBef>
                          <a:spcPts val="0"/>
                        </a:spcBef>
                        <a:spcAft>
                          <a:spcPts val="0"/>
                        </a:spcAft>
                        <a:buNone/>
                      </a:pPr>
                      <a:r>
                        <a:rPr lang="en-US" sz="1800"/>
                        <a:t>Prepare()</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just">
                        <a:lnSpc>
                          <a:spcPct val="107000"/>
                        </a:lnSpc>
                        <a:spcBef>
                          <a:spcPts val="0"/>
                        </a:spcBef>
                        <a:spcAft>
                          <a:spcPts val="0"/>
                        </a:spcAft>
                        <a:buNone/>
                      </a:pPr>
                      <a:r>
                        <a:rPr lang="en-US" sz="1800"/>
                        <a:t>Creates a prepared (or compiled) version of the command on the data source. As we might know, a </a:t>
                      </a:r>
                      <a:r>
                        <a:rPr i="1" lang="en-US" sz="1800"/>
                        <a:t>prepared query </a:t>
                      </a:r>
                      <a:r>
                        <a:rPr lang="en-US" sz="1800"/>
                        <a:t>executes slightly faster and is useful when we need to execute the same query multiple times (typically with different parameters each time)</a:t>
                      </a:r>
                      <a:endParaRPr sz="1800">
                        <a:latin typeface="Calibri"/>
                        <a:ea typeface="Calibri"/>
                        <a:cs typeface="Calibri"/>
                        <a:sym typeface="Calibri"/>
                      </a:endParaRPr>
                    </a:p>
                  </a:txBody>
                  <a:tcPr marT="0" marB="0" marR="57300" marL="5730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
        <p:nvSpPr>
          <p:cNvPr id="417" name="Google Shape;417;p36"/>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Command Objects</a:t>
            </a:r>
            <a:endParaRPr b="1" sz="40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23" name="Google Shape;423;p3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4" name="Google Shape;424;p37"/>
          <p:cNvSpPr txBox="1"/>
          <p:nvPr/>
        </p:nvSpPr>
        <p:spPr>
          <a:xfrm>
            <a:off x="-52550" y="1509365"/>
            <a:ext cx="12244550" cy="4834913"/>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b="1" lang="en-US" sz="2600">
                <a:solidFill>
                  <a:srgbClr val="111111"/>
                </a:solidFill>
                <a:latin typeface="Arial"/>
                <a:ea typeface="Arial"/>
                <a:cs typeface="Arial"/>
                <a:sym typeface="Arial"/>
              </a:rPr>
              <a:t>ADO.NET DataSet </a:t>
            </a:r>
            <a:r>
              <a:rPr lang="en-US" sz="2600">
                <a:solidFill>
                  <a:srgbClr val="111111"/>
                </a:solidFill>
                <a:latin typeface="Arial"/>
                <a:ea typeface="Arial"/>
                <a:cs typeface="Arial"/>
                <a:sym typeface="Arial"/>
              </a:rPr>
              <a:t>is explicitly designed for data access independent of any data source. As a result, it can be used with multiple and differing data sources, used with </a:t>
            </a:r>
            <a:r>
              <a:rPr b="1" lang="en-US" sz="2600">
                <a:solidFill>
                  <a:srgbClr val="111111"/>
                </a:solidFill>
                <a:latin typeface="Arial"/>
                <a:ea typeface="Arial"/>
                <a:cs typeface="Arial"/>
                <a:sym typeface="Arial"/>
              </a:rPr>
              <a:t>XML</a:t>
            </a:r>
            <a:r>
              <a:rPr lang="en-US" sz="2600">
                <a:solidFill>
                  <a:srgbClr val="111111"/>
                </a:solidFill>
                <a:latin typeface="Arial"/>
                <a:ea typeface="Arial"/>
                <a:cs typeface="Arial"/>
                <a:sym typeface="Arial"/>
              </a:rPr>
              <a:t> data, or used to manage data local to the application</a:t>
            </a:r>
            <a:endParaRPr/>
          </a:p>
          <a:p>
            <a:pPr indent="-342900" lvl="0" marL="342900" marR="0" rtl="0" algn="just">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 is central to supporting disconnected, distributed data scenarios with ADO.NET</a:t>
            </a:r>
            <a:endParaRPr/>
          </a:p>
          <a:p>
            <a:pPr indent="-342900" lvl="0" marL="342900" marR="0" rtl="0" algn="just">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is a memory-resident representation of data that provides a consistent relational programming model regardless of the data source</a:t>
            </a:r>
            <a:endParaRPr/>
          </a:p>
        </p:txBody>
      </p:sp>
      <p:sp>
        <p:nvSpPr>
          <p:cNvPr id="425" name="Google Shape;425;p37"/>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DataSet</a:t>
            </a:r>
            <a:endParaRPr b="1" sz="40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31" name="Google Shape;431;p3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2" name="Google Shape;432;p38"/>
          <p:cNvSpPr txBox="1"/>
          <p:nvPr/>
        </p:nvSpPr>
        <p:spPr>
          <a:xfrm>
            <a:off x="210208" y="72000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DataSet</a:t>
            </a:r>
            <a:endParaRPr b="1" sz="4000">
              <a:solidFill>
                <a:schemeClr val="dk1"/>
              </a:solidFill>
              <a:latin typeface="Arial"/>
              <a:ea typeface="Arial"/>
              <a:cs typeface="Arial"/>
              <a:sym typeface="Arial"/>
            </a:endParaRPr>
          </a:p>
        </p:txBody>
      </p:sp>
      <p:sp>
        <p:nvSpPr>
          <p:cNvPr id="433" name="Google Shape;433;p38"/>
          <p:cNvSpPr txBox="1"/>
          <p:nvPr/>
        </p:nvSpPr>
        <p:spPr>
          <a:xfrm>
            <a:off x="-31530" y="1295439"/>
            <a:ext cx="7168054" cy="361919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DataSet contains a collection of one or more </a:t>
            </a:r>
            <a:r>
              <a:rPr b="1" lang="en-US" sz="2600">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objects consisting of rows and columns of data, and also </a:t>
            </a:r>
            <a:r>
              <a:rPr i="1" lang="en-US" sz="2600">
                <a:solidFill>
                  <a:srgbClr val="111111"/>
                </a:solidFill>
                <a:latin typeface="Arial"/>
                <a:ea typeface="Arial"/>
                <a:cs typeface="Arial"/>
                <a:sym typeface="Arial"/>
              </a:rPr>
              <a:t>primary key</a:t>
            </a:r>
            <a:r>
              <a:rPr lang="en-US" sz="2600">
                <a:solidFill>
                  <a:srgbClr val="111111"/>
                </a:solidFill>
                <a:latin typeface="Arial"/>
                <a:ea typeface="Arial"/>
                <a:cs typeface="Arial"/>
                <a:sym typeface="Arial"/>
              </a:rPr>
              <a:t>, </a:t>
            </a:r>
            <a:r>
              <a:rPr i="1" lang="en-US" sz="2600">
                <a:solidFill>
                  <a:srgbClr val="111111"/>
                </a:solidFill>
                <a:latin typeface="Arial"/>
                <a:ea typeface="Arial"/>
                <a:cs typeface="Arial"/>
                <a:sym typeface="Arial"/>
              </a:rPr>
              <a:t>foreign key, constraint, </a:t>
            </a:r>
            <a:r>
              <a:rPr lang="en-US" sz="2600">
                <a:solidFill>
                  <a:srgbClr val="111111"/>
                </a:solidFill>
                <a:latin typeface="Arial"/>
                <a:ea typeface="Arial"/>
                <a:cs typeface="Arial"/>
                <a:sym typeface="Arial"/>
              </a:rPr>
              <a:t>and</a:t>
            </a:r>
            <a:r>
              <a:rPr i="1" lang="en-US" sz="2600">
                <a:solidFill>
                  <a:srgbClr val="111111"/>
                </a:solidFill>
                <a:latin typeface="Arial"/>
                <a:ea typeface="Arial"/>
                <a:cs typeface="Arial"/>
                <a:sym typeface="Arial"/>
              </a:rPr>
              <a:t> relation</a:t>
            </a:r>
            <a:r>
              <a:rPr lang="en-US" sz="2600">
                <a:solidFill>
                  <a:srgbClr val="111111"/>
                </a:solidFill>
                <a:latin typeface="Arial"/>
                <a:ea typeface="Arial"/>
                <a:cs typeface="Arial"/>
                <a:sym typeface="Arial"/>
              </a:rPr>
              <a:t> information about the data in the </a:t>
            </a:r>
            <a:r>
              <a:rPr b="1" lang="en-US" sz="2600">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objects</a:t>
            </a:r>
            <a:endParaRPr/>
          </a:p>
        </p:txBody>
      </p:sp>
      <p:pic>
        <p:nvPicPr>
          <p:cNvPr id="434" name="Google Shape;434;p38"/>
          <p:cNvPicPr preferRelativeResize="0"/>
          <p:nvPr/>
        </p:nvPicPr>
        <p:blipFill rotWithShape="1">
          <a:blip r:embed="rId3">
            <a:alphaModFix/>
          </a:blip>
          <a:srcRect b="0" l="0" r="0" t="0"/>
          <a:stretch/>
        </p:blipFill>
        <p:spPr>
          <a:xfrm>
            <a:off x="7323864" y="1505509"/>
            <a:ext cx="4857626" cy="48912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40" name="Google Shape;440;p3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1" name="Google Shape;441;p39"/>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The DataSet</a:t>
            </a:r>
            <a:endParaRPr b="1" sz="4000">
              <a:solidFill>
                <a:schemeClr val="dk1"/>
              </a:solidFill>
              <a:latin typeface="Arial"/>
              <a:ea typeface="Arial"/>
              <a:cs typeface="Arial"/>
              <a:sym typeface="Arial"/>
            </a:endParaRPr>
          </a:p>
        </p:txBody>
      </p:sp>
      <p:pic>
        <p:nvPicPr>
          <p:cNvPr id="442" name="Google Shape;442;p39"/>
          <p:cNvPicPr preferRelativeResize="0"/>
          <p:nvPr/>
        </p:nvPicPr>
        <p:blipFill rotWithShape="1">
          <a:blip r:embed="rId3">
            <a:alphaModFix/>
          </a:blip>
          <a:srcRect b="0" l="0" r="0" t="0"/>
          <a:stretch/>
        </p:blipFill>
        <p:spPr>
          <a:xfrm>
            <a:off x="1999113" y="1237829"/>
            <a:ext cx="8193774" cy="52022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18" name="Google Shape;118;p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9" name="Google Shape;119;p4"/>
          <p:cNvPicPr preferRelativeResize="0"/>
          <p:nvPr/>
        </p:nvPicPr>
        <p:blipFill rotWithShape="1">
          <a:blip r:embed="rId3">
            <a:alphaModFix/>
          </a:blip>
          <a:srcRect b="0" l="0" r="0" t="0"/>
          <a:stretch/>
        </p:blipFill>
        <p:spPr>
          <a:xfrm>
            <a:off x="9047080" y="3520628"/>
            <a:ext cx="2382180" cy="2920760"/>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a:off x="610727" y="3520628"/>
            <a:ext cx="7419177" cy="2917340"/>
          </a:xfrm>
          <a:prstGeom prst="rect">
            <a:avLst/>
          </a:prstGeom>
          <a:noFill/>
          <a:ln>
            <a:noFill/>
          </a:ln>
        </p:spPr>
      </p:pic>
      <p:pic>
        <p:nvPicPr>
          <p:cNvPr id="121" name="Google Shape;121;p4"/>
          <p:cNvPicPr preferRelativeResize="0"/>
          <p:nvPr/>
        </p:nvPicPr>
        <p:blipFill rotWithShape="1">
          <a:blip r:embed="rId5">
            <a:alphaModFix/>
          </a:blip>
          <a:srcRect b="0" l="0" r="0" t="0"/>
          <a:stretch/>
        </p:blipFill>
        <p:spPr>
          <a:xfrm>
            <a:off x="268190" y="1019118"/>
            <a:ext cx="11752367" cy="2480822"/>
          </a:xfrm>
          <a:prstGeom prst="rect">
            <a:avLst/>
          </a:prstGeom>
          <a:noFill/>
          <a:ln>
            <a:noFill/>
          </a:ln>
        </p:spPr>
      </p:pic>
      <p:sp>
        <p:nvSpPr>
          <p:cNvPr id="122" name="Google Shape;122;p4"/>
          <p:cNvSpPr txBox="1"/>
          <p:nvPr/>
        </p:nvSpPr>
        <p:spPr>
          <a:xfrm>
            <a:off x="256943" y="629930"/>
            <a:ext cx="8918588" cy="346457"/>
          </a:xfrm>
          <a:prstGeom prst="rect">
            <a:avLst/>
          </a:prstGeom>
          <a:solidFill>
            <a:schemeClr val="lt1"/>
          </a:solidFill>
          <a:ln>
            <a:noFill/>
          </a:ln>
        </p:spPr>
        <p:txBody>
          <a:bodyPr anchorCtr="0" anchor="ctr" bIns="45700" lIns="91425" spcFirstLastPara="1" rIns="91425" wrap="square" tIns="45700">
            <a:noAutofit/>
          </a:bodyPr>
          <a:lstStyle/>
          <a:p>
            <a:pPr indent="-168275" lvl="0" marL="168275" marR="0" rtl="0" algn="l">
              <a:lnSpc>
                <a:spcPct val="100000"/>
              </a:lnSpc>
              <a:spcBef>
                <a:spcPts val="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Create a sample database named </a:t>
            </a:r>
            <a:r>
              <a:rPr b="1" lang="en-US" sz="2300">
                <a:solidFill>
                  <a:schemeClr val="dk1"/>
                </a:solidFill>
                <a:latin typeface="Arial"/>
                <a:ea typeface="Arial"/>
                <a:cs typeface="Arial"/>
                <a:sym typeface="Arial"/>
              </a:rPr>
              <a:t>MyStore</a:t>
            </a:r>
            <a:r>
              <a:rPr lang="en-US" sz="2300">
                <a:solidFill>
                  <a:schemeClr val="dk1"/>
                </a:solidFill>
                <a:latin typeface="Arial"/>
                <a:ea typeface="Arial"/>
                <a:cs typeface="Arial"/>
                <a:sym typeface="Arial"/>
              </a:rPr>
              <a:t> for demonstrations</a:t>
            </a:r>
            <a:endParaRPr sz="23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48" name="Google Shape;448;p4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9" name="Google Shape;449;p40"/>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DataAdapter Objects</a:t>
            </a:r>
            <a:endParaRPr b="1" sz="4000">
              <a:solidFill>
                <a:schemeClr val="dk1"/>
              </a:solidFill>
              <a:latin typeface="Arial"/>
              <a:ea typeface="Arial"/>
              <a:cs typeface="Arial"/>
              <a:sym typeface="Arial"/>
            </a:endParaRPr>
          </a:p>
        </p:txBody>
      </p:sp>
      <p:sp>
        <p:nvSpPr>
          <p:cNvPr id="450" name="Google Shape;450;p40"/>
          <p:cNvSpPr txBox="1"/>
          <p:nvPr/>
        </p:nvSpPr>
        <p:spPr>
          <a:xfrm>
            <a:off x="-1" y="1358153"/>
            <a:ext cx="12086896" cy="497059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(which extends the abstract </a:t>
            </a:r>
            <a:r>
              <a:rPr b="1" lang="en-US" sz="2600">
                <a:solidFill>
                  <a:srgbClr val="111111"/>
                </a:solidFill>
                <a:latin typeface="Arial"/>
                <a:ea typeface="Arial"/>
                <a:cs typeface="Arial"/>
                <a:sym typeface="Arial"/>
              </a:rPr>
              <a:t>DbDataAdapter</a:t>
            </a:r>
            <a:r>
              <a:rPr lang="en-US" sz="2600">
                <a:solidFill>
                  <a:srgbClr val="111111"/>
                </a:solidFill>
                <a:latin typeface="Arial"/>
                <a:ea typeface="Arial"/>
                <a:cs typeface="Arial"/>
                <a:sym typeface="Arial"/>
              </a:rPr>
              <a:t>) is used to fetch and update data</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objects make use of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objects to move data between the caller and data source</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DataAdapter objects move </a:t>
            </a:r>
            <a:r>
              <a:rPr b="1" lang="en-US" sz="2600">
                <a:solidFill>
                  <a:srgbClr val="111111"/>
                </a:solidFill>
                <a:latin typeface="Arial"/>
                <a:ea typeface="Arial"/>
                <a:cs typeface="Arial"/>
                <a:sym typeface="Arial"/>
              </a:rPr>
              <a:t>DataSets</a:t>
            </a:r>
            <a:r>
              <a:rPr lang="en-US" sz="2600">
                <a:solidFill>
                  <a:srgbClr val="111111"/>
                </a:solidFill>
                <a:latin typeface="Arial"/>
                <a:ea typeface="Arial"/>
                <a:cs typeface="Arial"/>
                <a:sym typeface="Arial"/>
              </a:rPr>
              <a:t> to and from the client tier</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DataAdapter handles the database connection automatically and keeps the connection open for the shortest possible amount of time</a:t>
            </a:r>
            <a:endParaRPr/>
          </a:p>
          <a:p>
            <a:pPr indent="-342900" lvl="0" marL="342900" marR="0" rtl="0" algn="just">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Once the caller receives 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object, the connection is completely disconnected from the </a:t>
            </a:r>
            <a:r>
              <a:rPr b="1" lang="en-US" sz="2600">
                <a:solidFill>
                  <a:srgbClr val="111111"/>
                </a:solidFill>
                <a:latin typeface="Arial"/>
                <a:ea typeface="Arial"/>
                <a:cs typeface="Arial"/>
                <a:sym typeface="Arial"/>
              </a:rPr>
              <a:t>DBMS</a:t>
            </a:r>
            <a:r>
              <a:rPr lang="en-US" sz="2600">
                <a:solidFill>
                  <a:srgbClr val="111111"/>
                </a:solidFill>
                <a:latin typeface="Arial"/>
                <a:ea typeface="Arial"/>
                <a:cs typeface="Arial"/>
                <a:sym typeface="Arial"/>
              </a:rPr>
              <a:t> and left with a local copy of the remote data</a:t>
            </a:r>
            <a:endParaRPr/>
          </a:p>
          <a:p>
            <a:pPr indent="-342900" lvl="0" marL="342900" marR="0" rtl="0" algn="just">
              <a:spcBef>
                <a:spcPts val="3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caller is free to insert, delete, or update rows from a given </a:t>
            </a:r>
            <a:r>
              <a:rPr b="1" lang="en-US" sz="2600">
                <a:solidFill>
                  <a:srgbClr val="111111"/>
                </a:solidFill>
                <a:latin typeface="Arial"/>
                <a:ea typeface="Arial"/>
                <a:cs typeface="Arial"/>
                <a:sym typeface="Arial"/>
              </a:rPr>
              <a:t>DataTable</a:t>
            </a:r>
            <a:r>
              <a:rPr lang="en-US" sz="2600">
                <a:solidFill>
                  <a:srgbClr val="111111"/>
                </a:solidFill>
                <a:latin typeface="Arial"/>
                <a:ea typeface="Arial"/>
                <a:cs typeface="Arial"/>
                <a:sym typeface="Arial"/>
              </a:rPr>
              <a:t>, but the physical database is not updated until the caller explicitly passes the </a:t>
            </a:r>
            <a:r>
              <a:rPr b="1" lang="en-US" sz="2600">
                <a:solidFill>
                  <a:srgbClr val="111111"/>
                </a:solidFill>
                <a:latin typeface="Arial"/>
                <a:ea typeface="Arial"/>
                <a:cs typeface="Arial"/>
                <a:sym typeface="Arial"/>
              </a:rPr>
              <a:t>DataSet</a:t>
            </a:r>
            <a:r>
              <a:rPr lang="en-US" sz="2600">
                <a:solidFill>
                  <a:srgbClr val="111111"/>
                </a:solidFill>
                <a:latin typeface="Arial"/>
                <a:ea typeface="Arial"/>
                <a:cs typeface="Arial"/>
                <a:sym typeface="Arial"/>
              </a:rPr>
              <a:t> to the data adapter for updating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1"/>
          <p:cNvSpPr txBox="1"/>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Disconnected Data Access Demonstration</a:t>
            </a:r>
            <a:endParaRPr b="1" sz="4000">
              <a:solidFill>
                <a:schemeClr val="accent2"/>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62" name="Google Shape;462;p4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3" name="Google Shape;463;p42"/>
          <p:cNvSpPr txBox="1"/>
          <p:nvPr/>
        </p:nvSpPr>
        <p:spPr>
          <a:xfrm>
            <a:off x="188708" y="635471"/>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b="1" lang="en-US" sz="2300">
                <a:solidFill>
                  <a:srgbClr val="111111"/>
                </a:solidFill>
                <a:latin typeface="Arial"/>
                <a:ea typeface="Arial"/>
                <a:cs typeface="Arial"/>
                <a:sym typeface="Arial"/>
              </a:rPr>
              <a:t>DemoDisconnectedLayer </a:t>
            </a:r>
            <a:r>
              <a:rPr lang="en-US" sz="2300">
                <a:solidFill>
                  <a:srgbClr val="111111"/>
                </a:solidFill>
                <a:latin typeface="Arial"/>
                <a:ea typeface="Arial"/>
                <a:cs typeface="Arial"/>
                <a:sym typeface="Arial"/>
              </a:rPr>
              <a:t>includes a form named </a:t>
            </a:r>
            <a:r>
              <a:rPr b="1" lang="en-US" sz="2300">
                <a:solidFill>
                  <a:srgbClr val="111111"/>
                </a:solidFill>
                <a:latin typeface="Arial"/>
                <a:ea typeface="Arial"/>
                <a:cs typeface="Arial"/>
                <a:sym typeface="Arial"/>
              </a:rPr>
              <a:t>frmMyStore</a:t>
            </a:r>
            <a:r>
              <a:rPr lang="en-US" sz="2300">
                <a:solidFill>
                  <a:srgbClr val="111111"/>
                </a:solidFill>
                <a:latin typeface="Arial"/>
                <a:ea typeface="Arial"/>
                <a:cs typeface="Arial"/>
                <a:sym typeface="Arial"/>
              </a:rPr>
              <a:t> and has controls as follows :  </a:t>
            </a:r>
            <a:endParaRPr/>
          </a:p>
        </p:txBody>
      </p:sp>
      <p:sp>
        <p:nvSpPr>
          <p:cNvPr id="464" name="Google Shape;464;p42"/>
          <p:cNvSpPr txBox="1"/>
          <p:nvPr/>
        </p:nvSpPr>
        <p:spPr>
          <a:xfrm>
            <a:off x="0" y="5391532"/>
            <a:ext cx="1200329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rgbClr val="111111"/>
                </a:solidFill>
                <a:latin typeface="Arial"/>
                <a:ea typeface="Arial"/>
                <a:cs typeface="Arial"/>
                <a:sym typeface="Arial"/>
              </a:rPr>
              <a:t>2.Trigger </a:t>
            </a:r>
            <a:r>
              <a:rPr b="1" lang="en-US" sz="2300">
                <a:solidFill>
                  <a:srgbClr val="111111"/>
                </a:solidFill>
                <a:latin typeface="Arial"/>
                <a:ea typeface="Arial"/>
                <a:cs typeface="Arial"/>
                <a:sym typeface="Arial"/>
              </a:rPr>
              <a:t>Click </a:t>
            </a:r>
            <a:r>
              <a:rPr lang="en-US" sz="2300">
                <a:solidFill>
                  <a:srgbClr val="111111"/>
                </a:solidFill>
                <a:latin typeface="Arial"/>
                <a:ea typeface="Arial"/>
                <a:cs typeface="Arial"/>
                <a:sym typeface="Arial"/>
              </a:rPr>
              <a:t>event of the buttons</a:t>
            </a:r>
            <a:r>
              <a:rPr lang="en-US" sz="2400">
                <a:solidFill>
                  <a:srgbClr val="111111"/>
                </a:solidFill>
                <a:latin typeface="Arial"/>
                <a:ea typeface="Arial"/>
                <a:cs typeface="Arial"/>
                <a:sym typeface="Arial"/>
              </a:rPr>
              <a:t>: </a:t>
            </a:r>
            <a:r>
              <a:rPr b="1" lang="en-US" sz="2400">
                <a:solidFill>
                  <a:srgbClr val="111111"/>
                </a:solidFill>
                <a:latin typeface="Arial"/>
                <a:ea typeface="Arial"/>
                <a:cs typeface="Arial"/>
                <a:sym typeface="Arial"/>
              </a:rPr>
              <a:t>btnClose</a:t>
            </a:r>
            <a:r>
              <a:rPr lang="en-US" sz="2400">
                <a:solidFill>
                  <a:srgbClr val="111111"/>
                </a:solidFill>
                <a:latin typeface="Arial"/>
                <a:ea typeface="Arial"/>
                <a:cs typeface="Arial"/>
                <a:sym typeface="Arial"/>
              </a:rPr>
              <a:t>, </a:t>
            </a:r>
            <a:r>
              <a:rPr b="1" lang="en-US" sz="2400">
                <a:solidFill>
                  <a:srgbClr val="111111"/>
                </a:solidFill>
                <a:latin typeface="Arial"/>
                <a:ea typeface="Arial"/>
                <a:cs typeface="Arial"/>
                <a:sym typeface="Arial"/>
              </a:rPr>
              <a:t>btnViewProducts</a:t>
            </a:r>
            <a:r>
              <a:rPr lang="en-US" sz="2400">
                <a:solidFill>
                  <a:srgbClr val="111111"/>
                </a:solidFill>
                <a:latin typeface="Arial"/>
                <a:ea typeface="Arial"/>
                <a:cs typeface="Arial"/>
                <a:sym typeface="Arial"/>
              </a:rPr>
              <a:t>, and </a:t>
            </a:r>
            <a:r>
              <a:rPr b="1" lang="en-US" sz="2400">
                <a:solidFill>
                  <a:srgbClr val="111111"/>
                </a:solidFill>
                <a:latin typeface="Arial"/>
                <a:ea typeface="Arial"/>
                <a:cs typeface="Arial"/>
                <a:sym typeface="Arial"/>
              </a:rPr>
              <a:t>btnViewCategories</a:t>
            </a:r>
            <a:endParaRPr b="1" sz="2300">
              <a:solidFill>
                <a:srgbClr val="111111"/>
              </a:solidFill>
              <a:latin typeface="Arial"/>
              <a:ea typeface="Arial"/>
              <a:cs typeface="Arial"/>
              <a:sym typeface="Arial"/>
            </a:endParaRPr>
          </a:p>
        </p:txBody>
      </p:sp>
      <p:grpSp>
        <p:nvGrpSpPr>
          <p:cNvPr id="465" name="Google Shape;465;p42"/>
          <p:cNvGrpSpPr/>
          <p:nvPr/>
        </p:nvGrpSpPr>
        <p:grpSpPr>
          <a:xfrm>
            <a:off x="650458" y="1659969"/>
            <a:ext cx="11173681" cy="3538062"/>
            <a:chOff x="650458" y="1659969"/>
            <a:chExt cx="11173681" cy="3538062"/>
          </a:xfrm>
        </p:grpSpPr>
        <p:pic>
          <p:nvPicPr>
            <p:cNvPr id="466" name="Google Shape;466;p42"/>
            <p:cNvPicPr preferRelativeResize="0"/>
            <p:nvPr/>
          </p:nvPicPr>
          <p:blipFill rotWithShape="1">
            <a:blip r:embed="rId3">
              <a:alphaModFix/>
            </a:blip>
            <a:srcRect b="0" l="0" r="0" t="0"/>
            <a:stretch/>
          </p:blipFill>
          <p:spPr>
            <a:xfrm>
              <a:off x="8567411" y="2101143"/>
              <a:ext cx="3256728" cy="2574262"/>
            </a:xfrm>
            <a:prstGeom prst="rect">
              <a:avLst/>
            </a:prstGeom>
            <a:noFill/>
            <a:ln>
              <a:noFill/>
            </a:ln>
          </p:spPr>
        </p:pic>
        <p:pic>
          <p:nvPicPr>
            <p:cNvPr id="467" name="Google Shape;467;p42"/>
            <p:cNvPicPr preferRelativeResize="0"/>
            <p:nvPr/>
          </p:nvPicPr>
          <p:blipFill rotWithShape="1">
            <a:blip r:embed="rId4">
              <a:alphaModFix/>
            </a:blip>
            <a:srcRect b="0" l="0" r="0" t="0"/>
            <a:stretch/>
          </p:blipFill>
          <p:spPr>
            <a:xfrm>
              <a:off x="650458" y="1659969"/>
              <a:ext cx="6116823" cy="3538062"/>
            </a:xfrm>
            <a:prstGeom prst="rect">
              <a:avLst/>
            </a:prstGeom>
            <a:noFill/>
            <a:ln>
              <a:noFill/>
            </a:ln>
          </p:spPr>
        </p:pic>
        <p:cxnSp>
          <p:nvCxnSpPr>
            <p:cNvPr id="468" name="Google Shape;468;p42"/>
            <p:cNvCxnSpPr/>
            <p:nvPr/>
          </p:nvCxnSpPr>
          <p:spPr>
            <a:xfrm rot="10800000">
              <a:off x="6044177" y="3693549"/>
              <a:ext cx="3068783" cy="0"/>
            </a:xfrm>
            <a:prstGeom prst="straightConnector1">
              <a:avLst/>
            </a:prstGeom>
            <a:noFill/>
            <a:ln cap="flat" cmpd="sng" w="19050">
              <a:solidFill>
                <a:srgbClr val="FF0000"/>
              </a:solidFill>
              <a:prstDash val="solid"/>
              <a:miter lim="800000"/>
              <a:headEnd len="sm" w="sm" type="none"/>
              <a:tailEnd len="med" w="med" type="triangle"/>
            </a:ln>
          </p:spPr>
        </p:cxnSp>
        <p:cxnSp>
          <p:nvCxnSpPr>
            <p:cNvPr id="469" name="Google Shape;469;p42"/>
            <p:cNvCxnSpPr/>
            <p:nvPr/>
          </p:nvCxnSpPr>
          <p:spPr>
            <a:xfrm rot="10800000">
              <a:off x="2406442" y="2481152"/>
              <a:ext cx="6733854" cy="1488244"/>
            </a:xfrm>
            <a:prstGeom prst="bentConnector3">
              <a:avLst>
                <a:gd fmla="val 100053" name="adj1"/>
              </a:avLst>
            </a:prstGeom>
            <a:noFill/>
            <a:ln cap="flat" cmpd="sng" w="19050">
              <a:solidFill>
                <a:srgbClr val="FF0000"/>
              </a:solidFill>
              <a:prstDash val="solid"/>
              <a:miter lim="800000"/>
              <a:headEnd len="sm" w="sm" type="none"/>
              <a:tailEnd len="med" w="med" type="triangle"/>
            </a:ln>
          </p:spPr>
        </p:cxnSp>
        <p:cxnSp>
          <p:nvCxnSpPr>
            <p:cNvPr id="470" name="Google Shape;470;p42"/>
            <p:cNvCxnSpPr/>
            <p:nvPr/>
          </p:nvCxnSpPr>
          <p:spPr>
            <a:xfrm rot="10800000">
              <a:off x="4702838" y="2501603"/>
              <a:ext cx="4437459" cy="1724334"/>
            </a:xfrm>
            <a:prstGeom prst="bentConnector3">
              <a:avLst>
                <a:gd fmla="val 99976" name="adj1"/>
              </a:avLst>
            </a:prstGeom>
            <a:noFill/>
            <a:ln cap="flat" cmpd="sng" w="25400">
              <a:solidFill>
                <a:srgbClr val="0070C0"/>
              </a:solidFill>
              <a:prstDash val="solid"/>
              <a:miter lim="800000"/>
              <a:headEnd len="sm" w="sm" type="none"/>
              <a:tailEnd len="med" w="med" type="triangle"/>
            </a:ln>
          </p:spPr>
        </p:cxnSp>
        <p:cxnSp>
          <p:nvCxnSpPr>
            <p:cNvPr id="471" name="Google Shape;471;p42"/>
            <p:cNvCxnSpPr/>
            <p:nvPr/>
          </p:nvCxnSpPr>
          <p:spPr>
            <a:xfrm flipH="1">
              <a:off x="4242391" y="4594259"/>
              <a:ext cx="5684716" cy="295458"/>
            </a:xfrm>
            <a:prstGeom prst="bentConnector3">
              <a:avLst>
                <a:gd fmla="val -126" name="adj1"/>
              </a:avLst>
            </a:prstGeom>
            <a:noFill/>
            <a:ln cap="flat" cmpd="sng" w="19050">
              <a:solidFill>
                <a:srgbClr val="FF0000"/>
              </a:solidFill>
              <a:prstDash val="solid"/>
              <a:miter lim="800000"/>
              <a:headEnd len="sm" w="sm" type="none"/>
              <a:tailEnd len="med" w="med" type="triangl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77" name="Google Shape;477;p4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8" name="Google Shape;478;p43"/>
          <p:cNvSpPr txBox="1"/>
          <p:nvPr/>
        </p:nvSpPr>
        <p:spPr>
          <a:xfrm>
            <a:off x="188709" y="1219865"/>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4. Install </a:t>
            </a:r>
            <a:r>
              <a:rPr b="1" lang="en-US" sz="2300">
                <a:solidFill>
                  <a:srgbClr val="111111"/>
                </a:solidFill>
                <a:latin typeface="Arial"/>
                <a:ea typeface="Arial"/>
                <a:cs typeface="Arial"/>
                <a:sym typeface="Arial"/>
              </a:rPr>
              <a:t>Microsoft.Data.SqlClient </a:t>
            </a:r>
            <a:r>
              <a:rPr lang="en-US" sz="2300">
                <a:solidFill>
                  <a:srgbClr val="111111"/>
                </a:solidFill>
                <a:latin typeface="Arial"/>
                <a:ea typeface="Arial"/>
                <a:cs typeface="Arial"/>
                <a:sym typeface="Arial"/>
              </a:rPr>
              <a:t>package  from Nuget package</a:t>
            </a:r>
            <a:endParaRPr/>
          </a:p>
        </p:txBody>
      </p:sp>
      <p:sp>
        <p:nvSpPr>
          <p:cNvPr id="479" name="Google Shape;479;p43"/>
          <p:cNvSpPr txBox="1"/>
          <p:nvPr/>
        </p:nvSpPr>
        <p:spPr>
          <a:xfrm>
            <a:off x="188710" y="669807"/>
            <a:ext cx="12003290" cy="44627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300">
                <a:solidFill>
                  <a:srgbClr val="111111"/>
                </a:solidFill>
                <a:latin typeface="Arial"/>
                <a:ea typeface="Arial"/>
                <a:cs typeface="Arial"/>
                <a:sym typeface="Arial"/>
              </a:rPr>
              <a:t>3.Trigger </a:t>
            </a:r>
            <a:r>
              <a:rPr b="1" lang="en-US" sz="2300">
                <a:solidFill>
                  <a:srgbClr val="111111"/>
                </a:solidFill>
                <a:latin typeface="Arial"/>
                <a:ea typeface="Arial"/>
                <a:cs typeface="Arial"/>
                <a:sym typeface="Arial"/>
              </a:rPr>
              <a:t>Load</a:t>
            </a:r>
            <a:r>
              <a:rPr lang="en-US" sz="2300">
                <a:solidFill>
                  <a:srgbClr val="111111"/>
                </a:solidFill>
                <a:latin typeface="Arial"/>
                <a:ea typeface="Arial"/>
                <a:cs typeface="Arial"/>
                <a:sym typeface="Arial"/>
              </a:rPr>
              <a:t> event of the </a:t>
            </a:r>
            <a:r>
              <a:rPr b="1" lang="en-US" sz="2300">
                <a:solidFill>
                  <a:srgbClr val="111111"/>
                </a:solidFill>
                <a:latin typeface="Arial"/>
                <a:ea typeface="Arial"/>
                <a:cs typeface="Arial"/>
                <a:sym typeface="Arial"/>
              </a:rPr>
              <a:t>frmMyStore</a:t>
            </a:r>
            <a:r>
              <a:rPr lang="en-US" sz="2300">
                <a:solidFill>
                  <a:srgbClr val="111111"/>
                </a:solidFill>
                <a:latin typeface="Arial"/>
                <a:ea typeface="Arial"/>
                <a:cs typeface="Arial"/>
                <a:sym typeface="Arial"/>
              </a:rPr>
              <a:t> form</a:t>
            </a:r>
            <a:endParaRPr b="1" sz="2300">
              <a:solidFill>
                <a:srgbClr val="111111"/>
              </a:solidFill>
              <a:latin typeface="Arial"/>
              <a:ea typeface="Arial"/>
              <a:cs typeface="Arial"/>
              <a:sym typeface="Arial"/>
            </a:endParaRPr>
          </a:p>
        </p:txBody>
      </p:sp>
      <p:sp>
        <p:nvSpPr>
          <p:cNvPr id="480" name="Google Shape;480;p43"/>
          <p:cNvSpPr txBox="1"/>
          <p:nvPr/>
        </p:nvSpPr>
        <p:spPr>
          <a:xfrm>
            <a:off x="188709" y="1775117"/>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5. Write codes in </a:t>
            </a:r>
            <a:r>
              <a:rPr b="1" lang="en-US" sz="2300">
                <a:solidFill>
                  <a:srgbClr val="111111"/>
                </a:solidFill>
                <a:latin typeface="Arial"/>
                <a:ea typeface="Arial"/>
                <a:cs typeface="Arial"/>
                <a:sym typeface="Arial"/>
              </a:rPr>
              <a:t>frmMyStore.cs </a:t>
            </a:r>
            <a:r>
              <a:rPr lang="en-US" sz="2300">
                <a:solidFill>
                  <a:srgbClr val="111111"/>
                </a:solidFill>
                <a:latin typeface="Arial"/>
                <a:ea typeface="Arial"/>
                <a:cs typeface="Arial"/>
                <a:sym typeface="Arial"/>
              </a:rPr>
              <a:t>as follows then press </a:t>
            </a:r>
            <a:r>
              <a:rPr b="1" lang="en-US" sz="2300">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a:p>
        </p:txBody>
      </p:sp>
      <p:grpSp>
        <p:nvGrpSpPr>
          <p:cNvPr id="481" name="Google Shape;481;p43"/>
          <p:cNvGrpSpPr/>
          <p:nvPr/>
        </p:nvGrpSpPr>
        <p:grpSpPr>
          <a:xfrm>
            <a:off x="182088" y="2465934"/>
            <a:ext cx="11825068" cy="3857824"/>
            <a:chOff x="205238" y="2477509"/>
            <a:chExt cx="11825068" cy="3857824"/>
          </a:xfrm>
        </p:grpSpPr>
        <p:pic>
          <p:nvPicPr>
            <p:cNvPr id="482" name="Google Shape;482;p43"/>
            <p:cNvPicPr preferRelativeResize="0"/>
            <p:nvPr/>
          </p:nvPicPr>
          <p:blipFill rotWithShape="1">
            <a:blip r:embed="rId3">
              <a:alphaModFix/>
            </a:blip>
            <a:srcRect b="0" l="0" r="0" t="0"/>
            <a:stretch/>
          </p:blipFill>
          <p:spPr>
            <a:xfrm>
              <a:off x="205238" y="2477509"/>
              <a:ext cx="11802397" cy="3857824"/>
            </a:xfrm>
            <a:prstGeom prst="rect">
              <a:avLst/>
            </a:prstGeom>
            <a:noFill/>
            <a:ln>
              <a:noFill/>
            </a:ln>
          </p:spPr>
        </p:pic>
        <p:sp>
          <p:nvSpPr>
            <p:cNvPr id="483" name="Google Shape;483;p43"/>
            <p:cNvSpPr/>
            <p:nvPr/>
          </p:nvSpPr>
          <p:spPr>
            <a:xfrm>
              <a:off x="1034144" y="4023007"/>
              <a:ext cx="10996162" cy="274320"/>
            </a:xfrm>
            <a:prstGeom prst="rect">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489" name="Google Shape;489;p4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90" name="Google Shape;490;p44"/>
          <p:cNvGrpSpPr/>
          <p:nvPr/>
        </p:nvGrpSpPr>
        <p:grpSpPr>
          <a:xfrm>
            <a:off x="825717" y="922850"/>
            <a:ext cx="8532861" cy="2581298"/>
            <a:chOff x="752147" y="891320"/>
            <a:chExt cx="8532861" cy="2581298"/>
          </a:xfrm>
        </p:grpSpPr>
        <p:pic>
          <p:nvPicPr>
            <p:cNvPr id="491" name="Google Shape;491;p44"/>
            <p:cNvPicPr preferRelativeResize="0"/>
            <p:nvPr/>
          </p:nvPicPr>
          <p:blipFill rotWithShape="1">
            <a:blip r:embed="rId3">
              <a:alphaModFix/>
            </a:blip>
            <a:srcRect b="0" l="0" r="0" t="0"/>
            <a:stretch/>
          </p:blipFill>
          <p:spPr>
            <a:xfrm>
              <a:off x="752147" y="891320"/>
              <a:ext cx="8532861" cy="2581298"/>
            </a:xfrm>
            <a:prstGeom prst="rect">
              <a:avLst/>
            </a:prstGeom>
            <a:noFill/>
            <a:ln>
              <a:noFill/>
            </a:ln>
          </p:spPr>
        </p:pic>
        <p:sp>
          <p:nvSpPr>
            <p:cNvPr id="492" name="Google Shape;492;p44"/>
            <p:cNvSpPr/>
            <p:nvPr/>
          </p:nvSpPr>
          <p:spPr>
            <a:xfrm>
              <a:off x="1555533" y="2382939"/>
              <a:ext cx="4749926" cy="29214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93" name="Google Shape;493;p44"/>
          <p:cNvGrpSpPr/>
          <p:nvPr/>
        </p:nvGrpSpPr>
        <p:grpSpPr>
          <a:xfrm>
            <a:off x="819909" y="3616999"/>
            <a:ext cx="4813636" cy="2758934"/>
            <a:chOff x="819909" y="3616999"/>
            <a:chExt cx="4813636" cy="2758934"/>
          </a:xfrm>
        </p:grpSpPr>
        <p:pic>
          <p:nvPicPr>
            <p:cNvPr id="494" name="Google Shape;494;p44"/>
            <p:cNvPicPr preferRelativeResize="0"/>
            <p:nvPr/>
          </p:nvPicPr>
          <p:blipFill rotWithShape="1">
            <a:blip r:embed="rId4">
              <a:alphaModFix/>
            </a:blip>
            <a:srcRect b="0" l="0" r="0" t="0"/>
            <a:stretch/>
          </p:blipFill>
          <p:spPr>
            <a:xfrm>
              <a:off x="819909" y="3616999"/>
              <a:ext cx="4813636" cy="2758934"/>
            </a:xfrm>
            <a:prstGeom prst="rect">
              <a:avLst/>
            </a:prstGeom>
            <a:noFill/>
            <a:ln>
              <a:noFill/>
            </a:ln>
          </p:spPr>
        </p:pic>
        <p:sp>
          <p:nvSpPr>
            <p:cNvPr id="495" name="Google Shape;495;p44"/>
            <p:cNvSpPr/>
            <p:nvPr/>
          </p:nvSpPr>
          <p:spPr>
            <a:xfrm>
              <a:off x="1566042" y="3977330"/>
              <a:ext cx="1282261" cy="310891"/>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96" name="Google Shape;496;p44"/>
          <p:cNvGrpSpPr/>
          <p:nvPr/>
        </p:nvGrpSpPr>
        <p:grpSpPr>
          <a:xfrm>
            <a:off x="6926302" y="3616999"/>
            <a:ext cx="4832315" cy="2758934"/>
            <a:chOff x="6926302" y="3616999"/>
            <a:chExt cx="4832315" cy="2758934"/>
          </a:xfrm>
        </p:grpSpPr>
        <p:pic>
          <p:nvPicPr>
            <p:cNvPr id="497" name="Google Shape;497;p44"/>
            <p:cNvPicPr preferRelativeResize="0"/>
            <p:nvPr/>
          </p:nvPicPr>
          <p:blipFill rotWithShape="1">
            <a:blip r:embed="rId5">
              <a:alphaModFix/>
            </a:blip>
            <a:srcRect b="0" l="0" r="0" t="0"/>
            <a:stretch/>
          </p:blipFill>
          <p:spPr>
            <a:xfrm>
              <a:off x="6926302" y="3616999"/>
              <a:ext cx="4832315" cy="2758934"/>
            </a:xfrm>
            <a:prstGeom prst="rect">
              <a:avLst/>
            </a:prstGeom>
            <a:noFill/>
            <a:ln>
              <a:noFill/>
            </a:ln>
          </p:spPr>
        </p:pic>
        <p:sp>
          <p:nvSpPr>
            <p:cNvPr id="498" name="Google Shape;498;p44"/>
            <p:cNvSpPr/>
            <p:nvPr/>
          </p:nvSpPr>
          <p:spPr>
            <a:xfrm>
              <a:off x="9580181" y="3955474"/>
              <a:ext cx="1282261" cy="310891"/>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499" name="Google Shape;499;p44"/>
          <p:cNvSpPr/>
          <p:nvPr/>
        </p:nvSpPr>
        <p:spPr>
          <a:xfrm>
            <a:off x="1629103" y="1370613"/>
            <a:ext cx="4749926" cy="292144"/>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05" name="Google Shape;505;p4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6" name="Google Shape;506;p45"/>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DataTable Objects</a:t>
            </a:r>
            <a:endParaRPr b="1" sz="4000">
              <a:solidFill>
                <a:schemeClr val="dk1"/>
              </a:solidFill>
              <a:latin typeface="Arial"/>
              <a:ea typeface="Arial"/>
              <a:cs typeface="Arial"/>
              <a:sym typeface="Arial"/>
            </a:endParaRPr>
          </a:p>
        </p:txBody>
      </p:sp>
      <p:sp>
        <p:nvSpPr>
          <p:cNvPr id="507" name="Google Shape;507;p45"/>
          <p:cNvSpPr txBox="1"/>
          <p:nvPr/>
        </p:nvSpPr>
        <p:spPr>
          <a:xfrm>
            <a:off x="210208" y="1267289"/>
            <a:ext cx="11719033" cy="89255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DataTable class in ADO.NET is a database table representation and provides a collection of columns and rows to store data in a grid form</a:t>
            </a:r>
            <a:endParaRPr/>
          </a:p>
        </p:txBody>
      </p:sp>
      <p:graphicFrame>
        <p:nvGraphicFramePr>
          <p:cNvPr id="508" name="Google Shape;508;p45"/>
          <p:cNvGraphicFramePr/>
          <p:nvPr/>
        </p:nvGraphicFramePr>
        <p:xfrm>
          <a:off x="6249140" y="2172023"/>
          <a:ext cx="3000000" cy="3000000"/>
        </p:xfrm>
        <a:graphic>
          <a:graphicData uri="http://schemas.openxmlformats.org/drawingml/2006/table">
            <a:tbl>
              <a:tblPr>
                <a:noFill/>
                <a:tableStyleId>{D87CF9B2-4BE6-4980-BE40-F6C8F65D9E69}</a:tableStyleId>
              </a:tblPr>
              <a:tblGrid>
                <a:gridCol w="1883175"/>
                <a:gridCol w="3975600"/>
              </a:tblGrid>
              <a:tr h="232825">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Method</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357275">
                <a:tc>
                  <a:txBody>
                    <a:bodyPr/>
                    <a:lstStyle/>
                    <a:p>
                      <a:pPr indent="0" lvl="0" marL="0" marR="0" rtl="0" algn="l">
                        <a:spcBef>
                          <a:spcPts val="0"/>
                        </a:spcBef>
                        <a:spcAft>
                          <a:spcPts val="0"/>
                        </a:spcAft>
                        <a:buNone/>
                      </a:pPr>
                      <a:r>
                        <a:rPr lang="en-US" sz="1800"/>
                        <a:t>AcceptChanges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Commits all the changes made since last AcceptChanges was called</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385400">
                <a:tc>
                  <a:txBody>
                    <a:bodyPr/>
                    <a:lstStyle/>
                    <a:p>
                      <a:pPr indent="0" lvl="0" marL="0" marR="0" rtl="0" algn="l">
                        <a:spcBef>
                          <a:spcPts val="0"/>
                        </a:spcBef>
                        <a:spcAft>
                          <a:spcPts val="0"/>
                        </a:spcAft>
                        <a:buNone/>
                      </a:pPr>
                      <a:r>
                        <a:rPr lang="en-US" sz="1800"/>
                        <a:t>Clear</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Deletes all data table data</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25225">
                <a:tc>
                  <a:txBody>
                    <a:bodyPr/>
                    <a:lstStyle/>
                    <a:p>
                      <a:pPr indent="0" lvl="0" marL="0" marR="0" rtl="0" algn="l">
                        <a:spcBef>
                          <a:spcPts val="0"/>
                        </a:spcBef>
                        <a:spcAft>
                          <a:spcPts val="0"/>
                        </a:spcAft>
                        <a:buNone/>
                      </a:pPr>
                      <a:r>
                        <a:rPr lang="en-US" sz="1800"/>
                        <a:t>Clone</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Creates a clone of a DataTable including its schema</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62750">
                <a:tc>
                  <a:txBody>
                    <a:bodyPr/>
                    <a:lstStyle/>
                    <a:p>
                      <a:pPr indent="0" lvl="0" marL="0" marR="0" rtl="0" algn="l">
                        <a:spcBef>
                          <a:spcPts val="0"/>
                        </a:spcBef>
                        <a:spcAft>
                          <a:spcPts val="0"/>
                        </a:spcAft>
                        <a:buNone/>
                      </a:pPr>
                      <a:r>
                        <a:rPr lang="en-US" sz="1800"/>
                        <a:t>Copy</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Copies a data table including its schema</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667725">
                <a:tc>
                  <a:txBody>
                    <a:bodyPr/>
                    <a:lstStyle/>
                    <a:p>
                      <a:pPr indent="0" lvl="0" marL="0" marR="0" rtl="0" algn="l">
                        <a:spcBef>
                          <a:spcPts val="0"/>
                        </a:spcBef>
                        <a:spcAft>
                          <a:spcPts val="0"/>
                        </a:spcAft>
                        <a:buNone/>
                      </a:pPr>
                      <a:r>
                        <a:rPr lang="en-US" sz="1800"/>
                        <a:t>NewRow</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Creates a new row, which is later added by calling the Rows.Add method</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09425">
                <a:tc>
                  <a:txBody>
                    <a:bodyPr/>
                    <a:lstStyle/>
                    <a:p>
                      <a:pPr indent="0" lvl="0" marL="0" marR="0" rtl="0" algn="l">
                        <a:spcBef>
                          <a:spcPts val="0"/>
                        </a:spcBef>
                        <a:spcAft>
                          <a:spcPts val="0"/>
                        </a:spcAft>
                        <a:buNone/>
                      </a:pPr>
                      <a:r>
                        <a:rPr lang="en-US" sz="1800"/>
                        <a:t>RejectChanges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Reject all changed made after last AcceptChanges was called</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graphicFrame>
        <p:nvGraphicFramePr>
          <p:cNvPr id="509" name="Google Shape;509;p45"/>
          <p:cNvGraphicFramePr/>
          <p:nvPr/>
        </p:nvGraphicFramePr>
        <p:xfrm>
          <a:off x="84084" y="2164661"/>
          <a:ext cx="3000000" cy="3000000"/>
        </p:xfrm>
        <a:graphic>
          <a:graphicData uri="http://schemas.openxmlformats.org/drawingml/2006/table">
            <a:tbl>
              <a:tblPr>
                <a:noFill/>
                <a:tableStyleId>{D87CF9B2-4BE6-4980-BE40-F6C8F65D9E69}</a:tableStyleId>
              </a:tblPr>
              <a:tblGrid>
                <a:gridCol w="1723700"/>
                <a:gridCol w="4288225"/>
              </a:tblGrid>
              <a:tr h="306550">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Properties</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401575">
                <a:tc>
                  <a:txBody>
                    <a:bodyPr/>
                    <a:lstStyle/>
                    <a:p>
                      <a:pPr indent="0" lvl="0" marL="0" marR="0" rtl="0" algn="l">
                        <a:spcBef>
                          <a:spcPts val="0"/>
                        </a:spcBef>
                        <a:spcAft>
                          <a:spcPts val="0"/>
                        </a:spcAft>
                        <a:buNone/>
                      </a:pPr>
                      <a:r>
                        <a:rPr lang="en-US" sz="1800"/>
                        <a:t>Columns</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Represents all table columns</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28325">
                <a:tc>
                  <a:txBody>
                    <a:bodyPr/>
                    <a:lstStyle/>
                    <a:p>
                      <a:pPr indent="0" lvl="0" marL="0" marR="0" rtl="0" algn="l">
                        <a:spcBef>
                          <a:spcPts val="0"/>
                        </a:spcBef>
                        <a:spcAft>
                          <a:spcPts val="0"/>
                        </a:spcAft>
                        <a:buNone/>
                      </a:pPr>
                      <a:r>
                        <a:rPr lang="en-US" sz="1800"/>
                        <a:t>Constraints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Represents all table constraints</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01575">
                <a:tc>
                  <a:txBody>
                    <a:bodyPr/>
                    <a:lstStyle/>
                    <a:p>
                      <a:pPr indent="0" lvl="0" marL="0" marR="0" rtl="0" algn="l">
                        <a:spcBef>
                          <a:spcPts val="0"/>
                        </a:spcBef>
                        <a:spcAft>
                          <a:spcPts val="0"/>
                        </a:spcAft>
                        <a:buNone/>
                      </a:pPr>
                      <a:r>
                        <a:rPr lang="en-US" sz="1800"/>
                        <a:t>DataSet</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Returns the dataset for the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401575">
                <a:tc>
                  <a:txBody>
                    <a:bodyPr/>
                    <a:lstStyle/>
                    <a:p>
                      <a:pPr indent="0" lvl="0" marL="0" marR="0" rtl="0" algn="l">
                        <a:spcBef>
                          <a:spcPts val="0"/>
                        </a:spcBef>
                        <a:spcAft>
                          <a:spcPts val="0"/>
                        </a:spcAft>
                        <a:buNone/>
                      </a:pPr>
                      <a:r>
                        <a:rPr lang="en-US" sz="1800"/>
                        <a:t>DefaultView</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Customized view of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454150">
                <a:tc>
                  <a:txBody>
                    <a:bodyPr/>
                    <a:lstStyle/>
                    <a:p>
                      <a:pPr indent="0" lvl="0" marL="0" marR="0" rtl="0" algn="l">
                        <a:spcBef>
                          <a:spcPts val="0"/>
                        </a:spcBef>
                        <a:spcAft>
                          <a:spcPts val="0"/>
                        </a:spcAft>
                        <a:buNone/>
                      </a:pPr>
                      <a:r>
                        <a:rPr lang="en-US" sz="1800"/>
                        <a:t>ChildRelation</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Return child relations for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702750">
                <a:tc>
                  <a:txBody>
                    <a:bodyPr/>
                    <a:lstStyle/>
                    <a:p>
                      <a:pPr indent="0" lvl="0" marL="0" marR="0" rtl="0" algn="l">
                        <a:spcBef>
                          <a:spcPts val="0"/>
                        </a:spcBef>
                        <a:spcAft>
                          <a:spcPts val="0"/>
                        </a:spcAft>
                        <a:buNone/>
                      </a:pPr>
                      <a:r>
                        <a:rPr lang="en-US" sz="1800"/>
                        <a:t>ParentRelation</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Returns parent relations for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702750">
                <a:tc>
                  <a:txBody>
                    <a:bodyPr/>
                    <a:lstStyle/>
                    <a:p>
                      <a:pPr indent="0" lvl="0" marL="0" marR="0" rtl="0" algn="l">
                        <a:spcBef>
                          <a:spcPts val="0"/>
                        </a:spcBef>
                        <a:spcAft>
                          <a:spcPts val="0"/>
                        </a:spcAft>
                        <a:buNone/>
                      </a:pPr>
                      <a:r>
                        <a:rPr lang="en-US" sz="1800"/>
                        <a:t>PrimaryKey</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Represents an array of columns that function as primary key for the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70700">
                <a:tc>
                  <a:txBody>
                    <a:bodyPr/>
                    <a:lstStyle/>
                    <a:p>
                      <a:pPr indent="0" lvl="0" marL="0" marR="0" rtl="0" algn="l">
                        <a:spcBef>
                          <a:spcPts val="0"/>
                        </a:spcBef>
                        <a:spcAft>
                          <a:spcPts val="0"/>
                        </a:spcAft>
                        <a:buNone/>
                      </a:pPr>
                      <a:r>
                        <a:rPr lang="en-US" sz="1800"/>
                        <a:t>Rows</a:t>
                      </a:r>
                      <a:endParaRPr/>
                    </a:p>
                  </a:txBody>
                  <a:tcPr marT="45725" marB="45725" marR="91450" marL="91450" anchor="ctr">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All rows of the data table</a:t>
                      </a:r>
                      <a:endParaRPr/>
                    </a:p>
                  </a:txBody>
                  <a:tcPr marT="45725" marB="45725" marR="68575" marL="68575">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15" name="Google Shape;515;p4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16" name="Google Shape;516;p46"/>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DataView Objects</a:t>
            </a:r>
            <a:endParaRPr b="1" sz="4000">
              <a:solidFill>
                <a:schemeClr val="dk1"/>
              </a:solidFill>
              <a:latin typeface="Arial"/>
              <a:ea typeface="Arial"/>
              <a:cs typeface="Arial"/>
              <a:sym typeface="Arial"/>
            </a:endParaRPr>
          </a:p>
        </p:txBody>
      </p:sp>
      <p:sp>
        <p:nvSpPr>
          <p:cNvPr id="517" name="Google Shape;517;p46"/>
          <p:cNvSpPr txBox="1"/>
          <p:nvPr/>
        </p:nvSpPr>
        <p:spPr>
          <a:xfrm>
            <a:off x="210208" y="1206299"/>
            <a:ext cx="11824137" cy="169277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Represents a databindable, customized view of a DataTable for sorting, filtering, searching, editing, and navigation</a:t>
            </a:r>
            <a:endParaRPr/>
          </a:p>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DataView does not store data, but instead represents a connected view of its corresponding DataTable</a:t>
            </a:r>
            <a:endParaRPr/>
          </a:p>
        </p:txBody>
      </p:sp>
      <p:graphicFrame>
        <p:nvGraphicFramePr>
          <p:cNvPr id="518" name="Google Shape;518;p46"/>
          <p:cNvGraphicFramePr/>
          <p:nvPr/>
        </p:nvGraphicFramePr>
        <p:xfrm>
          <a:off x="614856" y="3043859"/>
          <a:ext cx="3000000" cy="3000000"/>
        </p:xfrm>
        <a:graphic>
          <a:graphicData uri="http://schemas.openxmlformats.org/drawingml/2006/table">
            <a:tbl>
              <a:tblPr>
                <a:noFill/>
                <a:tableStyleId>{D87CF9B2-4BE6-4980-BE40-F6C8F65D9E69}</a:tableStyleId>
              </a:tblPr>
              <a:tblGrid>
                <a:gridCol w="3158100"/>
                <a:gridCol w="7856750"/>
              </a:tblGrid>
              <a:tr h="256350">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Properties</a:t>
                      </a:r>
                      <a:endParaRPr/>
                    </a:p>
                  </a:txBody>
                  <a:tcPr marT="0" marB="0" marR="57300" marL="57300">
                    <a:lnL cap="flat" cmpd="sng" w="12700">
                      <a:solidFill>
                        <a:srgbClr val="5B9BD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9525">
                      <a:solidFill>
                        <a:srgbClr val="000000">
                          <a:alpha val="0"/>
                        </a:srgbClr>
                      </a:solidFill>
                      <a:prstDash val="solid"/>
                      <a:round/>
                      <a:headEnd len="sm" w="sm" type="none"/>
                      <a:tailEnd len="sm" w="sm" type="none"/>
                    </a:lnL>
                    <a:lnR cap="flat" cmpd="sng" w="12700">
                      <a:solidFill>
                        <a:srgbClr val="5B9BD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5B9BD5"/>
                      </a:solidFill>
                      <a:prstDash val="solid"/>
                      <a:round/>
                      <a:headEnd len="sm" w="sm" type="none"/>
                      <a:tailEnd len="sm" w="sm" type="none"/>
                    </a:lnB>
                    <a:solidFill>
                      <a:srgbClr val="5B9BD5"/>
                    </a:solidFill>
                  </a:tcPr>
                </a:tc>
              </a:tr>
              <a:tr h="335800">
                <a:tc>
                  <a:txBody>
                    <a:bodyPr/>
                    <a:lstStyle/>
                    <a:p>
                      <a:pPr indent="0" lvl="0" marL="0" marR="0" rtl="0" algn="l">
                        <a:spcBef>
                          <a:spcPts val="0"/>
                        </a:spcBef>
                        <a:spcAft>
                          <a:spcPts val="0"/>
                        </a:spcAft>
                        <a:buNone/>
                      </a:pPr>
                      <a:r>
                        <a:rPr lang="en-US" sz="1800" u="none" strike="noStrike"/>
                        <a:t>RowFilter</a:t>
                      </a:r>
                      <a:endParaRPr sz="1800"/>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a:t>Gets or sets the expression used to filter which rows are viewed in the </a:t>
                      </a:r>
                      <a:r>
                        <a:rPr lang="en-US" sz="1800" u="none" strike="noStrike"/>
                        <a:t>DataView</a:t>
                      </a:r>
                      <a:endParaRPr sz="1800"/>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5B9BD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r h="358175">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Sort</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Gets or sets the sort column or columns, and sort order for the DataView</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335800">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Table</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Gets or sets the source DataTable</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rgbClr val="DEEAF6"/>
                    </a:solidFill>
                  </a:tcPr>
                </a:tc>
              </a:tr>
            </a:tbl>
          </a:graphicData>
        </a:graphic>
      </p:graphicFrame>
      <p:graphicFrame>
        <p:nvGraphicFramePr>
          <p:cNvPr id="519" name="Google Shape;519;p46"/>
          <p:cNvGraphicFramePr/>
          <p:nvPr/>
        </p:nvGraphicFramePr>
        <p:xfrm>
          <a:off x="588580" y="4927500"/>
          <a:ext cx="3000000" cy="3000000"/>
        </p:xfrm>
        <a:graphic>
          <a:graphicData uri="http://schemas.openxmlformats.org/drawingml/2006/table">
            <a:tbl>
              <a:tblPr>
                <a:noFill/>
                <a:tableStyleId>{D87CF9B2-4BE6-4980-BE40-F6C8F65D9E69}</a:tableStyleId>
              </a:tblPr>
              <a:tblGrid>
                <a:gridCol w="3158100"/>
                <a:gridCol w="7856750"/>
              </a:tblGrid>
              <a:tr h="379775">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Methods</a:t>
                      </a:r>
                      <a:endParaRPr/>
                    </a:p>
                  </a:txBody>
                  <a:tcPr marT="0" marB="0" marR="57300" marL="5730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chemeClr val="accent1"/>
                    </a:solidFill>
                  </a:tcPr>
                </a:tc>
                <a:tc>
                  <a:txBody>
                    <a:bodyPr/>
                    <a:lstStyle/>
                    <a:p>
                      <a:pPr indent="0" lvl="0" marL="0" marR="0" rtl="0" algn="just">
                        <a:lnSpc>
                          <a:spcPct val="107000"/>
                        </a:lnSpc>
                        <a:spcBef>
                          <a:spcPts val="0"/>
                        </a:spcBef>
                        <a:spcAft>
                          <a:spcPts val="0"/>
                        </a:spcAft>
                        <a:buNone/>
                      </a:pPr>
                      <a:r>
                        <a:rPr b="1" lang="en-US" sz="2000">
                          <a:solidFill>
                            <a:srgbClr val="FFFFFF"/>
                          </a:solidFill>
                          <a:latin typeface="Arial"/>
                          <a:ea typeface="Arial"/>
                          <a:cs typeface="Arial"/>
                          <a:sym typeface="Arial"/>
                        </a:rPr>
                        <a:t>Description</a:t>
                      </a:r>
                      <a:endParaRPr/>
                    </a:p>
                  </a:txBody>
                  <a:tcPr marT="0" marB="0" marR="57300" marL="5730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solidFill>
                      <a:schemeClr val="accent1"/>
                    </a:solidFill>
                  </a:tcPr>
                </a:tc>
              </a:tr>
              <a:tr h="428550">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Find(Object)</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Finds a row in the DataView by the specified sort key value</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r h="587675">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FindRows(Object)</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c>
                  <a:txBody>
                    <a:bodyPr/>
                    <a:lstStyle/>
                    <a:p>
                      <a:pPr indent="0" lvl="0" marL="0" marR="0" rtl="0" algn="l">
                        <a:spcBef>
                          <a:spcPts val="0"/>
                        </a:spcBef>
                        <a:spcAft>
                          <a:spcPts val="0"/>
                        </a:spcAft>
                        <a:buNone/>
                      </a:pPr>
                      <a:r>
                        <a:rPr lang="en-US" sz="1800" u="none" strike="noStrike">
                          <a:solidFill>
                            <a:schemeClr val="dk1"/>
                          </a:solidFill>
                          <a:latin typeface="Arial"/>
                          <a:ea typeface="Arial"/>
                          <a:cs typeface="Arial"/>
                          <a:sym typeface="Arial"/>
                        </a:rPr>
                        <a:t>Returns an array of DataRowView objects whose columns match the specified sort key value</a:t>
                      </a:r>
                      <a:endParaRPr/>
                    </a:p>
                  </a:txBody>
                  <a:tcPr marT="45725" marB="45725" marR="91450" marL="91450">
                    <a:lnL cap="flat" cmpd="sng" w="12700">
                      <a:solidFill>
                        <a:srgbClr val="9CC2E5"/>
                      </a:solidFill>
                      <a:prstDash val="solid"/>
                      <a:round/>
                      <a:headEnd len="sm" w="sm" type="none"/>
                      <a:tailEnd len="sm" w="sm" type="none"/>
                    </a:lnL>
                    <a:lnR cap="flat" cmpd="sng" w="12700">
                      <a:solidFill>
                        <a:srgbClr val="9CC2E5"/>
                      </a:solidFill>
                      <a:prstDash val="solid"/>
                      <a:round/>
                      <a:headEnd len="sm" w="sm" type="none"/>
                      <a:tailEnd len="sm" w="sm" type="none"/>
                    </a:lnR>
                    <a:lnT cap="flat" cmpd="sng" w="12700">
                      <a:solidFill>
                        <a:srgbClr val="9CC2E5"/>
                      </a:solidFill>
                      <a:prstDash val="solid"/>
                      <a:round/>
                      <a:headEnd len="sm" w="sm" type="none"/>
                      <a:tailEnd len="sm" w="sm" type="none"/>
                    </a:lnT>
                    <a:lnB cap="flat" cmpd="sng" w="12700">
                      <a:solidFill>
                        <a:srgbClr val="9CC2E5"/>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25" name="Google Shape;525;p4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6" name="Google Shape;526;p47"/>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DataReaders Objects</a:t>
            </a:r>
            <a:endParaRPr b="1" sz="4000">
              <a:solidFill>
                <a:schemeClr val="dk1"/>
              </a:solidFill>
              <a:latin typeface="Arial"/>
              <a:ea typeface="Arial"/>
              <a:cs typeface="Arial"/>
              <a:sym typeface="Arial"/>
            </a:endParaRPr>
          </a:p>
        </p:txBody>
      </p:sp>
      <p:sp>
        <p:nvSpPr>
          <p:cNvPr id="527" name="Google Shape;527;p47"/>
          <p:cNvSpPr txBox="1"/>
          <p:nvPr/>
        </p:nvSpPr>
        <p:spPr>
          <a:xfrm>
            <a:off x="-52554" y="1353398"/>
            <a:ext cx="12013324" cy="5127301"/>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DbDataReader type (which implements IDataReader) is the simplest and fastest way to obtain information from a data store. Recall that Data readers represent a read-only, forward-only stream of data returned one record at a time</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Increases the application performance. However, the DataReader object requires an exclusive use of an open connection object fot its whole life span</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 readers are useful when we need to iterate over large amounts of data quickly and we do not need to maintain an in-memory representation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8"/>
          <p:cNvSpPr txBox="1"/>
          <p:nvPr>
            <p:ph type="ctrTitle"/>
          </p:nvPr>
        </p:nvSpPr>
        <p:spPr>
          <a:xfrm>
            <a:off x="536026" y="2241458"/>
            <a:ext cx="111830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Connected Data Access Demonstration</a:t>
            </a:r>
            <a:endParaRPr b="1" sz="4000">
              <a:solidFill>
                <a:schemeClr val="accent2"/>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38" name="Google Shape;538;p4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39" name="Google Shape;539;p49"/>
          <p:cNvSpPr txBox="1"/>
          <p:nvPr/>
        </p:nvSpPr>
        <p:spPr>
          <a:xfrm>
            <a:off x="188709" y="722823"/>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b="1" lang="en-US" sz="2300">
                <a:solidFill>
                  <a:srgbClr val="111111"/>
                </a:solidFill>
                <a:latin typeface="Arial"/>
                <a:ea typeface="Arial"/>
                <a:cs typeface="Arial"/>
                <a:sym typeface="Arial"/>
              </a:rPr>
              <a:t>DemoConnectedLayer </a:t>
            </a:r>
            <a:r>
              <a:rPr lang="en-US" sz="2300">
                <a:solidFill>
                  <a:srgbClr val="111111"/>
                </a:solidFill>
                <a:latin typeface="Arial"/>
                <a:ea typeface="Arial"/>
                <a:cs typeface="Arial"/>
                <a:sym typeface="Arial"/>
              </a:rPr>
              <a:t>includes a form named </a:t>
            </a:r>
            <a:r>
              <a:rPr b="1" lang="en-US" sz="2300">
                <a:solidFill>
                  <a:srgbClr val="111111"/>
                </a:solidFill>
                <a:latin typeface="Arial"/>
                <a:ea typeface="Arial"/>
                <a:cs typeface="Arial"/>
                <a:sym typeface="Arial"/>
              </a:rPr>
              <a:t>frmViewProducts</a:t>
            </a:r>
            <a:r>
              <a:rPr lang="en-US" sz="2300">
                <a:solidFill>
                  <a:srgbClr val="111111"/>
                </a:solidFill>
                <a:latin typeface="Arial"/>
                <a:ea typeface="Arial"/>
                <a:cs typeface="Arial"/>
                <a:sym typeface="Arial"/>
              </a:rPr>
              <a:t> and has controls as follows :  </a:t>
            </a:r>
            <a:endParaRPr/>
          </a:p>
        </p:txBody>
      </p:sp>
      <p:sp>
        <p:nvSpPr>
          <p:cNvPr id="540" name="Google Shape;540;p49"/>
          <p:cNvSpPr txBox="1"/>
          <p:nvPr/>
        </p:nvSpPr>
        <p:spPr>
          <a:xfrm>
            <a:off x="0" y="5391532"/>
            <a:ext cx="120032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rgbClr val="111111"/>
                </a:solidFill>
                <a:latin typeface="Arial"/>
                <a:ea typeface="Arial"/>
                <a:cs typeface="Arial"/>
                <a:sym typeface="Arial"/>
              </a:rPr>
              <a:t>2.Trigger </a:t>
            </a:r>
            <a:r>
              <a:rPr b="1" lang="en-US" sz="2300">
                <a:solidFill>
                  <a:srgbClr val="111111"/>
                </a:solidFill>
                <a:latin typeface="Arial"/>
                <a:ea typeface="Arial"/>
                <a:cs typeface="Arial"/>
                <a:sym typeface="Arial"/>
              </a:rPr>
              <a:t>Click </a:t>
            </a:r>
            <a:r>
              <a:rPr lang="en-US" sz="2300">
                <a:solidFill>
                  <a:srgbClr val="111111"/>
                </a:solidFill>
                <a:latin typeface="Arial"/>
                <a:ea typeface="Arial"/>
                <a:cs typeface="Arial"/>
                <a:sym typeface="Arial"/>
              </a:rPr>
              <a:t>event of the </a:t>
            </a:r>
            <a:r>
              <a:rPr b="1" lang="en-US" sz="2400">
                <a:solidFill>
                  <a:srgbClr val="111111"/>
                </a:solidFill>
                <a:latin typeface="Arial"/>
                <a:ea typeface="Arial"/>
                <a:cs typeface="Arial"/>
                <a:sym typeface="Arial"/>
              </a:rPr>
              <a:t>btnClose</a:t>
            </a:r>
            <a:r>
              <a:rPr lang="en-US" sz="2400">
                <a:solidFill>
                  <a:srgbClr val="111111"/>
                </a:solidFill>
                <a:latin typeface="Arial"/>
                <a:ea typeface="Arial"/>
                <a:cs typeface="Arial"/>
                <a:sym typeface="Arial"/>
              </a:rPr>
              <a:t> button and </a:t>
            </a:r>
            <a:r>
              <a:rPr b="1" lang="en-US" sz="2400">
                <a:solidFill>
                  <a:srgbClr val="111111"/>
                </a:solidFill>
                <a:latin typeface="Arial"/>
                <a:ea typeface="Arial"/>
                <a:cs typeface="Arial"/>
                <a:sym typeface="Arial"/>
              </a:rPr>
              <a:t>Load</a:t>
            </a:r>
            <a:r>
              <a:rPr lang="en-US" sz="2400">
                <a:solidFill>
                  <a:srgbClr val="111111"/>
                </a:solidFill>
                <a:latin typeface="Arial"/>
                <a:ea typeface="Arial"/>
                <a:cs typeface="Arial"/>
                <a:sym typeface="Arial"/>
              </a:rPr>
              <a:t> event of </a:t>
            </a:r>
            <a:r>
              <a:rPr b="1" lang="en-US" sz="2400">
                <a:solidFill>
                  <a:srgbClr val="111111"/>
                </a:solidFill>
                <a:latin typeface="Arial"/>
                <a:ea typeface="Arial"/>
                <a:cs typeface="Arial"/>
                <a:sym typeface="Arial"/>
              </a:rPr>
              <a:t>frmViewProducts </a:t>
            </a:r>
            <a:r>
              <a:rPr lang="en-US" sz="2400">
                <a:solidFill>
                  <a:srgbClr val="111111"/>
                </a:solidFill>
                <a:latin typeface="Arial"/>
                <a:ea typeface="Arial"/>
                <a:cs typeface="Arial"/>
                <a:sym typeface="Arial"/>
              </a:rPr>
              <a:t>form </a:t>
            </a:r>
            <a:endParaRPr b="1" sz="2300">
              <a:solidFill>
                <a:srgbClr val="111111"/>
              </a:solidFill>
              <a:latin typeface="Arial"/>
              <a:ea typeface="Arial"/>
              <a:cs typeface="Arial"/>
              <a:sym typeface="Arial"/>
            </a:endParaRPr>
          </a:p>
        </p:txBody>
      </p:sp>
      <p:pic>
        <p:nvPicPr>
          <p:cNvPr id="541" name="Google Shape;541;p49"/>
          <p:cNvPicPr preferRelativeResize="0"/>
          <p:nvPr/>
        </p:nvPicPr>
        <p:blipFill rotWithShape="1">
          <a:blip r:embed="rId3">
            <a:alphaModFix/>
          </a:blip>
          <a:srcRect b="0" l="0" r="0" t="0"/>
          <a:stretch/>
        </p:blipFill>
        <p:spPr>
          <a:xfrm>
            <a:off x="485889" y="1821801"/>
            <a:ext cx="11220221" cy="3311560"/>
          </a:xfrm>
          <a:prstGeom prst="rect">
            <a:avLst/>
          </a:prstGeom>
          <a:noFill/>
          <a:ln>
            <a:noFill/>
          </a:ln>
        </p:spPr>
      </p:pic>
      <p:sp>
        <p:nvSpPr>
          <p:cNvPr id="542" name="Google Shape;542;p49"/>
          <p:cNvSpPr txBox="1"/>
          <p:nvPr/>
        </p:nvSpPr>
        <p:spPr>
          <a:xfrm>
            <a:off x="0" y="5941213"/>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3. Install </a:t>
            </a:r>
            <a:r>
              <a:rPr b="1" lang="en-US" sz="2300">
                <a:solidFill>
                  <a:srgbClr val="111111"/>
                </a:solidFill>
                <a:latin typeface="Arial"/>
                <a:ea typeface="Arial"/>
                <a:cs typeface="Arial"/>
                <a:sym typeface="Arial"/>
              </a:rPr>
              <a:t>Microsoft.Data.SqlClient </a:t>
            </a:r>
            <a:r>
              <a:rPr lang="en-US" sz="2300">
                <a:solidFill>
                  <a:srgbClr val="111111"/>
                </a:solidFill>
                <a:latin typeface="Arial"/>
                <a:ea typeface="Arial"/>
                <a:cs typeface="Arial"/>
                <a:sym typeface="Arial"/>
              </a:rPr>
              <a:t>package  from Nuget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rial"/>
              <a:buNone/>
            </a:pPr>
            <a:r>
              <a:rPr b="1" lang="en-US" sz="4400">
                <a:latin typeface="Arial"/>
                <a:ea typeface="Arial"/>
                <a:cs typeface="Arial"/>
                <a:sym typeface="Arial"/>
              </a:rPr>
              <a:t> </a:t>
            </a:r>
            <a:r>
              <a:rPr b="1" lang="en-US" sz="4400">
                <a:solidFill>
                  <a:schemeClr val="accent2"/>
                </a:solidFill>
                <a:latin typeface="Arial"/>
                <a:ea typeface="Arial"/>
                <a:cs typeface="Arial"/>
                <a:sym typeface="Arial"/>
              </a:rPr>
              <a:t>ADO.NET Data Access History</a:t>
            </a:r>
            <a:endParaRPr b="1" sz="4400">
              <a:solidFill>
                <a:schemeClr val="accent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48" name="Google Shape;548;p5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9" name="Google Shape;549;p50"/>
          <p:cNvSpPr txBox="1"/>
          <p:nvPr/>
        </p:nvSpPr>
        <p:spPr>
          <a:xfrm>
            <a:off x="188709" y="597078"/>
            <a:ext cx="12003292" cy="451470"/>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4. Write codes in </a:t>
            </a:r>
            <a:r>
              <a:rPr b="1" lang="en-US" sz="2300">
                <a:solidFill>
                  <a:srgbClr val="111111"/>
                </a:solidFill>
                <a:latin typeface="Arial"/>
                <a:ea typeface="Arial"/>
                <a:cs typeface="Arial"/>
                <a:sym typeface="Arial"/>
              </a:rPr>
              <a:t>frmViewProducts.cs </a:t>
            </a:r>
            <a:r>
              <a:rPr lang="en-US" sz="2300">
                <a:solidFill>
                  <a:srgbClr val="111111"/>
                </a:solidFill>
                <a:latin typeface="Arial"/>
                <a:ea typeface="Arial"/>
                <a:cs typeface="Arial"/>
                <a:sym typeface="Arial"/>
              </a:rPr>
              <a:t>as follows then press </a:t>
            </a:r>
            <a:r>
              <a:rPr b="1" lang="en-US" sz="2300">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a:p>
        </p:txBody>
      </p:sp>
      <p:grpSp>
        <p:nvGrpSpPr>
          <p:cNvPr id="550" name="Google Shape;550;p50"/>
          <p:cNvGrpSpPr/>
          <p:nvPr/>
        </p:nvGrpSpPr>
        <p:grpSpPr>
          <a:xfrm>
            <a:off x="195478" y="1030154"/>
            <a:ext cx="10370248" cy="5402176"/>
            <a:chOff x="195478" y="1030154"/>
            <a:chExt cx="10370248" cy="5402176"/>
          </a:xfrm>
        </p:grpSpPr>
        <p:pic>
          <p:nvPicPr>
            <p:cNvPr id="551" name="Google Shape;551;p50"/>
            <p:cNvPicPr preferRelativeResize="0"/>
            <p:nvPr/>
          </p:nvPicPr>
          <p:blipFill rotWithShape="1">
            <a:blip r:embed="rId3">
              <a:alphaModFix/>
            </a:blip>
            <a:srcRect b="0" l="0" r="0" t="0"/>
            <a:stretch/>
          </p:blipFill>
          <p:spPr>
            <a:xfrm>
              <a:off x="195478" y="1030154"/>
              <a:ext cx="10370248" cy="5402176"/>
            </a:xfrm>
            <a:prstGeom prst="rect">
              <a:avLst/>
            </a:prstGeom>
            <a:noFill/>
            <a:ln>
              <a:noFill/>
            </a:ln>
          </p:spPr>
        </p:pic>
        <p:sp>
          <p:nvSpPr>
            <p:cNvPr id="552" name="Google Shape;552;p50"/>
            <p:cNvSpPr/>
            <p:nvPr/>
          </p:nvSpPr>
          <p:spPr>
            <a:xfrm>
              <a:off x="657445" y="2732314"/>
              <a:ext cx="8312384" cy="281385"/>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553" name="Google Shape;553;p50"/>
          <p:cNvPicPr preferRelativeResize="0"/>
          <p:nvPr/>
        </p:nvPicPr>
        <p:blipFill rotWithShape="1">
          <a:blip r:embed="rId4">
            <a:alphaModFix/>
          </a:blip>
          <a:srcRect b="0" l="0" r="0" t="0"/>
          <a:stretch/>
        </p:blipFill>
        <p:spPr>
          <a:xfrm>
            <a:off x="7268173" y="3429000"/>
            <a:ext cx="4880283" cy="258802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1"/>
          <p:cNvSpPr txBox="1"/>
          <p:nvPr>
            <p:ph type="ctrTitle"/>
          </p:nvPr>
        </p:nvSpPr>
        <p:spPr>
          <a:xfrm>
            <a:off x="567559" y="2241458"/>
            <a:ext cx="11130455"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4000"/>
              <a:buFont typeface="Arial"/>
              <a:buNone/>
            </a:pPr>
            <a:r>
              <a:rPr b="1" lang="en-US" sz="4000">
                <a:solidFill>
                  <a:schemeClr val="accent2"/>
                </a:solidFill>
                <a:latin typeface="Arial"/>
                <a:ea typeface="Arial"/>
                <a:cs typeface="Arial"/>
                <a:sym typeface="Arial"/>
              </a:rPr>
              <a:t>Create, Update, and Delete Queries Demonstration</a:t>
            </a:r>
            <a:endParaRPr b="1" sz="4000">
              <a:solidFill>
                <a:schemeClr val="accent2"/>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64" name="Google Shape;564;p5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65" name="Google Shape;565;p52"/>
          <p:cNvSpPr txBox="1"/>
          <p:nvPr/>
        </p:nvSpPr>
        <p:spPr>
          <a:xfrm>
            <a:off x="188709" y="722823"/>
            <a:ext cx="12003292"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1.Create a Winform app named </a:t>
            </a:r>
            <a:r>
              <a:rPr b="1" lang="en-US" sz="2300">
                <a:solidFill>
                  <a:srgbClr val="111111"/>
                </a:solidFill>
                <a:latin typeface="Arial"/>
                <a:ea typeface="Arial"/>
                <a:cs typeface="Arial"/>
                <a:sym typeface="Arial"/>
              </a:rPr>
              <a:t>ManageCategoriesApp </a:t>
            </a:r>
            <a:r>
              <a:rPr lang="en-US" sz="2300">
                <a:solidFill>
                  <a:srgbClr val="111111"/>
                </a:solidFill>
                <a:latin typeface="Arial"/>
                <a:ea typeface="Arial"/>
                <a:cs typeface="Arial"/>
                <a:sym typeface="Arial"/>
              </a:rPr>
              <a:t>includes a form named </a:t>
            </a:r>
            <a:r>
              <a:rPr b="1" lang="en-US" sz="2300">
                <a:solidFill>
                  <a:srgbClr val="111111"/>
                </a:solidFill>
                <a:latin typeface="Arial"/>
                <a:ea typeface="Arial"/>
                <a:cs typeface="Arial"/>
                <a:sym typeface="Arial"/>
              </a:rPr>
              <a:t>frmManageCategories</a:t>
            </a:r>
            <a:r>
              <a:rPr lang="en-US" sz="2300">
                <a:solidFill>
                  <a:srgbClr val="111111"/>
                </a:solidFill>
                <a:latin typeface="Arial"/>
                <a:ea typeface="Arial"/>
                <a:cs typeface="Arial"/>
                <a:sym typeface="Arial"/>
              </a:rPr>
              <a:t> and has controls as follows :  </a:t>
            </a:r>
            <a:endParaRPr/>
          </a:p>
        </p:txBody>
      </p:sp>
      <p:graphicFrame>
        <p:nvGraphicFramePr>
          <p:cNvPr id="566" name="Google Shape;566;p52"/>
          <p:cNvGraphicFramePr/>
          <p:nvPr/>
        </p:nvGraphicFramePr>
        <p:xfrm>
          <a:off x="5523234" y="1604921"/>
          <a:ext cx="3000000" cy="3000000"/>
        </p:xfrm>
        <a:graphic>
          <a:graphicData uri="http://schemas.openxmlformats.org/drawingml/2006/table">
            <a:tbl>
              <a:tblPr bandRow="1" firstRow="1">
                <a:noFill/>
                <a:tableStyleId>{465E9175-4B41-4CC6-8D4E-BB8CE453D608}</a:tableStyleId>
              </a:tblPr>
              <a:tblGrid>
                <a:gridCol w="1452550"/>
                <a:gridCol w="2262825"/>
                <a:gridCol w="2911375"/>
              </a:tblGrid>
              <a:tr h="240000">
                <a:tc>
                  <a:txBody>
                    <a:bodyPr/>
                    <a:lstStyle/>
                    <a:p>
                      <a:pPr indent="0" lvl="0" marL="0" marR="0" rtl="0" algn="l">
                        <a:spcBef>
                          <a:spcPts val="0"/>
                        </a:spcBef>
                        <a:spcAft>
                          <a:spcPts val="0"/>
                        </a:spcAft>
                        <a:buNone/>
                      </a:pPr>
                      <a:r>
                        <a:rPr lang="en-US" sz="1600">
                          <a:solidFill>
                            <a:schemeClr val="lt1"/>
                          </a:solidFill>
                        </a:rPr>
                        <a:t>Object Type</a:t>
                      </a:r>
                      <a:endParaRPr sz="16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600">
                          <a:solidFill>
                            <a:schemeClr val="lt1"/>
                          </a:solidFill>
                        </a:rPr>
                        <a:t>Object</a:t>
                      </a:r>
                      <a:r>
                        <a:rPr lang="en-US" sz="1600">
                          <a:solidFill>
                            <a:schemeClr val="lt1"/>
                          </a:solidFill>
                        </a:rPr>
                        <a:t> name</a:t>
                      </a:r>
                      <a:endParaRPr sz="1600">
                        <a:solidFill>
                          <a:schemeClr val="lt1"/>
                        </a:solidFill>
                      </a:endParaRPr>
                    </a:p>
                  </a:txBody>
                  <a:tcPr marT="45725" marB="45725" marR="91450" marL="91450"/>
                </a:tc>
                <a:tc>
                  <a:txBody>
                    <a:bodyPr/>
                    <a:lstStyle/>
                    <a:p>
                      <a:pPr indent="0" lvl="0" marL="0" marR="0" rtl="0" algn="l">
                        <a:spcBef>
                          <a:spcPts val="0"/>
                        </a:spcBef>
                        <a:spcAft>
                          <a:spcPts val="0"/>
                        </a:spcAft>
                        <a:buNone/>
                      </a:pPr>
                      <a:r>
                        <a:rPr lang="en-US" sz="1600">
                          <a:solidFill>
                            <a:schemeClr val="lt1"/>
                          </a:solidFill>
                        </a:rPr>
                        <a:t>Properties / Events</a:t>
                      </a:r>
                      <a:endParaRPr sz="1600">
                        <a:solidFill>
                          <a:schemeClr val="lt1"/>
                        </a:solidFill>
                      </a:endParaRPr>
                    </a:p>
                  </a:txBody>
                  <a:tcPr marT="45725" marB="45725" marR="91450" marL="91450"/>
                </a:tc>
              </a:tr>
              <a:tr h="340875">
                <a:tc>
                  <a:txBody>
                    <a:bodyPr/>
                    <a:lstStyle/>
                    <a:p>
                      <a:pPr indent="0" lvl="0" marL="0" marR="0" rtl="0" algn="l">
                        <a:spcBef>
                          <a:spcPts val="0"/>
                        </a:spcBef>
                        <a:spcAft>
                          <a:spcPts val="0"/>
                        </a:spcAft>
                        <a:buNone/>
                      </a:pPr>
                      <a:r>
                        <a:rPr lang="en-US" sz="1600"/>
                        <a:t>Label</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lbCategoryID</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t>Text: </a:t>
                      </a:r>
                      <a:r>
                        <a:rPr lang="en-US" sz="1600">
                          <a:solidFill>
                            <a:schemeClr val="dk1"/>
                          </a:solidFill>
                          <a:latin typeface="Arial"/>
                          <a:ea typeface="Arial"/>
                          <a:cs typeface="Arial"/>
                          <a:sym typeface="Arial"/>
                        </a:rPr>
                        <a:t>CategoryID</a:t>
                      </a:r>
                      <a:endParaRPr sz="1600"/>
                    </a:p>
                  </a:txBody>
                  <a:tcPr marT="45725" marB="45725" marR="91450" marL="91450"/>
                </a:tc>
              </a:tr>
              <a:tr h="365550">
                <a:tc>
                  <a:txBody>
                    <a:bodyPr/>
                    <a:lstStyle/>
                    <a:p>
                      <a:pPr indent="0" lvl="0" marL="0" marR="0" rtl="0" algn="l">
                        <a:spcBef>
                          <a:spcPts val="0"/>
                        </a:spcBef>
                        <a:spcAft>
                          <a:spcPts val="0"/>
                        </a:spcAft>
                        <a:buNone/>
                      </a:pPr>
                      <a:r>
                        <a:rPr lang="en-US" sz="1600"/>
                        <a:t>Label</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lbCategoryName</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b="0" lang="en-US" sz="1600">
                          <a:solidFill>
                            <a:schemeClr val="dk1"/>
                          </a:solidFill>
                          <a:latin typeface="Arial"/>
                          <a:ea typeface="Arial"/>
                          <a:cs typeface="Arial"/>
                          <a:sym typeface="Arial"/>
                        </a:rPr>
                        <a:t>Text: </a:t>
                      </a:r>
                      <a:r>
                        <a:rPr lang="en-US" sz="1600">
                          <a:solidFill>
                            <a:schemeClr val="dk1"/>
                          </a:solidFill>
                          <a:latin typeface="Arial"/>
                          <a:ea typeface="Arial"/>
                          <a:cs typeface="Arial"/>
                          <a:sym typeface="Arial"/>
                        </a:rPr>
                        <a:t>CategoryName</a:t>
                      </a:r>
                      <a:endParaRPr b="0" sz="1600"/>
                    </a:p>
                  </a:txBody>
                  <a:tcPr marT="45725" marB="45725" marR="91450" marL="91450"/>
                </a:tc>
              </a:tr>
              <a:tr h="345075">
                <a:tc>
                  <a:txBody>
                    <a:bodyPr/>
                    <a:lstStyle/>
                    <a:p>
                      <a:pPr indent="0" lvl="0" marL="0" marR="0" rtl="0" algn="l">
                        <a:spcBef>
                          <a:spcPts val="0"/>
                        </a:spcBef>
                        <a:spcAft>
                          <a:spcPts val="0"/>
                        </a:spcAft>
                        <a:buNone/>
                      </a:pPr>
                      <a:r>
                        <a:rPr lang="en-US" sz="1600"/>
                        <a:t>TextBox</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txtCategoryID</a:t>
                      </a:r>
                      <a:endParaRPr sz="1600"/>
                    </a:p>
                  </a:txBody>
                  <a:tcPr marT="45725" marB="45725" marR="91450" marL="91450"/>
                </a:tc>
                <a:tc>
                  <a:txBody>
                    <a:bodyPr/>
                    <a:lstStyle/>
                    <a:p>
                      <a:pPr indent="0" lvl="0" marL="0" marR="0" rtl="0" algn="l">
                        <a:spcBef>
                          <a:spcPts val="0"/>
                        </a:spcBef>
                        <a:spcAft>
                          <a:spcPts val="0"/>
                        </a:spcAft>
                        <a:buNone/>
                      </a:pPr>
                      <a:r>
                        <a:rPr lang="en-US" sz="1600"/>
                        <a:t>ReadOnly: True</a:t>
                      </a:r>
                      <a:endParaRPr/>
                    </a:p>
                  </a:txBody>
                  <a:tcPr marT="45725" marB="45725" marR="91450" marL="91450"/>
                </a:tc>
              </a:tr>
              <a:tr h="315650">
                <a:tc>
                  <a:txBody>
                    <a:bodyPr/>
                    <a:lstStyle/>
                    <a:p>
                      <a:pPr indent="0" lvl="0" marL="0" marR="0" rtl="0" algn="l">
                        <a:spcBef>
                          <a:spcPts val="0"/>
                        </a:spcBef>
                        <a:spcAft>
                          <a:spcPts val="0"/>
                        </a:spcAft>
                        <a:buNone/>
                      </a:pPr>
                      <a:r>
                        <a:rPr lang="en-US" sz="1600"/>
                        <a:t>TextBox</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txtCategoryName</a:t>
                      </a:r>
                      <a:endParaRPr sz="1600"/>
                    </a:p>
                  </a:txBody>
                  <a:tcPr marT="45725" marB="45725" marR="91450" marL="91450"/>
                </a:tc>
                <a:tc>
                  <a:txBody>
                    <a:bodyPr/>
                    <a:lstStyle/>
                    <a:p>
                      <a:pPr indent="0" lvl="0" marL="0" marR="0" rtl="0" algn="l">
                        <a:spcBef>
                          <a:spcPts val="0"/>
                        </a:spcBef>
                        <a:spcAft>
                          <a:spcPts val="0"/>
                        </a:spcAft>
                        <a:buNone/>
                      </a:pPr>
                      <a:r>
                        <a:t/>
                      </a:r>
                      <a:endParaRPr sz="1600"/>
                    </a:p>
                  </a:txBody>
                  <a:tcPr marT="45725" marB="45725" marR="91450" marL="91450"/>
                </a:tc>
              </a:tr>
              <a:tr h="307250">
                <a:tc>
                  <a:txBody>
                    <a:bodyPr/>
                    <a:lstStyle/>
                    <a:p>
                      <a:pPr indent="0" lvl="0" marL="0" marR="0" rtl="0" algn="l">
                        <a:spcBef>
                          <a:spcPts val="0"/>
                        </a:spcBef>
                        <a:spcAft>
                          <a:spcPts val="0"/>
                        </a:spcAft>
                        <a:buNone/>
                      </a:pPr>
                      <a:r>
                        <a:rPr lang="en-US" sz="1600"/>
                        <a:t>Button</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btnInsert</a:t>
                      </a:r>
                      <a:endParaRPr/>
                    </a:p>
                  </a:txBody>
                  <a:tcPr marT="45725" marB="45725" marR="91450" marL="91450"/>
                </a:tc>
                <a:tc>
                  <a:txBody>
                    <a:bodyPr/>
                    <a:lstStyle/>
                    <a:p>
                      <a:pPr indent="0" lvl="0" marL="0" marR="0" rtl="0" algn="l">
                        <a:spcBef>
                          <a:spcPts val="0"/>
                        </a:spcBef>
                        <a:spcAft>
                          <a:spcPts val="0"/>
                        </a:spcAft>
                        <a:buNone/>
                      </a:pPr>
                      <a:r>
                        <a:rPr lang="en-US" sz="1600"/>
                        <a:t>Text: Insert</a:t>
                      </a:r>
                      <a:endParaRPr/>
                    </a:p>
                    <a:p>
                      <a:pPr indent="0" lvl="0" marL="0" marR="0" rtl="0" algn="l">
                        <a:spcBef>
                          <a:spcPts val="0"/>
                        </a:spcBef>
                        <a:spcAft>
                          <a:spcPts val="0"/>
                        </a:spcAft>
                        <a:buNone/>
                      </a:pPr>
                      <a:r>
                        <a:rPr lang="en-US" sz="1600">
                          <a:solidFill>
                            <a:srgbClr val="FF0000"/>
                          </a:solidFill>
                        </a:rPr>
                        <a:t>Event Handler: Click</a:t>
                      </a:r>
                      <a:endParaRPr sz="1600">
                        <a:solidFill>
                          <a:srgbClr val="FF0000"/>
                        </a:solidFill>
                      </a:endParaRPr>
                    </a:p>
                  </a:txBody>
                  <a:tcPr marT="45725" marB="45725" marR="91450" marL="91450"/>
                </a:tc>
              </a:tr>
              <a:tr h="340875">
                <a:tc>
                  <a:txBody>
                    <a:bodyPr/>
                    <a:lstStyle/>
                    <a:p>
                      <a:pPr indent="0" lvl="0" marL="0" marR="0" rtl="0" algn="l">
                        <a:lnSpc>
                          <a:spcPct val="100000"/>
                        </a:lnSpc>
                        <a:spcBef>
                          <a:spcPts val="0"/>
                        </a:spcBef>
                        <a:spcAft>
                          <a:spcPts val="0"/>
                        </a:spcAft>
                        <a:buClr>
                          <a:schemeClr val="dk1"/>
                        </a:buClr>
                        <a:buSzPts val="1600"/>
                        <a:buFont typeface="Arial"/>
                        <a:buNone/>
                      </a:pPr>
                      <a:r>
                        <a:rPr lang="en-US" sz="1600"/>
                        <a:t>Button</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btnUpdate</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t>Text: Update</a:t>
                      </a:r>
                      <a:endParaRPr/>
                    </a:p>
                    <a:p>
                      <a:pPr indent="0" lvl="0" marL="0" marR="0" rtl="0" algn="l">
                        <a:lnSpc>
                          <a:spcPct val="100000"/>
                        </a:lnSpc>
                        <a:spcBef>
                          <a:spcPts val="0"/>
                        </a:spcBef>
                        <a:spcAft>
                          <a:spcPts val="0"/>
                        </a:spcAft>
                        <a:buClr>
                          <a:srgbClr val="FF0000"/>
                        </a:buClr>
                        <a:buSzPts val="1600"/>
                        <a:buFont typeface="Arial"/>
                        <a:buNone/>
                      </a:pPr>
                      <a:r>
                        <a:rPr lang="en-US" sz="1600">
                          <a:solidFill>
                            <a:srgbClr val="FF0000"/>
                          </a:solidFill>
                        </a:rPr>
                        <a:t>Event Handler: Click</a:t>
                      </a:r>
                      <a:endParaRPr sz="1600"/>
                    </a:p>
                  </a:txBody>
                  <a:tcPr marT="45725" marB="45725" marR="91450" marL="91450"/>
                </a:tc>
              </a:tr>
              <a:tr h="342975">
                <a:tc>
                  <a:txBody>
                    <a:bodyPr/>
                    <a:lstStyle/>
                    <a:p>
                      <a:pPr indent="0" lvl="0" marL="0" marR="0" rtl="0" algn="l">
                        <a:lnSpc>
                          <a:spcPct val="100000"/>
                        </a:lnSpc>
                        <a:spcBef>
                          <a:spcPts val="0"/>
                        </a:spcBef>
                        <a:spcAft>
                          <a:spcPts val="0"/>
                        </a:spcAft>
                        <a:buClr>
                          <a:schemeClr val="dk1"/>
                        </a:buClr>
                        <a:buSzPts val="1600"/>
                        <a:buFont typeface="Arial"/>
                        <a:buNone/>
                      </a:pPr>
                      <a:r>
                        <a:rPr lang="en-US" sz="1600"/>
                        <a:t>Button</a:t>
                      </a:r>
                      <a:endParaRPr sz="1600"/>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btnDelete</a:t>
                      </a:r>
                      <a:endParaRPr sz="1600"/>
                    </a:p>
                  </a:txBody>
                  <a:tcPr marT="45725" marB="45725" marR="91450" marL="91450"/>
                </a:tc>
                <a:tc>
                  <a:txBody>
                    <a:bodyPr/>
                    <a:lstStyle/>
                    <a:p>
                      <a:pPr indent="0" lvl="0" marL="0" marR="0" rtl="0" algn="l">
                        <a:spcBef>
                          <a:spcPts val="0"/>
                        </a:spcBef>
                        <a:spcAft>
                          <a:spcPts val="0"/>
                        </a:spcAft>
                        <a:buNone/>
                      </a:pPr>
                      <a:r>
                        <a:rPr lang="en-US" sz="1600"/>
                        <a:t>Text: Delete</a:t>
                      </a:r>
                      <a:endParaRPr/>
                    </a:p>
                    <a:p>
                      <a:pPr indent="0" lvl="0" marL="0" marR="0" rtl="0" algn="l">
                        <a:lnSpc>
                          <a:spcPct val="100000"/>
                        </a:lnSpc>
                        <a:spcBef>
                          <a:spcPts val="0"/>
                        </a:spcBef>
                        <a:spcAft>
                          <a:spcPts val="0"/>
                        </a:spcAft>
                        <a:buClr>
                          <a:srgbClr val="FF0000"/>
                        </a:buClr>
                        <a:buSzPts val="1600"/>
                        <a:buFont typeface="Arial"/>
                        <a:buNone/>
                      </a:pPr>
                      <a:r>
                        <a:rPr lang="en-US" sz="1600">
                          <a:solidFill>
                            <a:srgbClr val="FF0000"/>
                          </a:solidFill>
                        </a:rPr>
                        <a:t>Event Handler: Click</a:t>
                      </a:r>
                      <a:endParaRPr sz="1600"/>
                    </a:p>
                  </a:txBody>
                  <a:tcPr marT="45725" marB="45725" marR="91450" marL="91450"/>
                </a:tc>
              </a:tr>
              <a:tr h="261700">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DataGridView</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dgvCategories</a:t>
                      </a:r>
                      <a:endParaRPr sz="1600"/>
                    </a:p>
                  </a:txBody>
                  <a:tcPr marT="45725" marB="45725" marR="91450" marL="91450"/>
                </a:tc>
                <a:tc>
                  <a:txBody>
                    <a:bodyPr/>
                    <a:lstStyle/>
                    <a:p>
                      <a:pPr indent="0" lvl="0" marL="0" marR="0" rtl="0" algn="l">
                        <a:spcBef>
                          <a:spcPts val="0"/>
                        </a:spcBef>
                        <a:spcAft>
                          <a:spcPts val="0"/>
                        </a:spcAft>
                        <a:buNone/>
                      </a:pPr>
                      <a:r>
                        <a:rPr lang="en-US" sz="1600"/>
                        <a:t>ReadOnly: True</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SelectionMode:FullRowSelect</a:t>
                      </a:r>
                      <a:endParaRPr sz="1600"/>
                    </a:p>
                  </a:txBody>
                  <a:tcPr marT="45725" marB="45725" marR="91450" marL="91450"/>
                </a:tc>
              </a:tr>
              <a:tr h="292025">
                <a:tc>
                  <a:txBody>
                    <a:bodyPr/>
                    <a:lstStyle/>
                    <a:p>
                      <a:pPr indent="0" lvl="0" marL="0" marR="0" rtl="0" algn="l">
                        <a:spcBef>
                          <a:spcPts val="0"/>
                        </a:spcBef>
                        <a:spcAft>
                          <a:spcPts val="0"/>
                        </a:spcAft>
                        <a:buNone/>
                      </a:pPr>
                      <a:r>
                        <a:rPr lang="en-US" sz="1600"/>
                        <a:t>Form</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frmManageCategories</a:t>
                      </a:r>
                      <a:endParaRPr sz="1600"/>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StartPosition: CenterScreen</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Text: Manage Categories</a:t>
                      </a:r>
                      <a:endParaRPr/>
                    </a:p>
                    <a:p>
                      <a:pPr indent="0" lvl="0" marL="0" marR="0" rtl="0" algn="l">
                        <a:lnSpc>
                          <a:spcPct val="100000"/>
                        </a:lnSpc>
                        <a:spcBef>
                          <a:spcPts val="0"/>
                        </a:spcBef>
                        <a:spcAft>
                          <a:spcPts val="0"/>
                        </a:spcAft>
                        <a:buClr>
                          <a:srgbClr val="FF0000"/>
                        </a:buClr>
                        <a:buSzPts val="1600"/>
                        <a:buFont typeface="Arial"/>
                        <a:buNone/>
                      </a:pPr>
                      <a:r>
                        <a:rPr lang="en-US" sz="1600">
                          <a:solidFill>
                            <a:srgbClr val="FF0000"/>
                          </a:solidFill>
                        </a:rPr>
                        <a:t>Event Handler: Load</a:t>
                      </a:r>
                      <a:endParaRPr sz="1600"/>
                    </a:p>
                  </a:txBody>
                  <a:tcPr marT="45725" marB="45725" marR="91450" marL="91450"/>
                </a:tc>
              </a:tr>
            </a:tbl>
          </a:graphicData>
        </a:graphic>
      </p:graphicFrame>
      <p:pic>
        <p:nvPicPr>
          <p:cNvPr id="567" name="Google Shape;567;p52"/>
          <p:cNvPicPr preferRelativeResize="0"/>
          <p:nvPr/>
        </p:nvPicPr>
        <p:blipFill rotWithShape="1">
          <a:blip r:embed="rId3">
            <a:alphaModFix/>
          </a:blip>
          <a:srcRect b="0" l="0" r="0" t="0"/>
          <a:stretch/>
        </p:blipFill>
        <p:spPr>
          <a:xfrm>
            <a:off x="241259" y="1625961"/>
            <a:ext cx="5193711" cy="40489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3"/>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73" name="Google Shape;573;p5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574" name="Google Shape;574;p53"/>
          <p:cNvGrpSpPr/>
          <p:nvPr/>
        </p:nvGrpSpPr>
        <p:grpSpPr>
          <a:xfrm>
            <a:off x="1573321" y="1290826"/>
            <a:ext cx="10408080" cy="5071957"/>
            <a:chOff x="404520" y="893021"/>
            <a:chExt cx="10408080" cy="5071957"/>
          </a:xfrm>
        </p:grpSpPr>
        <p:pic>
          <p:nvPicPr>
            <p:cNvPr id="575" name="Google Shape;575;p53"/>
            <p:cNvPicPr preferRelativeResize="0"/>
            <p:nvPr/>
          </p:nvPicPr>
          <p:blipFill rotWithShape="1">
            <a:blip r:embed="rId3">
              <a:alphaModFix/>
            </a:blip>
            <a:srcRect b="0" l="0" r="0" t="0"/>
            <a:stretch/>
          </p:blipFill>
          <p:spPr>
            <a:xfrm>
              <a:off x="404520" y="893021"/>
              <a:ext cx="10408080" cy="5071957"/>
            </a:xfrm>
            <a:prstGeom prst="rect">
              <a:avLst/>
            </a:prstGeom>
            <a:noFill/>
            <a:ln>
              <a:noFill/>
            </a:ln>
          </p:spPr>
        </p:pic>
        <p:sp>
          <p:nvSpPr>
            <p:cNvPr id="576" name="Google Shape;576;p53"/>
            <p:cNvSpPr/>
            <p:nvPr/>
          </p:nvSpPr>
          <p:spPr>
            <a:xfrm>
              <a:off x="3844532" y="3563868"/>
              <a:ext cx="5745782" cy="289675"/>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577" name="Google Shape;577;p53"/>
          <p:cNvSpPr txBox="1"/>
          <p:nvPr/>
        </p:nvSpPr>
        <p:spPr>
          <a:xfrm>
            <a:off x="155430" y="560533"/>
            <a:ext cx="11884170" cy="840808"/>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2.Right-click on the project | </a:t>
            </a:r>
            <a:r>
              <a:rPr b="1" lang="en-US" sz="2300">
                <a:solidFill>
                  <a:srgbClr val="111111"/>
                </a:solidFill>
                <a:latin typeface="Arial"/>
                <a:ea typeface="Arial"/>
                <a:cs typeface="Arial"/>
                <a:sym typeface="Arial"/>
              </a:rPr>
              <a:t>Add</a:t>
            </a:r>
            <a:r>
              <a:rPr lang="en-US" sz="2300">
                <a:solidFill>
                  <a:srgbClr val="111111"/>
                </a:solidFill>
                <a:latin typeface="Arial"/>
                <a:ea typeface="Arial"/>
                <a:cs typeface="Arial"/>
                <a:sym typeface="Arial"/>
              </a:rPr>
              <a:t> |  </a:t>
            </a:r>
            <a:r>
              <a:rPr b="1" lang="en-US" sz="2300">
                <a:solidFill>
                  <a:srgbClr val="111111"/>
                </a:solidFill>
                <a:latin typeface="Arial"/>
                <a:ea typeface="Arial"/>
                <a:cs typeface="Arial"/>
                <a:sym typeface="Arial"/>
              </a:rPr>
              <a:t>Class</a:t>
            </a:r>
            <a:r>
              <a:rPr lang="en-US" sz="2300">
                <a:solidFill>
                  <a:srgbClr val="111111"/>
                </a:solidFill>
                <a:latin typeface="Arial"/>
                <a:ea typeface="Arial"/>
                <a:cs typeface="Arial"/>
                <a:sym typeface="Arial"/>
              </a:rPr>
              <a:t>, named </a:t>
            </a:r>
            <a:r>
              <a:rPr b="1" lang="en-US" sz="2300">
                <a:solidFill>
                  <a:srgbClr val="111111"/>
                </a:solidFill>
                <a:latin typeface="Arial"/>
                <a:ea typeface="Arial"/>
                <a:cs typeface="Arial"/>
                <a:sym typeface="Arial"/>
              </a:rPr>
              <a:t>ManageCategories.cs </a:t>
            </a:r>
            <a:r>
              <a:rPr lang="en-US" sz="2300">
                <a:solidFill>
                  <a:srgbClr val="111111"/>
                </a:solidFill>
                <a:latin typeface="Arial"/>
                <a:ea typeface="Arial"/>
                <a:cs typeface="Arial"/>
                <a:sym typeface="Arial"/>
              </a:rPr>
              <a:t>then</a:t>
            </a:r>
            <a:r>
              <a:rPr b="1" lang="en-US" sz="2300">
                <a:solidFill>
                  <a:srgbClr val="111111"/>
                </a:solidFill>
                <a:latin typeface="Arial"/>
                <a:ea typeface="Arial"/>
                <a:cs typeface="Arial"/>
                <a:sym typeface="Arial"/>
              </a:rPr>
              <a:t> </a:t>
            </a:r>
            <a:r>
              <a:rPr lang="en-US" sz="2300">
                <a:solidFill>
                  <a:srgbClr val="111111"/>
                </a:solidFill>
                <a:latin typeface="Arial"/>
                <a:ea typeface="Arial"/>
                <a:cs typeface="Arial"/>
                <a:sym typeface="Arial"/>
              </a:rPr>
              <a:t>write codes as follows:</a:t>
            </a:r>
            <a:endParaRPr b="1" sz="2300">
              <a:solidFill>
                <a:srgbClr val="11111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4"/>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83" name="Google Shape;583;p5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4" name="Google Shape;584;p54"/>
          <p:cNvPicPr preferRelativeResize="0"/>
          <p:nvPr/>
        </p:nvPicPr>
        <p:blipFill rotWithShape="1">
          <a:blip r:embed="rId3">
            <a:alphaModFix/>
          </a:blip>
          <a:srcRect b="0" l="0" r="0" t="0"/>
          <a:stretch/>
        </p:blipFill>
        <p:spPr>
          <a:xfrm>
            <a:off x="200535" y="708553"/>
            <a:ext cx="8733654" cy="5740616"/>
          </a:xfrm>
          <a:prstGeom prst="rect">
            <a:avLst/>
          </a:prstGeom>
          <a:noFill/>
          <a:ln>
            <a:noFill/>
          </a:ln>
        </p:spPr>
      </p:pic>
      <p:pic>
        <p:nvPicPr>
          <p:cNvPr id="585" name="Google Shape;585;p54"/>
          <p:cNvPicPr preferRelativeResize="0"/>
          <p:nvPr/>
        </p:nvPicPr>
        <p:blipFill rotWithShape="1">
          <a:blip r:embed="rId4">
            <a:alphaModFix/>
          </a:blip>
          <a:srcRect b="0" l="0" r="0" t="0"/>
          <a:stretch/>
        </p:blipFill>
        <p:spPr>
          <a:xfrm>
            <a:off x="8019133" y="740083"/>
            <a:ext cx="4172867" cy="258951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91" name="Google Shape;591;p5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2" name="Google Shape;592;p55"/>
          <p:cNvPicPr preferRelativeResize="0"/>
          <p:nvPr/>
        </p:nvPicPr>
        <p:blipFill rotWithShape="1">
          <a:blip r:embed="rId3">
            <a:alphaModFix/>
          </a:blip>
          <a:srcRect b="0" l="0" r="0" t="0"/>
          <a:stretch/>
        </p:blipFill>
        <p:spPr>
          <a:xfrm>
            <a:off x="332143" y="886473"/>
            <a:ext cx="11527713" cy="488370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598" name="Google Shape;598;p5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9" name="Google Shape;599;p56"/>
          <p:cNvPicPr preferRelativeResize="0"/>
          <p:nvPr/>
        </p:nvPicPr>
        <p:blipFill rotWithShape="1">
          <a:blip r:embed="rId3">
            <a:alphaModFix/>
          </a:blip>
          <a:srcRect b="0" l="0" r="0" t="0"/>
          <a:stretch/>
        </p:blipFill>
        <p:spPr>
          <a:xfrm>
            <a:off x="281083" y="669693"/>
            <a:ext cx="9338865" cy="5051561"/>
          </a:xfrm>
          <a:prstGeom prst="rect">
            <a:avLst/>
          </a:prstGeom>
          <a:noFill/>
          <a:ln>
            <a:noFill/>
          </a:ln>
        </p:spPr>
      </p:pic>
      <p:sp>
        <p:nvSpPr>
          <p:cNvPr id="600" name="Google Shape;600;p56"/>
          <p:cNvSpPr txBox="1"/>
          <p:nvPr/>
        </p:nvSpPr>
        <p:spPr>
          <a:xfrm>
            <a:off x="281083" y="5875675"/>
            <a:ext cx="11910916" cy="467051"/>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2300">
                <a:solidFill>
                  <a:srgbClr val="111111"/>
                </a:solidFill>
                <a:latin typeface="Arial"/>
                <a:ea typeface="Arial"/>
                <a:cs typeface="Arial"/>
                <a:sym typeface="Arial"/>
              </a:rPr>
              <a:t>3.Write codes in </a:t>
            </a:r>
            <a:r>
              <a:rPr b="1" lang="en-US" sz="2400">
                <a:solidFill>
                  <a:schemeClr val="dk1"/>
                </a:solidFill>
                <a:latin typeface="Arial"/>
                <a:ea typeface="Arial"/>
                <a:cs typeface="Arial"/>
                <a:sym typeface="Arial"/>
              </a:rPr>
              <a:t>frmManageCategories.cs</a:t>
            </a:r>
            <a:r>
              <a:rPr lang="en-US" sz="2300">
                <a:solidFill>
                  <a:srgbClr val="111111"/>
                </a:solidFill>
                <a:latin typeface="Arial"/>
                <a:ea typeface="Arial"/>
                <a:cs typeface="Arial"/>
                <a:sym typeface="Arial"/>
              </a:rPr>
              <a:t> as follows then press </a:t>
            </a:r>
            <a:r>
              <a:rPr b="1" lang="en-US" sz="2300">
                <a:solidFill>
                  <a:srgbClr val="111111"/>
                </a:solidFill>
                <a:latin typeface="Arial"/>
                <a:ea typeface="Arial"/>
                <a:cs typeface="Arial"/>
                <a:sym typeface="Arial"/>
              </a:rPr>
              <a:t>Ctrl+F5 </a:t>
            </a:r>
            <a:r>
              <a:rPr lang="en-US" sz="2300">
                <a:solidFill>
                  <a:srgbClr val="111111"/>
                </a:solidFill>
                <a:latin typeface="Arial"/>
                <a:ea typeface="Arial"/>
                <a:cs typeface="Arial"/>
                <a:sym typeface="Arial"/>
              </a:rPr>
              <a:t>to run project:</a:t>
            </a:r>
            <a:endParaRPr b="1" sz="2300">
              <a:solidFill>
                <a:srgbClr val="11111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5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606" name="Google Shape;606;p5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607" name="Google Shape;607;p57"/>
          <p:cNvGrpSpPr/>
          <p:nvPr/>
        </p:nvGrpSpPr>
        <p:grpSpPr>
          <a:xfrm>
            <a:off x="439333" y="1324303"/>
            <a:ext cx="9986930" cy="4674367"/>
            <a:chOff x="355248" y="1274879"/>
            <a:chExt cx="11481503" cy="4607897"/>
          </a:xfrm>
        </p:grpSpPr>
        <p:pic>
          <p:nvPicPr>
            <p:cNvPr id="608" name="Google Shape;608;p57"/>
            <p:cNvPicPr preferRelativeResize="0"/>
            <p:nvPr/>
          </p:nvPicPr>
          <p:blipFill rotWithShape="1">
            <a:blip r:embed="rId3">
              <a:alphaModFix/>
            </a:blip>
            <a:srcRect b="0" l="0" r="0" t="0"/>
            <a:stretch/>
          </p:blipFill>
          <p:spPr>
            <a:xfrm>
              <a:off x="355248" y="1274879"/>
              <a:ext cx="11481503" cy="4607897"/>
            </a:xfrm>
            <a:prstGeom prst="rect">
              <a:avLst/>
            </a:prstGeom>
            <a:noFill/>
            <a:ln>
              <a:noFill/>
            </a:ln>
          </p:spPr>
        </p:pic>
        <p:grpSp>
          <p:nvGrpSpPr>
            <p:cNvPr id="609" name="Google Shape;609;p57"/>
            <p:cNvGrpSpPr/>
            <p:nvPr/>
          </p:nvGrpSpPr>
          <p:grpSpPr>
            <a:xfrm>
              <a:off x="851338" y="1858402"/>
              <a:ext cx="9217572" cy="2934315"/>
              <a:chOff x="851338" y="1858402"/>
              <a:chExt cx="9217572" cy="2934315"/>
            </a:xfrm>
          </p:grpSpPr>
          <p:sp>
            <p:nvSpPr>
              <p:cNvPr id="610" name="Google Shape;610;p57"/>
              <p:cNvSpPr/>
              <p:nvPr/>
            </p:nvSpPr>
            <p:spPr>
              <a:xfrm>
                <a:off x="851338" y="1858402"/>
                <a:ext cx="7420303" cy="30672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1" name="Google Shape;611;p57"/>
              <p:cNvSpPr/>
              <p:nvPr/>
            </p:nvSpPr>
            <p:spPr>
              <a:xfrm>
                <a:off x="1187669" y="3578828"/>
                <a:ext cx="8881241" cy="1213889"/>
              </a:xfrm>
              <a:prstGeom prst="rect">
                <a:avLst/>
              </a:prstGeom>
              <a:noFill/>
              <a:ln cap="flat" cmpd="sng" w="254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617" name="Google Shape;617;p5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18" name="Google Shape;618;p58"/>
          <p:cNvPicPr preferRelativeResize="0"/>
          <p:nvPr/>
        </p:nvPicPr>
        <p:blipFill rotWithShape="1">
          <a:blip r:embed="rId3">
            <a:alphaModFix/>
          </a:blip>
          <a:srcRect b="0" l="0" r="0" t="0"/>
          <a:stretch/>
        </p:blipFill>
        <p:spPr>
          <a:xfrm>
            <a:off x="368795" y="684555"/>
            <a:ext cx="8922349" cy="576461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5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624" name="Google Shape;624;p5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25" name="Google Shape;625;p59"/>
          <p:cNvPicPr preferRelativeResize="0"/>
          <p:nvPr/>
        </p:nvPicPr>
        <p:blipFill rotWithShape="1">
          <a:blip r:embed="rId3">
            <a:alphaModFix/>
          </a:blip>
          <a:srcRect b="0" l="0" r="0" t="0"/>
          <a:stretch/>
        </p:blipFill>
        <p:spPr>
          <a:xfrm>
            <a:off x="44999" y="1590581"/>
            <a:ext cx="6728106" cy="4053476"/>
          </a:xfrm>
          <a:prstGeom prst="rect">
            <a:avLst/>
          </a:prstGeom>
          <a:noFill/>
          <a:ln>
            <a:noFill/>
          </a:ln>
        </p:spPr>
      </p:pic>
      <p:pic>
        <p:nvPicPr>
          <p:cNvPr id="626" name="Google Shape;626;p59"/>
          <p:cNvPicPr preferRelativeResize="0"/>
          <p:nvPr/>
        </p:nvPicPr>
        <p:blipFill rotWithShape="1">
          <a:blip r:embed="rId4">
            <a:alphaModFix/>
          </a:blip>
          <a:srcRect b="0" l="0" r="0" t="0"/>
          <a:stretch/>
        </p:blipFill>
        <p:spPr>
          <a:xfrm>
            <a:off x="7192031" y="1683744"/>
            <a:ext cx="4933950" cy="3867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33" name="Google Shape;133;p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6"/>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Universal Data Access(Native API)</a:t>
            </a:r>
            <a:endParaRPr b="1" sz="4000">
              <a:solidFill>
                <a:schemeClr val="dk1"/>
              </a:solidFill>
              <a:latin typeface="Arial"/>
              <a:ea typeface="Arial"/>
              <a:cs typeface="Arial"/>
              <a:sym typeface="Arial"/>
            </a:endParaRPr>
          </a:p>
        </p:txBody>
      </p:sp>
      <p:sp>
        <p:nvSpPr>
          <p:cNvPr id="135" name="Google Shape;135;p6"/>
          <p:cNvSpPr txBox="1"/>
          <p:nvPr/>
        </p:nvSpPr>
        <p:spPr>
          <a:xfrm>
            <a:off x="-42040" y="1381023"/>
            <a:ext cx="12192000" cy="3847207"/>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Database management systems provide APIs that allow application programmers to create and access databases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set of APIs that each manufacturer's system supplies is unique to that manufacturer. Microsoft has long recognized that it is inefficient and error prone for an applications programmer to attempt to master and use all the APIs for the various available database management systems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What's more, if a new database management system is released, an existing application can't make use of it without being rewritten to understand the new APIs</a:t>
            </a:r>
            <a:endParaRPr/>
          </a:p>
        </p:txBody>
      </p:sp>
      <p:pic>
        <p:nvPicPr>
          <p:cNvPr id="136" name="Google Shape;136;p6"/>
          <p:cNvPicPr preferRelativeResize="0"/>
          <p:nvPr/>
        </p:nvPicPr>
        <p:blipFill rotWithShape="1">
          <a:blip r:embed="rId3">
            <a:alphaModFix/>
          </a:blip>
          <a:srcRect b="0" l="0" r="0" t="0"/>
          <a:stretch/>
        </p:blipFill>
        <p:spPr>
          <a:xfrm>
            <a:off x="2767506" y="4761558"/>
            <a:ext cx="6656988" cy="168683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0"/>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33" name="Google Shape;633;p6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34" name="Google Shape;634;p60"/>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Working with Store Procedures</a:t>
            </a:r>
            <a:endParaRPr b="1" sz="4000">
              <a:solidFill>
                <a:schemeClr val="dk1"/>
              </a:solidFill>
              <a:latin typeface="Arial"/>
              <a:ea typeface="Arial"/>
              <a:cs typeface="Arial"/>
              <a:sym typeface="Arial"/>
            </a:endParaRPr>
          </a:p>
        </p:txBody>
      </p:sp>
      <p:sp>
        <p:nvSpPr>
          <p:cNvPr id="635" name="Google Shape;635;p60"/>
          <p:cNvSpPr txBox="1"/>
          <p:nvPr/>
        </p:nvSpPr>
        <p:spPr>
          <a:xfrm>
            <a:off x="0" y="1689565"/>
            <a:ext cx="11981791" cy="3875676"/>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Stored procedures stored in the database which are a key ingredient in any successful large-scale database applications</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One advantage of stored procedures is improved performance. Stored procedures typically execute faster than ordinary SQL statements because the database can create, optimize, and cache a data access plan in advance</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Stored procedures also have a number of other potential benefits as follows: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1"/>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42" name="Google Shape;642;p6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43" name="Google Shape;643;p61"/>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 Benefits of Store Procedures</a:t>
            </a:r>
            <a:endParaRPr b="1" sz="4000">
              <a:solidFill>
                <a:schemeClr val="dk1"/>
              </a:solidFill>
              <a:latin typeface="Arial"/>
              <a:ea typeface="Arial"/>
              <a:cs typeface="Arial"/>
              <a:sym typeface="Arial"/>
            </a:endParaRPr>
          </a:p>
        </p:txBody>
      </p:sp>
      <p:sp>
        <p:nvSpPr>
          <p:cNvPr id="644" name="Google Shape;644;p61"/>
          <p:cNvSpPr txBox="1"/>
          <p:nvPr/>
        </p:nvSpPr>
        <p:spPr>
          <a:xfrm>
            <a:off x="68317" y="1522409"/>
            <a:ext cx="12055367" cy="4555093"/>
          </a:xfrm>
          <a:prstGeom prst="rect">
            <a:avLst/>
          </a:prstGeom>
          <a:noFill/>
          <a:ln>
            <a:noFill/>
          </a:ln>
        </p:spPr>
        <p:txBody>
          <a:bodyPr anchorCtr="0" anchor="t" bIns="45700" lIns="91425" spcFirstLastPara="1" rIns="91425" wrap="square" tIns="45700">
            <a:spAutoFit/>
          </a:bodyPr>
          <a:lstStyle/>
          <a:p>
            <a:pPr indent="-230187" lvl="0" marL="231775" marR="0" rtl="0" algn="l">
              <a:spcBef>
                <a:spcPts val="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Improve security. A client can be granted permissions to execute a stored procedure to add or modify a record in a specify way, without having full permissions on the underlying tables</a:t>
            </a:r>
            <a:endParaRPr/>
          </a:p>
          <a:p>
            <a:pPr indent="-230187" lvl="0" marL="231775" marR="0" rtl="0" algn="just">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Are easy to maintain, because they are stored separately from the application code. Thus, we can modify a stored procedure without recompiling and redistributing the .NET application that uses it</a:t>
            </a:r>
            <a:endParaRPr/>
          </a:p>
          <a:p>
            <a:pPr indent="-230187" lvl="0" marL="231775" marR="0" rtl="0" algn="l">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Add an extra layer of indirection, potentially allowing some database details to change without breaking your code. For example, a stored procedure can remap field names to match the expectations of the client program</a:t>
            </a:r>
            <a:endParaRPr/>
          </a:p>
          <a:p>
            <a:pPr indent="-230187" lvl="0" marL="231775" marR="0" rtl="0" algn="l">
              <a:spcBef>
                <a:spcPts val="1200"/>
              </a:spcBef>
              <a:spcAft>
                <a:spcPts val="0"/>
              </a:spcAft>
              <a:buClr>
                <a:srgbClr val="973735"/>
              </a:buClr>
              <a:buSzPts val="1820"/>
              <a:buFont typeface="Noto Sans Symbols"/>
              <a:buChar char="▪"/>
            </a:pPr>
            <a:r>
              <a:rPr lang="en-US" sz="2600">
                <a:solidFill>
                  <a:schemeClr val="dk1"/>
                </a:solidFill>
                <a:latin typeface="Arial"/>
                <a:ea typeface="Arial"/>
                <a:cs typeface="Arial"/>
                <a:sym typeface="Arial"/>
              </a:rPr>
              <a:t>Reduce network traffic, because SQL statements can be executed in batches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2"/>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51" name="Google Shape;651;p6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652" name="Google Shape;652;p62"/>
          <p:cNvSpPr txBox="1"/>
          <p:nvPr/>
        </p:nvSpPr>
        <p:spPr>
          <a:xfrm>
            <a:off x="210208" y="1262596"/>
            <a:ext cx="9723946" cy="44627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150"/>
              <a:buFont typeface="Noto Sans Symbols"/>
              <a:buChar char="◆"/>
            </a:pPr>
            <a:r>
              <a:rPr lang="en-US" sz="2300">
                <a:solidFill>
                  <a:srgbClr val="111111"/>
                </a:solidFill>
                <a:latin typeface="Arial"/>
                <a:ea typeface="Arial"/>
                <a:cs typeface="Arial"/>
                <a:sym typeface="Arial"/>
              </a:rPr>
              <a:t>Create store procedures to count Products by CategoryID </a:t>
            </a:r>
            <a:endParaRPr/>
          </a:p>
        </p:txBody>
      </p:sp>
      <p:sp>
        <p:nvSpPr>
          <p:cNvPr id="653" name="Google Shape;653;p62"/>
          <p:cNvSpPr txBox="1"/>
          <p:nvPr/>
        </p:nvSpPr>
        <p:spPr>
          <a:xfrm>
            <a:off x="655775" y="1765170"/>
            <a:ext cx="10874829" cy="4247317"/>
          </a:xfrm>
          <a:prstGeom prst="rect">
            <a:avLst/>
          </a:prstGeom>
          <a:noFill/>
          <a:ln cap="flat" cmpd="sng" w="12700">
            <a:solidFill>
              <a:srgbClr val="FF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Arial"/>
                <a:ea typeface="Arial"/>
                <a:cs typeface="Arial"/>
                <a:sym typeface="Arial"/>
              </a:rPr>
              <a:t>Use</a:t>
            </a:r>
            <a:r>
              <a:rPr lang="en-US" sz="1800">
                <a:solidFill>
                  <a:srgbClr val="000000"/>
                </a:solidFill>
                <a:latin typeface="Arial"/>
                <a:ea typeface="Arial"/>
                <a:cs typeface="Arial"/>
                <a:sym typeface="Arial"/>
              </a:rPr>
              <a:t> MyStore</a:t>
            </a:r>
            <a:endParaRPr/>
          </a:p>
          <a:p>
            <a:pPr indent="0" lvl="0" marL="0" marR="0" rtl="0" algn="l">
              <a:spcBef>
                <a:spcPts val="0"/>
              </a:spcBef>
              <a:spcAft>
                <a:spcPts val="0"/>
              </a:spcAft>
              <a:buNone/>
            </a:pPr>
            <a:r>
              <a:rPr lang="en-US" sz="1800">
                <a:solidFill>
                  <a:srgbClr val="0000FF"/>
                </a:solidFill>
                <a:latin typeface="Arial"/>
                <a:ea typeface="Arial"/>
                <a:cs typeface="Arial"/>
                <a:sym typeface="Arial"/>
              </a:rPr>
              <a:t>GO</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US" sz="1800">
                <a:solidFill>
                  <a:srgbClr val="0000FF"/>
                </a:solidFill>
                <a:latin typeface="Arial"/>
                <a:ea typeface="Arial"/>
                <a:cs typeface="Arial"/>
                <a:sym typeface="Arial"/>
              </a:rPr>
              <a:t>Create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Proc</a:t>
            </a:r>
            <a:r>
              <a:rPr lang="en-US" sz="1800">
                <a:solidFill>
                  <a:srgbClr val="000000"/>
                </a:solidFill>
                <a:latin typeface="Arial"/>
                <a:ea typeface="Arial"/>
                <a:cs typeface="Arial"/>
                <a:sym typeface="Arial"/>
              </a:rPr>
              <a:t> spCountProductsUsingOutputValue</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@CategoryID </a:t>
            </a:r>
            <a:r>
              <a:rPr lang="en-US" sz="1800">
                <a:solidFill>
                  <a:srgbClr val="0000FF"/>
                </a:solidFill>
                <a:latin typeface="Arial"/>
                <a:ea typeface="Arial"/>
                <a:cs typeface="Arial"/>
                <a:sym typeface="Arial"/>
              </a:rPr>
              <a:t>int</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@NumberOfProducts </a:t>
            </a:r>
            <a:r>
              <a:rPr lang="en-US" sz="1800">
                <a:solidFill>
                  <a:srgbClr val="0000FF"/>
                </a:solidFill>
                <a:latin typeface="Arial"/>
                <a:ea typeface="Arial"/>
                <a:cs typeface="Arial"/>
                <a:sym typeface="Arial"/>
              </a:rPr>
              <a:t>int</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Output</a:t>
            </a:r>
            <a:r>
              <a:rPr lang="en-US" sz="1800">
                <a:solidFill>
                  <a:srgbClr val="808080"/>
                </a:solidFill>
                <a:latin typeface="Arial"/>
                <a:ea typeface="Arial"/>
                <a:cs typeface="Arial"/>
                <a:sym typeface="Arial"/>
              </a:rPr>
              <a:t>)  </a:t>
            </a:r>
            <a:r>
              <a:rPr lang="en-US" sz="1800">
                <a:solidFill>
                  <a:srgbClr val="0000FF"/>
                </a:solidFill>
                <a:latin typeface="Arial"/>
                <a:ea typeface="Arial"/>
                <a:cs typeface="Arial"/>
                <a:sym typeface="Arial"/>
              </a:rPr>
              <a:t>As</a:t>
            </a:r>
            <a:endParaRPr sz="1800">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@NumberOfProducts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FF"/>
                </a:solidFill>
                <a:latin typeface="Arial"/>
                <a:ea typeface="Arial"/>
                <a:cs typeface="Arial"/>
                <a:sym typeface="Arial"/>
              </a:rPr>
              <a:t>Count</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ProductID</a:t>
            </a:r>
            <a:r>
              <a:rPr b="0" i="0" lang="en-US" sz="1800" u="none" cap="none" strike="noStrike">
                <a:solidFill>
                  <a:srgbClr val="80808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Products</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CategoryID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@CategoryID</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Group</a:t>
            </a:r>
            <a:r>
              <a:rPr b="0" i="0" lang="en-US" sz="1800" u="none" cap="none" strike="noStrike">
                <a:solidFill>
                  <a:srgbClr val="000000"/>
                </a:solidFill>
                <a:latin typeface="Arial"/>
                <a:ea typeface="Arial"/>
                <a:cs typeface="Arial"/>
                <a:sym typeface="Arial"/>
              </a:rPr>
              <a:t> </a:t>
            </a:r>
            <a:r>
              <a:rPr b="0" i="0" lang="en-US" sz="1800" u="none" cap="none" strike="noStrike">
                <a:solidFill>
                  <a:srgbClr val="0000FF"/>
                </a:solidFill>
                <a:latin typeface="Arial"/>
                <a:ea typeface="Arial"/>
                <a:cs typeface="Arial"/>
                <a:sym typeface="Arial"/>
              </a:rPr>
              <a:t>by</a:t>
            </a:r>
            <a:r>
              <a:rPr b="0" i="0" lang="en-US" sz="1800" u="none" cap="none" strike="noStrike">
                <a:solidFill>
                  <a:srgbClr val="000000"/>
                </a:solidFill>
                <a:latin typeface="Arial"/>
                <a:ea typeface="Arial"/>
                <a:cs typeface="Arial"/>
                <a:sym typeface="Arial"/>
              </a:rPr>
              <a:t> CategoryID</a:t>
            </a:r>
            <a:endParaRPr/>
          </a:p>
          <a:p>
            <a:pPr indent="0" lvl="0" marL="0" marR="0" rtl="0" algn="l">
              <a:spcBef>
                <a:spcPts val="0"/>
              </a:spcBef>
              <a:spcAft>
                <a:spcPts val="0"/>
              </a:spcAft>
              <a:buNone/>
            </a:pPr>
            <a:r>
              <a:rPr lang="en-US" sz="1800">
                <a:solidFill>
                  <a:srgbClr val="0000FF"/>
                </a:solidFill>
                <a:latin typeface="Arial"/>
                <a:ea typeface="Arial"/>
                <a:cs typeface="Arial"/>
                <a:sym typeface="Arial"/>
              </a:rPr>
              <a:t>GO</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lang="en-US" sz="1800">
                <a:solidFill>
                  <a:srgbClr val="0000FF"/>
                </a:solidFill>
                <a:latin typeface="Arial"/>
                <a:ea typeface="Arial"/>
                <a:cs typeface="Arial"/>
                <a:sym typeface="Arial"/>
              </a:rPr>
              <a:t>Create</a:t>
            </a:r>
            <a:r>
              <a:rPr lang="en-US" sz="1800">
                <a:solidFill>
                  <a:srgbClr val="000000"/>
                </a:solidFill>
                <a:latin typeface="Arial"/>
                <a:ea typeface="Arial"/>
                <a:cs typeface="Arial"/>
                <a:sym typeface="Arial"/>
              </a:rPr>
              <a:t> </a:t>
            </a:r>
            <a:r>
              <a:rPr lang="en-US" sz="1800">
                <a:solidFill>
                  <a:srgbClr val="0000FF"/>
                </a:solidFill>
                <a:latin typeface="Arial"/>
                <a:ea typeface="Arial"/>
                <a:cs typeface="Arial"/>
                <a:sym typeface="Arial"/>
              </a:rPr>
              <a:t>Proc</a:t>
            </a:r>
            <a:r>
              <a:rPr lang="en-US" sz="1800">
                <a:solidFill>
                  <a:srgbClr val="000000"/>
                </a:solidFill>
                <a:latin typeface="Arial"/>
                <a:ea typeface="Arial"/>
                <a:cs typeface="Arial"/>
                <a:sym typeface="Arial"/>
              </a:rPr>
              <a:t> spCountProductsUsingReturnValue</a:t>
            </a:r>
            <a:r>
              <a:rPr lang="en-US" sz="1800">
                <a:solidFill>
                  <a:srgbClr val="808080"/>
                </a:solidFill>
                <a:latin typeface="Arial"/>
                <a:ea typeface="Arial"/>
                <a:cs typeface="Arial"/>
                <a:sym typeface="Arial"/>
              </a:rPr>
              <a:t>(</a:t>
            </a:r>
            <a:r>
              <a:rPr lang="en-US" sz="1800">
                <a:solidFill>
                  <a:srgbClr val="000000"/>
                </a:solidFill>
                <a:latin typeface="Arial"/>
                <a:ea typeface="Arial"/>
                <a:cs typeface="Arial"/>
                <a:sym typeface="Arial"/>
              </a:rPr>
              <a:t>@CategoryID </a:t>
            </a:r>
            <a:r>
              <a:rPr lang="en-US" sz="1800">
                <a:solidFill>
                  <a:srgbClr val="0000FF"/>
                </a:solidFill>
                <a:latin typeface="Arial"/>
                <a:ea typeface="Arial"/>
                <a:cs typeface="Arial"/>
                <a:sym typeface="Arial"/>
              </a:rPr>
              <a:t>int</a:t>
            </a:r>
            <a:r>
              <a:rPr lang="en-US" sz="1800">
                <a:solidFill>
                  <a:srgbClr val="808080"/>
                </a:solidFill>
                <a:latin typeface="Arial"/>
                <a:ea typeface="Arial"/>
                <a:cs typeface="Arial"/>
                <a:sym typeface="Arial"/>
              </a:rPr>
              <a:t>)  </a:t>
            </a:r>
            <a:r>
              <a:rPr lang="en-US" sz="1800">
                <a:solidFill>
                  <a:srgbClr val="0000FF"/>
                </a:solidFill>
                <a:latin typeface="Arial"/>
                <a:ea typeface="Arial"/>
                <a:cs typeface="Arial"/>
                <a:sym typeface="Arial"/>
              </a:rPr>
              <a:t>As</a:t>
            </a:r>
            <a:endParaRPr sz="1800">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Declare</a:t>
            </a:r>
            <a:r>
              <a:rPr b="0" i="0" lang="en-US" sz="1800" u="none" cap="none" strike="noStrike">
                <a:solidFill>
                  <a:srgbClr val="000000"/>
                </a:solidFill>
                <a:latin typeface="Arial"/>
                <a:ea typeface="Arial"/>
                <a:cs typeface="Arial"/>
                <a:sym typeface="Arial"/>
              </a:rPr>
              <a:t>  @NumberOfProducts </a:t>
            </a:r>
            <a:r>
              <a:rPr b="0" i="0" lang="en-US" sz="1800" u="none" cap="none" strike="noStrike">
                <a:solidFill>
                  <a:srgbClr val="0000FF"/>
                </a:solidFill>
                <a:latin typeface="Arial"/>
                <a:ea typeface="Arial"/>
                <a:cs typeface="Arial"/>
                <a:sym typeface="Arial"/>
              </a:rPr>
              <a:t>int</a:t>
            </a:r>
            <a:endParaRPr b="0" i="0" sz="1800" u="none" cap="none" strike="noStrike">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Select</a:t>
            </a:r>
            <a:r>
              <a:rPr b="0" i="0" lang="en-US" sz="1800" u="none" cap="none" strike="noStrike">
                <a:solidFill>
                  <a:srgbClr val="000000"/>
                </a:solidFill>
                <a:latin typeface="Arial"/>
                <a:ea typeface="Arial"/>
                <a:cs typeface="Arial"/>
                <a:sym typeface="Arial"/>
              </a:rPr>
              <a:t>  @NumberOfProducts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a:t>
            </a:r>
            <a:r>
              <a:rPr b="0" i="0" lang="en-US" sz="1800" u="none" cap="none" strike="noStrike">
                <a:solidFill>
                  <a:srgbClr val="FF00FF"/>
                </a:solidFill>
                <a:latin typeface="Arial"/>
                <a:ea typeface="Arial"/>
                <a:cs typeface="Arial"/>
                <a:sym typeface="Arial"/>
              </a:rPr>
              <a:t>Count</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ProductID</a:t>
            </a:r>
            <a:r>
              <a:rPr b="0" i="0" lang="en-US" sz="1800" u="none" cap="none" strike="noStrike">
                <a:solidFill>
                  <a:srgbClr val="808080"/>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From</a:t>
            </a:r>
            <a:r>
              <a:rPr b="0" i="0" lang="en-US" sz="1800" u="none" cap="none" strike="noStrike">
                <a:solidFill>
                  <a:srgbClr val="000000"/>
                </a:solidFill>
                <a:latin typeface="Arial"/>
                <a:ea typeface="Arial"/>
                <a:cs typeface="Arial"/>
                <a:sym typeface="Arial"/>
              </a:rPr>
              <a:t> Products</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where</a:t>
            </a:r>
            <a:r>
              <a:rPr b="0" i="0" lang="en-US" sz="1800" u="none" cap="none" strike="noStrike">
                <a:solidFill>
                  <a:srgbClr val="000000"/>
                </a:solidFill>
                <a:latin typeface="Arial"/>
                <a:ea typeface="Arial"/>
                <a:cs typeface="Arial"/>
                <a:sym typeface="Arial"/>
              </a:rPr>
              <a:t> CategoryID </a:t>
            </a:r>
            <a:r>
              <a:rPr b="0" i="0" lang="en-US" sz="1800" u="none" cap="none" strike="noStrike">
                <a:solidFill>
                  <a:srgbClr val="808080"/>
                </a:solidFill>
                <a:latin typeface="Arial"/>
                <a:ea typeface="Arial"/>
                <a:cs typeface="Arial"/>
                <a:sym typeface="Arial"/>
              </a:rPr>
              <a:t>=</a:t>
            </a:r>
            <a:r>
              <a:rPr b="0" i="0" lang="en-US" sz="1800" u="none" cap="none" strike="noStrike">
                <a:solidFill>
                  <a:srgbClr val="000000"/>
                </a:solidFill>
                <a:latin typeface="Arial"/>
                <a:ea typeface="Arial"/>
                <a:cs typeface="Arial"/>
                <a:sym typeface="Arial"/>
              </a:rPr>
              <a:t> @CategoryID</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Group</a:t>
            </a:r>
            <a:r>
              <a:rPr b="0" i="0" lang="en-US" sz="1800" u="none" cap="none" strike="noStrike">
                <a:solidFill>
                  <a:srgbClr val="000000"/>
                </a:solidFill>
                <a:latin typeface="Arial"/>
                <a:ea typeface="Arial"/>
                <a:cs typeface="Arial"/>
                <a:sym typeface="Arial"/>
              </a:rPr>
              <a:t> </a:t>
            </a:r>
            <a:r>
              <a:rPr b="0" i="0" lang="en-US" sz="1800" u="none" cap="none" strike="noStrike">
                <a:solidFill>
                  <a:srgbClr val="0000FF"/>
                </a:solidFill>
                <a:latin typeface="Arial"/>
                <a:ea typeface="Arial"/>
                <a:cs typeface="Arial"/>
                <a:sym typeface="Arial"/>
              </a:rPr>
              <a:t>by</a:t>
            </a:r>
            <a:r>
              <a:rPr b="0" i="0" lang="en-US" sz="1800" u="none" cap="none" strike="noStrike">
                <a:solidFill>
                  <a:srgbClr val="000000"/>
                </a:solidFill>
                <a:latin typeface="Arial"/>
                <a:ea typeface="Arial"/>
                <a:cs typeface="Arial"/>
                <a:sym typeface="Arial"/>
              </a:rPr>
              <a:t> CategoryID</a:t>
            </a:r>
            <a:endParaRPr/>
          </a:p>
          <a:p>
            <a:pPr indent="0" lvl="1" marL="457200" marR="0" rtl="0" algn="l">
              <a:spcBef>
                <a:spcPts val="0"/>
              </a:spcBef>
              <a:spcAft>
                <a:spcPts val="0"/>
              </a:spcAft>
              <a:buNone/>
            </a:pPr>
            <a:r>
              <a:rPr b="0" i="0" lang="en-US" sz="1800" u="none" cap="none" strike="noStrike">
                <a:solidFill>
                  <a:srgbClr val="0000FF"/>
                </a:solidFill>
                <a:latin typeface="Arial"/>
                <a:ea typeface="Arial"/>
                <a:cs typeface="Arial"/>
                <a:sym typeface="Arial"/>
              </a:rPr>
              <a:t>Return</a:t>
            </a:r>
            <a:r>
              <a:rPr b="0" i="0" lang="en-US" sz="1800" u="none" cap="none" strike="noStrike">
                <a:solidFill>
                  <a:srgbClr val="000000"/>
                </a:solidFill>
                <a:latin typeface="Arial"/>
                <a:ea typeface="Arial"/>
                <a:cs typeface="Arial"/>
                <a:sym typeface="Arial"/>
              </a:rPr>
              <a:t>  @NumberOfProducts</a:t>
            </a:r>
            <a:endParaRPr/>
          </a:p>
        </p:txBody>
      </p:sp>
      <p:sp>
        <p:nvSpPr>
          <p:cNvPr id="654" name="Google Shape;654;p62"/>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Store Procedures Demonstration</a:t>
            </a:r>
            <a:endParaRPr b="1" sz="4000">
              <a:solidFill>
                <a:schemeClr val="dk1"/>
              </a:solidFill>
              <a:latin typeface="Arial"/>
              <a:ea typeface="Arial"/>
              <a:cs typeface="Arial"/>
              <a:sym typeface="Arial"/>
            </a:endParaRPr>
          </a:p>
        </p:txBody>
      </p:sp>
      <p:sp>
        <p:nvSpPr>
          <p:cNvPr id="655" name="Google Shape;655;p62"/>
          <p:cNvSpPr txBox="1"/>
          <p:nvPr/>
        </p:nvSpPr>
        <p:spPr>
          <a:xfrm>
            <a:off x="427173" y="6034424"/>
            <a:ext cx="9723946" cy="446276"/>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150"/>
              <a:buFont typeface="Noto Sans Symbols"/>
              <a:buChar char="◆"/>
            </a:pPr>
            <a:r>
              <a:rPr lang="en-US" sz="2300">
                <a:solidFill>
                  <a:srgbClr val="111111"/>
                </a:solidFill>
                <a:latin typeface="Arial"/>
                <a:ea typeface="Arial"/>
                <a:cs typeface="Arial"/>
                <a:sym typeface="Arial"/>
              </a:rPr>
              <a:t>Create Console App then write codes as follows: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3"/>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62" name="Google Shape;662;p6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663" name="Google Shape;663;p63"/>
          <p:cNvPicPr preferRelativeResize="0"/>
          <p:nvPr/>
        </p:nvPicPr>
        <p:blipFill rotWithShape="1">
          <a:blip r:embed="rId3">
            <a:alphaModFix/>
          </a:blip>
          <a:srcRect b="0" l="0" r="0" t="0"/>
          <a:stretch/>
        </p:blipFill>
        <p:spPr>
          <a:xfrm>
            <a:off x="331201" y="670867"/>
            <a:ext cx="9025882" cy="5668694"/>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4"/>
          <p:cNvSpPr txBox="1"/>
          <p:nvPr>
            <p:ph idx="10" type="dt"/>
          </p:nvPr>
        </p:nvSpPr>
        <p:spPr>
          <a:xfrm>
            <a:off x="838200" y="647018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3/20/2021</a:t>
            </a:r>
            <a:endParaRPr sz="1200">
              <a:solidFill>
                <a:schemeClr val="dk1"/>
              </a:solidFill>
              <a:latin typeface="Arial"/>
              <a:ea typeface="Arial"/>
              <a:cs typeface="Arial"/>
              <a:sym typeface="Arial"/>
            </a:endParaRPr>
          </a:p>
        </p:txBody>
      </p:sp>
      <p:sp>
        <p:nvSpPr>
          <p:cNvPr id="670" name="Google Shape;670;p64"/>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671" name="Google Shape;671;p64"/>
          <p:cNvPicPr preferRelativeResize="0"/>
          <p:nvPr/>
        </p:nvPicPr>
        <p:blipFill rotWithShape="1">
          <a:blip r:embed="rId3">
            <a:alphaModFix/>
          </a:blip>
          <a:srcRect b="0" l="0" r="0" t="0"/>
          <a:stretch/>
        </p:blipFill>
        <p:spPr>
          <a:xfrm>
            <a:off x="250366" y="881743"/>
            <a:ext cx="10772845" cy="5564352"/>
          </a:xfrm>
          <a:prstGeom prst="rect">
            <a:avLst/>
          </a:prstGeom>
          <a:noFill/>
          <a:ln>
            <a:noFill/>
          </a:ln>
        </p:spPr>
      </p:pic>
      <p:pic>
        <p:nvPicPr>
          <p:cNvPr id="672" name="Google Shape;672;p64"/>
          <p:cNvPicPr preferRelativeResize="0"/>
          <p:nvPr/>
        </p:nvPicPr>
        <p:blipFill rotWithShape="1">
          <a:blip r:embed="rId4">
            <a:alphaModFix/>
          </a:blip>
          <a:srcRect b="0" l="0" r="0" t="0"/>
          <a:stretch/>
        </p:blipFill>
        <p:spPr>
          <a:xfrm>
            <a:off x="8002251" y="2543318"/>
            <a:ext cx="4146205" cy="1363641"/>
          </a:xfrm>
          <a:prstGeom prst="rect">
            <a:avLst/>
          </a:prstGeom>
          <a:noFill/>
          <a:ln cap="flat" cmpd="sng" w="12700">
            <a:solidFill>
              <a:srgbClr val="FF0000"/>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5"/>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678" name="Google Shape;678;p65"/>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79" name="Google Shape;679;p65"/>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680" name="Google Shape;680;p65"/>
          <p:cNvSpPr txBox="1"/>
          <p:nvPr/>
        </p:nvSpPr>
        <p:spPr>
          <a:xfrm>
            <a:off x="36037" y="1532182"/>
            <a:ext cx="11949134" cy="4347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Three-layer architecture is dividing the project into three layers that are </a:t>
            </a:r>
            <a:r>
              <a:rPr b="1" lang="en-US" sz="2600">
                <a:solidFill>
                  <a:schemeClr val="dk1"/>
                </a:solidFill>
                <a:latin typeface="Arial"/>
                <a:ea typeface="Arial"/>
                <a:cs typeface="Arial"/>
                <a:sym typeface="Arial"/>
              </a:rPr>
              <a:t>User interface layer</a:t>
            </a:r>
            <a:r>
              <a:rPr lang="en-US" sz="2600">
                <a:solidFill>
                  <a:schemeClr val="dk1"/>
                </a:solidFill>
                <a:latin typeface="Arial"/>
                <a:ea typeface="Arial"/>
                <a:cs typeface="Arial"/>
                <a:sym typeface="Arial"/>
              </a:rPr>
              <a:t>, </a:t>
            </a:r>
            <a:r>
              <a:rPr b="1" lang="en-US" sz="2600">
                <a:solidFill>
                  <a:schemeClr val="dk1"/>
                </a:solidFill>
                <a:latin typeface="Arial"/>
                <a:ea typeface="Arial"/>
                <a:cs typeface="Arial"/>
                <a:sym typeface="Arial"/>
              </a:rPr>
              <a:t>Business layer</a:t>
            </a:r>
            <a:r>
              <a:rPr lang="en-US" sz="2600">
                <a:solidFill>
                  <a:schemeClr val="dk1"/>
                </a:solidFill>
                <a:latin typeface="Arial"/>
                <a:ea typeface="Arial"/>
                <a:cs typeface="Arial"/>
                <a:sym typeface="Arial"/>
              </a:rPr>
              <a:t> and </a:t>
            </a:r>
            <a:r>
              <a:rPr b="1" lang="en-US" sz="2600">
                <a:solidFill>
                  <a:schemeClr val="dk1"/>
                </a:solidFill>
                <a:latin typeface="Arial"/>
                <a:ea typeface="Arial"/>
                <a:cs typeface="Arial"/>
                <a:sym typeface="Arial"/>
              </a:rPr>
              <a:t>Data(database) layer </a:t>
            </a:r>
            <a:r>
              <a:rPr lang="en-US" sz="2600">
                <a:solidFill>
                  <a:schemeClr val="dk1"/>
                </a:solidFill>
                <a:latin typeface="Arial"/>
                <a:ea typeface="Arial"/>
                <a:cs typeface="Arial"/>
                <a:sym typeface="Arial"/>
              </a:rPr>
              <a:t>where we separate UI, Logic, and Data in three divisions</a:t>
            </a:r>
            <a:endParaRPr/>
          </a:p>
          <a:p>
            <a:pPr indent="-342900" lvl="0" marL="342900" marR="0" rtl="0" algn="just">
              <a:lnSpc>
                <a:spcPct val="150000"/>
              </a:lnSpc>
              <a:spcBef>
                <a:spcPts val="100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Suppose we want to change the UI from windows to the phone than he has to only make change in UI layer, other layers are not affected by this change Similarly, if the we want to change the database then we have to only make a change in the data layer, rest everything remains the same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6"/>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686" name="Google Shape;686;p66"/>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687" name="Google Shape;687;p66"/>
          <p:cNvPicPr preferRelativeResize="0"/>
          <p:nvPr/>
        </p:nvPicPr>
        <p:blipFill rotWithShape="1">
          <a:blip r:embed="rId3">
            <a:alphaModFix/>
          </a:blip>
          <a:srcRect b="0" l="0" r="0" t="0"/>
          <a:stretch/>
        </p:blipFill>
        <p:spPr>
          <a:xfrm>
            <a:off x="6016837" y="2604330"/>
            <a:ext cx="2973303" cy="3309415"/>
          </a:xfrm>
          <a:prstGeom prst="rect">
            <a:avLst/>
          </a:prstGeom>
          <a:noFill/>
          <a:ln cap="flat" cmpd="sng" w="22225">
            <a:solidFill>
              <a:srgbClr val="FF0000"/>
            </a:solidFill>
            <a:prstDash val="solid"/>
            <a:round/>
            <a:headEnd len="sm" w="sm" type="none"/>
            <a:tailEnd len="sm" w="sm" type="none"/>
          </a:ln>
        </p:spPr>
      </p:pic>
      <p:pic>
        <p:nvPicPr>
          <p:cNvPr id="688" name="Google Shape;688;p66"/>
          <p:cNvPicPr preferRelativeResize="0"/>
          <p:nvPr/>
        </p:nvPicPr>
        <p:blipFill rotWithShape="1">
          <a:blip r:embed="rId4">
            <a:alphaModFix/>
          </a:blip>
          <a:srcRect b="0" l="0" r="0" t="0"/>
          <a:stretch/>
        </p:blipFill>
        <p:spPr>
          <a:xfrm>
            <a:off x="9200412" y="805516"/>
            <a:ext cx="2850073" cy="4309868"/>
          </a:xfrm>
          <a:prstGeom prst="rect">
            <a:avLst/>
          </a:prstGeom>
          <a:noFill/>
          <a:ln cap="flat" cmpd="sng" w="22225">
            <a:solidFill>
              <a:srgbClr val="FF0000"/>
            </a:solidFill>
            <a:prstDash val="solid"/>
            <a:round/>
            <a:headEnd len="sm" w="sm" type="none"/>
            <a:tailEnd len="sm" w="sm" type="none"/>
          </a:ln>
        </p:spPr>
      </p:pic>
      <p:pic>
        <p:nvPicPr>
          <p:cNvPr id="689" name="Google Shape;689;p66"/>
          <p:cNvPicPr preferRelativeResize="0"/>
          <p:nvPr/>
        </p:nvPicPr>
        <p:blipFill rotWithShape="1">
          <a:blip r:embed="rId5">
            <a:alphaModFix/>
          </a:blip>
          <a:srcRect b="0" l="0" r="0" t="0"/>
          <a:stretch/>
        </p:blipFill>
        <p:spPr>
          <a:xfrm>
            <a:off x="6016837" y="799904"/>
            <a:ext cx="2973303" cy="1538413"/>
          </a:xfrm>
          <a:prstGeom prst="rect">
            <a:avLst/>
          </a:prstGeom>
          <a:noFill/>
          <a:ln cap="flat" cmpd="sng" w="22225">
            <a:solidFill>
              <a:srgbClr val="FF0000"/>
            </a:solidFill>
            <a:prstDash val="solid"/>
            <a:round/>
            <a:headEnd len="sm" w="sm" type="none"/>
            <a:tailEnd len="sm" w="sm" type="none"/>
          </a:ln>
        </p:spPr>
      </p:pic>
      <p:pic>
        <p:nvPicPr>
          <p:cNvPr id="690" name="Google Shape;690;p66"/>
          <p:cNvPicPr preferRelativeResize="0"/>
          <p:nvPr/>
        </p:nvPicPr>
        <p:blipFill rotWithShape="1">
          <a:blip r:embed="rId6">
            <a:alphaModFix/>
          </a:blip>
          <a:srcRect b="0" l="0" r="0" t="0"/>
          <a:stretch/>
        </p:blipFill>
        <p:spPr>
          <a:xfrm>
            <a:off x="246477" y="707304"/>
            <a:ext cx="4851234" cy="5680790"/>
          </a:xfrm>
          <a:prstGeom prst="rect">
            <a:avLst/>
          </a:prstGeom>
          <a:noFill/>
          <a:ln>
            <a:noFill/>
          </a:ln>
        </p:spPr>
      </p:pic>
      <p:cxnSp>
        <p:nvCxnSpPr>
          <p:cNvPr id="691" name="Google Shape;691;p66"/>
          <p:cNvCxnSpPr/>
          <p:nvPr/>
        </p:nvCxnSpPr>
        <p:spPr>
          <a:xfrm rot="10800000">
            <a:off x="5097711" y="2960450"/>
            <a:ext cx="919126" cy="0"/>
          </a:xfrm>
          <a:prstGeom prst="straightConnector1">
            <a:avLst/>
          </a:prstGeom>
          <a:noFill/>
          <a:ln cap="flat" cmpd="sng" w="31750">
            <a:solidFill>
              <a:srgbClr val="FF0000"/>
            </a:solidFill>
            <a:prstDash val="solid"/>
            <a:miter lim="800000"/>
            <a:headEnd len="sm" w="sm" type="none"/>
            <a:tailEnd len="med" w="med" type="triangle"/>
          </a:ln>
        </p:spPr>
      </p:cxnSp>
      <p:cxnSp>
        <p:nvCxnSpPr>
          <p:cNvPr id="692" name="Google Shape;692;p66"/>
          <p:cNvCxnSpPr/>
          <p:nvPr/>
        </p:nvCxnSpPr>
        <p:spPr>
          <a:xfrm rot="10800000">
            <a:off x="5097767" y="4410086"/>
            <a:ext cx="5775600" cy="705300"/>
          </a:xfrm>
          <a:prstGeom prst="bentConnector4">
            <a:avLst>
              <a:gd fmla="val 0" name="adj1"/>
              <a:gd fmla="val 0" name="adj2"/>
            </a:avLst>
          </a:prstGeom>
          <a:noFill/>
          <a:ln cap="flat" cmpd="sng" w="31750">
            <a:solidFill>
              <a:srgbClr val="FF0000"/>
            </a:solidFill>
            <a:prstDash val="solid"/>
            <a:miter lim="800000"/>
            <a:headEnd len="sm" w="sm" type="none"/>
            <a:tailEnd len="med" w="med" type="triangle"/>
          </a:ln>
        </p:spPr>
      </p:cxnSp>
      <p:cxnSp>
        <p:nvCxnSpPr>
          <p:cNvPr id="693" name="Google Shape;693;p66"/>
          <p:cNvCxnSpPr/>
          <p:nvPr/>
        </p:nvCxnSpPr>
        <p:spPr>
          <a:xfrm rot="10800000">
            <a:off x="2476982" y="1221937"/>
            <a:ext cx="3539855" cy="0"/>
          </a:xfrm>
          <a:prstGeom prst="straightConnector1">
            <a:avLst/>
          </a:prstGeom>
          <a:noFill/>
          <a:ln cap="flat" cmpd="sng" w="31750">
            <a:solidFill>
              <a:srgbClr val="FF0000"/>
            </a:solidFill>
            <a:prstDash val="solid"/>
            <a:miter lim="800000"/>
            <a:headEnd len="sm" w="sm" type="none"/>
            <a:tailEnd len="med" w="med" type="triangle"/>
          </a:ln>
        </p:spPr>
      </p:cxnSp>
      <p:sp>
        <p:nvSpPr>
          <p:cNvPr id="694" name="Google Shape;694;p66"/>
          <p:cNvSpPr txBox="1"/>
          <p:nvPr/>
        </p:nvSpPr>
        <p:spPr>
          <a:xfrm>
            <a:off x="4422979" y="149484"/>
            <a:ext cx="3654221" cy="4063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Arial"/>
              <a:buNone/>
            </a:pPr>
            <a:r>
              <a:rPr b="1" lang="en-US" sz="1800" u="sng">
                <a:solidFill>
                  <a:schemeClr val="dk1"/>
                </a:solidFill>
                <a:latin typeface="Arial"/>
                <a:ea typeface="Arial"/>
                <a:cs typeface="Arial"/>
                <a:sym typeface="Arial"/>
              </a:rPr>
              <a:t>The .NET 3-Layers Architecture</a:t>
            </a:r>
            <a:endParaRPr b="1" sz="1800" u="sng">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700" name="Google Shape;700;p6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1" name="Google Shape;701;p67"/>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702" name="Google Shape;702;p67"/>
          <p:cNvSpPr txBox="1"/>
          <p:nvPr/>
        </p:nvSpPr>
        <p:spPr>
          <a:xfrm>
            <a:off x="-48986" y="1396746"/>
            <a:ext cx="9259613" cy="538609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Presentation Layer</a:t>
            </a:r>
            <a:endParaRPr sz="2600">
              <a:solidFill>
                <a:schemeClr val="dk1"/>
              </a:solidFill>
              <a:latin typeface="Arial"/>
              <a:ea typeface="Arial"/>
              <a:cs typeface="Arial"/>
              <a:sym typeface="Arial"/>
            </a:endParaRPr>
          </a:p>
          <a:p>
            <a:pPr indent="-230187" lvl="0" marL="514350" marR="0" rtl="0" algn="just">
              <a:spcBef>
                <a:spcPts val="18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is the top layer of architecture. The topmost level of application is the user interface</a:t>
            </a:r>
            <a:endParaRPr/>
          </a:p>
          <a:p>
            <a:pPr indent="-230187" lvl="0" marL="514350" marR="0" rtl="0" algn="just">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is related to the user interface that is what the user sees. The main function of this layer is to translate tasks and results in something which the user can understand</a:t>
            </a:r>
            <a:endParaRPr/>
          </a:p>
          <a:p>
            <a:pPr indent="-230187" lvl="0" marL="514350" marR="0" rtl="0" algn="just">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contains pages like web forms, windows form where data is presented to the user and use to take input from the user. The presentation layer is the most important layer because it is the one that the user sees and good UI attracts the user and this layer should be designed properly </a:t>
            </a:r>
            <a:endParaRPr/>
          </a:p>
          <a:p>
            <a:pPr indent="0" lvl="0" marL="0" marR="0" rtl="0" algn="just">
              <a:spcBef>
                <a:spcPts val="1800"/>
              </a:spcBef>
              <a:spcAft>
                <a:spcPts val="0"/>
              </a:spcAft>
              <a:buNone/>
            </a:pPr>
            <a:r>
              <a:t/>
            </a:r>
            <a:endParaRPr b="1" i="0" sz="1800">
              <a:solidFill>
                <a:srgbClr val="40424E"/>
              </a:solidFill>
              <a:latin typeface="Arial"/>
              <a:ea typeface="Arial"/>
              <a:cs typeface="Arial"/>
              <a:sym typeface="Arial"/>
            </a:endParaRPr>
          </a:p>
        </p:txBody>
      </p:sp>
      <p:pic>
        <p:nvPicPr>
          <p:cNvPr id="703" name="Google Shape;703;p67"/>
          <p:cNvPicPr preferRelativeResize="0"/>
          <p:nvPr/>
        </p:nvPicPr>
        <p:blipFill rotWithShape="1">
          <a:blip r:embed="rId3">
            <a:alphaModFix/>
          </a:blip>
          <a:srcRect b="0" l="0" r="0" t="0"/>
          <a:stretch/>
        </p:blipFill>
        <p:spPr>
          <a:xfrm>
            <a:off x="9437166" y="1494719"/>
            <a:ext cx="2580664" cy="4924425"/>
          </a:xfrm>
          <a:prstGeom prst="rect">
            <a:avLst/>
          </a:prstGeom>
          <a:noFill/>
          <a:ln cap="flat" cmpd="sng" w="25400">
            <a:solidFill>
              <a:srgbClr val="FF0000"/>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6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709" name="Google Shape;709;p6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0" name="Google Shape;710;p68"/>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711" name="Google Shape;711;p68"/>
          <p:cNvSpPr txBox="1"/>
          <p:nvPr/>
        </p:nvSpPr>
        <p:spPr>
          <a:xfrm>
            <a:off x="0" y="1510100"/>
            <a:ext cx="8915400" cy="49716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Business Layer</a:t>
            </a:r>
            <a:endParaRPr/>
          </a:p>
          <a:p>
            <a:pPr indent="-230187" lvl="0" marL="514350" marR="0" rtl="0" algn="just">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is the middle layer of architecture. This layer involves C# classes and logical calculations and operations are performed under this layer</a:t>
            </a:r>
            <a:endParaRPr/>
          </a:p>
          <a:p>
            <a:pPr indent="-230187" lvl="0" marL="514350" marR="0" rtl="0" algn="just">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processes the command, makes logical decisions and perform calculations. It also acts as a middleware between two surrounded layers that is presentation and data layer</a:t>
            </a:r>
            <a:endParaRPr/>
          </a:p>
          <a:p>
            <a:pPr indent="-230187" lvl="0" marL="514350" marR="0" rtl="0" algn="just">
              <a:spcBef>
                <a:spcPts val="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processes data between these two layers. This layer implements business logic and calculations and validates the input conditions before calling a method from the data layer. This ensures the data input is correct before proceeding, and can often ensure that the outputs are correct as well. This validation of input is called business rules</a:t>
            </a:r>
            <a:endParaRPr/>
          </a:p>
        </p:txBody>
      </p:sp>
      <p:pic>
        <p:nvPicPr>
          <p:cNvPr id="712" name="Google Shape;712;p68"/>
          <p:cNvPicPr preferRelativeResize="0"/>
          <p:nvPr/>
        </p:nvPicPr>
        <p:blipFill rotWithShape="1">
          <a:blip r:embed="rId3">
            <a:alphaModFix/>
          </a:blip>
          <a:srcRect b="0" l="0" r="0" t="0"/>
          <a:stretch/>
        </p:blipFill>
        <p:spPr>
          <a:xfrm>
            <a:off x="8951622" y="2103586"/>
            <a:ext cx="3185949" cy="3546099"/>
          </a:xfrm>
          <a:prstGeom prst="rect">
            <a:avLst/>
          </a:prstGeom>
          <a:noFill/>
          <a:ln cap="flat" cmpd="sng" w="22225">
            <a:solidFill>
              <a:srgbClr val="FF0000"/>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718" name="Google Shape;718;p6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9" name="Google Shape;719;p69"/>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.NET 3-Layers Architecture?</a:t>
            </a:r>
            <a:endParaRPr b="1" sz="4000">
              <a:solidFill>
                <a:schemeClr val="dk1"/>
              </a:solidFill>
              <a:latin typeface="Arial"/>
              <a:ea typeface="Arial"/>
              <a:cs typeface="Arial"/>
              <a:sym typeface="Arial"/>
            </a:endParaRPr>
          </a:p>
        </p:txBody>
      </p:sp>
      <p:sp>
        <p:nvSpPr>
          <p:cNvPr id="720" name="Google Shape;720;p69"/>
          <p:cNvSpPr txBox="1"/>
          <p:nvPr/>
        </p:nvSpPr>
        <p:spPr>
          <a:xfrm>
            <a:off x="-31342" y="1363326"/>
            <a:ext cx="8500500" cy="51126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Data Layer</a:t>
            </a:r>
            <a:endParaRPr/>
          </a:p>
          <a:p>
            <a:pPr indent="-230187" lvl="0" marL="514350" marR="0" rtl="0" algn="just">
              <a:lnSpc>
                <a:spcPct val="150000"/>
              </a:lnSpc>
              <a:spcBef>
                <a:spcPts val="1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layer is used to connect the business layer to the database or data source</a:t>
            </a:r>
            <a:endParaRPr/>
          </a:p>
          <a:p>
            <a:pPr indent="-230187" lvl="0" marL="514350" marR="0" rtl="0" algn="just">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It contains methods which are used to perform operations on database like insert, delete, update, etc</a:t>
            </a:r>
            <a:endParaRPr/>
          </a:p>
          <a:p>
            <a:pPr indent="-230187" lvl="0" marL="514350" marR="0" rtl="0" algn="just">
              <a:lnSpc>
                <a:spcPct val="150000"/>
              </a:lnSpc>
              <a:spcBef>
                <a:spcPts val="24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layer contains stored procedures which are used to query database. Hence this layer establishes a connection with the database and performs functions on the database</a:t>
            </a:r>
            <a:endParaRPr/>
          </a:p>
        </p:txBody>
      </p:sp>
      <p:pic>
        <p:nvPicPr>
          <p:cNvPr id="721" name="Google Shape;721;p69"/>
          <p:cNvPicPr preferRelativeResize="0"/>
          <p:nvPr/>
        </p:nvPicPr>
        <p:blipFill rotWithShape="1">
          <a:blip r:embed="rId3">
            <a:alphaModFix/>
          </a:blip>
          <a:srcRect b="0" l="0" r="0" t="0"/>
          <a:stretch/>
        </p:blipFill>
        <p:spPr>
          <a:xfrm>
            <a:off x="9113327" y="2090004"/>
            <a:ext cx="2850073" cy="4309868"/>
          </a:xfrm>
          <a:prstGeom prst="rect">
            <a:avLst/>
          </a:prstGeom>
          <a:noFill/>
          <a:ln cap="flat" cmpd="sng" w="22225">
            <a:solidFill>
              <a:srgbClr val="FF0000"/>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42" name="Google Shape;142;p7"/>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7"/>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Open Database Connectivity (ODBC)</a:t>
            </a:r>
            <a:endParaRPr/>
          </a:p>
        </p:txBody>
      </p:sp>
      <p:sp>
        <p:nvSpPr>
          <p:cNvPr id="144" name="Google Shape;144;p7"/>
          <p:cNvSpPr txBox="1"/>
          <p:nvPr/>
        </p:nvSpPr>
        <p:spPr>
          <a:xfrm>
            <a:off x="-42040" y="1370137"/>
            <a:ext cx="12192000" cy="3046988"/>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Open Database Connectivity (ODBC) helped address the problem of needing to know the details of each DBMS used. ODBC provides a single interface for accessing a number of database systems</a:t>
            </a:r>
            <a:endParaRPr/>
          </a:p>
          <a:p>
            <a:pPr indent="-342900" lvl="0" marL="342900" marR="0" rtl="0" algn="just">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ODBC provides a driver model for accessing data. Any database provider can write a driver for ODBC to access data from their database system. This enables developers to access that database through the ODBC drivers instead of talking directly to the database system</a:t>
            </a:r>
            <a:endParaRPr/>
          </a:p>
        </p:txBody>
      </p:sp>
      <p:pic>
        <p:nvPicPr>
          <p:cNvPr id="145" name="Google Shape;145;p7"/>
          <p:cNvPicPr preferRelativeResize="0"/>
          <p:nvPr/>
        </p:nvPicPr>
        <p:blipFill rotWithShape="1">
          <a:blip r:embed="rId3">
            <a:alphaModFix/>
          </a:blip>
          <a:srcRect b="0" l="0" r="0" t="0"/>
          <a:stretch/>
        </p:blipFill>
        <p:spPr>
          <a:xfrm>
            <a:off x="2535622" y="4442416"/>
            <a:ext cx="7036675" cy="198033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0"/>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728" name="Google Shape;728;p70"/>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29" name="Google Shape;729;p70"/>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3-Tiers Architecture?</a:t>
            </a:r>
            <a:endParaRPr b="1" sz="4000">
              <a:solidFill>
                <a:schemeClr val="dk1"/>
              </a:solidFill>
              <a:latin typeface="Arial"/>
              <a:ea typeface="Arial"/>
              <a:cs typeface="Arial"/>
              <a:sym typeface="Arial"/>
            </a:endParaRPr>
          </a:p>
        </p:txBody>
      </p:sp>
      <p:sp>
        <p:nvSpPr>
          <p:cNvPr id="730" name="Google Shape;730;p70"/>
          <p:cNvSpPr txBox="1"/>
          <p:nvPr/>
        </p:nvSpPr>
        <p:spPr>
          <a:xfrm>
            <a:off x="-66057" y="1375167"/>
            <a:ext cx="12040340" cy="249299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A 3-tier application architecture is a modular client-server architecture that consists of </a:t>
            </a:r>
            <a:r>
              <a:rPr b="1" lang="en-US" sz="2600">
                <a:solidFill>
                  <a:schemeClr val="dk1"/>
                </a:solidFill>
                <a:latin typeface="Arial"/>
                <a:ea typeface="Arial"/>
                <a:cs typeface="Arial"/>
                <a:sym typeface="Arial"/>
              </a:rPr>
              <a:t>a Presentation tier</a:t>
            </a:r>
            <a:r>
              <a:rPr lang="en-US" sz="2600">
                <a:solidFill>
                  <a:schemeClr val="dk1"/>
                </a:solidFill>
                <a:latin typeface="Arial"/>
                <a:ea typeface="Arial"/>
                <a:cs typeface="Arial"/>
                <a:sym typeface="Arial"/>
              </a:rPr>
              <a:t>, </a:t>
            </a:r>
            <a:r>
              <a:rPr b="1" lang="en-US" sz="2600">
                <a:solidFill>
                  <a:schemeClr val="dk1"/>
                </a:solidFill>
                <a:latin typeface="Arial"/>
                <a:ea typeface="Arial"/>
                <a:cs typeface="Arial"/>
                <a:sym typeface="Arial"/>
              </a:rPr>
              <a:t>an Application tier </a:t>
            </a:r>
            <a:r>
              <a:rPr lang="en-US" sz="2600">
                <a:solidFill>
                  <a:schemeClr val="dk1"/>
                </a:solidFill>
                <a:latin typeface="Arial"/>
                <a:ea typeface="Arial"/>
                <a:cs typeface="Arial"/>
                <a:sym typeface="Arial"/>
              </a:rPr>
              <a:t>and </a:t>
            </a:r>
            <a:r>
              <a:rPr b="1" lang="en-US" sz="2600">
                <a:solidFill>
                  <a:schemeClr val="dk1"/>
                </a:solidFill>
                <a:latin typeface="Arial"/>
                <a:ea typeface="Arial"/>
                <a:cs typeface="Arial"/>
                <a:sym typeface="Arial"/>
              </a:rPr>
              <a:t>a Data tier</a:t>
            </a:r>
            <a:endParaRPr/>
          </a:p>
          <a:p>
            <a:pPr indent="-342900" lvl="0" marL="342900" marR="0" rtl="0" algn="just">
              <a:spcBef>
                <a:spcPts val="0"/>
              </a:spcBef>
              <a:spcAft>
                <a:spcPts val="0"/>
              </a:spcAft>
              <a:buClr>
                <a:srgbClr val="973735"/>
              </a:buClr>
              <a:buSzPts val="1300"/>
              <a:buFont typeface="Noto Sans Symbols"/>
              <a:buChar char="◆"/>
            </a:pPr>
            <a:r>
              <a:rPr lang="en-US" sz="2600">
                <a:solidFill>
                  <a:schemeClr val="dk1"/>
                </a:solidFill>
                <a:latin typeface="Arial"/>
                <a:ea typeface="Arial"/>
                <a:cs typeface="Arial"/>
                <a:sym typeface="Arial"/>
              </a:rPr>
              <a:t>The data tier stores information, the application tier handles logic and the presentation tier is a graphical user interface (GUI) that communicates with the other two tiers. The three tiers are logical, not physical, and may or may not run on the same physical server</a:t>
            </a:r>
            <a:endParaRPr/>
          </a:p>
        </p:txBody>
      </p:sp>
      <p:pic>
        <p:nvPicPr>
          <p:cNvPr id="731" name="Google Shape;731;p70"/>
          <p:cNvPicPr preferRelativeResize="0"/>
          <p:nvPr/>
        </p:nvPicPr>
        <p:blipFill rotWithShape="1">
          <a:blip r:embed="rId3">
            <a:alphaModFix/>
          </a:blip>
          <a:srcRect b="0" l="0" r="0" t="0"/>
          <a:stretch/>
        </p:blipFill>
        <p:spPr>
          <a:xfrm>
            <a:off x="3783535" y="3769271"/>
            <a:ext cx="4494297" cy="2666693"/>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1"/>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737" name="Google Shape;737;p71"/>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38" name="Google Shape;738;p71"/>
          <p:cNvSpPr txBox="1"/>
          <p:nvPr/>
        </p:nvSpPr>
        <p:spPr>
          <a:xfrm>
            <a:off x="-43542" y="1520785"/>
            <a:ext cx="7794171" cy="457048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Presentation Tier</a:t>
            </a:r>
            <a:endParaRPr/>
          </a:p>
          <a:p>
            <a:pPr indent="-230187" lvl="0" marL="514350" marR="0" rtl="0" algn="just">
              <a:spcBef>
                <a:spcPts val="16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The presentation tier is the front end layer in the 3-tier system and consists of the user interface</a:t>
            </a:r>
            <a:endParaRPr/>
          </a:p>
          <a:p>
            <a:pPr indent="-230187" lvl="0" marL="514350" marR="0" rtl="0" algn="just">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user interface is often a graphical one accessible through a web browser or web-based application and which displays content and information useful to an end user</a:t>
            </a:r>
            <a:endParaRPr/>
          </a:p>
          <a:p>
            <a:pPr indent="-230187" lvl="0" marL="514350" marR="0" rtl="0" algn="just">
              <a:spcBef>
                <a:spcPts val="13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This tier is often built on web technologies such as HTML5, JavaScript, CSS, or through other popular web development frameworks, and communicates with others layers through API calls</a:t>
            </a:r>
            <a:endParaRPr/>
          </a:p>
        </p:txBody>
      </p:sp>
      <p:sp>
        <p:nvSpPr>
          <p:cNvPr id="739" name="Google Shape;739;p71"/>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3-Tiers Architecture?</a:t>
            </a:r>
            <a:endParaRPr b="1" sz="4000">
              <a:solidFill>
                <a:schemeClr val="dk1"/>
              </a:solidFill>
              <a:latin typeface="Arial"/>
              <a:ea typeface="Arial"/>
              <a:cs typeface="Arial"/>
              <a:sym typeface="Arial"/>
            </a:endParaRPr>
          </a:p>
        </p:txBody>
      </p:sp>
      <p:pic>
        <p:nvPicPr>
          <p:cNvPr id="740" name="Google Shape;740;p71"/>
          <p:cNvPicPr preferRelativeResize="0"/>
          <p:nvPr/>
        </p:nvPicPr>
        <p:blipFill rotWithShape="1">
          <a:blip r:embed="rId3">
            <a:alphaModFix/>
          </a:blip>
          <a:srcRect b="0" l="0" r="0" t="0"/>
          <a:stretch/>
        </p:blipFill>
        <p:spPr>
          <a:xfrm>
            <a:off x="7874470" y="2293220"/>
            <a:ext cx="4317530" cy="256180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2"/>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746" name="Google Shape;746;p72"/>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7" name="Google Shape;747;p72"/>
          <p:cNvSpPr txBox="1"/>
          <p:nvPr/>
        </p:nvSpPr>
        <p:spPr>
          <a:xfrm>
            <a:off x="-32658" y="1344665"/>
            <a:ext cx="8364364" cy="509735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Application Tier</a:t>
            </a:r>
            <a:r>
              <a:rPr b="1" lang="en-US" sz="2300">
                <a:solidFill>
                  <a:schemeClr val="dk1"/>
                </a:solidFill>
                <a:latin typeface="Arial"/>
                <a:ea typeface="Arial"/>
                <a:cs typeface="Arial"/>
                <a:sym typeface="Arial"/>
              </a:rPr>
              <a:t>: </a:t>
            </a:r>
            <a:r>
              <a:rPr lang="en-US" sz="2300">
                <a:solidFill>
                  <a:schemeClr val="dk1"/>
                </a:solidFill>
                <a:latin typeface="Arial"/>
                <a:ea typeface="Arial"/>
                <a:cs typeface="Arial"/>
                <a:sym typeface="Arial"/>
              </a:rPr>
              <a:t>The application tier contains the functional business logic which drives an application’s core capabilities. It’s often written in Java, .NET, C#, Python, C++, etc</a:t>
            </a:r>
            <a:endParaRPr/>
          </a:p>
          <a:p>
            <a:pPr indent="-342900" lvl="0" marL="342900" marR="0" rtl="0" algn="just">
              <a:lnSpc>
                <a:spcPct val="150000"/>
              </a:lnSpc>
              <a:spcBef>
                <a:spcPts val="1200"/>
              </a:spcBef>
              <a:spcAft>
                <a:spcPts val="0"/>
              </a:spcAft>
              <a:buClr>
                <a:srgbClr val="973735"/>
              </a:buClr>
              <a:buSzPts val="1300"/>
              <a:buFont typeface="Noto Sans Symbols"/>
              <a:buChar char="◆"/>
            </a:pPr>
            <a:r>
              <a:rPr b="1" lang="en-US" sz="2600">
                <a:solidFill>
                  <a:schemeClr val="dk1"/>
                </a:solidFill>
                <a:latin typeface="Arial"/>
                <a:ea typeface="Arial"/>
                <a:cs typeface="Arial"/>
                <a:sym typeface="Arial"/>
              </a:rPr>
              <a:t>Data Tier: </a:t>
            </a:r>
            <a:r>
              <a:rPr lang="en-US" sz="2300">
                <a:solidFill>
                  <a:schemeClr val="dk1"/>
                </a:solidFill>
                <a:latin typeface="Arial"/>
                <a:ea typeface="Arial"/>
                <a:cs typeface="Arial"/>
                <a:sym typeface="Arial"/>
              </a:rPr>
              <a:t>The data tier comprises of the database/data storage system and data access layer. Examples of such systems are MySQL, Oracle, PostgreSQL, Microsoft SQL Server, MongoDB, etc. Data is accessed by the application layer via API calls</a:t>
            </a:r>
            <a:endParaRPr/>
          </a:p>
        </p:txBody>
      </p:sp>
      <p:sp>
        <p:nvSpPr>
          <p:cNvPr id="748" name="Google Shape;748;p72"/>
          <p:cNvSpPr txBox="1"/>
          <p:nvPr/>
        </p:nvSpPr>
        <p:spPr>
          <a:xfrm>
            <a:off x="210208" y="630866"/>
            <a:ext cx="925961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What is 3-Tiers Architecture?</a:t>
            </a:r>
            <a:endParaRPr b="1" sz="4000">
              <a:solidFill>
                <a:schemeClr val="dk1"/>
              </a:solidFill>
              <a:latin typeface="Arial"/>
              <a:ea typeface="Arial"/>
              <a:cs typeface="Arial"/>
              <a:sym typeface="Arial"/>
            </a:endParaRPr>
          </a:p>
        </p:txBody>
      </p:sp>
      <p:pic>
        <p:nvPicPr>
          <p:cNvPr id="749" name="Google Shape;749;p72"/>
          <p:cNvPicPr preferRelativeResize="0"/>
          <p:nvPr/>
        </p:nvPicPr>
        <p:blipFill rotWithShape="1">
          <a:blip r:embed="rId3">
            <a:alphaModFix/>
          </a:blip>
          <a:srcRect b="0" l="0" r="0" t="0"/>
          <a:stretch/>
        </p:blipFill>
        <p:spPr>
          <a:xfrm>
            <a:off x="8331706" y="2029058"/>
            <a:ext cx="3860294" cy="2799883"/>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3"/>
          <p:cNvSpPr txBox="1"/>
          <p:nvPr>
            <p:ph type="title"/>
          </p:nvPr>
        </p:nvSpPr>
        <p:spPr>
          <a:xfrm>
            <a:off x="344213" y="679111"/>
            <a:ext cx="10515600" cy="592642"/>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Arial"/>
              <a:buNone/>
            </a:pPr>
            <a:r>
              <a:rPr b="1" lang="en-US" sz="4000"/>
              <a:t>Summary</a:t>
            </a:r>
            <a:endParaRPr/>
          </a:p>
        </p:txBody>
      </p:sp>
      <p:sp>
        <p:nvSpPr>
          <p:cNvPr id="755" name="Google Shape;755;p73"/>
          <p:cNvSpPr txBox="1"/>
          <p:nvPr>
            <p:ph idx="1" type="body"/>
          </p:nvPr>
        </p:nvSpPr>
        <p:spPr>
          <a:xfrm>
            <a:off x="344213" y="1149006"/>
            <a:ext cx="11956832" cy="5331694"/>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20000"/>
              </a:lnSpc>
              <a:spcBef>
                <a:spcPts val="0"/>
              </a:spcBef>
              <a:spcAft>
                <a:spcPts val="0"/>
              </a:spcAft>
              <a:buClr>
                <a:srgbClr val="973735"/>
              </a:buClr>
              <a:buSzPct val="50000"/>
              <a:buFont typeface="Noto Sans Symbols"/>
              <a:buChar char="◆"/>
            </a:pPr>
            <a:r>
              <a:rPr lang="en-US" sz="3000"/>
              <a:t>Concepts were introduced:</a:t>
            </a:r>
            <a:endParaRPr/>
          </a:p>
          <a:p>
            <a:pPr indent="-230188" lvl="0" marL="514350" rtl="0" algn="l">
              <a:lnSpc>
                <a:spcPct val="110000"/>
              </a:lnSpc>
              <a:spcBef>
                <a:spcPts val="1000"/>
              </a:spcBef>
              <a:spcAft>
                <a:spcPts val="0"/>
              </a:spcAft>
              <a:buClr>
                <a:srgbClr val="973735"/>
              </a:buClr>
              <a:buSzPct val="70000"/>
              <a:buFont typeface="Noto Sans Symbols"/>
              <a:buChar char="▪"/>
            </a:pPr>
            <a:r>
              <a:rPr lang="en-US" sz="2500"/>
              <a:t>ADO.NET is a data access technology – supports disconnected data architecture</a:t>
            </a:r>
            <a:endParaRPr/>
          </a:p>
          <a:p>
            <a:pPr indent="-230188" lvl="0" marL="514350" rtl="0" algn="l">
              <a:lnSpc>
                <a:spcPct val="110000"/>
              </a:lnSpc>
              <a:spcBef>
                <a:spcPts val="1300"/>
              </a:spcBef>
              <a:spcAft>
                <a:spcPts val="0"/>
              </a:spcAft>
              <a:buClr>
                <a:srgbClr val="973735"/>
              </a:buClr>
              <a:buSzPct val="70000"/>
              <a:buFont typeface="Noto Sans Symbols"/>
              <a:buChar char="▪"/>
            </a:pPr>
            <a:r>
              <a:rPr lang="en-US" sz="2500"/>
              <a:t>A data provider establishes and maintains connection to the database. The .NET Framework provides various data providers which are used for SQL Server, OLE DB, ODBC</a:t>
            </a:r>
            <a:endParaRPr/>
          </a:p>
          <a:p>
            <a:pPr indent="-230188" lvl="0" marL="514350" rtl="0" algn="just">
              <a:lnSpc>
                <a:spcPct val="110000"/>
              </a:lnSpc>
              <a:spcBef>
                <a:spcPts val="1300"/>
              </a:spcBef>
              <a:spcAft>
                <a:spcPts val="0"/>
              </a:spcAft>
              <a:buClr>
                <a:srgbClr val="973735"/>
              </a:buClr>
              <a:buSzPct val="70000"/>
              <a:buFont typeface="Noto Sans Symbols"/>
              <a:buChar char="▪"/>
            </a:pPr>
            <a:r>
              <a:rPr lang="en-US" sz="2500"/>
              <a:t>.NET Data Providers and Dataset are used for accessing data source and then storing  the retrieved records into tables :  Connection, Command, DataAdapter, DataReader, DataTable, DataView</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Overview about 3-Layers and 3-Tiers Architecture</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List the benefits of ADO.NET</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Demo using ADO.NET Data Provider Factory Model</a:t>
            </a:r>
            <a:endParaRPr/>
          </a:p>
          <a:p>
            <a:pPr indent="-230188" lvl="0" marL="514350" rtl="0" algn="l">
              <a:lnSpc>
                <a:spcPct val="100000"/>
              </a:lnSpc>
              <a:spcBef>
                <a:spcPts val="1300"/>
              </a:spcBef>
              <a:spcAft>
                <a:spcPts val="0"/>
              </a:spcAft>
              <a:buClr>
                <a:srgbClr val="973735"/>
              </a:buClr>
              <a:buSzPct val="70000"/>
              <a:buFont typeface="Noto Sans Symbols"/>
              <a:buChar char="▪"/>
            </a:pPr>
            <a:r>
              <a:rPr lang="en-US" sz="2500"/>
              <a:t>Demo accessing database in WinForm Application using ADO.NET</a:t>
            </a:r>
            <a:endParaRPr/>
          </a:p>
          <a:p>
            <a:pPr indent="-230187" lvl="0" marL="514350" rtl="0" algn="l">
              <a:lnSpc>
                <a:spcPct val="100000"/>
              </a:lnSpc>
              <a:spcBef>
                <a:spcPts val="1300"/>
              </a:spcBef>
              <a:spcAft>
                <a:spcPts val="0"/>
              </a:spcAft>
              <a:buClr>
                <a:srgbClr val="973735"/>
              </a:buClr>
              <a:buSzPct val="70000"/>
              <a:buFont typeface="Noto Sans Symbols"/>
              <a:buChar char="▪"/>
            </a:pPr>
            <a:r>
              <a:rPr lang="en-US" sz="2500"/>
              <a:t>Demo using Store Procedures in ADO.NET</a:t>
            </a:r>
            <a:endParaRPr sz="2500"/>
          </a:p>
          <a:p>
            <a:pPr indent="-270668" lvl="0" marL="514350" rtl="0" algn="l">
              <a:lnSpc>
                <a:spcPct val="100000"/>
              </a:lnSpc>
              <a:spcBef>
                <a:spcPts val="1300"/>
              </a:spcBef>
              <a:spcAft>
                <a:spcPts val="0"/>
              </a:spcAft>
              <a:buSzPct val="100000"/>
              <a:buChar char="▪"/>
            </a:pPr>
            <a:r>
              <a:rPr lang="en-US" sz="2500"/>
              <a:t>Overview about 3-Layers and 3-Tiers Architecture</a:t>
            </a:r>
            <a:endParaRPr sz="2500"/>
          </a:p>
        </p:txBody>
      </p:sp>
      <p:sp>
        <p:nvSpPr>
          <p:cNvPr id="756" name="Google Shape;756;p73"/>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55">
                                            <p:txEl>
                                              <p:pRg end="0" st="0"/>
                                            </p:txEl>
                                          </p:spTgt>
                                        </p:tgtEl>
                                        <p:attrNameLst>
                                          <p:attrName>style.visibility</p:attrName>
                                        </p:attrNameLst>
                                      </p:cBhvr>
                                      <p:to>
                                        <p:strVal val="visible"/>
                                      </p:to>
                                    </p:set>
                                    <p:animEffect filter="fade" transition="in">
                                      <p:cBhvr>
                                        <p:cTn dur="500"/>
                                        <p:tgtEl>
                                          <p:spTgt spid="7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1" st="1"/>
                                            </p:txEl>
                                          </p:spTgt>
                                        </p:tgtEl>
                                        <p:attrNameLst>
                                          <p:attrName>style.visibility</p:attrName>
                                        </p:attrNameLst>
                                      </p:cBhvr>
                                      <p:to>
                                        <p:strVal val="visible"/>
                                      </p:to>
                                    </p:set>
                                    <p:animEffect filter="fade" transition="in">
                                      <p:cBhvr>
                                        <p:cTn dur="500"/>
                                        <p:tgtEl>
                                          <p:spTgt spid="75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2" st="2"/>
                                            </p:txEl>
                                          </p:spTgt>
                                        </p:tgtEl>
                                        <p:attrNameLst>
                                          <p:attrName>style.visibility</p:attrName>
                                        </p:attrNameLst>
                                      </p:cBhvr>
                                      <p:to>
                                        <p:strVal val="visible"/>
                                      </p:to>
                                    </p:set>
                                    <p:animEffect filter="fade" transition="in">
                                      <p:cBhvr>
                                        <p:cTn dur="500"/>
                                        <p:tgtEl>
                                          <p:spTgt spid="75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3" st="3"/>
                                            </p:txEl>
                                          </p:spTgt>
                                        </p:tgtEl>
                                        <p:attrNameLst>
                                          <p:attrName>style.visibility</p:attrName>
                                        </p:attrNameLst>
                                      </p:cBhvr>
                                      <p:to>
                                        <p:strVal val="visible"/>
                                      </p:to>
                                    </p:set>
                                    <p:animEffect filter="fade" transition="in">
                                      <p:cBhvr>
                                        <p:cTn dur="500"/>
                                        <p:tgtEl>
                                          <p:spTgt spid="75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4" st="4"/>
                                            </p:txEl>
                                          </p:spTgt>
                                        </p:tgtEl>
                                        <p:attrNameLst>
                                          <p:attrName>style.visibility</p:attrName>
                                        </p:attrNameLst>
                                      </p:cBhvr>
                                      <p:to>
                                        <p:strVal val="visible"/>
                                      </p:to>
                                    </p:set>
                                    <p:animEffect filter="fade" transition="in">
                                      <p:cBhvr>
                                        <p:cTn dur="500"/>
                                        <p:tgtEl>
                                          <p:spTgt spid="75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5" st="5"/>
                                            </p:txEl>
                                          </p:spTgt>
                                        </p:tgtEl>
                                        <p:attrNameLst>
                                          <p:attrName>style.visibility</p:attrName>
                                        </p:attrNameLst>
                                      </p:cBhvr>
                                      <p:to>
                                        <p:strVal val="visible"/>
                                      </p:to>
                                    </p:set>
                                    <p:animEffect filter="fade" transition="in">
                                      <p:cBhvr>
                                        <p:cTn dur="500"/>
                                        <p:tgtEl>
                                          <p:spTgt spid="75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6" st="6"/>
                                            </p:txEl>
                                          </p:spTgt>
                                        </p:tgtEl>
                                        <p:attrNameLst>
                                          <p:attrName>style.visibility</p:attrName>
                                        </p:attrNameLst>
                                      </p:cBhvr>
                                      <p:to>
                                        <p:strVal val="visible"/>
                                      </p:to>
                                    </p:set>
                                    <p:animEffect filter="fade" transition="in">
                                      <p:cBhvr>
                                        <p:cTn dur="500"/>
                                        <p:tgtEl>
                                          <p:spTgt spid="75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7" st="7"/>
                                            </p:txEl>
                                          </p:spTgt>
                                        </p:tgtEl>
                                        <p:attrNameLst>
                                          <p:attrName>style.visibility</p:attrName>
                                        </p:attrNameLst>
                                      </p:cBhvr>
                                      <p:to>
                                        <p:strVal val="visible"/>
                                      </p:to>
                                    </p:set>
                                    <p:animEffect filter="fade" transition="in">
                                      <p:cBhvr>
                                        <p:cTn dur="500"/>
                                        <p:tgtEl>
                                          <p:spTgt spid="75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8" st="8"/>
                                            </p:txEl>
                                          </p:spTgt>
                                        </p:tgtEl>
                                        <p:attrNameLst>
                                          <p:attrName>style.visibility</p:attrName>
                                        </p:attrNameLst>
                                      </p:cBhvr>
                                      <p:to>
                                        <p:strVal val="visible"/>
                                      </p:to>
                                    </p:set>
                                    <p:animEffect filter="fade" transition="in">
                                      <p:cBhvr>
                                        <p:cTn dur="500"/>
                                        <p:tgtEl>
                                          <p:spTgt spid="755">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755">
                                            <p:txEl>
                                              <p:pRg end="9" st="9"/>
                                            </p:txEl>
                                          </p:spTgt>
                                        </p:tgtEl>
                                        <p:attrNameLst>
                                          <p:attrName>style.visibility</p:attrName>
                                        </p:attrNameLst>
                                      </p:cBhvr>
                                      <p:to>
                                        <p:strVal val="visible"/>
                                      </p:to>
                                    </p:set>
                                    <p:animEffect filter="fade" transition="in">
                                      <p:cBhvr>
                                        <p:cTn dur="500"/>
                                        <p:tgtEl>
                                          <p:spTgt spid="75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51" name="Google Shape;151;p8"/>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8"/>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OLEBD and ADO (ActiveX Data Objects)</a:t>
            </a:r>
            <a:endParaRPr/>
          </a:p>
        </p:txBody>
      </p:sp>
      <p:sp>
        <p:nvSpPr>
          <p:cNvPr id="153" name="Google Shape;153;p8"/>
          <p:cNvSpPr txBox="1"/>
          <p:nvPr/>
        </p:nvSpPr>
        <p:spPr>
          <a:xfrm>
            <a:off x="-6570" y="1558196"/>
            <a:ext cx="12019894" cy="4296304"/>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OLE-DB is also much less dependent upon the physical structure of the database. It supports both relational and hierarchical data sources, and does not require the query against these data sources to follow a SQL structure</a:t>
            </a:r>
            <a:endParaRPr/>
          </a:p>
          <a:p>
            <a:pPr indent="-342900" lvl="0" marL="342900" marR="0" rtl="0" algn="just">
              <a:lnSpc>
                <a:spcPct val="150000"/>
              </a:lnSpc>
              <a:spcBef>
                <a:spcPts val="6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Microsoft introduced ActiveX Data Objects (ADO) primarily to provide a higher-level API for working with OLE-DB. With this release, Microsoft took many of the lessons from the past to build a lighter, more efficient, and more universal data access API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idx="10" type="dt"/>
          </p:nvPr>
        </p:nvSpPr>
        <p:spPr>
          <a:xfrm>
            <a:off x="838200" y="6480699"/>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3/20/2021</a:t>
            </a:r>
            <a:endParaRPr/>
          </a:p>
        </p:txBody>
      </p:sp>
      <p:sp>
        <p:nvSpPr>
          <p:cNvPr id="159" name="Google Shape;159;p9"/>
          <p:cNvSpPr txBox="1"/>
          <p:nvPr>
            <p:ph idx="12" type="sldNum"/>
          </p:nvPr>
        </p:nvSpPr>
        <p:spPr>
          <a:xfrm>
            <a:off x="8686060" y="648070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9"/>
          <p:cNvSpPr txBox="1"/>
          <p:nvPr/>
        </p:nvSpPr>
        <p:spPr>
          <a:xfrm>
            <a:off x="396764" y="720006"/>
            <a:ext cx="11154104" cy="57543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Arial"/>
              <a:buNone/>
            </a:pPr>
            <a:r>
              <a:rPr b="1" lang="en-US" sz="4000">
                <a:solidFill>
                  <a:schemeClr val="dk1"/>
                </a:solidFill>
                <a:latin typeface="Arial"/>
                <a:ea typeface="Arial"/>
                <a:cs typeface="Arial"/>
                <a:sym typeface="Arial"/>
              </a:rPr>
              <a:t>OLEBD and ADO (ActiveX Data Objects)</a:t>
            </a:r>
            <a:endParaRPr/>
          </a:p>
        </p:txBody>
      </p:sp>
      <p:pic>
        <p:nvPicPr>
          <p:cNvPr id="161" name="Google Shape;161;p9"/>
          <p:cNvPicPr preferRelativeResize="0"/>
          <p:nvPr/>
        </p:nvPicPr>
        <p:blipFill rotWithShape="1">
          <a:blip r:embed="rId3">
            <a:alphaModFix/>
          </a:blip>
          <a:srcRect b="0" l="0" r="0" t="0"/>
          <a:stretch/>
        </p:blipFill>
        <p:spPr>
          <a:xfrm>
            <a:off x="838200" y="1563553"/>
            <a:ext cx="10180009" cy="48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2021-01-25T08:25:31Z</dcterms:created>
  <dc:creator>ADMIN</dc:creator>
</cp:coreProperties>
</file>