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8" r:id="rId3"/>
    <p:sldId id="463" r:id="rId4"/>
    <p:sldId id="464" r:id="rId5"/>
    <p:sldId id="442" r:id="rId6"/>
    <p:sldId id="459" r:id="rId7"/>
    <p:sldId id="482" r:id="rId8"/>
    <p:sldId id="483" r:id="rId9"/>
    <p:sldId id="465" r:id="rId10"/>
    <p:sldId id="466" r:id="rId11"/>
    <p:sldId id="467" r:id="rId12"/>
    <p:sldId id="468" r:id="rId13"/>
    <p:sldId id="469" r:id="rId14"/>
    <p:sldId id="470" r:id="rId15"/>
    <p:sldId id="472" r:id="rId16"/>
    <p:sldId id="473" r:id="rId17"/>
    <p:sldId id="474" r:id="rId18"/>
    <p:sldId id="471" r:id="rId19"/>
    <p:sldId id="492" r:id="rId20"/>
    <p:sldId id="494" r:id="rId21"/>
    <p:sldId id="495" r:id="rId22"/>
    <p:sldId id="496" r:id="rId23"/>
    <p:sldId id="493" r:id="rId24"/>
    <p:sldId id="490" r:id="rId25"/>
    <p:sldId id="487" r:id="rId26"/>
    <p:sldId id="488" r:id="rId27"/>
    <p:sldId id="491" r:id="rId28"/>
    <p:sldId id="489" r:id="rId29"/>
    <p:sldId id="475" r:id="rId30"/>
    <p:sldId id="485" r:id="rId31"/>
    <p:sldId id="484" r:id="rId32"/>
    <p:sldId id="486" r:id="rId33"/>
    <p:sldId id="501" r:id="rId34"/>
    <p:sldId id="481" r:id="rId35"/>
    <p:sldId id="476" r:id="rId36"/>
    <p:sldId id="497" r:id="rId37"/>
    <p:sldId id="525" r:id="rId38"/>
    <p:sldId id="526" r:id="rId39"/>
    <p:sldId id="478" r:id="rId40"/>
    <p:sldId id="480" r:id="rId41"/>
    <p:sldId id="479" r:id="rId42"/>
    <p:sldId id="462" r:id="rId43"/>
    <p:sldId id="502" r:id="rId44"/>
    <p:sldId id="516" r:id="rId45"/>
    <p:sldId id="508" r:id="rId46"/>
    <p:sldId id="517" r:id="rId47"/>
    <p:sldId id="518" r:id="rId48"/>
    <p:sldId id="521" r:id="rId49"/>
    <p:sldId id="519" r:id="rId50"/>
    <p:sldId id="522" r:id="rId51"/>
    <p:sldId id="523" r:id="rId52"/>
    <p:sldId id="520" r:id="rId53"/>
    <p:sldId id="524" r:id="rId54"/>
    <p:sldId id="527" r:id="rId55"/>
    <p:sldId id="528" r:id="rId56"/>
    <p:sldId id="529" r:id="rId57"/>
    <p:sldId id="531" r:id="rId58"/>
    <p:sldId id="530" r:id="rId59"/>
    <p:sldId id="532" r:id="rId60"/>
    <p:sldId id="533" r:id="rId61"/>
    <p:sldId id="534"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3" d="100"/>
          <a:sy n="73" d="100"/>
        </p:scale>
        <p:origin x="9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04695"/>
            <a:ext cx="12097405"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90675"/>
            <a:ext cx="1211842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742991"/>
            <a:ext cx="12097405" cy="42575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000"/>
              </a:spcBef>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000"/>
              </a:spcBef>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96074"/>
            <a:ext cx="12097405"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1" y="3775536"/>
            <a:ext cx="11929241"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32709"/>
            <a:ext cx="12097405" cy="4146969"/>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43518"/>
            <a:ext cx="12097405"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1000"/>
              </a:spcBef>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1000"/>
              </a:spcBef>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91971"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474108"/>
            <a:ext cx="12086897" cy="41586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3779407136"/>
              </p:ext>
            </p:extLst>
          </p:nvPr>
        </p:nvGraphicFramePr>
        <p:xfrm>
          <a:off x="215588" y="819807"/>
          <a:ext cx="11934372" cy="5650383"/>
        </p:xfrm>
        <a:graphic>
          <a:graphicData uri="http://schemas.openxmlformats.org/drawingml/2006/table">
            <a:tbl>
              <a:tblPr firstRow="1" firstCol="1" bandRow="1"/>
              <a:tblGrid>
                <a:gridCol w="3505075">
                  <a:extLst>
                    <a:ext uri="{9D8B030D-6E8A-4147-A177-3AD203B41FA5}">
                      <a16:colId xmlns:a16="http://schemas.microsoft.com/office/drawing/2014/main" val="3949629544"/>
                    </a:ext>
                  </a:extLst>
                </a:gridCol>
                <a:gridCol w="8429297">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0" y="1473066"/>
            <a:ext cx="12065877"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22</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685"/>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42042"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78175"/>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0" y="1590126"/>
            <a:ext cx="12192000" cy="377308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8621"/>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string .NET type is assumed to be a </a:t>
            </a:r>
            <a:r>
              <a:rPr lang="en-US" sz="2600"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int .NET type is assumed to be an </a:t>
            </a:r>
            <a:r>
              <a:rPr lang="en-US" sz="2600"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548621"/>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14492"/>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42040" y="1390025"/>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0" y="1471122"/>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0" y="3272999"/>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275516" y="3372553"/>
            <a:ext cx="9841815" cy="492443"/>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Install the latest version, as shown in the following command:</a:t>
            </a: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2127406" y="2258995"/>
            <a:ext cx="8267329" cy="1060894"/>
          </a:xfrm>
          <a:prstGeom prst="rect">
            <a:avLst/>
          </a:prstGeom>
        </p:spPr>
      </p:pic>
      <p:grpSp>
        <p:nvGrpSpPr>
          <p:cNvPr id="23" name="Group 22">
            <a:extLst>
              <a:ext uri="{FF2B5EF4-FFF2-40B4-BE49-F238E27FC236}">
                <a16:creationId xmlns:a16="http://schemas.microsoft.com/office/drawing/2014/main" id="{43CB9BF4-9E60-454F-9686-BD943DDA44F8}"/>
              </a:ext>
            </a:extLst>
          </p:cNvPr>
          <p:cNvGrpSpPr/>
          <p:nvPr/>
        </p:nvGrpSpPr>
        <p:grpSpPr>
          <a:xfrm>
            <a:off x="2028496" y="3823802"/>
            <a:ext cx="8581552" cy="2607403"/>
            <a:chOff x="2028496" y="3813292"/>
            <a:chExt cx="8581552" cy="2607403"/>
          </a:xfrm>
        </p:grpSpPr>
        <p:pic>
          <p:nvPicPr>
            <p:cNvPr id="16" name="Picture 15">
              <a:extLst>
                <a:ext uri="{FF2B5EF4-FFF2-40B4-BE49-F238E27FC236}">
                  <a16:creationId xmlns:a16="http://schemas.microsoft.com/office/drawing/2014/main" id="{F2D16D70-0CA2-46F7-B259-29C108BED120}"/>
                </a:ext>
              </a:extLst>
            </p:cNvPr>
            <p:cNvPicPr>
              <a:picLocks noChangeAspect="1"/>
            </p:cNvPicPr>
            <p:nvPr/>
          </p:nvPicPr>
          <p:blipFill>
            <a:blip r:embed="rId3"/>
            <a:stretch>
              <a:fillRect/>
            </a:stretch>
          </p:blipFill>
          <p:spPr>
            <a:xfrm>
              <a:off x="2109720" y="3813292"/>
              <a:ext cx="8500328" cy="2607403"/>
            </a:xfrm>
            <a:prstGeom prst="rect">
              <a:avLst/>
            </a:prstGeom>
          </p:spPr>
        </p:pic>
        <p:sp>
          <p:nvSpPr>
            <p:cNvPr id="20" name="Rectangle 19">
              <a:extLst>
                <a:ext uri="{FF2B5EF4-FFF2-40B4-BE49-F238E27FC236}">
                  <a16:creationId xmlns:a16="http://schemas.microsoft.com/office/drawing/2014/main" id="{E963240A-2C25-432B-806C-430E38158B73}"/>
                </a:ext>
              </a:extLst>
            </p:cNvPr>
            <p:cNvSpPr/>
            <p:nvPr/>
          </p:nvSpPr>
          <p:spPr>
            <a:xfrm>
              <a:off x="2624493" y="4093951"/>
              <a:ext cx="7234213" cy="341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387D8-A6A9-4FFF-B7A3-9F0350767F9E}"/>
                </a:ext>
              </a:extLst>
            </p:cNvPr>
            <p:cNvSpPr/>
            <p:nvPr/>
          </p:nvSpPr>
          <p:spPr>
            <a:xfrm>
              <a:off x="2028496" y="6084364"/>
              <a:ext cx="5749159"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59C64-88C4-4C2E-BC8F-13B99A24E93F}"/>
                </a:ext>
              </a:extLst>
            </p:cNvPr>
            <p:cNvSpPr/>
            <p:nvPr/>
          </p:nvSpPr>
          <p:spPr>
            <a:xfrm>
              <a:off x="2624493" y="5269103"/>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Tree>
    <p:extLst>
      <p:ext uri="{BB962C8B-B14F-4D97-AF65-F5344CB8AC3E}">
        <p14:creationId xmlns:p14="http://schemas.microsoft.com/office/powerpoint/2010/main" val="81465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2218438372"/>
              </p:ext>
            </p:extLst>
          </p:nvPr>
        </p:nvGraphicFramePr>
        <p:xfrm>
          <a:off x="133847" y="2624081"/>
          <a:ext cx="11937062" cy="2097120"/>
        </p:xfrm>
        <a:graphic>
          <a:graphicData uri="http://schemas.openxmlformats.org/drawingml/2006/table">
            <a:tbl>
              <a:tblPr firstRow="1" firstCol="1" bandRow="1"/>
              <a:tblGrid>
                <a:gridCol w="2427792">
                  <a:extLst>
                    <a:ext uri="{9D8B030D-6E8A-4147-A177-3AD203B41FA5}">
                      <a16:colId xmlns:a16="http://schemas.microsoft.com/office/drawing/2014/main" val="3788422285"/>
                    </a:ext>
                  </a:extLst>
                </a:gridCol>
                <a:gridCol w="9509270">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0" y="4877912"/>
            <a:ext cx="1201063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72447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74507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50539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45409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03902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388213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0" y="1627940"/>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0" y="1627922"/>
            <a:ext cx="12076386"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 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6045"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58158"/>
            <a:ext cx="11566634"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Winform app named </a:t>
            </a:r>
            <a:r>
              <a:rPr lang="en-US" sz="2300" b="1">
                <a:solidFill>
                  <a:srgbClr val="111111"/>
                </a:solidFill>
                <a:latin typeface="+mj-lt"/>
              </a:rPr>
              <a:t>ManageCategoriesApp </a:t>
            </a:r>
            <a:r>
              <a:rPr lang="en-US" sz="2300">
                <a:solidFill>
                  <a:srgbClr val="111111"/>
                </a:solidFill>
                <a:latin typeface="+mj-lt"/>
              </a:rPr>
              <a:t>includes a form named </a:t>
            </a:r>
            <a:r>
              <a:rPr lang="en-US" sz="2300" b="1">
                <a:solidFill>
                  <a:srgbClr val="111111"/>
                </a:solidFill>
                <a:latin typeface="+mj-lt"/>
              </a:rPr>
              <a:t>frmManageCategories</a:t>
            </a:r>
            <a:r>
              <a:rPr lang="en-US" sz="230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sp>
        <p:nvSpPr>
          <p:cNvPr id="13" name="TextBox 12">
            <a:extLst>
              <a:ext uri="{FF2B5EF4-FFF2-40B4-BE49-F238E27FC236}">
                <a16:creationId xmlns:a16="http://schemas.microsoft.com/office/drawing/2014/main" id="{E3232761-CA16-4F23-AD26-F75A1482CA9D}"/>
              </a:ext>
            </a:extLst>
          </p:cNvPr>
          <p:cNvSpPr txBox="1"/>
          <p:nvPr/>
        </p:nvSpPr>
        <p:spPr>
          <a:xfrm>
            <a:off x="2044261" y="5463649"/>
            <a:ext cx="8350470"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Tree>
    <p:extLst>
      <p:ext uri="{BB962C8B-B14F-4D97-AF65-F5344CB8AC3E}">
        <p14:creationId xmlns:p14="http://schemas.microsoft.com/office/powerpoint/2010/main" val="2870610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6640"/>
            <a:ext cx="12076386" cy="428534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 y="1558158"/>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579179"/>
            <a:ext cx="1214995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12" name="Picture 11">
            <a:extLst>
              <a:ext uri="{FF2B5EF4-FFF2-40B4-BE49-F238E27FC236}">
                <a16:creationId xmlns:a16="http://schemas.microsoft.com/office/drawing/2014/main" id="{AB3AF44F-D14C-4353-8B76-5D8DA0300FA6}"/>
              </a:ext>
            </a:extLst>
          </p:cNvPr>
          <p:cNvPicPr>
            <a:picLocks noChangeAspect="1"/>
          </p:cNvPicPr>
          <p:nvPr/>
        </p:nvPicPr>
        <p:blipFill>
          <a:blip r:embed="rId3"/>
          <a:stretch>
            <a:fillRect/>
          </a:stretch>
        </p:blipFill>
        <p:spPr>
          <a:xfrm>
            <a:off x="0" y="1714445"/>
            <a:ext cx="8313127" cy="4583272"/>
          </a:xfrm>
          <a:prstGeom prst="rect">
            <a:avLst/>
          </a:prstGeom>
        </p:spPr>
      </p:pic>
      <p:pic>
        <p:nvPicPr>
          <p:cNvPr id="13" name="Picture 12">
            <a:extLst>
              <a:ext uri="{FF2B5EF4-FFF2-40B4-BE49-F238E27FC236}">
                <a16:creationId xmlns:a16="http://schemas.microsoft.com/office/drawing/2014/main" id="{FE601A3A-8E63-4A33-B5A0-4594D5A93C55}"/>
              </a:ext>
            </a:extLst>
          </p:cNvPr>
          <p:cNvPicPr>
            <a:picLocks noChangeAspect="1"/>
          </p:cNvPicPr>
          <p:nvPr/>
        </p:nvPicPr>
        <p:blipFill>
          <a:blip r:embed="rId4"/>
          <a:stretch>
            <a:fillRect/>
          </a:stretch>
        </p:blipFill>
        <p:spPr>
          <a:xfrm>
            <a:off x="8313127" y="3441586"/>
            <a:ext cx="3868195" cy="2994732"/>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2040" y="1348864"/>
            <a:ext cx="12097405"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Lab_02_AutomobileManagement_Using_ADO.NET and WinForms.pdf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Assignment_02_SalesManagement.pdf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0" y="1627009"/>
            <a:ext cx="12044855" cy="3926972"/>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8</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3310711719"/>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a:solidFill>
                            <a:srgbClr val="FF0000"/>
                          </a:solidFill>
                        </a:rPr>
                        <a:t>Microsoft.EntityFrameworkCore.SqlServer</a:t>
                      </a:r>
                      <a:endParaRPr lang="en-US" sz="23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Oracle.EntityFrameworkCore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0" y="138820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38044"/>
            <a:ext cx="12097405"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4230</Words>
  <Application>Microsoft Office PowerPoint</Application>
  <PresentationFormat>Widescreen</PresentationFormat>
  <Paragraphs>455</Paragraphs>
  <Slides>62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Wingdings</vt:lpstr>
      <vt:lpstr>Office Theme</vt:lpstr>
      <vt:lpstr> Working with Databases using  Entity Framework Core</vt:lpstr>
      <vt:lpstr>Objectives </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533</cp:revision>
  <dcterms:created xsi:type="dcterms:W3CDTF">2021-01-25T08:25:31Z</dcterms:created>
  <dcterms:modified xsi:type="dcterms:W3CDTF">2021-03-31T05:46:59Z</dcterms:modified>
</cp:coreProperties>
</file>