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60" r:id="rId4"/>
    <p:sldId id="263" r:id="rId5"/>
    <p:sldId id="261" r:id="rId6"/>
    <p:sldId id="264" r:id="rId7"/>
    <p:sldId id="265" r:id="rId8"/>
    <p:sldId id="258" r:id="rId9"/>
    <p:sldId id="268" r:id="rId10"/>
    <p:sldId id="276" r:id="rId11"/>
    <p:sldId id="267" r:id="rId12"/>
    <p:sldId id="269" r:id="rId13"/>
    <p:sldId id="270" r:id="rId14"/>
    <p:sldId id="277" r:id="rId15"/>
    <p:sldId id="273"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79782" autoAdjust="0"/>
  </p:normalViewPr>
  <p:slideViewPr>
    <p:cSldViewPr snapToGrid="0">
      <p:cViewPr varScale="1">
        <p:scale>
          <a:sx n="68" d="100"/>
          <a:sy n="68" d="100"/>
        </p:scale>
        <p:origin x="73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ECA1C-51A7-49E8-9777-13CD608E28E4}" type="datetimeFigureOut">
              <a:rPr lang="en-US" smtClean="0"/>
              <a:pPr/>
              <a:t>17/01/2018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38D79-EE5E-4FC8-8800-2A598BB7BAB5}" type="slidenum">
              <a:rPr lang="en-US" smtClean="0"/>
              <a:pPr/>
              <a:t>‹#›</a:t>
            </a:fld>
            <a:endParaRPr lang="en-US"/>
          </a:p>
        </p:txBody>
      </p:sp>
    </p:spTree>
    <p:extLst>
      <p:ext uri="{BB962C8B-B14F-4D97-AF65-F5344CB8AC3E}">
        <p14:creationId xmlns:p14="http://schemas.microsoft.com/office/powerpoint/2010/main" val="1514206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uml-diagrams.org/uml-25-diagram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martdraw.com/sequence-diagra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ml-diagrams.org/state-machine-diagram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State machine diagram</a:t>
            </a:r>
            <a:r>
              <a:rPr lang="en-US" sz="1200" kern="1200" dirty="0" smtClean="0">
                <a:solidFill>
                  <a:schemeClr val="tx1"/>
                </a:solidFill>
                <a:effectLst/>
                <a:latin typeface="+mn-lt"/>
                <a:ea typeface="+mn-ea"/>
                <a:cs typeface="+mn-cs"/>
              </a:rPr>
              <a:t> is a </a:t>
            </a:r>
            <a:r>
              <a:rPr lang="en-US" sz="1200" u="none" strike="noStrike" kern="1200" dirty="0" smtClean="0">
                <a:solidFill>
                  <a:schemeClr val="tx1"/>
                </a:solidFill>
                <a:effectLst/>
                <a:latin typeface="+mn-lt"/>
                <a:ea typeface="+mn-ea"/>
                <a:cs typeface="+mn-cs"/>
                <a:hlinkClick r:id="rId3"/>
              </a:rPr>
              <a:t>behavior diagram</a:t>
            </a:r>
            <a:r>
              <a:rPr lang="en-US" sz="1200" kern="1200" dirty="0" smtClean="0">
                <a:solidFill>
                  <a:schemeClr val="tx1"/>
                </a:solidFill>
                <a:effectLst/>
                <a:latin typeface="+mn-lt"/>
                <a:ea typeface="+mn-ea"/>
                <a:cs typeface="+mn-cs"/>
              </a:rPr>
              <a:t> which shows discrete behavior of a part of designed system through finite state transitions.</a:t>
            </a:r>
            <a:endParaRPr lang="en-US" dirty="0"/>
          </a:p>
        </p:txBody>
      </p:sp>
      <p:sp>
        <p:nvSpPr>
          <p:cNvPr id="4" name="Slide Number Placeholder 3"/>
          <p:cNvSpPr>
            <a:spLocks noGrp="1"/>
          </p:cNvSpPr>
          <p:nvPr>
            <p:ph type="sldNum" sz="quarter" idx="10"/>
          </p:nvPr>
        </p:nvSpPr>
        <p:spPr/>
        <p:txBody>
          <a:bodyPr/>
          <a:lstStyle/>
          <a:p>
            <a:fld id="{8D838D79-EE5E-4FC8-8800-2A598BB7BAB5}" type="slidenum">
              <a:rPr lang="en-US" smtClean="0"/>
              <a:pPr/>
              <a:t>3</a:t>
            </a:fld>
            <a:endParaRPr lang="en-US"/>
          </a:p>
        </p:txBody>
      </p:sp>
    </p:spTree>
    <p:extLst>
      <p:ext uri="{BB962C8B-B14F-4D97-AF65-F5344CB8AC3E}">
        <p14:creationId xmlns:p14="http://schemas.microsoft.com/office/powerpoint/2010/main" val="1245009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Time Event</a:t>
            </a:r>
          </a:p>
          <a:p>
            <a:r>
              <a:rPr lang="en-US" sz="1200" kern="1200" dirty="0" smtClean="0">
                <a:solidFill>
                  <a:schemeClr val="tx1"/>
                </a:solidFill>
                <a:effectLst/>
                <a:latin typeface="+mn-lt"/>
                <a:ea typeface="+mn-ea"/>
                <a:cs typeface="+mn-cs"/>
              </a:rPr>
              <a:t>This refers to an event that stops the flow for a time; an hourglass depicts it.</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Merge Event</a:t>
            </a:r>
          </a:p>
          <a:p>
            <a:r>
              <a:rPr lang="en-US" sz="1200" kern="1200" dirty="0" smtClean="0">
                <a:solidFill>
                  <a:schemeClr val="tx1"/>
                </a:solidFill>
                <a:effectLst/>
                <a:latin typeface="+mn-lt"/>
                <a:ea typeface="+mn-ea"/>
                <a:cs typeface="+mn-cs"/>
              </a:rPr>
              <a:t>A merge event brings together multiple flows that are not concurrent.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838D79-EE5E-4FC8-8800-2A598BB7BAB5}" type="slidenum">
              <a:rPr lang="en-US" smtClean="0"/>
              <a:pPr/>
              <a:t>12</a:t>
            </a:fld>
            <a:endParaRPr lang="en-US"/>
          </a:p>
        </p:txBody>
      </p:sp>
    </p:spTree>
    <p:extLst>
      <p:ext uri="{BB962C8B-B14F-4D97-AF65-F5344CB8AC3E}">
        <p14:creationId xmlns:p14="http://schemas.microsoft.com/office/powerpoint/2010/main" val="3879006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Sent and Received Signals</a:t>
            </a:r>
          </a:p>
          <a:p>
            <a:r>
              <a:rPr lang="en-US" sz="1200" kern="1200" dirty="0" smtClean="0">
                <a:solidFill>
                  <a:schemeClr val="tx1"/>
                </a:solidFill>
                <a:effectLst/>
                <a:latin typeface="+mn-lt"/>
                <a:ea typeface="+mn-ea"/>
                <a:cs typeface="+mn-cs"/>
              </a:rPr>
              <a:t>Signals represent how activities can be modified from outside the system. They usually appear in pairs of sent and received signals, because the state can't change until a response is received, much like synchronous messages in a </a:t>
            </a:r>
            <a:r>
              <a:rPr lang="en-US" sz="1200" u="sng" kern="1200" dirty="0" smtClean="0">
                <a:solidFill>
                  <a:schemeClr val="tx1"/>
                </a:solidFill>
                <a:effectLst/>
                <a:latin typeface="+mn-lt"/>
                <a:ea typeface="+mn-ea"/>
                <a:cs typeface="+mn-cs"/>
                <a:hlinkClick r:id="rId3"/>
              </a:rPr>
              <a:t>sequence diagram</a:t>
            </a:r>
            <a:r>
              <a:rPr lang="en-US" sz="1200" kern="1200" dirty="0" smtClean="0">
                <a:solidFill>
                  <a:schemeClr val="tx1"/>
                </a:solidFill>
                <a:effectLst/>
                <a:latin typeface="+mn-lt"/>
                <a:ea typeface="+mn-ea"/>
                <a:cs typeface="+mn-cs"/>
              </a:rPr>
              <a:t>. For example, an authorization of payment is needed before an order can be completed.</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Interrupting Edge</a:t>
            </a:r>
          </a:p>
          <a:p>
            <a:r>
              <a:rPr lang="en-US" sz="1200" kern="1200" dirty="0" smtClean="0">
                <a:solidFill>
                  <a:schemeClr val="tx1"/>
                </a:solidFill>
                <a:effectLst/>
                <a:latin typeface="+mn-lt"/>
                <a:ea typeface="+mn-ea"/>
                <a:cs typeface="+mn-cs"/>
              </a:rPr>
              <a:t>An event, such as a cancellation, that interrupts the flow denoted with a lightning bolt.</a:t>
            </a:r>
          </a:p>
          <a:p>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Swimlanes</a:t>
            </a:r>
            <a:endParaRPr lang="en-US" sz="1200" b="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Swimlanes</a:t>
            </a:r>
            <a:r>
              <a:rPr lang="en-US" sz="1200" kern="1200" dirty="0" smtClean="0">
                <a:solidFill>
                  <a:schemeClr val="tx1"/>
                </a:solidFill>
                <a:effectLst/>
                <a:latin typeface="+mn-lt"/>
                <a:ea typeface="+mn-ea"/>
                <a:cs typeface="+mn-cs"/>
              </a:rPr>
              <a:t> group related activities into one column.</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Final State or End Point</a:t>
            </a:r>
          </a:p>
          <a:p>
            <a:r>
              <a:rPr lang="en-US" sz="1200" kern="1200" dirty="0" smtClean="0">
                <a:solidFill>
                  <a:schemeClr val="tx1"/>
                </a:solidFill>
                <a:effectLst/>
                <a:latin typeface="+mn-lt"/>
                <a:ea typeface="+mn-ea"/>
                <a:cs typeface="+mn-cs"/>
              </a:rPr>
              <a:t>An arrow pointing to a filled circle nested inside another circle represents the final action state.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838D79-EE5E-4FC8-8800-2A598BB7BAB5}" type="slidenum">
              <a:rPr lang="en-US" smtClean="0"/>
              <a:pPr/>
              <a:t>13</a:t>
            </a:fld>
            <a:endParaRPr lang="en-US"/>
          </a:p>
        </p:txBody>
      </p:sp>
    </p:spTree>
    <p:extLst>
      <p:ext uri="{BB962C8B-B14F-4D97-AF65-F5344CB8AC3E}">
        <p14:creationId xmlns:p14="http://schemas.microsoft.com/office/powerpoint/2010/main" val="419814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Swimlane</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swimlane</a:t>
            </a:r>
            <a:r>
              <a:rPr lang="en-US" sz="1200" b="0" i="0" kern="1200" dirty="0" smtClean="0">
                <a:solidFill>
                  <a:schemeClr val="tx1"/>
                </a:solidFill>
                <a:latin typeface="+mn-lt"/>
                <a:ea typeface="+mn-ea"/>
                <a:cs typeface="+mn-cs"/>
              </a:rPr>
              <a:t> is a way to group activities performed by the same actor on an activity diagram or activity diagram or to group activities in a single thread.</a:t>
            </a:r>
          </a:p>
          <a:p>
            <a:endParaRPr lang="en-US" dirty="0"/>
          </a:p>
        </p:txBody>
      </p:sp>
      <p:sp>
        <p:nvSpPr>
          <p:cNvPr id="4" name="Slide Number Placeholder 3"/>
          <p:cNvSpPr>
            <a:spLocks noGrp="1"/>
          </p:cNvSpPr>
          <p:nvPr>
            <p:ph type="sldNum" sz="quarter" idx="10"/>
          </p:nvPr>
        </p:nvSpPr>
        <p:spPr/>
        <p:txBody>
          <a:bodyPr/>
          <a:lstStyle/>
          <a:p>
            <a:fld id="{8D838D79-EE5E-4FC8-8800-2A598BB7BAB5}" type="slidenum">
              <a:rPr lang="en-US" smtClean="0"/>
              <a:pPr/>
              <a:t>14</a:t>
            </a:fld>
            <a:endParaRPr lang="en-US"/>
          </a:p>
        </p:txBody>
      </p:sp>
    </p:spTree>
    <p:extLst>
      <p:ext uri="{BB962C8B-B14F-4D97-AF65-F5344CB8AC3E}">
        <p14:creationId xmlns:p14="http://schemas.microsoft.com/office/powerpoint/2010/main" val="2025761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838D79-EE5E-4FC8-8800-2A598BB7BAB5}" type="slidenum">
              <a:rPr lang="en-US" smtClean="0"/>
              <a:pPr/>
              <a:t>16</a:t>
            </a:fld>
            <a:endParaRPr lang="en-US"/>
          </a:p>
        </p:txBody>
      </p:sp>
    </p:spTree>
    <p:extLst>
      <p:ext uri="{BB962C8B-B14F-4D97-AF65-F5344CB8AC3E}">
        <p14:creationId xmlns:p14="http://schemas.microsoft.com/office/powerpoint/2010/main" val="3238342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838D79-EE5E-4FC8-8800-2A598BB7BAB5}" type="slidenum">
              <a:rPr lang="en-US" smtClean="0"/>
              <a:pPr/>
              <a:t>17</a:t>
            </a:fld>
            <a:endParaRPr lang="en-US"/>
          </a:p>
        </p:txBody>
      </p:sp>
    </p:spTree>
    <p:extLst>
      <p:ext uri="{BB962C8B-B14F-4D97-AF65-F5344CB8AC3E}">
        <p14:creationId xmlns:p14="http://schemas.microsoft.com/office/powerpoint/2010/main" val="73564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The initial state of a state machine diagram, known as an initial pseudo-state, is indicated with a solid circle. A transition from this state will show the first real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Firstly,</a:t>
            </a:r>
            <a:r>
              <a:rPr lang="en-US" sz="1200" kern="1200" baseline="0" dirty="0" smtClean="0">
                <a:solidFill>
                  <a:schemeClr val="tx1"/>
                </a:solidFill>
                <a:effectLst/>
                <a:latin typeface="+mn-lt"/>
                <a:ea typeface="+mn-ea"/>
                <a:cs typeface="+mn-cs"/>
              </a:rPr>
              <a:t> I introduce to you guys some state in state machine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The final state of a state machine diagram is shown as concentric circles. An open loop state machine represents an object that may terminate before the system terminates, while a closed loop state machine diagram does not have a final state; if it is the case, then the object lives until the entire system terminates.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a:t>
            </a:r>
            <a:r>
              <a:rPr lang="en-US" sz="1200" b="1" kern="1200" dirty="0" smtClean="0">
                <a:solidFill>
                  <a:schemeClr val="tx1"/>
                </a:solidFill>
                <a:effectLst/>
                <a:latin typeface="+mn-lt"/>
                <a:ea typeface="+mn-ea"/>
                <a:cs typeface="+mn-cs"/>
              </a:rPr>
              <a:t>simple state</a:t>
            </a:r>
            <a:r>
              <a:rPr lang="en-US" sz="1200" kern="1200" dirty="0" smtClean="0">
                <a:solidFill>
                  <a:schemeClr val="tx1"/>
                </a:solidFill>
                <a:effectLst/>
                <a:latin typeface="+mn-lt"/>
                <a:ea typeface="+mn-ea"/>
                <a:cs typeface="+mn-cs"/>
              </a:rPr>
              <a:t> is a state that does not have </a:t>
            </a:r>
            <a:r>
              <a:rPr lang="en-US" sz="1200" kern="1200" dirty="0" err="1" smtClean="0">
                <a:solidFill>
                  <a:schemeClr val="tx1"/>
                </a:solidFill>
                <a:effectLst/>
                <a:latin typeface="+mn-lt"/>
                <a:ea typeface="+mn-ea"/>
                <a:cs typeface="+mn-cs"/>
              </a:rPr>
              <a:t>substates</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Internal activities compartment</a:t>
            </a:r>
            <a:r>
              <a:rPr lang="en-US" sz="1200" kern="1200" dirty="0" smtClean="0">
                <a:solidFill>
                  <a:schemeClr val="tx1"/>
                </a:solidFill>
                <a:effectLst/>
                <a:latin typeface="+mn-lt"/>
                <a:ea typeface="+mn-ea"/>
                <a:cs typeface="+mn-cs"/>
              </a:rPr>
              <a:t> holds a list of internal actions or state (do) activities (behaviors) that are performed while the element is in the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Composite state</a:t>
            </a:r>
            <a:r>
              <a:rPr lang="en-US" sz="1200" kern="1200" dirty="0" smtClean="0">
                <a:solidFill>
                  <a:schemeClr val="tx1"/>
                </a:solidFill>
                <a:effectLst/>
                <a:latin typeface="+mn-lt"/>
                <a:ea typeface="+mn-ea"/>
                <a:cs typeface="+mn-cs"/>
              </a:rPr>
              <a:t> is state that has </a:t>
            </a:r>
            <a:r>
              <a:rPr lang="en-US" sz="1200" kern="1200" dirty="0" err="1" smtClean="0">
                <a:solidFill>
                  <a:schemeClr val="tx1"/>
                </a:solidFill>
                <a:effectLst/>
                <a:latin typeface="+mn-lt"/>
                <a:ea typeface="+mn-ea"/>
                <a:cs typeface="+mn-cs"/>
              </a:rPr>
              <a:t>substates</a:t>
            </a:r>
            <a:r>
              <a:rPr lang="en-US" sz="1200" kern="1200" dirty="0" smtClean="0">
                <a:solidFill>
                  <a:schemeClr val="tx1"/>
                </a:solidFill>
                <a:effectLst/>
                <a:latin typeface="+mn-lt"/>
                <a:ea typeface="+mn-ea"/>
                <a:cs typeface="+mn-cs"/>
              </a:rPr>
              <a:t> (nested states). Composite state as the state which contains one or more </a:t>
            </a:r>
            <a:r>
              <a:rPr lang="en-US" sz="1200" b="1" u="none" strike="noStrike" kern="1200" dirty="0" smtClean="0">
                <a:solidFill>
                  <a:schemeClr val="tx1"/>
                </a:solidFill>
                <a:effectLst/>
                <a:latin typeface="+mn-lt"/>
                <a:ea typeface="+mn-ea"/>
                <a:cs typeface="+mn-cs"/>
                <a:hlinkClick r:id="rId3"/>
              </a:rPr>
              <a:t>regions</a:t>
            </a:r>
            <a:r>
              <a:rPr lang="en-US" sz="1200" kern="1200" dirty="0" smtClean="0">
                <a:solidFill>
                  <a:schemeClr val="tx1"/>
                </a:solidFill>
                <a:effectLst/>
                <a:latin typeface="+mn-lt"/>
                <a:ea typeface="+mn-ea"/>
                <a:cs typeface="+mn-cs"/>
              </a:rPr>
              <a:t>. A state is not allowed to have both regions and a submachine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838D79-EE5E-4FC8-8800-2A598BB7BAB5}" type="slidenum">
              <a:rPr lang="en-US" smtClean="0"/>
              <a:pPr/>
              <a:t>4</a:t>
            </a:fld>
            <a:endParaRPr lang="en-US"/>
          </a:p>
        </p:txBody>
      </p:sp>
    </p:spTree>
    <p:extLst>
      <p:ext uri="{BB962C8B-B14F-4D97-AF65-F5344CB8AC3E}">
        <p14:creationId xmlns:p14="http://schemas.microsoft.com/office/powerpoint/2010/main" val="296810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 Terminate </a:t>
            </a:r>
            <a:r>
              <a:rPr lang="en-US" sz="1200" b="1" kern="1200" dirty="0" err="1" smtClean="0">
                <a:solidFill>
                  <a:schemeClr val="tx1"/>
                </a:solidFill>
                <a:effectLst/>
                <a:latin typeface="+mn-lt"/>
                <a:ea typeface="+mn-ea"/>
                <a:cs typeface="+mn-cs"/>
              </a:rPr>
              <a:t>pseudostate</a:t>
            </a:r>
            <a:r>
              <a:rPr lang="en-US" sz="1200" kern="1200" dirty="0" smtClean="0">
                <a:solidFill>
                  <a:schemeClr val="tx1"/>
                </a:solidFill>
                <a:effectLst/>
                <a:latin typeface="+mn-lt"/>
                <a:ea typeface="+mn-ea"/>
                <a:cs typeface="+mn-cs"/>
              </a:rPr>
              <a:t> implies that the execution of this state machine by means of its context object is terminated. The state machine does not exit any states nor does it perform any exit actions other than those associated with the transition leading to the terminate </a:t>
            </a:r>
            <a:r>
              <a:rPr lang="en-US" sz="1200" kern="1200" dirty="0" err="1" smtClean="0">
                <a:solidFill>
                  <a:schemeClr val="tx1"/>
                </a:solidFill>
                <a:effectLst/>
                <a:latin typeface="+mn-lt"/>
                <a:ea typeface="+mn-ea"/>
                <a:cs typeface="+mn-cs"/>
              </a:rPr>
              <a:t>pseudostate</a:t>
            </a:r>
            <a:r>
              <a:rPr lang="en-US" sz="1200" kern="1200" dirty="0" smtClean="0">
                <a:solidFill>
                  <a:schemeClr val="tx1"/>
                </a:solidFill>
                <a:effectLst/>
                <a:latin typeface="+mn-lt"/>
                <a:ea typeface="+mn-ea"/>
                <a:cs typeface="+mn-cs"/>
              </a:rPr>
              <a:t>. Entering a terminate </a:t>
            </a:r>
            <a:r>
              <a:rPr lang="en-US" sz="1200" kern="1200" dirty="0" err="1" smtClean="0">
                <a:solidFill>
                  <a:schemeClr val="tx1"/>
                </a:solidFill>
                <a:effectLst/>
                <a:latin typeface="+mn-lt"/>
                <a:ea typeface="+mn-ea"/>
                <a:cs typeface="+mn-cs"/>
              </a:rPr>
              <a:t>pseudostate</a:t>
            </a:r>
            <a:r>
              <a:rPr lang="en-US" sz="1200" kern="1200" dirty="0" smtClean="0">
                <a:solidFill>
                  <a:schemeClr val="tx1"/>
                </a:solidFill>
                <a:effectLst/>
                <a:latin typeface="+mn-lt"/>
                <a:ea typeface="+mn-ea"/>
                <a:cs typeface="+mn-cs"/>
              </a:rPr>
              <a:t> is equivalent to invoking a </a:t>
            </a:r>
            <a:r>
              <a:rPr lang="en-US" sz="1200" kern="1200" dirty="0" err="1" smtClean="0">
                <a:solidFill>
                  <a:schemeClr val="tx1"/>
                </a:solidFill>
                <a:effectLst/>
                <a:latin typeface="+mn-lt"/>
                <a:ea typeface="+mn-ea"/>
                <a:cs typeface="+mn-cs"/>
              </a:rPr>
              <a:t>DestroyObjectAction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Entry point </a:t>
            </a:r>
            <a:r>
              <a:rPr lang="en-US" sz="1200" b="1" kern="1200" dirty="0" err="1" smtClean="0">
                <a:solidFill>
                  <a:schemeClr val="tx1"/>
                </a:solidFill>
                <a:effectLst/>
                <a:latin typeface="+mn-lt"/>
                <a:ea typeface="+mn-ea"/>
                <a:cs typeface="+mn-cs"/>
              </a:rPr>
              <a:t>pseudostate</a:t>
            </a:r>
            <a:r>
              <a:rPr lang="en-US" sz="1200" kern="1200" dirty="0" smtClean="0">
                <a:solidFill>
                  <a:schemeClr val="tx1"/>
                </a:solidFill>
                <a:effectLst/>
                <a:latin typeface="+mn-lt"/>
                <a:ea typeface="+mn-ea"/>
                <a:cs typeface="+mn-cs"/>
              </a:rPr>
              <a:t> is an entry point of a state machine or composite state. In each region of the state machine or composite state it has at most a single transition to a vertex within the same region.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Exit point </a:t>
            </a:r>
            <a:r>
              <a:rPr lang="en-US" sz="1200" b="1" kern="1200" dirty="0" err="1" smtClean="0">
                <a:solidFill>
                  <a:schemeClr val="tx1"/>
                </a:solidFill>
                <a:effectLst/>
                <a:latin typeface="+mn-lt"/>
                <a:ea typeface="+mn-ea"/>
                <a:cs typeface="+mn-cs"/>
              </a:rPr>
              <a:t>pseudostate</a:t>
            </a:r>
            <a:r>
              <a:rPr lang="en-US" sz="1200" kern="1200" dirty="0" smtClean="0">
                <a:solidFill>
                  <a:schemeClr val="tx1"/>
                </a:solidFill>
                <a:effectLst/>
                <a:latin typeface="+mn-lt"/>
                <a:ea typeface="+mn-ea"/>
                <a:cs typeface="+mn-cs"/>
              </a:rPr>
              <a:t> is an exit point of a state machine or composite state. Entering an exit point within any region of the composite state or state machine referenced by a submachine state implies the exit of this composite state or submachine state and the triggering of the transition that has this exit point as source in the state machine enclosing the submachine or composite state.</a:t>
            </a:r>
          </a:p>
        </p:txBody>
      </p:sp>
      <p:sp>
        <p:nvSpPr>
          <p:cNvPr id="4" name="Slide Number Placeholder 3"/>
          <p:cNvSpPr>
            <a:spLocks noGrp="1"/>
          </p:cNvSpPr>
          <p:nvPr>
            <p:ph type="sldNum" sz="quarter" idx="10"/>
          </p:nvPr>
        </p:nvSpPr>
        <p:spPr/>
        <p:txBody>
          <a:bodyPr/>
          <a:lstStyle/>
          <a:p>
            <a:fld id="{8D838D79-EE5E-4FC8-8800-2A598BB7BAB5}" type="slidenum">
              <a:rPr lang="en-US" smtClean="0"/>
              <a:pPr/>
              <a:t>5</a:t>
            </a:fld>
            <a:endParaRPr lang="en-US"/>
          </a:p>
        </p:txBody>
      </p:sp>
    </p:spTree>
    <p:extLst>
      <p:ext uri="{BB962C8B-B14F-4D97-AF65-F5344CB8AC3E}">
        <p14:creationId xmlns:p14="http://schemas.microsoft.com/office/powerpoint/2010/main" val="129192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Choice </a:t>
            </a:r>
            <a:r>
              <a:rPr lang="en-US" sz="1200" b="1" kern="1200" dirty="0" err="1" smtClean="0">
                <a:solidFill>
                  <a:schemeClr val="tx1"/>
                </a:solidFill>
                <a:effectLst/>
                <a:latin typeface="+mn-lt"/>
                <a:ea typeface="+mn-ea"/>
                <a:cs typeface="+mn-cs"/>
              </a:rPr>
              <a:t>pseudostate</a:t>
            </a:r>
            <a:r>
              <a:rPr lang="en-US" sz="1200" kern="1200" dirty="0" smtClean="0">
                <a:solidFill>
                  <a:schemeClr val="tx1"/>
                </a:solidFill>
                <a:effectLst/>
                <a:latin typeface="+mn-lt"/>
                <a:ea typeface="+mn-ea"/>
                <a:cs typeface="+mn-cs"/>
              </a:rPr>
              <a:t> realizes a dynamic conditional branch. It evaluates the guards of the triggers of its outgoing transitions to select only one outgoing transition.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more than one of the guards evaluates to true, an arbitrary one is selected. If none of the guards evaluates to true, then the model is considered ill-formed. To avoid this define one outgoing transition with the predefined "else" guard when appropriate.</a:t>
            </a:r>
          </a:p>
        </p:txBody>
      </p:sp>
      <p:sp>
        <p:nvSpPr>
          <p:cNvPr id="4" name="Slide Number Placeholder 3"/>
          <p:cNvSpPr>
            <a:spLocks noGrp="1"/>
          </p:cNvSpPr>
          <p:nvPr>
            <p:ph type="sldNum" sz="quarter" idx="10"/>
          </p:nvPr>
        </p:nvSpPr>
        <p:spPr/>
        <p:txBody>
          <a:bodyPr/>
          <a:lstStyle/>
          <a:p>
            <a:fld id="{8D838D79-EE5E-4FC8-8800-2A598BB7BAB5}" type="slidenum">
              <a:rPr lang="en-US" smtClean="0"/>
              <a:pPr/>
              <a:t>6</a:t>
            </a:fld>
            <a:endParaRPr lang="en-US"/>
          </a:p>
        </p:txBody>
      </p:sp>
    </p:spTree>
    <p:extLst>
      <p:ext uri="{BB962C8B-B14F-4D97-AF65-F5344CB8AC3E}">
        <p14:creationId xmlns:p14="http://schemas.microsoft.com/office/powerpoint/2010/main" val="909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 Fork </a:t>
            </a:r>
            <a:r>
              <a:rPr lang="en-US" sz="1200" b="1" kern="1200" dirty="0" err="1" smtClean="0">
                <a:solidFill>
                  <a:schemeClr val="tx1"/>
                </a:solidFill>
                <a:effectLst/>
                <a:latin typeface="+mn-lt"/>
                <a:ea typeface="+mn-ea"/>
                <a:cs typeface="+mn-cs"/>
              </a:rPr>
              <a:t>pseudostate</a:t>
            </a:r>
            <a:r>
              <a:rPr lang="en-US" sz="1200" kern="1200" dirty="0" smtClean="0">
                <a:solidFill>
                  <a:schemeClr val="tx1"/>
                </a:solidFill>
                <a:effectLst/>
                <a:latin typeface="+mn-lt"/>
                <a:ea typeface="+mn-ea"/>
                <a:cs typeface="+mn-cs"/>
              </a:rPr>
              <a:t> vertices serve to split an incoming transition into two or more transitions terminating on orthogonal target vertices (i.e., vertices in different regions of a composite state). The segments outgoing from a fork vertex must not have guards or triggers.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Join </a:t>
            </a:r>
            <a:r>
              <a:rPr lang="en-US" sz="1200" b="1" kern="1200" dirty="0" err="1" smtClean="0">
                <a:solidFill>
                  <a:schemeClr val="tx1"/>
                </a:solidFill>
                <a:effectLst/>
                <a:latin typeface="+mn-lt"/>
                <a:ea typeface="+mn-ea"/>
                <a:cs typeface="+mn-cs"/>
              </a:rPr>
              <a:t>pseudostate</a:t>
            </a:r>
            <a:r>
              <a:rPr lang="en-US" sz="1200" kern="1200" dirty="0" smtClean="0">
                <a:solidFill>
                  <a:schemeClr val="tx1"/>
                </a:solidFill>
                <a:effectLst/>
                <a:latin typeface="+mn-lt"/>
                <a:ea typeface="+mn-ea"/>
                <a:cs typeface="+mn-cs"/>
              </a:rPr>
              <a:t> merges several transitions originating from source vertices in different orthogonal regions. The transitions entering a join vertex cannot have guards or triggers.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Junction </a:t>
            </a:r>
            <a:r>
              <a:rPr lang="en-US" sz="1200" b="1" kern="1200" dirty="0" err="1" smtClean="0">
                <a:solidFill>
                  <a:schemeClr val="tx1"/>
                </a:solidFill>
                <a:effectLst/>
                <a:latin typeface="+mn-lt"/>
                <a:ea typeface="+mn-ea"/>
                <a:cs typeface="+mn-cs"/>
              </a:rPr>
              <a:t>pseudostate</a:t>
            </a:r>
            <a:r>
              <a:rPr lang="en-US" sz="1200" kern="1200" dirty="0" smtClean="0">
                <a:solidFill>
                  <a:schemeClr val="tx1"/>
                </a:solidFill>
                <a:effectLst/>
                <a:latin typeface="+mn-lt"/>
                <a:ea typeface="+mn-ea"/>
                <a:cs typeface="+mn-cs"/>
              </a:rPr>
              <a:t> vertices are vertices that are used to chain together multiple transitions. They are used to construct compound transition paths between states.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838D79-EE5E-4FC8-8800-2A598BB7BAB5}" type="slidenum">
              <a:rPr lang="en-US" smtClean="0"/>
              <a:pPr/>
              <a:t>7</a:t>
            </a:fld>
            <a:endParaRPr lang="en-US"/>
          </a:p>
        </p:txBody>
      </p:sp>
    </p:spTree>
    <p:extLst>
      <p:ext uri="{BB962C8B-B14F-4D97-AF65-F5344CB8AC3E}">
        <p14:creationId xmlns:p14="http://schemas.microsoft.com/office/powerpoint/2010/main" val="124513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Activity Diagram is a logical model used to model activities in a business process.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activity diagram visually presents </a:t>
            </a:r>
            <a:r>
              <a:rPr lang="en-US" sz="1200" u="sng" kern="1200" dirty="0" smtClean="0">
                <a:solidFill>
                  <a:schemeClr val="tx1"/>
                </a:solidFill>
                <a:effectLst/>
                <a:latin typeface="+mn-lt"/>
                <a:ea typeface="+mn-ea"/>
                <a:cs typeface="+mn-cs"/>
              </a:rPr>
              <a:t>a series of actions or flow</a:t>
            </a:r>
            <a:r>
              <a:rPr lang="en-US" sz="1200" kern="1200" dirty="0" smtClean="0">
                <a:solidFill>
                  <a:schemeClr val="tx1"/>
                </a:solidFill>
                <a:effectLst/>
                <a:latin typeface="+mn-lt"/>
                <a:ea typeface="+mn-ea"/>
                <a:cs typeface="+mn-cs"/>
              </a:rPr>
              <a:t> of control in a system. Activity diagrams are often used in business process modeling.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D838D79-EE5E-4FC8-8800-2A598BB7BAB5}" type="slidenum">
              <a:rPr lang="en-US" smtClean="0"/>
              <a:pPr/>
              <a:t>8</a:t>
            </a:fld>
            <a:endParaRPr lang="en-US"/>
          </a:p>
        </p:txBody>
      </p:sp>
    </p:spTree>
    <p:extLst>
      <p:ext uri="{BB962C8B-B14F-4D97-AF65-F5344CB8AC3E}">
        <p14:creationId xmlns:p14="http://schemas.microsoft.com/office/powerpoint/2010/main" val="4250969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Initial State or Start Point</a:t>
            </a:r>
          </a:p>
          <a:p>
            <a:r>
              <a:rPr lang="en-US" sz="1200" kern="1200" dirty="0" smtClean="0">
                <a:solidFill>
                  <a:schemeClr val="tx1"/>
                </a:solidFill>
                <a:effectLst/>
                <a:latin typeface="+mn-lt"/>
                <a:ea typeface="+mn-ea"/>
                <a:cs typeface="+mn-cs"/>
              </a:rPr>
              <a:t>A small filled circle followed by an arrow represents the initial action state or the start point for any activity diagram.</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Activity</a:t>
            </a:r>
          </a:p>
          <a:p>
            <a:r>
              <a:rPr lang="en-US" sz="1200" kern="1200" dirty="0" smtClean="0">
                <a:solidFill>
                  <a:schemeClr val="tx1"/>
                </a:solidFill>
                <a:effectLst/>
                <a:latin typeface="+mn-lt"/>
                <a:ea typeface="+mn-ea"/>
                <a:cs typeface="+mn-cs"/>
              </a:rPr>
              <a:t>An action state represents the non-interruptible action of objects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Action Flow</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Action flows, also called edges and paths, illustrate the transitions from one action state to another. They are usually drawn with an arrowed line.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 task to be performed</a:t>
            </a:r>
          </a:p>
          <a:p>
            <a:endParaRPr lang="en-US" sz="1200" b="1" i="0" kern="1200" dirty="0" smtClean="0">
              <a:solidFill>
                <a:schemeClr val="tx1"/>
              </a:solidFill>
              <a:latin typeface="+mn-lt"/>
              <a:ea typeface="+mn-ea"/>
              <a:cs typeface="+mn-cs"/>
            </a:endParaRPr>
          </a:p>
          <a:p>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Object Node</a:t>
            </a:r>
          </a:p>
          <a:p>
            <a:r>
              <a:rPr lang="en-US" sz="1200" b="0" i="0" kern="1200" dirty="0" smtClean="0">
                <a:solidFill>
                  <a:schemeClr val="tx1"/>
                </a:solidFill>
                <a:latin typeface="+mn-lt"/>
                <a:ea typeface="+mn-ea"/>
                <a:cs typeface="+mn-cs"/>
              </a:rPr>
              <a:t>Represent an object that is connected to a set of Object Flows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Decisions and Branching</a:t>
            </a:r>
          </a:p>
          <a:p>
            <a:r>
              <a:rPr lang="en-US" sz="1200" kern="1200" dirty="0" smtClean="0">
                <a:solidFill>
                  <a:schemeClr val="tx1"/>
                </a:solidFill>
                <a:effectLst/>
                <a:latin typeface="+mn-lt"/>
                <a:ea typeface="+mn-ea"/>
                <a:cs typeface="+mn-cs"/>
              </a:rPr>
              <a:t>A diamond represents a decision with alternate paths. When an activity requires a decision prior to moving on to the next activity, add a diamond between the two activities. The outgoing alternates should be labeled with a condition or guard expression. You can also label one of the paths "else."</a:t>
            </a:r>
          </a:p>
          <a:p>
            <a:endParaRPr lang="en-US" dirty="0" smtClean="0"/>
          </a:p>
        </p:txBody>
      </p:sp>
      <p:sp>
        <p:nvSpPr>
          <p:cNvPr id="4" name="Slide Number Placeholder 3"/>
          <p:cNvSpPr>
            <a:spLocks noGrp="1"/>
          </p:cNvSpPr>
          <p:nvPr>
            <p:ph type="sldNum" sz="quarter" idx="10"/>
          </p:nvPr>
        </p:nvSpPr>
        <p:spPr/>
        <p:txBody>
          <a:bodyPr/>
          <a:lstStyle/>
          <a:p>
            <a:fld id="{8D838D79-EE5E-4FC8-8800-2A598BB7BAB5}" type="slidenum">
              <a:rPr lang="en-US" smtClean="0"/>
              <a:pPr/>
              <a:t>9</a:t>
            </a:fld>
            <a:endParaRPr lang="en-US"/>
          </a:p>
        </p:txBody>
      </p:sp>
    </p:spTree>
    <p:extLst>
      <p:ext uri="{BB962C8B-B14F-4D97-AF65-F5344CB8AC3E}">
        <p14:creationId xmlns:p14="http://schemas.microsoft.com/office/powerpoint/2010/main" val="300290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effectLst/>
                <a:latin typeface="+mn-lt"/>
                <a:ea typeface="+mn-ea"/>
                <a:cs typeface="+mn-cs"/>
              </a:rPr>
              <a:t>Object Flow</a:t>
            </a:r>
          </a:p>
          <a:p>
            <a:r>
              <a:rPr lang="en-US" sz="1200" kern="1200" dirty="0" smtClean="0">
                <a:solidFill>
                  <a:schemeClr val="tx1"/>
                </a:solidFill>
                <a:effectLst/>
                <a:latin typeface="+mn-lt"/>
                <a:ea typeface="+mn-ea"/>
                <a:cs typeface="+mn-cs"/>
              </a:rPr>
              <a:t>Object flow refers to the creation and modification of objects by activities. An object flow arrow from an action to an object means that the action creates or influences the object. An object flow arrow from an object to an action indicates that the action state uses the object.</a:t>
            </a:r>
          </a:p>
          <a:p>
            <a:endParaRPr lang="en-US" sz="1200" kern="1200" dirty="0" smtClean="0">
              <a:solidFill>
                <a:schemeClr val="tx1"/>
              </a:solidFill>
              <a:effectLst/>
              <a:latin typeface="+mn-lt"/>
              <a:ea typeface="+mn-ea"/>
              <a:cs typeface="+mn-cs"/>
            </a:endParaRPr>
          </a:p>
          <a:p>
            <a:r>
              <a:rPr lang="en-US" sz="1200" b="1" i="0" kern="1200" dirty="0" smtClean="0">
                <a:solidFill>
                  <a:schemeClr val="tx1"/>
                </a:solidFill>
                <a:latin typeface="+mn-lt"/>
                <a:ea typeface="+mn-ea"/>
                <a:cs typeface="+mn-cs"/>
              </a:rPr>
              <a:t>Fork Node</a:t>
            </a:r>
          </a:p>
          <a:p>
            <a:r>
              <a:rPr lang="en-US" sz="1200" b="0" i="0" kern="1200" dirty="0" smtClean="0">
                <a:solidFill>
                  <a:schemeClr val="tx1"/>
                </a:solidFill>
                <a:latin typeface="+mn-lt"/>
                <a:ea typeface="+mn-ea"/>
                <a:cs typeface="+mn-cs"/>
              </a:rPr>
              <a:t>Split behavior into a set of parallel or concurrent flows of activities (or actions)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Join Node</a:t>
            </a:r>
          </a:p>
          <a:p>
            <a:r>
              <a:rPr lang="en-US" sz="1200" b="0" i="0" kern="1200" dirty="0" smtClean="0">
                <a:solidFill>
                  <a:schemeClr val="tx1"/>
                </a:solidFill>
                <a:latin typeface="+mn-lt"/>
                <a:ea typeface="+mn-ea"/>
                <a:cs typeface="+mn-cs"/>
              </a:rPr>
              <a:t>Bring back together a set of parallel or concurrent flows of activities (or actions).</a:t>
            </a:r>
          </a:p>
          <a:p>
            <a:endParaRPr lang="en-US" sz="1200" b="0" i="0" kern="1200" dirty="0" smtClean="0">
              <a:solidFill>
                <a:schemeClr val="tx1"/>
              </a:solidFill>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D838D79-EE5E-4FC8-8800-2A598BB7BAB5}" type="slidenum">
              <a:rPr lang="en-US" smtClean="0"/>
              <a:pPr/>
              <a:t>10</a:t>
            </a:fld>
            <a:endParaRPr lang="en-US"/>
          </a:p>
        </p:txBody>
      </p:sp>
    </p:spTree>
    <p:extLst>
      <p:ext uri="{BB962C8B-B14F-4D97-AF65-F5344CB8AC3E}">
        <p14:creationId xmlns:p14="http://schemas.microsoft.com/office/powerpoint/2010/main" val="3092738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Guards</a:t>
            </a:r>
          </a:p>
          <a:p>
            <a:r>
              <a:rPr lang="en-US" sz="1200" kern="1200" dirty="0" smtClean="0">
                <a:solidFill>
                  <a:schemeClr val="tx1"/>
                </a:solidFill>
                <a:effectLst/>
                <a:latin typeface="+mn-lt"/>
                <a:ea typeface="+mn-ea"/>
                <a:cs typeface="+mn-cs"/>
              </a:rPr>
              <a:t>In UML, guards are a statement written next to a decision diamond that must be true before moving next to the next activity. These are not essential, but 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needed before moving forward.</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Synchronization</a:t>
            </a:r>
          </a:p>
          <a:p>
            <a:r>
              <a:rPr lang="en-US" sz="1200" kern="1200" dirty="0" smtClean="0">
                <a:solidFill>
                  <a:schemeClr val="tx1"/>
                </a:solidFill>
                <a:effectLst/>
                <a:latin typeface="+mn-lt"/>
                <a:ea typeface="+mn-ea"/>
                <a:cs typeface="+mn-cs"/>
              </a:rPr>
              <a:t>A fork node is used to split a single incoming flow into multiple concurrent flows. It is represented as a straight, slightly thicker line in an activity diagram.</a:t>
            </a:r>
          </a:p>
          <a:p>
            <a:r>
              <a:rPr lang="en-US" sz="1200" kern="1200" dirty="0" smtClean="0">
                <a:solidFill>
                  <a:schemeClr val="tx1"/>
                </a:solidFill>
                <a:effectLst/>
                <a:latin typeface="+mn-lt"/>
                <a:ea typeface="+mn-ea"/>
                <a:cs typeface="+mn-cs"/>
              </a:rPr>
              <a:t>A join node joins multiple concurrent flows back into a single outgoing flow.</a:t>
            </a:r>
          </a:p>
          <a:p>
            <a:r>
              <a:rPr lang="en-US" sz="1200" kern="1200" dirty="0" smtClean="0">
                <a:solidFill>
                  <a:schemeClr val="tx1"/>
                </a:solidFill>
                <a:effectLst/>
                <a:latin typeface="+mn-lt"/>
                <a:ea typeface="+mn-ea"/>
                <a:cs typeface="+mn-cs"/>
              </a:rPr>
              <a:t>A fork and join mode used together are often referred to as synchronization.</a:t>
            </a:r>
            <a:endParaRPr lang="en-US" dirty="0" smtClean="0"/>
          </a:p>
        </p:txBody>
      </p:sp>
      <p:sp>
        <p:nvSpPr>
          <p:cNvPr id="4" name="Slide Number Placeholder 3"/>
          <p:cNvSpPr>
            <a:spLocks noGrp="1"/>
          </p:cNvSpPr>
          <p:nvPr>
            <p:ph type="sldNum" sz="quarter" idx="10"/>
          </p:nvPr>
        </p:nvSpPr>
        <p:spPr/>
        <p:txBody>
          <a:bodyPr/>
          <a:lstStyle/>
          <a:p>
            <a:fld id="{8D838D79-EE5E-4FC8-8800-2A598BB7BAB5}" type="slidenum">
              <a:rPr lang="en-US" smtClean="0"/>
              <a:pPr/>
              <a:t>11</a:t>
            </a:fld>
            <a:endParaRPr lang="en-US"/>
          </a:p>
        </p:txBody>
      </p:sp>
    </p:spTree>
    <p:extLst>
      <p:ext uri="{BB962C8B-B14F-4D97-AF65-F5344CB8AC3E}">
        <p14:creationId xmlns:p14="http://schemas.microsoft.com/office/powerpoint/2010/main" val="369131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17/01/2018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17/01/2018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17/01/2018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martdraw.com/activity-diagra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mohamedelgendy.com/blog/business-analysis/business-process-modeling.html" TargetMode="External"/><Relationship Id="rId4" Type="http://schemas.openxmlformats.org/officeDocument/2006/relationships/hyperlink" Target="https://www.visual-paradigm.com/guide/uml-unified-modeling-language/what-is-activity-diagra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uml-diagrams.org/uml-25-diagram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6.png"/><Relationship Id="rId5" Type="http://schemas.openxmlformats.org/officeDocument/2006/relationships/image" Target="../media/image8.png"/><Relationship Id="rId10" Type="http://schemas.openxmlformats.org/officeDocument/2006/relationships/oleObject" Target="../embeddings/oleObject3.bin"/><Relationship Id="rId4" Type="http://schemas.openxmlformats.org/officeDocument/2006/relationships/image" Target="../media/image7.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state machine AND </a:t>
            </a:r>
            <a:r>
              <a:rPr lang="en-US" dirty="0" err="1" smtClean="0"/>
              <a:t>ACTIViTY</a:t>
            </a:r>
            <a:r>
              <a:rPr lang="en-US" dirty="0" smtClean="0"/>
              <a:t> diagram</a:t>
            </a:r>
            <a:endParaRPr lang="en-US" dirty="0"/>
          </a:p>
        </p:txBody>
      </p:sp>
      <p:sp>
        <p:nvSpPr>
          <p:cNvPr id="3" name="Subtitle 2"/>
          <p:cNvSpPr>
            <a:spLocks noGrp="1"/>
          </p:cNvSpPr>
          <p:nvPr>
            <p:ph type="subTitle" idx="1"/>
          </p:nvPr>
        </p:nvSpPr>
        <p:spPr>
          <a:xfrm>
            <a:off x="1876424" y="3602037"/>
            <a:ext cx="8791575" cy="2631495"/>
          </a:xfrm>
        </p:spPr>
        <p:txBody>
          <a:bodyPr>
            <a:normAutofit fontScale="77500" lnSpcReduction="20000"/>
          </a:bodyPr>
          <a:lstStyle/>
          <a:p>
            <a:r>
              <a:rPr lang="en-US" dirty="0" smtClean="0"/>
              <a:t>Lecture: </a:t>
            </a:r>
            <a:r>
              <a:rPr lang="en-US" dirty="0" err="1" smtClean="0"/>
              <a:t>nguyễn</a:t>
            </a:r>
            <a:r>
              <a:rPr lang="en-US" dirty="0" smtClean="0"/>
              <a:t> </a:t>
            </a:r>
            <a:r>
              <a:rPr lang="en-US" dirty="0" err="1" smtClean="0"/>
              <a:t>Huy</a:t>
            </a:r>
            <a:r>
              <a:rPr lang="en-US" dirty="0" smtClean="0"/>
              <a:t> </a:t>
            </a:r>
            <a:r>
              <a:rPr lang="en-US" dirty="0" err="1" smtClean="0"/>
              <a:t>Hùng</a:t>
            </a:r>
            <a:endParaRPr lang="en-US" dirty="0" smtClean="0"/>
          </a:p>
          <a:p>
            <a:r>
              <a:rPr lang="en-US" dirty="0" smtClean="0"/>
              <a:t>Group 4</a:t>
            </a:r>
          </a:p>
          <a:p>
            <a:r>
              <a:rPr lang="en-US" dirty="0" err="1" smtClean="0"/>
              <a:t>Võ</a:t>
            </a:r>
            <a:r>
              <a:rPr lang="en-US" dirty="0" smtClean="0"/>
              <a:t> </a:t>
            </a:r>
            <a:r>
              <a:rPr lang="en-US" dirty="0" err="1" smtClean="0"/>
              <a:t>Huy</a:t>
            </a:r>
            <a:r>
              <a:rPr lang="en-US" dirty="0" smtClean="0"/>
              <a:t> </a:t>
            </a:r>
            <a:r>
              <a:rPr lang="en-US" dirty="0" err="1" smtClean="0"/>
              <a:t>thông</a:t>
            </a:r>
            <a:endParaRPr lang="en-US" dirty="0" smtClean="0"/>
          </a:p>
          <a:p>
            <a:r>
              <a:rPr lang="en-US" dirty="0" err="1" smtClean="0"/>
              <a:t>Hà</a:t>
            </a:r>
            <a:r>
              <a:rPr lang="en-US" dirty="0" smtClean="0"/>
              <a:t> </a:t>
            </a:r>
            <a:r>
              <a:rPr lang="en-US" dirty="0" err="1" smtClean="0"/>
              <a:t>trung</a:t>
            </a:r>
            <a:r>
              <a:rPr lang="en-US" dirty="0" smtClean="0"/>
              <a:t> </a:t>
            </a:r>
            <a:r>
              <a:rPr lang="en-US" dirty="0" err="1" smtClean="0"/>
              <a:t>kiên</a:t>
            </a:r>
            <a:endParaRPr lang="en-US" dirty="0" smtClean="0"/>
          </a:p>
          <a:p>
            <a:r>
              <a:rPr lang="en-US" dirty="0" err="1"/>
              <a:t>Lâm</a:t>
            </a:r>
            <a:r>
              <a:rPr lang="en-US" dirty="0"/>
              <a:t> </a:t>
            </a:r>
            <a:r>
              <a:rPr lang="en-US" dirty="0" err="1"/>
              <a:t>quang</a:t>
            </a:r>
            <a:r>
              <a:rPr lang="en-US" dirty="0"/>
              <a:t> </a:t>
            </a:r>
            <a:r>
              <a:rPr lang="en-US" dirty="0" err="1"/>
              <a:t>Nhựt</a:t>
            </a:r>
            <a:endParaRPr lang="en-US" dirty="0"/>
          </a:p>
          <a:p>
            <a:r>
              <a:rPr lang="en-US" dirty="0" err="1" smtClean="0"/>
              <a:t>Nguyễn</a:t>
            </a:r>
            <a:r>
              <a:rPr lang="en-US" dirty="0" smtClean="0"/>
              <a:t> </a:t>
            </a:r>
            <a:r>
              <a:rPr lang="en-US" dirty="0" err="1" smtClean="0"/>
              <a:t>đức</a:t>
            </a:r>
            <a:r>
              <a:rPr lang="en-US" dirty="0" smtClean="0"/>
              <a:t> </a:t>
            </a:r>
            <a:r>
              <a:rPr lang="en-US" dirty="0" err="1" smtClean="0"/>
              <a:t>nhật</a:t>
            </a:r>
            <a:r>
              <a:rPr lang="en-US" dirty="0" smtClean="0"/>
              <a:t> </a:t>
            </a:r>
            <a:r>
              <a:rPr lang="en-US" dirty="0" err="1" smtClean="0"/>
              <a:t>anh</a:t>
            </a:r>
            <a:endParaRPr lang="en-US" dirty="0" smtClean="0"/>
          </a:p>
          <a:p>
            <a:r>
              <a:rPr lang="en-US" dirty="0" err="1" smtClean="0"/>
              <a:t>Nguyễn</a:t>
            </a:r>
            <a:r>
              <a:rPr lang="en-US" dirty="0" smtClean="0"/>
              <a:t> </a:t>
            </a:r>
            <a:r>
              <a:rPr lang="en-US" dirty="0" err="1" smtClean="0"/>
              <a:t>hoàng</a:t>
            </a:r>
            <a:r>
              <a:rPr lang="en-US" dirty="0" smtClean="0"/>
              <a:t> </a:t>
            </a:r>
            <a:r>
              <a:rPr lang="en-US" dirty="0" err="1" smtClean="0"/>
              <a:t>khang</a:t>
            </a:r>
            <a:endParaRPr lang="en-US" dirty="0" smtClean="0"/>
          </a:p>
        </p:txBody>
      </p:sp>
    </p:spTree>
    <p:extLst>
      <p:ext uri="{BB962C8B-B14F-4D97-AF65-F5344CB8AC3E}">
        <p14:creationId xmlns:p14="http://schemas.microsoft.com/office/powerpoint/2010/main" val="124660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notations</a:t>
            </a:r>
            <a:endParaRPr lang="en-US" dirty="0"/>
          </a:p>
        </p:txBody>
      </p:sp>
      <p:pic>
        <p:nvPicPr>
          <p:cNvPr id="6" name="Content Placeholder 5" descr="Object flow - Activity diagram"/>
          <p:cNvPicPr>
            <a:picLocks noGrp="1"/>
          </p:cNvPicPr>
          <p:nvPr>
            <p:ph idx="1"/>
          </p:nvPr>
        </p:nvPicPr>
        <p:blipFill>
          <a:blip r:embed="rId3" cstate="print"/>
          <a:srcRect/>
          <a:stretch>
            <a:fillRect/>
          </a:stretch>
        </p:blipFill>
        <p:spPr bwMode="auto">
          <a:xfrm>
            <a:off x="1174838" y="2438587"/>
            <a:ext cx="4286250" cy="1800225"/>
          </a:xfrm>
          <a:prstGeom prst="rect">
            <a:avLst/>
          </a:prstGeom>
          <a:noFill/>
          <a:ln w="9525">
            <a:noFill/>
            <a:miter lim="800000"/>
            <a:headEnd/>
            <a:tailEnd/>
          </a:ln>
        </p:spPr>
      </p:pic>
      <p:pic>
        <p:nvPicPr>
          <p:cNvPr id="33800" name="Picture 8"/>
          <p:cNvPicPr>
            <a:picLocks noChangeAspect="1" noChangeArrowheads="1"/>
          </p:cNvPicPr>
          <p:nvPr/>
        </p:nvPicPr>
        <p:blipFill>
          <a:blip r:embed="rId4"/>
          <a:srcRect/>
          <a:stretch>
            <a:fillRect/>
          </a:stretch>
        </p:blipFill>
        <p:spPr bwMode="auto">
          <a:xfrm>
            <a:off x="4022235" y="4650623"/>
            <a:ext cx="3149762" cy="1783427"/>
          </a:xfrm>
          <a:prstGeom prst="rect">
            <a:avLst/>
          </a:prstGeom>
          <a:noFill/>
          <a:ln w="9525">
            <a:noFill/>
            <a:miter lim="800000"/>
            <a:headEnd/>
            <a:tailEnd/>
          </a:ln>
        </p:spPr>
      </p:pic>
      <p:pic>
        <p:nvPicPr>
          <p:cNvPr id="33801" name="Picture 9"/>
          <p:cNvPicPr>
            <a:picLocks noChangeAspect="1" noChangeArrowheads="1"/>
          </p:cNvPicPr>
          <p:nvPr/>
        </p:nvPicPr>
        <p:blipFill>
          <a:blip r:embed="rId5"/>
          <a:srcRect/>
          <a:stretch>
            <a:fillRect/>
          </a:stretch>
        </p:blipFill>
        <p:spPr bwMode="auto">
          <a:xfrm>
            <a:off x="6114357" y="2428945"/>
            <a:ext cx="3478530" cy="181054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notations</a:t>
            </a:r>
            <a:endParaRPr lang="en-US" dirty="0"/>
          </a:p>
        </p:txBody>
      </p:sp>
      <p:pic>
        <p:nvPicPr>
          <p:cNvPr id="12" name="Picture 11" descr="Synchronization - Activity diagram"/>
          <p:cNvPicPr/>
          <p:nvPr/>
        </p:nvPicPr>
        <p:blipFill>
          <a:blip r:embed="rId3" cstate="print"/>
          <a:srcRect/>
          <a:stretch>
            <a:fillRect/>
          </a:stretch>
        </p:blipFill>
        <p:spPr bwMode="auto">
          <a:xfrm>
            <a:off x="6039695" y="2113711"/>
            <a:ext cx="5138895" cy="3240405"/>
          </a:xfrm>
          <a:prstGeom prst="rect">
            <a:avLst/>
          </a:prstGeom>
          <a:noFill/>
          <a:ln w="9525">
            <a:noFill/>
            <a:miter lim="800000"/>
            <a:headEnd/>
            <a:tailEnd/>
          </a:ln>
        </p:spPr>
      </p:pic>
      <p:pic>
        <p:nvPicPr>
          <p:cNvPr id="46083" name="Picture 3"/>
          <p:cNvPicPr>
            <a:picLocks noChangeAspect="1" noChangeArrowheads="1"/>
          </p:cNvPicPr>
          <p:nvPr/>
        </p:nvPicPr>
        <p:blipFill>
          <a:blip r:embed="rId4"/>
          <a:srcRect/>
          <a:stretch>
            <a:fillRect/>
          </a:stretch>
        </p:blipFill>
        <p:spPr bwMode="auto">
          <a:xfrm>
            <a:off x="1289426" y="2078183"/>
            <a:ext cx="3462438" cy="3278592"/>
          </a:xfrm>
          <a:prstGeom prst="rect">
            <a:avLst/>
          </a:prstGeom>
          <a:noFill/>
          <a:ln w="9525">
            <a:noFill/>
            <a:miter lim="800000"/>
            <a:headEnd/>
            <a:tailEnd/>
          </a:ln>
        </p:spPr>
      </p:pic>
    </p:spTree>
    <p:extLst>
      <p:ext uri="{BB962C8B-B14F-4D97-AF65-F5344CB8AC3E}">
        <p14:creationId xmlns:p14="http://schemas.microsoft.com/office/powerpoint/2010/main" val="1346133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notations</a:t>
            </a:r>
            <a:endParaRPr lang="en-US" dirty="0"/>
          </a:p>
        </p:txBody>
      </p:sp>
      <p:pic>
        <p:nvPicPr>
          <p:cNvPr id="5" name="Picture 4" descr="Time event - Activity diagram"/>
          <p:cNvPicPr/>
          <p:nvPr/>
        </p:nvPicPr>
        <p:blipFill>
          <a:blip r:embed="rId3" cstate="print"/>
          <a:srcRect/>
          <a:stretch>
            <a:fillRect/>
          </a:stretch>
        </p:blipFill>
        <p:spPr bwMode="auto">
          <a:xfrm>
            <a:off x="2756803" y="2270515"/>
            <a:ext cx="6148046" cy="1218273"/>
          </a:xfrm>
          <a:prstGeom prst="rect">
            <a:avLst/>
          </a:prstGeom>
          <a:noFill/>
          <a:ln w="9525">
            <a:noFill/>
            <a:miter lim="800000"/>
            <a:headEnd/>
            <a:tailEnd/>
          </a:ln>
        </p:spPr>
      </p:pic>
      <p:pic>
        <p:nvPicPr>
          <p:cNvPr id="6" name="Picture 5" descr="Merging flows - Activity diagram"/>
          <p:cNvPicPr/>
          <p:nvPr/>
        </p:nvPicPr>
        <p:blipFill>
          <a:blip r:embed="rId4" cstate="print"/>
          <a:srcRect/>
          <a:stretch>
            <a:fillRect/>
          </a:stretch>
        </p:blipFill>
        <p:spPr bwMode="auto">
          <a:xfrm>
            <a:off x="2756803" y="3914066"/>
            <a:ext cx="6148046" cy="1858122"/>
          </a:xfrm>
          <a:prstGeom prst="rect">
            <a:avLst/>
          </a:prstGeom>
          <a:noFill/>
          <a:ln w="9525">
            <a:noFill/>
            <a:miter lim="800000"/>
            <a:headEnd/>
            <a:tailEnd/>
          </a:ln>
        </p:spPr>
      </p:pic>
    </p:spTree>
    <p:extLst>
      <p:ext uri="{BB962C8B-B14F-4D97-AF65-F5344CB8AC3E}">
        <p14:creationId xmlns:p14="http://schemas.microsoft.com/office/powerpoint/2010/main" val="1705987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notations</a:t>
            </a:r>
            <a:endParaRPr lang="en-US" dirty="0"/>
          </a:p>
        </p:txBody>
      </p:sp>
      <p:pic>
        <p:nvPicPr>
          <p:cNvPr id="7" name="Picture 6" descr="Sent and received symbols - Activity diagram"/>
          <p:cNvPicPr/>
          <p:nvPr/>
        </p:nvPicPr>
        <p:blipFill>
          <a:blip r:embed="rId3" cstate="print"/>
          <a:srcRect/>
          <a:stretch>
            <a:fillRect/>
          </a:stretch>
        </p:blipFill>
        <p:spPr bwMode="auto">
          <a:xfrm>
            <a:off x="1141413" y="2189394"/>
            <a:ext cx="4825683" cy="1458717"/>
          </a:xfrm>
          <a:prstGeom prst="rect">
            <a:avLst/>
          </a:prstGeom>
          <a:noFill/>
          <a:ln w="9525">
            <a:noFill/>
            <a:miter lim="800000"/>
            <a:headEnd/>
            <a:tailEnd/>
          </a:ln>
        </p:spPr>
      </p:pic>
      <p:pic>
        <p:nvPicPr>
          <p:cNvPr id="8" name="Picture 7" descr="Interrupting edge symbol - Activity diagram"/>
          <p:cNvPicPr/>
          <p:nvPr/>
        </p:nvPicPr>
        <p:blipFill>
          <a:blip r:embed="rId4" cstate="print"/>
          <a:srcRect/>
          <a:stretch>
            <a:fillRect/>
          </a:stretch>
        </p:blipFill>
        <p:spPr bwMode="auto">
          <a:xfrm>
            <a:off x="6312974" y="2189393"/>
            <a:ext cx="4734437" cy="1458717"/>
          </a:xfrm>
          <a:prstGeom prst="rect">
            <a:avLst/>
          </a:prstGeom>
          <a:noFill/>
          <a:ln w="9525">
            <a:noFill/>
            <a:miter lim="800000"/>
            <a:headEnd/>
            <a:tailEnd/>
          </a:ln>
        </p:spPr>
      </p:pic>
      <p:pic>
        <p:nvPicPr>
          <p:cNvPr id="9" name="Picture 8" descr="End point symbol - Activity diagram"/>
          <p:cNvPicPr/>
          <p:nvPr/>
        </p:nvPicPr>
        <p:blipFill>
          <a:blip r:embed="rId5" cstate="print"/>
          <a:srcRect/>
          <a:stretch>
            <a:fillRect/>
          </a:stretch>
        </p:blipFill>
        <p:spPr bwMode="auto">
          <a:xfrm>
            <a:off x="3230697" y="4514093"/>
            <a:ext cx="5730423" cy="1056713"/>
          </a:xfrm>
          <a:prstGeom prst="rect">
            <a:avLst/>
          </a:prstGeom>
          <a:noFill/>
          <a:ln w="9525">
            <a:noFill/>
            <a:miter lim="800000"/>
            <a:headEnd/>
            <a:tailEnd/>
          </a:ln>
        </p:spPr>
      </p:pic>
    </p:spTree>
    <p:extLst>
      <p:ext uri="{BB962C8B-B14F-4D97-AF65-F5344CB8AC3E}">
        <p14:creationId xmlns:p14="http://schemas.microsoft.com/office/powerpoint/2010/main" val="1501211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notations</a:t>
            </a:r>
            <a:endParaRPr lang="en-US" dirty="0"/>
          </a:p>
        </p:txBody>
      </p:sp>
      <p:sp>
        <p:nvSpPr>
          <p:cNvPr id="3" name="Content Placeholder 2"/>
          <p:cNvSpPr>
            <a:spLocks noGrp="1"/>
          </p:cNvSpPr>
          <p:nvPr>
            <p:ph idx="1"/>
          </p:nvPr>
        </p:nvSpPr>
        <p:spPr/>
        <p:txBody>
          <a:bodyPr/>
          <a:lstStyle/>
          <a:p>
            <a:r>
              <a:rPr lang="en-US" dirty="0" err="1" smtClean="0"/>
              <a:t>Swimlane</a:t>
            </a:r>
            <a:endParaRPr lang="en-US" dirty="0" smtClean="0"/>
          </a:p>
          <a:p>
            <a:endParaRPr lang="en-US" dirty="0"/>
          </a:p>
        </p:txBody>
      </p:sp>
      <p:pic>
        <p:nvPicPr>
          <p:cNvPr id="52226" name="Picture 2" descr="http://mohamedelgendy.com/blog/img/swimlane.png"/>
          <p:cNvPicPr>
            <a:picLocks noChangeAspect="1" noChangeArrowheads="1"/>
          </p:cNvPicPr>
          <p:nvPr/>
        </p:nvPicPr>
        <p:blipFill>
          <a:blip r:embed="rId3"/>
          <a:srcRect/>
          <a:stretch>
            <a:fillRect/>
          </a:stretch>
        </p:blipFill>
        <p:spPr bwMode="auto">
          <a:xfrm>
            <a:off x="3447415" y="1762298"/>
            <a:ext cx="4909395" cy="484631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340" y="1652954"/>
            <a:ext cx="5716577" cy="5144246"/>
          </a:xfrm>
          <a:prstGeom prst="rect">
            <a:avLst/>
          </a:prstGeom>
        </p:spPr>
      </p:pic>
    </p:spTree>
    <p:extLst>
      <p:ext uri="{BB962C8B-B14F-4D97-AF65-F5344CB8AC3E}">
        <p14:creationId xmlns:p14="http://schemas.microsoft.com/office/powerpoint/2010/main" val="1396356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u="sng" dirty="0" smtClean="0">
                <a:hlinkClick r:id="rId3"/>
              </a:rPr>
              <a:t>https://www.smartdraw.com/activity-diagram/#whatisActivityDiagram</a:t>
            </a:r>
            <a:r>
              <a:rPr lang="en-US" dirty="0" smtClean="0"/>
              <a:t> </a:t>
            </a:r>
            <a:endParaRPr lang="en-US" dirty="0"/>
          </a:p>
          <a:p>
            <a:r>
              <a:rPr lang="en-US" u="sng" dirty="0">
                <a:hlinkClick r:id="rId4"/>
              </a:rPr>
              <a:t>https://www.visual-paradigm.com/guide/uml-unified-modeling-language/what-is-activity-diagram</a:t>
            </a:r>
            <a:r>
              <a:rPr lang="en-US" u="sng" dirty="0" smtClean="0">
                <a:hlinkClick r:id="rId4"/>
              </a:rPr>
              <a:t>/</a:t>
            </a:r>
            <a:endParaRPr lang="en-US" u="sng" dirty="0" smtClean="0"/>
          </a:p>
          <a:p>
            <a:r>
              <a:rPr lang="en-US" dirty="0" smtClean="0">
                <a:hlinkClick r:id="rId5"/>
              </a:rPr>
              <a:t>http://mohamedelgendy.com/blog/business-analysis/business-process-modeling.html</a:t>
            </a:r>
            <a:endParaRPr lang="en-US" dirty="0" smtClean="0"/>
          </a:p>
          <a:p>
            <a:endParaRPr lang="en-US" dirty="0"/>
          </a:p>
        </p:txBody>
      </p:sp>
    </p:spTree>
    <p:extLst>
      <p:ext uri="{BB962C8B-B14F-4D97-AF65-F5344CB8AC3E}">
        <p14:creationId xmlns:p14="http://schemas.microsoft.com/office/powerpoint/2010/main" val="559377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7089" y="1804681"/>
            <a:ext cx="6594646" cy="4945985"/>
          </a:xfrm>
        </p:spPr>
      </p:pic>
      <p:sp>
        <p:nvSpPr>
          <p:cNvPr id="3" name="Rectangle 2"/>
          <p:cNvSpPr/>
          <p:nvPr/>
        </p:nvSpPr>
        <p:spPr>
          <a:xfrm>
            <a:off x="8074855" y="5894363"/>
            <a:ext cx="1316880" cy="675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7629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State Machine diagram</a:t>
            </a:r>
          </a:p>
          <a:p>
            <a:r>
              <a:rPr lang="en-US" dirty="0" smtClean="0"/>
              <a:t>Activity diagram</a:t>
            </a:r>
          </a:p>
          <a:p>
            <a:r>
              <a:rPr lang="en-US" dirty="0" smtClean="0"/>
              <a:t>Code demo activity diagram</a:t>
            </a:r>
            <a:endParaRPr lang="en-US" dirty="0"/>
          </a:p>
        </p:txBody>
      </p:sp>
    </p:spTree>
    <p:extLst>
      <p:ext uri="{BB962C8B-B14F-4D97-AF65-F5344CB8AC3E}">
        <p14:creationId xmlns:p14="http://schemas.microsoft.com/office/powerpoint/2010/main" val="3945099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a:t>
            </a:r>
            <a:endParaRPr lang="en-US" dirty="0"/>
          </a:p>
        </p:txBody>
      </p:sp>
      <p:sp>
        <p:nvSpPr>
          <p:cNvPr id="3" name="Content Placeholder 2"/>
          <p:cNvSpPr>
            <a:spLocks noGrp="1"/>
          </p:cNvSpPr>
          <p:nvPr>
            <p:ph idx="1"/>
          </p:nvPr>
        </p:nvSpPr>
        <p:spPr>
          <a:xfrm>
            <a:off x="1141413" y="1897795"/>
            <a:ext cx="9905999" cy="3541714"/>
          </a:xfrm>
        </p:spPr>
        <p:txBody>
          <a:bodyPr/>
          <a:lstStyle/>
          <a:p>
            <a:pPr marL="0" indent="0">
              <a:buNone/>
            </a:pPr>
            <a:r>
              <a:rPr lang="en-US" dirty="0"/>
              <a:t>State machine diagram is a </a:t>
            </a:r>
            <a:r>
              <a:rPr lang="en-US" dirty="0">
                <a:solidFill>
                  <a:srgbClr val="FFFF00"/>
                </a:solidFill>
                <a:hlinkClick r:id="rId3"/>
              </a:rPr>
              <a:t>behavior diagram</a:t>
            </a:r>
            <a:r>
              <a:rPr lang="en-US" dirty="0"/>
              <a:t> which shows discrete behavior of a part of designed system through finite state transitions.</a:t>
            </a:r>
          </a:p>
          <a:p>
            <a:pPr marL="0" indent="0">
              <a:buNone/>
            </a:pPr>
            <a:endParaRPr lang="en-US" dirty="0"/>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1952820" y="2819972"/>
            <a:ext cx="8283184" cy="3898814"/>
          </a:xfrm>
          <a:prstGeom prst="rect">
            <a:avLst/>
          </a:prstGeom>
          <a:noFill/>
          <a:ln>
            <a:noFill/>
          </a:ln>
        </p:spPr>
      </p:pic>
    </p:spTree>
    <p:extLst>
      <p:ext uri="{BB962C8B-B14F-4D97-AF65-F5344CB8AC3E}">
        <p14:creationId xmlns:p14="http://schemas.microsoft.com/office/powerpoint/2010/main" val="31297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 notations</a:t>
            </a:r>
            <a:endParaRPr lang="en-US" dirty="0"/>
          </a:p>
        </p:txBody>
      </p:sp>
      <p:sp>
        <p:nvSpPr>
          <p:cNvPr id="3" name="Content Placeholder 2"/>
          <p:cNvSpPr>
            <a:spLocks noGrp="1"/>
          </p:cNvSpPr>
          <p:nvPr>
            <p:ph idx="1"/>
          </p:nvPr>
        </p:nvSpPr>
        <p:spPr>
          <a:xfrm>
            <a:off x="1141412" y="2249487"/>
            <a:ext cx="2562423" cy="3541714"/>
          </a:xfrm>
        </p:spPr>
        <p:txBody>
          <a:bodyPr>
            <a:normAutofit/>
          </a:bodyPr>
          <a:lstStyle/>
          <a:p>
            <a:pPr marL="0" indent="0" algn="ctr">
              <a:buNone/>
            </a:pPr>
            <a:r>
              <a:rPr lang="en-US" sz="3600" dirty="0" smtClean="0"/>
              <a:t>Initial</a:t>
            </a:r>
            <a:endParaRPr lang="en-US" sz="3600" dirty="0"/>
          </a:p>
        </p:txBody>
      </p:sp>
      <p:pic>
        <p:nvPicPr>
          <p:cNvPr id="5" name="Picture 4" descr="An initial pseudostate is shown as a small solid filled circle."/>
          <p:cNvPicPr/>
          <p:nvPr/>
        </p:nvPicPr>
        <p:blipFill>
          <a:blip r:embed="rId4">
            <a:extLst>
              <a:ext uri="{28A0092B-C50C-407E-A947-70E740481C1C}">
                <a14:useLocalDpi xmlns:a14="http://schemas.microsoft.com/office/drawing/2010/main" val="0"/>
              </a:ext>
            </a:extLst>
          </a:blip>
          <a:srcRect/>
          <a:stretch>
            <a:fillRect/>
          </a:stretch>
        </p:blipFill>
        <p:spPr bwMode="auto">
          <a:xfrm>
            <a:off x="1141413" y="3184990"/>
            <a:ext cx="2483686" cy="1011982"/>
          </a:xfrm>
          <a:prstGeom prst="rect">
            <a:avLst/>
          </a:prstGeom>
          <a:noFill/>
          <a:ln>
            <a:noFill/>
          </a:ln>
        </p:spPr>
      </p:pic>
      <p:sp>
        <p:nvSpPr>
          <p:cNvPr id="6" name="Rectangle 2"/>
          <p:cNvSpPr>
            <a:spLocks noChangeArrowheads="1"/>
          </p:cNvSpPr>
          <p:nvPr/>
        </p:nvSpPr>
        <p:spPr bwMode="auto">
          <a:xfrm>
            <a:off x="1434905" y="2377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p:cNvSpPr txBox="1">
            <a:spLocks/>
          </p:cNvSpPr>
          <p:nvPr/>
        </p:nvSpPr>
        <p:spPr>
          <a:xfrm>
            <a:off x="1087932" y="4148297"/>
            <a:ext cx="2579131"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t>Final State</a:t>
            </a:r>
            <a:endParaRPr lang="en-US" sz="3600" dirty="0"/>
          </a:p>
        </p:txBody>
      </p:sp>
      <p:pic>
        <p:nvPicPr>
          <p:cNvPr id="10" name="Picture 9" descr="Final state."/>
          <p:cNvPicPr/>
          <p:nvPr/>
        </p:nvPicPr>
        <p:blipFill>
          <a:blip r:embed="rId5">
            <a:extLst>
              <a:ext uri="{28A0092B-C50C-407E-A947-70E740481C1C}">
                <a14:useLocalDpi xmlns:a14="http://schemas.microsoft.com/office/drawing/2010/main" val="0"/>
              </a:ext>
            </a:extLst>
          </a:blip>
          <a:srcRect/>
          <a:stretch>
            <a:fillRect/>
          </a:stretch>
        </p:blipFill>
        <p:spPr bwMode="auto">
          <a:xfrm>
            <a:off x="1179089" y="5008460"/>
            <a:ext cx="2396816" cy="1169096"/>
          </a:xfrm>
          <a:prstGeom prst="rect">
            <a:avLst/>
          </a:prstGeom>
          <a:noFill/>
          <a:ln>
            <a:noFill/>
          </a:ln>
        </p:spPr>
      </p:pic>
      <p:sp>
        <p:nvSpPr>
          <p:cNvPr id="11" name="Rectangle 9"/>
          <p:cNvSpPr>
            <a:spLocks noChangeArrowheads="1"/>
          </p:cNvSpPr>
          <p:nvPr/>
        </p:nvSpPr>
        <p:spPr bwMode="auto">
          <a:xfrm>
            <a:off x="8211209" y="33889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3943324976"/>
              </p:ext>
            </p:extLst>
          </p:nvPr>
        </p:nvGraphicFramePr>
        <p:xfrm>
          <a:off x="4274502" y="3098160"/>
          <a:ext cx="2543825" cy="1098812"/>
        </p:xfrm>
        <a:graphic>
          <a:graphicData uri="http://schemas.openxmlformats.org/presentationml/2006/ole">
            <mc:AlternateContent xmlns:mc="http://schemas.openxmlformats.org/markup-compatibility/2006">
              <mc:Choice xmlns:v="urn:schemas-microsoft-com:vml" Requires="v">
                <p:oleObj spid="_x0000_s2220" name="Bitmap Image" r:id="rId6" imgW="1607619" imgH="693333" progId="PBrush">
                  <p:embed/>
                </p:oleObj>
              </mc:Choice>
              <mc:Fallback>
                <p:oleObj name="Bitmap Image" r:id="rId6" imgW="1607619" imgH="693333" progId="PBrush">
                  <p:embed/>
                  <p:pic>
                    <p:nvPicPr>
                      <p:cNvPr id="0" name="Picture 1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4502" y="3098160"/>
                        <a:ext cx="2543825" cy="109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2"/>
          <p:cNvSpPr txBox="1">
            <a:spLocks/>
          </p:cNvSpPr>
          <p:nvPr/>
        </p:nvSpPr>
        <p:spPr>
          <a:xfrm>
            <a:off x="4195766" y="2211740"/>
            <a:ext cx="2579131"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t>Simple State</a:t>
            </a:r>
            <a:endParaRPr lang="en-US" sz="3600" dirty="0"/>
          </a:p>
        </p:txBody>
      </p:sp>
      <p:sp>
        <p:nvSpPr>
          <p:cNvPr id="14" name="Rectangle 14"/>
          <p:cNvSpPr>
            <a:spLocks noChangeArrowheads="1"/>
          </p:cNvSpPr>
          <p:nvPr/>
        </p:nvSpPr>
        <p:spPr bwMode="auto">
          <a:xfrm flipV="1">
            <a:off x="7538355" y="3551813"/>
            <a:ext cx="15119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4045122106"/>
              </p:ext>
            </p:extLst>
          </p:nvPr>
        </p:nvGraphicFramePr>
        <p:xfrm>
          <a:off x="4272573" y="4450187"/>
          <a:ext cx="2502323" cy="1890453"/>
        </p:xfrm>
        <a:graphic>
          <a:graphicData uri="http://schemas.openxmlformats.org/presentationml/2006/ole">
            <mc:AlternateContent xmlns:mc="http://schemas.openxmlformats.org/markup-compatibility/2006">
              <mc:Choice xmlns:v="urn:schemas-microsoft-com:vml" Requires="v">
                <p:oleObj spid="_x0000_s2221" name="Bitmap Image" r:id="rId8" imgW="1668925" imgH="983065" progId="PBrush">
                  <p:embed/>
                </p:oleObj>
              </mc:Choice>
              <mc:Fallback>
                <p:oleObj name="Bitmap Image" r:id="rId8" imgW="1668925" imgH="983065" progId="PBrush">
                  <p:embed/>
                  <p:pic>
                    <p:nvPicPr>
                      <p:cNvPr id="0" name="Picture 1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573" y="4450187"/>
                        <a:ext cx="2502323" cy="1890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txBox="1">
            <a:spLocks/>
          </p:cNvSpPr>
          <p:nvPr/>
        </p:nvSpPr>
        <p:spPr>
          <a:xfrm>
            <a:off x="7393519" y="2220995"/>
            <a:ext cx="3313567"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t>Composite State</a:t>
            </a:r>
            <a:endParaRPr lang="en-US" sz="3600" dirty="0"/>
          </a:p>
        </p:txBody>
      </p:sp>
      <p:sp>
        <p:nvSpPr>
          <p:cNvPr id="17" name="Rectangle 22"/>
          <p:cNvSpPr>
            <a:spLocks noChangeArrowheads="1"/>
          </p:cNvSpPr>
          <p:nvPr/>
        </p:nvSpPr>
        <p:spPr bwMode="auto">
          <a:xfrm>
            <a:off x="7223609" y="31501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4224469956"/>
              </p:ext>
            </p:extLst>
          </p:nvPr>
        </p:nvGraphicFramePr>
        <p:xfrm>
          <a:off x="7350089" y="3283877"/>
          <a:ext cx="3400425" cy="1781175"/>
        </p:xfrm>
        <a:graphic>
          <a:graphicData uri="http://schemas.openxmlformats.org/presentationml/2006/ole">
            <mc:AlternateContent xmlns:mc="http://schemas.openxmlformats.org/markup-compatibility/2006">
              <mc:Choice xmlns:v="urn:schemas-microsoft-com:vml" Requires="v">
                <p:oleObj spid="_x0000_s2222" name="Bitmap Image" r:id="rId10" imgW="4107536" imgH="1775614" progId="PBrush">
                  <p:embed/>
                </p:oleObj>
              </mc:Choice>
              <mc:Fallback>
                <p:oleObj name="Bitmap Image" r:id="rId10" imgW="4107536" imgH="1775614" progId="PBrush">
                  <p:embed/>
                  <p:pic>
                    <p:nvPicPr>
                      <p:cNvPr id="0" name="Picture 1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0089" y="3283877"/>
                        <a:ext cx="3400425" cy="178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0167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 notations</a:t>
            </a:r>
            <a:endParaRPr lang="en-US" dirty="0"/>
          </a:p>
        </p:txBody>
      </p:sp>
      <p:sp>
        <p:nvSpPr>
          <p:cNvPr id="3" name="Content Placeholder 2"/>
          <p:cNvSpPr>
            <a:spLocks noGrp="1"/>
          </p:cNvSpPr>
          <p:nvPr>
            <p:ph idx="1"/>
          </p:nvPr>
        </p:nvSpPr>
        <p:spPr>
          <a:xfrm>
            <a:off x="1141412" y="2249487"/>
            <a:ext cx="2562423" cy="3541714"/>
          </a:xfrm>
        </p:spPr>
        <p:txBody>
          <a:bodyPr>
            <a:normAutofit/>
          </a:bodyPr>
          <a:lstStyle/>
          <a:p>
            <a:pPr marL="0" indent="0" algn="ctr">
              <a:buNone/>
            </a:pPr>
            <a:r>
              <a:rPr lang="en-US" sz="3600" dirty="0" smtClean="0"/>
              <a:t>Terminate</a:t>
            </a:r>
            <a:endParaRPr lang="en-US" sz="3600" dirty="0"/>
          </a:p>
        </p:txBody>
      </p:sp>
      <p:sp>
        <p:nvSpPr>
          <p:cNvPr id="6" name="Rectangle 2"/>
          <p:cNvSpPr>
            <a:spLocks noChangeArrowheads="1"/>
          </p:cNvSpPr>
          <p:nvPr/>
        </p:nvSpPr>
        <p:spPr bwMode="auto">
          <a:xfrm>
            <a:off x="1434905" y="2377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9"/>
          <p:cNvSpPr>
            <a:spLocks noChangeArrowheads="1"/>
          </p:cNvSpPr>
          <p:nvPr/>
        </p:nvSpPr>
        <p:spPr bwMode="auto">
          <a:xfrm>
            <a:off x="8211209" y="33889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Content Placeholder 2"/>
          <p:cNvSpPr txBox="1">
            <a:spLocks/>
          </p:cNvSpPr>
          <p:nvPr/>
        </p:nvSpPr>
        <p:spPr>
          <a:xfrm>
            <a:off x="4195766" y="2211740"/>
            <a:ext cx="2579131"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t>Entry Point</a:t>
            </a:r>
            <a:endParaRPr lang="en-US" sz="3600" dirty="0"/>
          </a:p>
        </p:txBody>
      </p:sp>
      <p:sp>
        <p:nvSpPr>
          <p:cNvPr id="14" name="Rectangle 14"/>
          <p:cNvSpPr>
            <a:spLocks noChangeArrowheads="1"/>
          </p:cNvSpPr>
          <p:nvPr/>
        </p:nvSpPr>
        <p:spPr bwMode="auto">
          <a:xfrm flipV="1">
            <a:off x="7538355" y="3551813"/>
            <a:ext cx="15119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Content Placeholder 2"/>
          <p:cNvSpPr txBox="1">
            <a:spLocks/>
          </p:cNvSpPr>
          <p:nvPr/>
        </p:nvSpPr>
        <p:spPr>
          <a:xfrm>
            <a:off x="7530905" y="2249487"/>
            <a:ext cx="3313567"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t>Exit Point</a:t>
            </a:r>
            <a:endParaRPr lang="en-US" sz="3600" dirty="0"/>
          </a:p>
        </p:txBody>
      </p:sp>
      <p:sp>
        <p:nvSpPr>
          <p:cNvPr id="17" name="Rectangle 22"/>
          <p:cNvSpPr>
            <a:spLocks noChangeArrowheads="1"/>
          </p:cNvSpPr>
          <p:nvPr/>
        </p:nvSpPr>
        <p:spPr bwMode="auto">
          <a:xfrm>
            <a:off x="7223609" y="31501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781866147"/>
              </p:ext>
            </p:extLst>
          </p:nvPr>
        </p:nvGraphicFramePr>
        <p:xfrm>
          <a:off x="997585" y="3388994"/>
          <a:ext cx="2850075" cy="1365885"/>
        </p:xfrm>
        <a:graphic>
          <a:graphicData uri="http://schemas.openxmlformats.org/presentationml/2006/ole">
            <mc:AlternateContent xmlns:mc="http://schemas.openxmlformats.org/markup-compatibility/2006">
              <mc:Choice xmlns:v="urn:schemas-microsoft-com:vml" Requires="v">
                <p:oleObj spid="_x0000_s1115" name="Bitmap Image" r:id="rId4" imgW="2521905" imgH="1211685" progId="PBrush">
                  <p:embed/>
                </p:oleObj>
              </mc:Choice>
              <mc:Fallback>
                <p:oleObj name="Bitmap Image" r:id="rId4" imgW="2521905" imgH="1211685" progId="PBrush">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585" y="3388994"/>
                        <a:ext cx="2850075" cy="13658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 name="Picture 21" descr="Entry point shown as a small circle on the border of the state machine."/>
          <p:cNvPicPr/>
          <p:nvPr/>
        </p:nvPicPr>
        <p:blipFill>
          <a:blip r:embed="rId6">
            <a:extLst>
              <a:ext uri="{28A0092B-C50C-407E-A947-70E740481C1C}">
                <a14:useLocalDpi xmlns:a14="http://schemas.microsoft.com/office/drawing/2010/main" val="0"/>
              </a:ext>
            </a:extLst>
          </a:blip>
          <a:srcRect/>
          <a:stretch>
            <a:fillRect/>
          </a:stretch>
        </p:blipFill>
        <p:spPr bwMode="auto">
          <a:xfrm>
            <a:off x="4180504" y="3457317"/>
            <a:ext cx="2609654" cy="2500527"/>
          </a:xfrm>
          <a:prstGeom prst="rect">
            <a:avLst/>
          </a:prstGeom>
          <a:noFill/>
          <a:ln>
            <a:noFill/>
          </a:ln>
        </p:spPr>
      </p:pic>
      <p:pic>
        <p:nvPicPr>
          <p:cNvPr id="23" name="Picture 22" descr="Exit point shown as a small circle with a cross on the border of the state machine."/>
          <p:cNvPicPr/>
          <p:nvPr/>
        </p:nvPicPr>
        <p:blipFill>
          <a:blip r:embed="rId7">
            <a:extLst>
              <a:ext uri="{28A0092B-C50C-407E-A947-70E740481C1C}">
                <a14:useLocalDpi xmlns:a14="http://schemas.microsoft.com/office/drawing/2010/main" val="0"/>
              </a:ext>
            </a:extLst>
          </a:blip>
          <a:srcRect/>
          <a:stretch>
            <a:fillRect/>
          </a:stretch>
        </p:blipFill>
        <p:spPr bwMode="auto">
          <a:xfrm>
            <a:off x="7843170" y="3410095"/>
            <a:ext cx="2689035" cy="2500527"/>
          </a:xfrm>
          <a:prstGeom prst="rect">
            <a:avLst/>
          </a:prstGeom>
          <a:noFill/>
          <a:ln>
            <a:noFill/>
          </a:ln>
        </p:spPr>
      </p:pic>
    </p:spTree>
    <p:extLst>
      <p:ext uri="{BB962C8B-B14F-4D97-AF65-F5344CB8AC3E}">
        <p14:creationId xmlns:p14="http://schemas.microsoft.com/office/powerpoint/2010/main" val="2712332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 notations</a:t>
            </a:r>
            <a:endParaRPr lang="en-US" dirty="0"/>
          </a:p>
        </p:txBody>
      </p:sp>
      <p:sp>
        <p:nvSpPr>
          <p:cNvPr id="3" name="Content Placeholder 2"/>
          <p:cNvSpPr>
            <a:spLocks noGrp="1"/>
          </p:cNvSpPr>
          <p:nvPr>
            <p:ph idx="1"/>
          </p:nvPr>
        </p:nvSpPr>
        <p:spPr>
          <a:xfrm>
            <a:off x="1141412" y="2249487"/>
            <a:ext cx="9905999" cy="3541714"/>
          </a:xfrm>
        </p:spPr>
        <p:txBody>
          <a:bodyPr>
            <a:normAutofit/>
          </a:bodyPr>
          <a:lstStyle/>
          <a:p>
            <a:pPr marL="0" indent="0" algn="ctr">
              <a:buNone/>
            </a:pPr>
            <a:r>
              <a:rPr lang="en-US" sz="3600" dirty="0" smtClean="0"/>
              <a:t>Choice</a:t>
            </a:r>
            <a:endParaRPr lang="en-US" sz="3600" dirty="0"/>
          </a:p>
        </p:txBody>
      </p:sp>
      <p:sp>
        <p:nvSpPr>
          <p:cNvPr id="6" name="Rectangle 2"/>
          <p:cNvSpPr>
            <a:spLocks noChangeArrowheads="1"/>
          </p:cNvSpPr>
          <p:nvPr/>
        </p:nvSpPr>
        <p:spPr bwMode="auto">
          <a:xfrm>
            <a:off x="1434905" y="2377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9"/>
          <p:cNvSpPr>
            <a:spLocks noChangeArrowheads="1"/>
          </p:cNvSpPr>
          <p:nvPr/>
        </p:nvSpPr>
        <p:spPr bwMode="auto">
          <a:xfrm>
            <a:off x="8211209" y="33889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4"/>
          <p:cNvSpPr>
            <a:spLocks noChangeArrowheads="1"/>
          </p:cNvSpPr>
          <p:nvPr/>
        </p:nvSpPr>
        <p:spPr bwMode="auto">
          <a:xfrm flipV="1">
            <a:off x="7538355" y="3551813"/>
            <a:ext cx="15119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22"/>
          <p:cNvSpPr>
            <a:spLocks noChangeArrowheads="1"/>
          </p:cNvSpPr>
          <p:nvPr/>
        </p:nvSpPr>
        <p:spPr bwMode="auto">
          <a:xfrm>
            <a:off x="7223609" y="31501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descr="A choice pseudostate is shown as a diamond-shaped symbol."/>
          <p:cNvPicPr/>
          <p:nvPr/>
        </p:nvPicPr>
        <p:blipFill>
          <a:blip r:embed="rId3">
            <a:extLst>
              <a:ext uri="{28A0092B-C50C-407E-A947-70E740481C1C}">
                <a14:useLocalDpi xmlns:a14="http://schemas.microsoft.com/office/drawing/2010/main" val="0"/>
              </a:ext>
            </a:extLst>
          </a:blip>
          <a:srcRect/>
          <a:stretch>
            <a:fillRect/>
          </a:stretch>
        </p:blipFill>
        <p:spPr bwMode="auto">
          <a:xfrm>
            <a:off x="1784546" y="3230879"/>
            <a:ext cx="3955242" cy="2560322"/>
          </a:xfrm>
          <a:prstGeom prst="rect">
            <a:avLst/>
          </a:prstGeom>
          <a:noFill/>
          <a:ln>
            <a:noFill/>
          </a:ln>
        </p:spPr>
      </p:pic>
      <p:pic>
        <p:nvPicPr>
          <p:cNvPr id="18" name="Picture 17" descr="If more than one of the guards evaluates to true, an arbitrary one is selected."/>
          <p:cNvPicPr/>
          <p:nvPr/>
        </p:nvPicPr>
        <p:blipFill>
          <a:blip r:embed="rId4">
            <a:extLst>
              <a:ext uri="{28A0092B-C50C-407E-A947-70E740481C1C}">
                <a14:useLocalDpi xmlns:a14="http://schemas.microsoft.com/office/drawing/2010/main" val="0"/>
              </a:ext>
            </a:extLst>
          </a:blip>
          <a:srcRect/>
          <a:stretch>
            <a:fillRect/>
          </a:stretch>
        </p:blipFill>
        <p:spPr bwMode="auto">
          <a:xfrm>
            <a:off x="7223608" y="3230879"/>
            <a:ext cx="2802707" cy="2560322"/>
          </a:xfrm>
          <a:prstGeom prst="rect">
            <a:avLst/>
          </a:prstGeom>
          <a:noFill/>
          <a:ln>
            <a:noFill/>
          </a:ln>
        </p:spPr>
      </p:pic>
    </p:spTree>
    <p:extLst>
      <p:ext uri="{BB962C8B-B14F-4D97-AF65-F5344CB8AC3E}">
        <p14:creationId xmlns:p14="http://schemas.microsoft.com/office/powerpoint/2010/main" val="1579600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diagram notations</a:t>
            </a:r>
            <a:endParaRPr lang="en-US" dirty="0"/>
          </a:p>
        </p:txBody>
      </p:sp>
      <p:sp>
        <p:nvSpPr>
          <p:cNvPr id="3" name="Content Placeholder 2"/>
          <p:cNvSpPr>
            <a:spLocks noGrp="1"/>
          </p:cNvSpPr>
          <p:nvPr>
            <p:ph idx="1"/>
          </p:nvPr>
        </p:nvSpPr>
        <p:spPr>
          <a:xfrm>
            <a:off x="1141412" y="2249487"/>
            <a:ext cx="2562423" cy="3541714"/>
          </a:xfrm>
        </p:spPr>
        <p:txBody>
          <a:bodyPr>
            <a:normAutofit/>
          </a:bodyPr>
          <a:lstStyle/>
          <a:p>
            <a:pPr marL="0" indent="0" algn="ctr">
              <a:buNone/>
            </a:pPr>
            <a:r>
              <a:rPr lang="en-US" sz="3600" dirty="0" smtClean="0"/>
              <a:t>Fork</a:t>
            </a:r>
            <a:endParaRPr lang="en-US" sz="3600" dirty="0"/>
          </a:p>
        </p:txBody>
      </p:sp>
      <p:sp>
        <p:nvSpPr>
          <p:cNvPr id="6" name="Rectangle 2"/>
          <p:cNvSpPr>
            <a:spLocks noChangeArrowheads="1"/>
          </p:cNvSpPr>
          <p:nvPr/>
        </p:nvSpPr>
        <p:spPr bwMode="auto">
          <a:xfrm>
            <a:off x="1434905" y="2377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9"/>
          <p:cNvSpPr>
            <a:spLocks noChangeArrowheads="1"/>
          </p:cNvSpPr>
          <p:nvPr/>
        </p:nvSpPr>
        <p:spPr bwMode="auto">
          <a:xfrm>
            <a:off x="8211209" y="33889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Content Placeholder 2"/>
          <p:cNvSpPr txBox="1">
            <a:spLocks/>
          </p:cNvSpPr>
          <p:nvPr/>
        </p:nvSpPr>
        <p:spPr>
          <a:xfrm>
            <a:off x="4195766" y="2211740"/>
            <a:ext cx="2579131"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t>Join</a:t>
            </a:r>
            <a:endParaRPr lang="en-US" sz="3600" dirty="0"/>
          </a:p>
        </p:txBody>
      </p:sp>
      <p:sp>
        <p:nvSpPr>
          <p:cNvPr id="14" name="Rectangle 14"/>
          <p:cNvSpPr>
            <a:spLocks noChangeArrowheads="1"/>
          </p:cNvSpPr>
          <p:nvPr/>
        </p:nvSpPr>
        <p:spPr bwMode="auto">
          <a:xfrm flipV="1">
            <a:off x="7538355" y="3551813"/>
            <a:ext cx="15119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Content Placeholder 2"/>
          <p:cNvSpPr txBox="1">
            <a:spLocks/>
          </p:cNvSpPr>
          <p:nvPr/>
        </p:nvSpPr>
        <p:spPr>
          <a:xfrm>
            <a:off x="7530905" y="2249487"/>
            <a:ext cx="3313567"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t>Junction</a:t>
            </a:r>
            <a:endParaRPr lang="en-US" sz="3600" dirty="0"/>
          </a:p>
        </p:txBody>
      </p:sp>
      <p:sp>
        <p:nvSpPr>
          <p:cNvPr id="17" name="Rectangle 22"/>
          <p:cNvSpPr>
            <a:spLocks noChangeArrowheads="1"/>
          </p:cNvSpPr>
          <p:nvPr/>
        </p:nvSpPr>
        <p:spPr bwMode="auto">
          <a:xfrm>
            <a:off x="7223609" y="31501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descr="The notation for a fork is a short heavy bar."/>
          <p:cNvPicPr/>
          <p:nvPr/>
        </p:nvPicPr>
        <p:blipFill>
          <a:blip r:embed="rId4">
            <a:extLst>
              <a:ext uri="{28A0092B-C50C-407E-A947-70E740481C1C}">
                <a14:useLocalDpi xmlns:a14="http://schemas.microsoft.com/office/drawing/2010/main" val="0"/>
              </a:ext>
            </a:extLst>
          </a:blip>
          <a:srcRect/>
          <a:stretch>
            <a:fillRect/>
          </a:stretch>
        </p:blipFill>
        <p:spPr bwMode="auto">
          <a:xfrm>
            <a:off x="1091576" y="3388995"/>
            <a:ext cx="2577684" cy="1803589"/>
          </a:xfrm>
          <a:prstGeom prst="rect">
            <a:avLst/>
          </a:prstGeom>
          <a:noFill/>
          <a:ln>
            <a:noFill/>
          </a:ln>
        </p:spPr>
      </p:pic>
      <p:pic>
        <p:nvPicPr>
          <p:cNvPr id="18" name="Picture 17" descr="The notation for a join is a short heavy bar."/>
          <p:cNvPicPr/>
          <p:nvPr/>
        </p:nvPicPr>
        <p:blipFill>
          <a:blip r:embed="rId5">
            <a:extLst>
              <a:ext uri="{28A0092B-C50C-407E-A947-70E740481C1C}">
                <a14:useLocalDpi xmlns:a14="http://schemas.microsoft.com/office/drawing/2010/main" val="0"/>
              </a:ext>
            </a:extLst>
          </a:blip>
          <a:srcRect/>
          <a:stretch>
            <a:fillRect/>
          </a:stretch>
        </p:blipFill>
        <p:spPr bwMode="auto">
          <a:xfrm>
            <a:off x="4195765" y="3387184"/>
            <a:ext cx="2579131" cy="1805400"/>
          </a:xfrm>
          <a:prstGeom prst="rect">
            <a:avLst/>
          </a:prstGeom>
          <a:noFill/>
          <a:ln>
            <a:noFill/>
          </a:ln>
        </p:spPr>
      </p:pic>
      <p:sp>
        <p:nvSpPr>
          <p:cNvPr id="4" name="Rectangle 2"/>
          <p:cNvSpPr>
            <a:spLocks noChangeArrowheads="1"/>
          </p:cNvSpPr>
          <p:nvPr/>
        </p:nvSpPr>
        <p:spPr bwMode="auto">
          <a:xfrm>
            <a:off x="9050303" y="34751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81927052"/>
              </p:ext>
            </p:extLst>
          </p:nvPr>
        </p:nvGraphicFramePr>
        <p:xfrm>
          <a:off x="9050303" y="3475187"/>
          <a:ext cx="466725" cy="447675"/>
        </p:xfrm>
        <a:graphic>
          <a:graphicData uri="http://schemas.openxmlformats.org/presentationml/2006/ole">
            <mc:AlternateContent xmlns:mc="http://schemas.openxmlformats.org/markup-compatibility/2006">
              <mc:Choice xmlns:v="urn:schemas-microsoft-com:vml" Requires="v">
                <p:oleObj spid="_x0000_s4147" name="Bitmap Image" r:id="rId6" imgW="464762" imgH="449619" progId="PBrush">
                  <p:embed/>
                </p:oleObj>
              </mc:Choice>
              <mc:Fallback>
                <p:oleObj name="Bitmap Image" r:id="rId6" imgW="464762" imgH="449619" progId="PBrush">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303" y="3475187"/>
                        <a:ext cx="4667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5537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5" name="Picture 4" descr="Swimlanes - Activity diagram"/>
          <p:cNvPicPr/>
          <p:nvPr/>
        </p:nvPicPr>
        <p:blipFill>
          <a:blip r:embed="rId3" cstate="print"/>
          <a:srcRect/>
          <a:stretch>
            <a:fillRect/>
          </a:stretch>
        </p:blipFill>
        <p:spPr bwMode="auto">
          <a:xfrm>
            <a:off x="6991644" y="267286"/>
            <a:ext cx="4811149" cy="6393766"/>
          </a:xfrm>
          <a:prstGeom prst="rect">
            <a:avLst/>
          </a:prstGeom>
          <a:noFill/>
          <a:ln w="9525">
            <a:noFill/>
            <a:miter lim="800000"/>
            <a:headEnd/>
            <a:tailEnd/>
          </a:ln>
        </p:spPr>
      </p:pic>
      <p:sp>
        <p:nvSpPr>
          <p:cNvPr id="3" name="Content Placeholder 2"/>
          <p:cNvSpPr>
            <a:spLocks noGrp="1"/>
          </p:cNvSpPr>
          <p:nvPr>
            <p:ph idx="1"/>
          </p:nvPr>
        </p:nvSpPr>
        <p:spPr>
          <a:xfrm>
            <a:off x="1141413" y="2249487"/>
            <a:ext cx="5062439" cy="3541714"/>
          </a:xfrm>
        </p:spPr>
        <p:txBody>
          <a:bodyPr/>
          <a:lstStyle/>
          <a:p>
            <a:r>
              <a:rPr lang="en-US" dirty="0"/>
              <a:t>An activity diagram visually presents </a:t>
            </a:r>
            <a:r>
              <a:rPr lang="en-US" u="sng" dirty="0">
                <a:solidFill>
                  <a:srgbClr val="FFFF00"/>
                </a:solidFill>
              </a:rPr>
              <a:t>a series of actions or flow</a:t>
            </a:r>
            <a:r>
              <a:rPr lang="en-US" dirty="0"/>
              <a:t> of control in a system. Activity diagrams are often used in business process modeling. </a:t>
            </a:r>
          </a:p>
          <a:p>
            <a:endParaRPr lang="en-US" dirty="0"/>
          </a:p>
        </p:txBody>
      </p:sp>
    </p:spTree>
    <p:extLst>
      <p:ext uri="{BB962C8B-B14F-4D97-AF65-F5344CB8AC3E}">
        <p14:creationId xmlns:p14="http://schemas.microsoft.com/office/powerpoint/2010/main" val="126041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notations</a:t>
            </a:r>
            <a:endParaRPr lang="en-US" dirty="0"/>
          </a:p>
        </p:txBody>
      </p:sp>
      <p:pic>
        <p:nvPicPr>
          <p:cNvPr id="4" name="Picture 3" descr="https://wcs.smartdraw.com/activity-diagram/img/start-point-symbol.jpg?bn=1510011102"/>
          <p:cNvPicPr/>
          <p:nvPr/>
        </p:nvPicPr>
        <p:blipFill>
          <a:blip r:embed="rId3" cstate="print"/>
          <a:srcRect/>
          <a:stretch>
            <a:fillRect/>
          </a:stretch>
        </p:blipFill>
        <p:spPr bwMode="auto">
          <a:xfrm>
            <a:off x="733449" y="2263091"/>
            <a:ext cx="4330920" cy="1056885"/>
          </a:xfrm>
          <a:prstGeom prst="rect">
            <a:avLst/>
          </a:prstGeom>
          <a:noFill/>
          <a:ln w="9525">
            <a:noFill/>
            <a:miter lim="800000"/>
            <a:headEnd/>
            <a:tailEnd/>
          </a:ln>
        </p:spPr>
      </p:pic>
      <p:pic>
        <p:nvPicPr>
          <p:cNvPr id="5" name="Picture 4" descr="Activity symbol - Activity diagram"/>
          <p:cNvPicPr/>
          <p:nvPr/>
        </p:nvPicPr>
        <p:blipFill>
          <a:blip r:embed="rId4" cstate="print"/>
          <a:srcRect/>
          <a:stretch>
            <a:fillRect/>
          </a:stretch>
        </p:blipFill>
        <p:spPr bwMode="auto">
          <a:xfrm>
            <a:off x="733449" y="3653985"/>
            <a:ext cx="2812928" cy="1046968"/>
          </a:xfrm>
          <a:prstGeom prst="rect">
            <a:avLst/>
          </a:prstGeom>
          <a:noFill/>
          <a:ln w="9525">
            <a:noFill/>
            <a:miter lim="800000"/>
            <a:headEnd/>
            <a:tailEnd/>
          </a:ln>
        </p:spPr>
      </p:pic>
      <p:pic>
        <p:nvPicPr>
          <p:cNvPr id="6" name="Picture 5" descr="Action flow - Activity diagram"/>
          <p:cNvPicPr/>
          <p:nvPr/>
        </p:nvPicPr>
        <p:blipFill>
          <a:blip r:embed="rId5" cstate="print"/>
          <a:srcRect/>
          <a:stretch>
            <a:fillRect/>
          </a:stretch>
        </p:blipFill>
        <p:spPr bwMode="auto">
          <a:xfrm>
            <a:off x="6491563" y="3735254"/>
            <a:ext cx="4403652" cy="761292"/>
          </a:xfrm>
          <a:prstGeom prst="rect">
            <a:avLst/>
          </a:prstGeom>
          <a:noFill/>
          <a:ln w="9525">
            <a:noFill/>
            <a:miter lim="800000"/>
            <a:headEnd/>
            <a:tailEnd/>
          </a:ln>
        </p:spPr>
      </p:pic>
      <p:pic>
        <p:nvPicPr>
          <p:cNvPr id="9" name="Picture 8" descr="Decision symbol - Activity diagram"/>
          <p:cNvPicPr/>
          <p:nvPr/>
        </p:nvPicPr>
        <p:blipFill>
          <a:blip r:embed="rId6" cstate="print"/>
          <a:srcRect/>
          <a:stretch>
            <a:fillRect/>
          </a:stretch>
        </p:blipFill>
        <p:spPr bwMode="auto">
          <a:xfrm>
            <a:off x="6521829" y="4868883"/>
            <a:ext cx="4286885" cy="1373336"/>
          </a:xfrm>
          <a:prstGeom prst="rect">
            <a:avLst/>
          </a:prstGeom>
          <a:noFill/>
          <a:ln w="9525">
            <a:noFill/>
            <a:miter lim="800000"/>
            <a:headEnd/>
            <a:tailEnd/>
          </a:ln>
        </p:spPr>
      </p:pic>
      <p:pic>
        <p:nvPicPr>
          <p:cNvPr id="10" name="Picture 2"/>
          <p:cNvPicPr>
            <a:picLocks noGrp="1" noChangeAspect="1" noChangeArrowheads="1"/>
          </p:cNvPicPr>
          <p:nvPr>
            <p:ph idx="1"/>
          </p:nvPr>
        </p:nvPicPr>
        <p:blipFill>
          <a:blip r:embed="rId7"/>
          <a:srcRect/>
          <a:stretch>
            <a:fillRect/>
          </a:stretch>
        </p:blipFill>
        <p:spPr bwMode="auto">
          <a:xfrm>
            <a:off x="743006" y="5092629"/>
            <a:ext cx="2997719" cy="1075415"/>
          </a:xfrm>
          <a:prstGeom prst="rect">
            <a:avLst/>
          </a:prstGeom>
          <a:noFill/>
          <a:ln w="9525">
            <a:noFill/>
            <a:miter lim="800000"/>
            <a:headEnd/>
            <a:tailEnd/>
          </a:ln>
        </p:spPr>
      </p:pic>
      <p:pic>
        <p:nvPicPr>
          <p:cNvPr id="34818" name="Picture 2"/>
          <p:cNvPicPr>
            <a:picLocks noChangeAspect="1" noChangeArrowheads="1"/>
          </p:cNvPicPr>
          <p:nvPr/>
        </p:nvPicPr>
        <p:blipFill>
          <a:blip r:embed="rId8"/>
          <a:srcRect/>
          <a:stretch>
            <a:fillRect/>
          </a:stretch>
        </p:blipFill>
        <p:spPr bwMode="auto">
          <a:xfrm>
            <a:off x="6558048" y="2204519"/>
            <a:ext cx="2951712" cy="1019175"/>
          </a:xfrm>
          <a:prstGeom prst="rect">
            <a:avLst/>
          </a:prstGeom>
          <a:noFill/>
          <a:ln w="9525">
            <a:noFill/>
            <a:miter lim="800000"/>
            <a:headEnd/>
            <a:tailEnd/>
          </a:ln>
        </p:spPr>
      </p:pic>
    </p:spTree>
    <p:extLst>
      <p:ext uri="{BB962C8B-B14F-4D97-AF65-F5344CB8AC3E}">
        <p14:creationId xmlns:p14="http://schemas.microsoft.com/office/powerpoint/2010/main" val="14940279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423</TotalTime>
  <Words>651</Words>
  <Application>Microsoft Office PowerPoint</Application>
  <PresentationFormat>Widescreen</PresentationFormat>
  <Paragraphs>139</Paragraphs>
  <Slides>17</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Trebuchet MS</vt:lpstr>
      <vt:lpstr>Tw Cen MT</vt:lpstr>
      <vt:lpstr>Circuit</vt:lpstr>
      <vt:lpstr>Bitmap Image</vt:lpstr>
      <vt:lpstr>state machine AND ACTIViTY diagram</vt:lpstr>
      <vt:lpstr>Content</vt:lpstr>
      <vt:lpstr>State machine diagram</vt:lpstr>
      <vt:lpstr>State machine diagram notations</vt:lpstr>
      <vt:lpstr>State machine diagram notations</vt:lpstr>
      <vt:lpstr>State machine diagram notations</vt:lpstr>
      <vt:lpstr>State machine diagram notations</vt:lpstr>
      <vt:lpstr>Activity diagram</vt:lpstr>
      <vt:lpstr>Activity diagram notations</vt:lpstr>
      <vt:lpstr>Activity diagram notations</vt:lpstr>
      <vt:lpstr>Activity diagram notations</vt:lpstr>
      <vt:lpstr>Activity diagram notations</vt:lpstr>
      <vt:lpstr>Activity diagram notations</vt:lpstr>
      <vt:lpstr>Activity diagram notations</vt:lpstr>
      <vt:lpstr>Demo</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THONGVHSE61933</dc:creator>
  <cp:lastModifiedBy>THONGVHSE61933</cp:lastModifiedBy>
  <cp:revision>82</cp:revision>
  <dcterms:created xsi:type="dcterms:W3CDTF">2018-01-15T14:20:31Z</dcterms:created>
  <dcterms:modified xsi:type="dcterms:W3CDTF">2018-01-17T05:45:03Z</dcterms:modified>
</cp:coreProperties>
</file>