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52"/>
  </p:notesMasterIdLst>
  <p:handoutMasterIdLst>
    <p:handoutMasterId r:id="rId53"/>
  </p:handoutMasterIdLst>
  <p:sldIdLst>
    <p:sldId id="747" r:id="rId2"/>
    <p:sldId id="943" r:id="rId3"/>
    <p:sldId id="729" r:id="rId4"/>
    <p:sldId id="944" r:id="rId5"/>
    <p:sldId id="950" r:id="rId6"/>
    <p:sldId id="945" r:id="rId7"/>
    <p:sldId id="946" r:id="rId8"/>
    <p:sldId id="947" r:id="rId9"/>
    <p:sldId id="948" r:id="rId10"/>
    <p:sldId id="949" r:id="rId11"/>
    <p:sldId id="951" r:id="rId12"/>
    <p:sldId id="952" r:id="rId13"/>
    <p:sldId id="953" r:id="rId14"/>
    <p:sldId id="954" r:id="rId15"/>
    <p:sldId id="965" r:id="rId16"/>
    <p:sldId id="966" r:id="rId17"/>
    <p:sldId id="967" r:id="rId18"/>
    <p:sldId id="994" r:id="rId19"/>
    <p:sldId id="1000" r:id="rId20"/>
    <p:sldId id="1001" r:id="rId21"/>
    <p:sldId id="1002" r:id="rId22"/>
    <p:sldId id="968" r:id="rId23"/>
    <p:sldId id="969" r:id="rId24"/>
    <p:sldId id="970" r:id="rId25"/>
    <p:sldId id="971" r:id="rId26"/>
    <p:sldId id="972" r:id="rId27"/>
    <p:sldId id="973" r:id="rId28"/>
    <p:sldId id="956" r:id="rId29"/>
    <p:sldId id="957" r:id="rId30"/>
    <p:sldId id="999" r:id="rId31"/>
    <p:sldId id="958" r:id="rId32"/>
    <p:sldId id="978" r:id="rId33"/>
    <p:sldId id="959" r:id="rId34"/>
    <p:sldId id="961" r:id="rId35"/>
    <p:sldId id="979" r:id="rId36"/>
    <p:sldId id="962" r:id="rId37"/>
    <p:sldId id="977" r:id="rId38"/>
    <p:sldId id="980" r:id="rId39"/>
    <p:sldId id="981" r:id="rId40"/>
    <p:sldId id="982" r:id="rId41"/>
    <p:sldId id="985" r:id="rId42"/>
    <p:sldId id="986" r:id="rId43"/>
    <p:sldId id="987" r:id="rId44"/>
    <p:sldId id="988" r:id="rId45"/>
    <p:sldId id="995" r:id="rId46"/>
    <p:sldId id="996" r:id="rId47"/>
    <p:sldId id="997" r:id="rId48"/>
    <p:sldId id="998" r:id="rId49"/>
    <p:sldId id="963" r:id="rId50"/>
    <p:sldId id="941" r:id="rId5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0000"/>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1481" autoAdjust="0"/>
  </p:normalViewPr>
  <p:slideViewPr>
    <p:cSldViewPr>
      <p:cViewPr varScale="1">
        <p:scale>
          <a:sx n="61" d="100"/>
          <a:sy n="61" d="100"/>
        </p:scale>
        <p:origin x="185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9/14/2014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9/14/2014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996152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745616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2578238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49211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mtClean="0"/>
              <a:t>Ngôn ngữ lai</a:t>
            </a:r>
          </a:p>
          <a:p>
            <a:pPr lvl="2"/>
            <a:r>
              <a:rPr lang="en-US" sz="2800" smtClean="0"/>
              <a:t>C-like style</a:t>
            </a:r>
          </a:p>
          <a:p>
            <a:pPr lvl="2"/>
            <a:r>
              <a:rPr lang="en-US" sz="2800" smtClean="0"/>
              <a:t>Object-oriented style</a:t>
            </a:r>
          </a:p>
          <a:p>
            <a:pPr lvl="2"/>
            <a:r>
              <a:rPr lang="en-US" sz="2800" smtClean="0"/>
              <a:t>Both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29176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2757611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smtClean="0"/>
              <a:t>C là </a:t>
            </a:r>
            <a:r>
              <a:rPr lang="en-US" i="1" smtClean="0">
                <a:solidFill>
                  <a:srgbClr val="0000FF"/>
                </a:solidFill>
              </a:rPr>
              <a:t>“một tập con”</a:t>
            </a:r>
            <a:r>
              <a:rPr lang="en-US" smtClean="0"/>
              <a:t> của C++</a:t>
            </a:r>
          </a:p>
          <a:p>
            <a:pPr algn="just" eaLnBrk="1" hangingPunct="1">
              <a:lnSpc>
                <a:spcPct val="120000"/>
              </a:lnSpc>
            </a:pPr>
            <a:r>
              <a:rPr lang="en-US" smtClean="0"/>
              <a:t>Thừa hưởng những đặc điểm tốt của C</a:t>
            </a:r>
          </a:p>
          <a:p>
            <a:pPr algn="just" eaLnBrk="1" hangingPunct="1">
              <a:lnSpc>
                <a:spcPct val="120000"/>
              </a:lnSpc>
            </a:pPr>
            <a:r>
              <a:rPr lang="en-US" smtClean="0"/>
              <a:t>Thêm vào một số khả năng mới để nâng cao hiệu</a:t>
            </a:r>
            <a:r>
              <a:rPr lang="en-US" baseline="0" smtClean="0"/>
              <a:t> </a:t>
            </a:r>
            <a:r>
              <a:rPr lang="en-US" smtClean="0"/>
              <a:t>quả</a:t>
            </a:r>
          </a:p>
          <a:p>
            <a:pPr algn="just" eaLnBrk="1" hangingPunct="1">
              <a:lnSpc>
                <a:spcPct val="120000"/>
              </a:lnSpc>
            </a:pPr>
            <a:r>
              <a:rPr lang="en-US" smtClean="0"/>
              <a:t>C chỉ hỗ trợ lập trình thủ tục</a:t>
            </a:r>
          </a:p>
          <a:p>
            <a:pPr algn="just" eaLnBrk="1" hangingPunct="1">
              <a:lnSpc>
                <a:spcPct val="120000"/>
              </a:lnSpc>
            </a:pPr>
            <a:r>
              <a:rPr lang="en-US" smtClean="0"/>
              <a:t>C++ ~= C + LTHĐT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2236881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265712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1352922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Namespace (tạm dịch là không gian tên) là một cơ chế trong C++ cho phép chúng ta phân nhóm các thực thể như class, object, function thành những nhóm riêng biệt, mỗi nhóm đó được đặt cho</a:t>
            </a:r>
            <a:endParaRPr lang="en-US" smtClean="0"/>
          </a:p>
          <a:p>
            <a:r>
              <a:rPr lang="en-US" smtClean="0"/>
              <a:t>std::cout &lt;&lt; "Hello World";</a:t>
            </a:r>
            <a:r>
              <a:rPr lang="vi-VN" smtClean="0"/>
              <a:t> một cái tên, gọi là không gian tên (namespace).</a:t>
            </a:r>
            <a:endParaRPr lang="en-US" smtClean="0"/>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43754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4144145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420607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816950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cout &lt;&lt; endl;     </a:t>
            </a:r>
            <a:r>
              <a:rPr lang="en-US" smtClean="0">
                <a:solidFill>
                  <a:srgbClr val="006600"/>
                </a:solidFill>
                <a:latin typeface="Arial" pitchFamily="34" charset="0"/>
                <a:cs typeface="Arial" pitchFamily="34" charset="0"/>
              </a:rPr>
              <a:t>// print a blank line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365284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3203240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solidFill>
                  <a:srgbClr val="000000"/>
                </a:solidFill>
                <a:cs typeface="Courier New" pitchFamily="49" charset="0"/>
              </a:rPr>
              <a:t>Enter first integer</a:t>
            </a:r>
            <a:endParaRPr lang="en-US" smtClean="0">
              <a:solidFill>
                <a:srgbClr val="000000"/>
              </a:solidFill>
              <a:latin typeface="Courier" pitchFamily="49" charset="0"/>
              <a:cs typeface="Times New Roman" pitchFamily="18" charset="0"/>
            </a:endParaRPr>
          </a:p>
          <a:p>
            <a:r>
              <a:rPr lang="en-US" smtClean="0">
                <a:solidFill>
                  <a:srgbClr val="000000"/>
                </a:solidFill>
                <a:cs typeface="Courier New" pitchFamily="49" charset="0"/>
              </a:rPr>
              <a:t>45</a:t>
            </a:r>
            <a:endParaRPr lang="en-US" smtClean="0">
              <a:solidFill>
                <a:srgbClr val="000000"/>
              </a:solidFill>
              <a:latin typeface="Courier" pitchFamily="49" charset="0"/>
              <a:cs typeface="Times New Roman" pitchFamily="18" charset="0"/>
            </a:endParaRPr>
          </a:p>
          <a:p>
            <a:r>
              <a:rPr lang="en-US" smtClean="0">
                <a:solidFill>
                  <a:srgbClr val="000000"/>
                </a:solidFill>
                <a:cs typeface="Courier New" pitchFamily="49" charset="0"/>
              </a:rPr>
              <a:t>Enter second integer</a:t>
            </a:r>
            <a:endParaRPr lang="en-US" smtClean="0">
              <a:solidFill>
                <a:srgbClr val="000000"/>
              </a:solidFill>
              <a:latin typeface="Courier" pitchFamily="49" charset="0"/>
              <a:cs typeface="Times New Roman" pitchFamily="18" charset="0"/>
            </a:endParaRPr>
          </a:p>
          <a:p>
            <a:r>
              <a:rPr lang="en-US" smtClean="0">
                <a:solidFill>
                  <a:srgbClr val="000000"/>
                </a:solidFill>
                <a:cs typeface="Courier New" pitchFamily="49" charset="0"/>
              </a:rPr>
              <a:t>72</a:t>
            </a:r>
            <a:endParaRPr lang="en-US" smtClean="0">
              <a:solidFill>
                <a:srgbClr val="000000"/>
              </a:solidFill>
              <a:latin typeface="Courier" pitchFamily="49" charset="0"/>
              <a:cs typeface="Times New Roman" pitchFamily="18" charset="0"/>
            </a:endParaRPr>
          </a:p>
          <a:p>
            <a:r>
              <a:rPr lang="en-US" smtClean="0">
                <a:cs typeface="Times New Roman" pitchFamily="18" charset="0"/>
              </a:rPr>
              <a:t>Sum is 117</a:t>
            </a:r>
            <a:r>
              <a:rPr lang="en-US" smtClean="0"/>
              <a:t>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079016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4154369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40314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903548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578790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Còn</a:t>
            </a:r>
            <a:r>
              <a:rPr lang="en-US" baseline="0" smtClean="0"/>
              <a:t> gọi là tham số ngầm định</a:t>
            </a:r>
            <a:endParaRPr lang="en-US" smtClean="0"/>
          </a:p>
          <a:p>
            <a:r>
              <a:rPr lang="en-US" smtClean="0"/>
              <a:t>Ưu</a:t>
            </a:r>
            <a:r>
              <a:rPr lang="en-US" baseline="0" smtClean="0"/>
              <a:t> điểm:</a:t>
            </a:r>
          </a:p>
          <a:p>
            <a:r>
              <a:rPr lang="en-US" baseline="0" smtClean="0"/>
              <a:t>   Không cần hiểu rõ ý nghĩa tất cả các tham số</a:t>
            </a:r>
          </a:p>
          <a:p>
            <a:r>
              <a:rPr lang="en-US" baseline="0" smtClean="0"/>
              <a:t>   Có thể giảm được số lượng hàm cần định nghĩa</a:t>
            </a: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215492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18207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3932016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tái định nghĩa</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Các hàm </a:t>
            </a:r>
            <a:r>
              <a:rPr lang="en-US" smtClean="0">
                <a:solidFill>
                  <a:srgbClr val="FF3300"/>
                </a:solidFill>
                <a:latin typeface="Arial" pitchFamily="34" charset="0"/>
                <a:cs typeface="Arial" pitchFamily="34" charset="0"/>
              </a:rPr>
              <a:t>trùng tên </a:t>
            </a:r>
            <a:r>
              <a:rPr lang="en-US" smtClean="0">
                <a:latin typeface="Arial" pitchFamily="34" charset="0"/>
                <a:cs typeface="Arial" pitchFamily="34" charset="0"/>
              </a:rPr>
              <a:t>phải </a:t>
            </a:r>
            <a:r>
              <a:rPr lang="en-US" smtClean="0">
                <a:solidFill>
                  <a:srgbClr val="FF3300"/>
                </a:solidFill>
                <a:latin typeface="Arial" pitchFamily="34" charset="0"/>
                <a:cs typeface="Arial" pitchFamily="34" charset="0"/>
              </a:rPr>
              <a:t>khác</a:t>
            </a:r>
            <a:r>
              <a:rPr lang="en-US" smtClean="0">
                <a:latin typeface="Arial" pitchFamily="34" charset="0"/>
                <a:cs typeface="Arial" pitchFamily="34" charset="0"/>
              </a:rPr>
              <a:t> nhau về </a:t>
            </a:r>
            <a:r>
              <a:rPr lang="en-US" smtClean="0">
                <a:solidFill>
                  <a:srgbClr val="FF3300"/>
                </a:solidFill>
                <a:latin typeface="Arial" pitchFamily="34" charset="0"/>
                <a:cs typeface="Arial" pitchFamily="34" charset="0"/>
              </a:rPr>
              <a:t>tham số</a:t>
            </a:r>
            <a:r>
              <a:rPr lang="en-US" smtClean="0">
                <a:latin typeface="Arial" pitchFamily="34" charset="0"/>
                <a:cs typeface="Arial" pitchFamily="34" charset="0"/>
              </a:rPr>
              <a:t>: Số lượng, thứ tự, kiểu</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gọi hàm?</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có kiểu tham số phù hợp</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Dùng phép ép kiểu tự động</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gần đúng (phù hợp) nhất</a:t>
            </a:r>
            <a:endParaRPr lang="en-US"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319810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188271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7860987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4040069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Call by value</a:t>
            </a:r>
          </a:p>
          <a:p>
            <a:pPr lvl="1"/>
            <a:r>
              <a:rPr lang="en-US" smtClean="0"/>
              <a:t>Copy of data passed to function</a:t>
            </a:r>
          </a:p>
          <a:p>
            <a:pPr lvl="1"/>
            <a:r>
              <a:rPr lang="en-US" smtClean="0"/>
              <a:t>Changes to copy do not change original</a:t>
            </a:r>
          </a:p>
          <a:p>
            <a:pPr lvl="1"/>
            <a:r>
              <a:rPr lang="en-US" smtClean="0"/>
              <a:t>Prevent unwanted side effects</a:t>
            </a:r>
          </a:p>
          <a:p>
            <a:r>
              <a:rPr lang="en-US" smtClean="0"/>
              <a:t>Call by reference </a:t>
            </a:r>
          </a:p>
          <a:p>
            <a:pPr lvl="1"/>
            <a:r>
              <a:rPr lang="en-US" smtClean="0"/>
              <a:t>Function can directly access data</a:t>
            </a:r>
          </a:p>
          <a:p>
            <a:pPr lvl="1"/>
            <a:r>
              <a:rPr lang="en-US" smtClean="0"/>
              <a:t>Changes affect original</a:t>
            </a: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2885726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b="1" smtClean="0">
                <a:solidFill>
                  <a:srgbClr val="006600"/>
                </a:solidFill>
                <a:latin typeface="Arial" pitchFamily="34" charset="0"/>
                <a:cs typeface="Arial" pitchFamily="34" charset="0"/>
              </a:rPr>
              <a:t>*px = x = y = 20</a:t>
            </a:r>
          </a:p>
          <a:p>
            <a:r>
              <a:rPr lang="es-ES" b="1" smtClean="0">
                <a:solidFill>
                  <a:srgbClr val="006600"/>
                </a:solidFill>
                <a:latin typeface="Arial" pitchFamily="34" charset="0"/>
                <a:cs typeface="Arial" pitchFamily="34" charset="0"/>
              </a:rPr>
              <a:t>y = x = *px = 30</a:t>
            </a:r>
          </a:p>
          <a:p>
            <a:endParaRPr lang="en-US" smtClean="0"/>
          </a:p>
          <a:p>
            <a:r>
              <a:rPr lang="en-US" smtClean="0"/>
              <a:t>Reference parameter</a:t>
            </a:r>
          </a:p>
          <a:p>
            <a:pPr lvl="1"/>
            <a:r>
              <a:rPr lang="en-US" smtClean="0"/>
              <a:t>Alias for argument in function call</a:t>
            </a:r>
          </a:p>
          <a:p>
            <a:pPr lvl="2"/>
            <a:r>
              <a:rPr lang="en-US" smtClean="0"/>
              <a:t>Passes parameter by reference</a:t>
            </a:r>
          </a:p>
          <a:p>
            <a:pPr lvl="1"/>
            <a:r>
              <a:rPr lang="en-US" smtClean="0"/>
              <a:t>Use </a:t>
            </a:r>
            <a:r>
              <a:rPr lang="en-US" b="1" smtClean="0">
                <a:latin typeface="Courier New" pitchFamily="49" charset="0"/>
              </a:rPr>
              <a:t>&amp;</a:t>
            </a:r>
            <a:r>
              <a:rPr lang="en-US" smtClean="0"/>
              <a:t> after data type in prototype</a:t>
            </a:r>
          </a:p>
          <a:p>
            <a:pPr lvl="2"/>
            <a:r>
              <a:rPr lang="en-US" b="1" smtClean="0">
                <a:latin typeface="Courier New" pitchFamily="49" charset="0"/>
              </a:rPr>
              <a:t>void myFunction( int &amp;data )</a:t>
            </a:r>
          </a:p>
          <a:p>
            <a:pPr lvl="2"/>
            <a:r>
              <a:rPr lang="en-US" smtClean="0"/>
              <a:t>Read “</a:t>
            </a:r>
            <a:r>
              <a:rPr lang="en-US" b="1" smtClean="0">
                <a:latin typeface="Courier New" pitchFamily="49" charset="0"/>
              </a:rPr>
              <a:t>data</a:t>
            </a:r>
            <a:r>
              <a:rPr lang="en-US" smtClean="0"/>
              <a:t> is a reference to an </a:t>
            </a:r>
            <a:r>
              <a:rPr lang="en-US" b="1" smtClean="0">
                <a:latin typeface="Courier New" pitchFamily="49" charset="0"/>
              </a:rPr>
              <a:t>int</a:t>
            </a:r>
            <a:r>
              <a:rPr lang="en-US" smtClean="0"/>
              <a:t>”</a:t>
            </a:r>
          </a:p>
          <a:p>
            <a:pPr lvl="1"/>
            <a:r>
              <a:rPr lang="en-US" smtClean="0"/>
              <a:t>Function call format the same</a:t>
            </a:r>
          </a:p>
          <a:p>
            <a:pPr lvl="2"/>
            <a:r>
              <a:rPr lang="en-US" smtClean="0"/>
              <a:t>However, original can now be changed</a:t>
            </a: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32248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2340358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4002343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x = 2 before squareByValue</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Value returned by squareByValue: 4</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x = 2 after squareByValue</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z = 4 before squareByReference</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smtClean="0">
                <a:ln>
                  <a:noFill/>
                </a:ln>
                <a:solidFill>
                  <a:srgbClr val="000000"/>
                </a:solidFill>
                <a:effectLst/>
                <a:uLnTx/>
                <a:uFillTx/>
                <a:latin typeface="+mn-lt"/>
                <a:ea typeface="+mn-ea"/>
                <a:cs typeface="Courier New" pitchFamily="49" charset="0"/>
              </a:rPr>
              <a:t>z = 16 after squareByReference</a:t>
            </a:r>
            <a:endParaRPr kumimoji="0" lang="en-US" sz="1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2897034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Pointers</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Another way to pass-by-reference</a:t>
            </a:r>
            <a:endParaRPr lang="en-US"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References as aliases to other variables</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Refer to same variable</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Can be used within a function</a:t>
            </a:r>
          </a:p>
          <a:p>
            <a:pPr lvl="2"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int count = 1; // declare integer variable count</a:t>
            </a:r>
          </a:p>
          <a:p>
            <a:pPr lvl="2"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Int &amp;cRef = count; //create cRef as an alias for count</a:t>
            </a:r>
          </a:p>
          <a:p>
            <a:pPr lvl="2"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++cRef; // increment count (using its alias)</a:t>
            </a:r>
          </a:p>
          <a:p>
            <a:endPar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endParaRPr>
          </a:p>
          <a:p>
            <a:endPar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endParaRPr>
          </a:p>
          <a:p>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y refers to (is an alias for) x</a:t>
            </a:r>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685518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5641265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FF0000"/>
                </a:solidFill>
                <a:latin typeface="+mn-lt"/>
                <a:cs typeface="Courier New" pitchFamily="49" charset="0"/>
              </a:rPr>
              <a:t>int &amp;y;  	</a:t>
            </a:r>
            <a:r>
              <a:rPr lang="en-US" b="0" smtClean="0">
                <a:solidFill>
                  <a:srgbClr val="006600"/>
                </a:solidFill>
                <a:latin typeface="+mn-lt"/>
                <a:cs typeface="Courier New" pitchFamily="49" charset="0"/>
              </a:rPr>
              <a:t>// Error: y must be initialized</a:t>
            </a:r>
            <a:endParaRPr kumimoji="0" lang="en-US" b="0" i="0" u="none" strike="noStrike" kern="1200" cap="none" spc="0" normalizeH="0" baseline="0" noProof="0" smtClean="0">
              <a:ln>
                <a:noFill/>
              </a:ln>
              <a:solidFill>
                <a:srgbClr val="006600"/>
              </a:solidFill>
              <a:effectLst/>
              <a:uLnTx/>
              <a:uFillTx/>
              <a:latin typeface="Courier" pitchFamily="49" charset="0"/>
              <a:ea typeface="+mn-ea"/>
              <a:cs typeface="Times New Roman" pitchFamily="18" charset="0"/>
            </a:endParaRP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40241913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aseline="0" smtClean="0"/>
              <a:t>Việc tổ chức chương trình thành các hàm có ưu điểm là giảm kích thước của chương trình nhưng lại làm chậm tốc độ chương trình do phải thực hiện một số thao tác có tính thủ tục khi gọ</a:t>
            </a:r>
            <a:r>
              <a:rPr lang="en-US" baseline="0" smtClean="0"/>
              <a:t>i</a:t>
            </a:r>
            <a:r>
              <a:rPr lang="vi-VN" baseline="0" smtClean="0"/>
              <a:t> hàm. Hàm trực tuyến trong C++ cho khả năng khắc phục nhược điểm đó.</a:t>
            </a:r>
            <a:endParaRPr lang="en-US" baseline="0" smtClean="0"/>
          </a:p>
          <a:p>
            <a:r>
              <a:rPr lang="en-US" baseline="0" smtClean="0"/>
              <a:t>- Giảm thời gian thực thi chương trình</a:t>
            </a:r>
          </a:p>
          <a:p>
            <a:r>
              <a:rPr lang="en-US" baseline="0" smtClean="0"/>
              <a:t>- Tăng kích thước của mã lệnh thực thi</a:t>
            </a:r>
          </a:p>
          <a:p>
            <a:r>
              <a:rPr lang="en-US" baseline="0" smtClean="0"/>
              <a:t>- Chỉ nên định nghĩa inline khi hàm có kích thước nhỏ</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28575754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507697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AF03672-410C-4B45-8FA6-A562262BF2E6}" type="slidenum">
              <a:rPr lang="en-US" smtClean="0"/>
              <a:pPr/>
              <a:t>45</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buFontTx/>
              <a:buChar char="-"/>
            </a:pPr>
            <a:r>
              <a:rPr lang="en-US" smtClean="0"/>
              <a:t>Hàm thứ nhất và hàm thứ hai bị chồng lên nhau </a:t>
            </a:r>
            <a:r>
              <a:rPr lang="en-US" smtClean="0">
                <a:sym typeface="Wingdings" pitchFamily="2" charset="2"/>
              </a:rPr>
              <a:t> Lỗi (trình biên dịch ko phân biệt kiểu trả về)</a:t>
            </a:r>
          </a:p>
          <a:p>
            <a:pPr eaLnBrk="1" hangingPunct="1">
              <a:buFontTx/>
              <a:buChar char="-"/>
            </a:pPr>
            <a:r>
              <a:rPr lang="en-US" smtClean="0">
                <a:sym typeface="Wingdings" pitchFamily="2" charset="2"/>
              </a:rPr>
              <a:t>Hàm thứ 4 truyền tham số ngầm định sai cách</a:t>
            </a:r>
          </a:p>
          <a:p>
            <a:pPr eaLnBrk="1" hangingPunct="1">
              <a:buFontTx/>
              <a:buChar char="-"/>
            </a:pPr>
            <a:r>
              <a:rPr lang="en-US" smtClean="0"/>
              <a:t>Hàm thứ 5 và thứ 6 có sự nhập nhằng </a:t>
            </a:r>
            <a:r>
              <a:rPr lang="en-US" smtClean="0">
                <a:sym typeface="Wingdings" pitchFamily="2" charset="2"/>
              </a:rPr>
              <a:t> Lỗi</a:t>
            </a:r>
            <a:endParaRPr lang="en-US" smtClean="0"/>
          </a:p>
        </p:txBody>
      </p:sp>
    </p:spTree>
    <p:extLst>
      <p:ext uri="{BB962C8B-B14F-4D97-AF65-F5344CB8AC3E}">
        <p14:creationId xmlns:p14="http://schemas.microsoft.com/office/powerpoint/2010/main" val="2369169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46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Char char="-"/>
            </a:pPr>
            <a:r>
              <a:rPr lang="en-US" smtClean="0"/>
              <a:t>0 0</a:t>
            </a:r>
          </a:p>
          <a:p>
            <a:pPr eaLnBrk="1" hangingPunct="1">
              <a:buFontTx/>
              <a:buChar char="-"/>
            </a:pPr>
            <a:r>
              <a:rPr lang="en-US" smtClean="0"/>
              <a:t>1 0</a:t>
            </a:r>
          </a:p>
          <a:p>
            <a:pPr eaLnBrk="1" hangingPunct="1">
              <a:buFontTx/>
              <a:buChar char="-"/>
            </a:pPr>
            <a:r>
              <a:rPr lang="en-US" smtClean="0"/>
              <a:t>1.5 0</a:t>
            </a:r>
          </a:p>
          <a:p>
            <a:pPr eaLnBrk="1" hangingPunct="1">
              <a:buFontTx/>
              <a:buChar char="-"/>
            </a:pPr>
            <a:r>
              <a:rPr lang="en-US" smtClean="0"/>
              <a:t>1 2</a:t>
            </a:r>
          </a:p>
          <a:p>
            <a:pPr eaLnBrk="1" hangingPunct="1">
              <a:buFontTx/>
              <a:buChar char="-"/>
            </a:pPr>
            <a:r>
              <a:rPr lang="en-US" smtClean="0"/>
              <a:t>1.5 2.5</a:t>
            </a:r>
          </a:p>
        </p:txBody>
      </p:sp>
    </p:spTree>
    <p:extLst>
      <p:ext uri="{BB962C8B-B14F-4D97-AF65-F5344CB8AC3E}">
        <p14:creationId xmlns:p14="http://schemas.microsoft.com/office/powerpoint/2010/main" val="26279774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47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None/>
            </a:pPr>
            <a:r>
              <a:rPr lang="en-US" smtClean="0"/>
              <a:t>Nhap chuoi trong c++: cin.getline(A.maso, 10);</a:t>
            </a:r>
          </a:p>
          <a:p>
            <a:pPr eaLnBrk="1" hangingPunct="1">
              <a:buFontTx/>
              <a:buNone/>
            </a:pPr>
            <a:r>
              <a:rPr lang="en-US" sz="1200" kern="1200" smtClean="0">
                <a:solidFill>
                  <a:schemeClr val="tx1"/>
                </a:solidFill>
                <a:latin typeface="+mn-lt"/>
                <a:ea typeface="+mn-ea"/>
                <a:cs typeface="+mn-cs"/>
              </a:rPr>
              <a:t>cin.ignore();</a:t>
            </a:r>
            <a:endParaRPr lang="en-US" smtClean="0"/>
          </a:p>
          <a:p>
            <a:pPr eaLnBrk="1" hangingPunct="1">
              <a:buFontTx/>
              <a:buChar char="-"/>
            </a:pPr>
            <a:endParaRPr lang="en-US" smtClean="0"/>
          </a:p>
        </p:txBody>
      </p:sp>
    </p:spTree>
    <p:extLst>
      <p:ext uri="{BB962C8B-B14F-4D97-AF65-F5344CB8AC3E}">
        <p14:creationId xmlns:p14="http://schemas.microsoft.com/office/powerpoint/2010/main" val="33058452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48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normAutofit fontScale="92500" lnSpcReduction="20000"/>
          </a:bodyPr>
          <a:lstStyle/>
          <a:p>
            <a:pPr eaLnBrk="1" hangingPunct="1">
              <a:buFontTx/>
              <a:buNone/>
            </a:pPr>
            <a:r>
              <a:rPr lang="en-US" sz="1200" b="1" kern="1200" smtClean="0">
                <a:solidFill>
                  <a:schemeClr val="tx1"/>
                </a:solidFill>
                <a:latin typeface="+mn-lt"/>
                <a:ea typeface="+mn-ea"/>
                <a:cs typeface="+mn-cs"/>
              </a:rPr>
              <a:t>Namespaces cho phép chúng ta gộp một nhóm các lớp, các đối tượng toàn cục và các hàm dưới một cái tên. Nói một cách cụ thể hơn, chúng dùng để chia phạm vi toàn cục thành những phạm vi nhỏ hơn với tên gọi </a:t>
            </a:r>
            <a:r>
              <a:rPr lang="en-US" sz="1200" b="1" i="1" kern="1200" smtClean="0">
                <a:solidFill>
                  <a:schemeClr val="tx1"/>
                </a:solidFill>
                <a:latin typeface="+mn-lt"/>
                <a:ea typeface="+mn-ea"/>
                <a:cs typeface="+mn-cs"/>
              </a:rPr>
              <a:t>namespaces</a:t>
            </a:r>
            <a:r>
              <a:rPr lang="en-US" sz="1200" b="1" kern="1200" smtClean="0">
                <a:solidFill>
                  <a:schemeClr val="tx1"/>
                </a:solidFill>
                <a:latin typeface="+mn-lt"/>
                <a:ea typeface="+mn-ea"/>
                <a:cs typeface="+mn-cs"/>
              </a:rPr>
              <a:t>.</a:t>
            </a:r>
          </a:p>
          <a:p>
            <a:r>
              <a:rPr lang="vi-VN" b="1" smtClean="0"/>
              <a:t>namespace general{  </a:t>
            </a:r>
            <a:endParaRPr lang="en-US" b="1" smtClean="0"/>
          </a:p>
          <a:p>
            <a:r>
              <a:rPr lang="en-US" b="1" smtClean="0"/>
              <a:t>	</a:t>
            </a:r>
            <a:r>
              <a:rPr lang="vi-VN" b="1" smtClean="0"/>
              <a:t>int a, b;</a:t>
            </a:r>
            <a:endParaRPr lang="en-US" b="1" smtClean="0"/>
          </a:p>
          <a:p>
            <a:r>
              <a:rPr lang="vi-VN" b="1" smtClean="0"/>
              <a:t>} </a:t>
            </a:r>
            <a:endParaRPr lang="en-US" b="1" smtClean="0"/>
          </a:p>
          <a:p>
            <a:r>
              <a:rPr lang="vi-VN" sz="1200" b="1" kern="1200" smtClean="0">
                <a:solidFill>
                  <a:schemeClr val="tx1"/>
                </a:solidFill>
                <a:latin typeface="+mn-lt"/>
                <a:ea typeface="+mn-ea"/>
                <a:cs typeface="+mn-cs"/>
              </a:rPr>
              <a:t>Trong trường hợp này, </a:t>
            </a:r>
            <a:r>
              <a:rPr lang="vi-VN" sz="1200" b="1" smtClean="0"/>
              <a:t>a</a:t>
            </a:r>
            <a:r>
              <a:rPr lang="vi-VN" sz="1200" b="1" kern="1200" smtClean="0">
                <a:solidFill>
                  <a:schemeClr val="tx1"/>
                </a:solidFill>
                <a:latin typeface="+mn-lt"/>
                <a:ea typeface="+mn-ea"/>
                <a:cs typeface="+mn-cs"/>
              </a:rPr>
              <a:t> và </a:t>
            </a:r>
            <a:r>
              <a:rPr lang="vi-VN" sz="1200" b="1" smtClean="0"/>
              <a:t>b</a:t>
            </a:r>
            <a:r>
              <a:rPr lang="vi-VN" sz="1200" b="1" kern="1200" smtClean="0">
                <a:solidFill>
                  <a:schemeClr val="tx1"/>
                </a:solidFill>
                <a:latin typeface="+mn-lt"/>
                <a:ea typeface="+mn-ea"/>
                <a:cs typeface="+mn-cs"/>
              </a:rPr>
              <a:t> là những biến bình thường được tích hợp bên trong </a:t>
            </a:r>
            <a:r>
              <a:rPr lang="vi-VN" sz="1200" b="1" i="1" kern="1200" smtClean="0">
                <a:solidFill>
                  <a:schemeClr val="tx1"/>
                </a:solidFill>
                <a:latin typeface="+mn-lt"/>
                <a:ea typeface="+mn-ea"/>
                <a:cs typeface="+mn-cs"/>
              </a:rPr>
              <a:t>namespace</a:t>
            </a:r>
            <a:r>
              <a:rPr lang="vi-VN" sz="1200" b="1" kern="1200" smtClean="0">
                <a:solidFill>
                  <a:schemeClr val="tx1"/>
                </a:solidFill>
                <a:latin typeface="+mn-lt"/>
                <a:ea typeface="+mn-ea"/>
                <a:cs typeface="+mn-cs"/>
              </a:rPr>
              <a:t> general. Để có thể truy xuất vào các biến này từ bên ngoài namespace chúng ta phải sử dụng toán tử </a:t>
            </a:r>
            <a:r>
              <a:rPr lang="vi-VN" sz="1200" b="1" smtClean="0"/>
              <a:t>::</a:t>
            </a:r>
            <a:r>
              <a:rPr lang="vi-VN" sz="1200" b="1" kern="1200" smtClean="0">
                <a:solidFill>
                  <a:schemeClr val="tx1"/>
                </a:solidFill>
                <a:latin typeface="+mn-lt"/>
                <a:ea typeface="+mn-ea"/>
                <a:cs typeface="+mn-cs"/>
              </a:rPr>
              <a:t>. Ví dụ, để truy xuất vào các biến đó chúng ta viết: </a:t>
            </a:r>
            <a:endParaRPr lang="vi-VN" b="1" smtClean="0"/>
          </a:p>
          <a:p>
            <a:r>
              <a:rPr lang="vi-VN" sz="1200" b="1" smtClean="0"/>
              <a:t>general::a</a:t>
            </a:r>
            <a:r>
              <a:rPr lang="vi-VN" sz="1200" b="1" kern="1200" smtClean="0">
                <a:solidFill>
                  <a:schemeClr val="tx1"/>
                </a:solidFill>
                <a:latin typeface="+mn-lt"/>
                <a:ea typeface="+mn-ea"/>
                <a:cs typeface="+mn-cs"/>
              </a:rPr>
              <a:t/>
            </a:r>
            <a:br>
              <a:rPr lang="vi-VN" sz="1200" b="1" kern="1200" smtClean="0">
                <a:solidFill>
                  <a:schemeClr val="tx1"/>
                </a:solidFill>
                <a:latin typeface="+mn-lt"/>
                <a:ea typeface="+mn-ea"/>
                <a:cs typeface="+mn-cs"/>
              </a:rPr>
            </a:br>
            <a:r>
              <a:rPr lang="vi-VN" sz="1200" b="1" kern="1200" smtClean="0">
                <a:solidFill>
                  <a:schemeClr val="tx1"/>
                </a:solidFill>
                <a:latin typeface="+mn-lt"/>
                <a:ea typeface="+mn-ea"/>
                <a:cs typeface="+mn-cs"/>
              </a:rPr>
              <a:t>general::b</a:t>
            </a:r>
            <a:endParaRPr lang="en-US" sz="1200" b="1" kern="1200" smtClean="0">
              <a:solidFill>
                <a:schemeClr val="tx1"/>
              </a:solidFill>
              <a:latin typeface="+mn-lt"/>
              <a:ea typeface="+mn-ea"/>
              <a:cs typeface="+mn-cs"/>
            </a:endParaRPr>
          </a:p>
          <a:p>
            <a:r>
              <a:rPr lang="en-US" sz="1200" b="1" i="1" kern="1200" smtClean="0">
                <a:solidFill>
                  <a:schemeClr val="tx1"/>
                </a:solidFill>
                <a:latin typeface="+mn-lt"/>
                <a:ea typeface="+mn-ea"/>
                <a:cs typeface="+mn-cs"/>
              </a:rPr>
              <a:t>Namespace </a:t>
            </a:r>
            <a:r>
              <a:rPr lang="en-US" sz="1200" b="1" kern="1200" smtClean="0">
                <a:solidFill>
                  <a:schemeClr val="tx1"/>
                </a:solidFill>
                <a:latin typeface="+mn-lt"/>
                <a:ea typeface="+mn-ea"/>
                <a:cs typeface="+mn-cs"/>
              </a:rPr>
              <a:t>đặc biệt hữu dụng trong trường hợp có thể có một đối tượng toàn cục hoặc một hàm có cùng tên với một cái khác, gây ra lỗi định nghĩa lại.</a:t>
            </a:r>
            <a:endParaRPr lang="vi-VN" b="1" smtClean="0"/>
          </a:p>
          <a:p>
            <a:pPr eaLnBrk="1" hangingPunct="1">
              <a:buFontTx/>
              <a:buNone/>
            </a:pPr>
            <a:endParaRPr lang="en-US" sz="1200" b="1" kern="1200" smtClean="0">
              <a:solidFill>
                <a:schemeClr val="tx1"/>
              </a:solidFill>
              <a:latin typeface="+mn-lt"/>
              <a:ea typeface="+mn-ea"/>
              <a:cs typeface="+mn-cs"/>
            </a:endParaRPr>
          </a:p>
          <a:p>
            <a:pPr eaLnBrk="1" hangingPunct="1">
              <a:buFontTx/>
              <a:buNone/>
            </a:pPr>
            <a:r>
              <a:rPr lang="en-US" sz="1200" b="1" kern="1200" smtClean="0">
                <a:solidFill>
                  <a:schemeClr val="tx1"/>
                </a:solidFill>
                <a:latin typeface="+mn-lt"/>
                <a:ea typeface="+mn-ea"/>
                <a:cs typeface="+mn-cs"/>
              </a:rPr>
              <a:t>Chỉ thị </a:t>
            </a:r>
            <a:r>
              <a:rPr lang="en-US" sz="1200" b="1" smtClean="0"/>
              <a:t>using</a:t>
            </a:r>
            <a:r>
              <a:rPr lang="en-US" sz="1200" b="1" kern="1200" smtClean="0">
                <a:solidFill>
                  <a:schemeClr val="tx1"/>
                </a:solidFill>
                <a:latin typeface="+mn-lt"/>
                <a:ea typeface="+mn-ea"/>
                <a:cs typeface="+mn-cs"/>
              </a:rPr>
              <a:t> theo sau là </a:t>
            </a:r>
            <a:r>
              <a:rPr lang="en-US" sz="1200" b="1" smtClean="0"/>
              <a:t>namespace</a:t>
            </a:r>
            <a:r>
              <a:rPr lang="en-US" sz="1200" b="1" kern="1200" smtClean="0">
                <a:solidFill>
                  <a:schemeClr val="tx1"/>
                </a:solidFill>
                <a:latin typeface="+mn-lt"/>
                <a:ea typeface="+mn-ea"/>
                <a:cs typeface="+mn-cs"/>
              </a:rPr>
              <a:t> dùng để kết hợp mức truy xuất hiện thời với một </a:t>
            </a:r>
            <a:r>
              <a:rPr lang="en-US" sz="1200" b="1" i="1" kern="1200" smtClean="0">
                <a:solidFill>
                  <a:schemeClr val="tx1"/>
                </a:solidFill>
                <a:latin typeface="+mn-lt"/>
                <a:ea typeface="+mn-ea"/>
                <a:cs typeface="+mn-cs"/>
              </a:rPr>
              <a:t>namespace</a:t>
            </a:r>
            <a:r>
              <a:rPr lang="en-US" sz="1200" b="1" kern="1200" smtClean="0">
                <a:solidFill>
                  <a:schemeClr val="tx1"/>
                </a:solidFill>
                <a:latin typeface="+mn-lt"/>
                <a:ea typeface="+mn-ea"/>
                <a:cs typeface="+mn-cs"/>
              </a:rPr>
              <a:t> cụ thể để các đối tượng và hàm thuộc </a:t>
            </a:r>
            <a:r>
              <a:rPr lang="en-US" sz="1200" b="1" i="1" kern="1200" smtClean="0">
                <a:solidFill>
                  <a:schemeClr val="tx1"/>
                </a:solidFill>
                <a:latin typeface="+mn-lt"/>
                <a:ea typeface="+mn-ea"/>
                <a:cs typeface="+mn-cs"/>
              </a:rPr>
              <a:t>namespace</a:t>
            </a:r>
            <a:r>
              <a:rPr lang="en-US" sz="1200" b="1" kern="1200" smtClean="0">
                <a:solidFill>
                  <a:schemeClr val="tx1"/>
                </a:solidFill>
                <a:latin typeface="+mn-lt"/>
                <a:ea typeface="+mn-ea"/>
                <a:cs typeface="+mn-cs"/>
              </a:rPr>
              <a:t> có thể được truy xuất trực tiếp như thể chúng được khai báo toàn cục.</a:t>
            </a:r>
          </a:p>
          <a:p>
            <a:pPr eaLnBrk="1" hangingPunct="1">
              <a:buFontTx/>
              <a:buNone/>
            </a:pPr>
            <a:endParaRPr lang="en-US" b="1" smtClean="0"/>
          </a:p>
          <a:p>
            <a:r>
              <a:rPr lang="vi-VN" sz="1200" b="1" i="1" kern="1200" smtClean="0">
                <a:solidFill>
                  <a:schemeClr val="tx1"/>
                </a:solidFill>
                <a:latin typeface="+mn-lt"/>
                <a:ea typeface="+mn-ea"/>
                <a:cs typeface="+mn-cs"/>
              </a:rPr>
              <a:t>Namespace</a:t>
            </a:r>
            <a:r>
              <a:rPr lang="vi-VN" sz="1200" b="1" kern="1200" smtClean="0">
                <a:solidFill>
                  <a:schemeClr val="tx1"/>
                </a:solidFill>
                <a:latin typeface="+mn-lt"/>
                <a:ea typeface="+mn-ea"/>
                <a:cs typeface="+mn-cs"/>
              </a:rPr>
              <a:t> std</a:t>
            </a:r>
            <a:endParaRPr lang="vi-VN" b="1" smtClean="0"/>
          </a:p>
          <a:p>
            <a:r>
              <a:rPr lang="vi-VN" sz="1200" b="1" kern="1200" smtClean="0">
                <a:solidFill>
                  <a:schemeClr val="tx1"/>
                </a:solidFill>
                <a:latin typeface="+mn-lt"/>
                <a:ea typeface="+mn-ea"/>
                <a:cs typeface="+mn-cs"/>
              </a:rPr>
              <a:t>Một trong những ví dụ tốt nhất mà chúng ta có thể tìm thấy về </a:t>
            </a:r>
            <a:r>
              <a:rPr lang="vi-VN" sz="1200" b="1" i="1" kern="1200" smtClean="0">
                <a:solidFill>
                  <a:schemeClr val="tx1"/>
                </a:solidFill>
                <a:latin typeface="+mn-lt"/>
                <a:ea typeface="+mn-ea"/>
                <a:cs typeface="+mn-cs"/>
              </a:rPr>
              <a:t>namespaces</a:t>
            </a:r>
            <a:r>
              <a:rPr lang="vi-VN" sz="1200" b="1" kern="1200" smtClean="0">
                <a:solidFill>
                  <a:schemeClr val="tx1"/>
                </a:solidFill>
                <a:latin typeface="+mn-lt"/>
                <a:ea typeface="+mn-ea"/>
                <a:cs typeface="+mn-cs"/>
              </a:rPr>
              <a:t> chính là bản thân thư viện chuẩn của C++. Theo chuẩn ANSI C++, tất cả định nghĩa của các lớp, đối tượng và hàm của thư viện chuẩn đều được định nghĩa trong </a:t>
            </a:r>
            <a:r>
              <a:rPr lang="vi-VN" sz="1200" b="1" i="1" kern="1200" smtClean="0">
                <a:solidFill>
                  <a:schemeClr val="tx1"/>
                </a:solidFill>
                <a:latin typeface="+mn-lt"/>
                <a:ea typeface="+mn-ea"/>
                <a:cs typeface="+mn-cs"/>
              </a:rPr>
              <a:t>namespace</a:t>
            </a:r>
            <a:r>
              <a:rPr lang="vi-VN" sz="1200" b="1" kern="1200" smtClean="0">
                <a:solidFill>
                  <a:schemeClr val="tx1"/>
                </a:solidFill>
                <a:latin typeface="+mn-lt"/>
                <a:ea typeface="+mn-ea"/>
                <a:cs typeface="+mn-cs"/>
              </a:rPr>
              <a:t> </a:t>
            </a:r>
            <a:r>
              <a:rPr lang="vi-VN" sz="1200" b="1" smtClean="0"/>
              <a:t>std</a:t>
            </a:r>
            <a:r>
              <a:rPr lang="vi-VN" sz="1200" b="1" kern="1200" smtClean="0">
                <a:solidFill>
                  <a:schemeClr val="tx1"/>
                </a:solidFill>
                <a:latin typeface="+mn-lt"/>
                <a:ea typeface="+mn-ea"/>
                <a:cs typeface="+mn-cs"/>
              </a:rPr>
              <a:t>. </a:t>
            </a:r>
            <a:endParaRPr lang="vi-VN" b="1" smtClean="0"/>
          </a:p>
          <a:p>
            <a:pPr eaLnBrk="1" hangingPunct="1">
              <a:buFontTx/>
              <a:buNone/>
            </a:pPr>
            <a:endParaRPr lang="en-US" b="1" smtClean="0"/>
          </a:p>
          <a:p>
            <a:r>
              <a:rPr lang="vi-VN" sz="1200" b="1" kern="1200" smtClean="0">
                <a:solidFill>
                  <a:schemeClr val="tx1"/>
                </a:solidFill>
                <a:latin typeface="+mn-lt"/>
                <a:ea typeface="+mn-ea"/>
                <a:cs typeface="+mn-cs"/>
              </a:rPr>
              <a:t>Chuẩn ANSI đã chỉ định những tên mới cho những file "header" này, cơ bản là dùng cùng tên với các file của chuẩn C++ nhưng không có phần mở rộng </a:t>
            </a:r>
            <a:r>
              <a:rPr lang="vi-VN" sz="1200" b="1" smtClean="0"/>
              <a:t>.h</a:t>
            </a:r>
            <a:r>
              <a:rPr lang="vi-VN" sz="1200" b="1" kern="1200" smtClean="0">
                <a:solidFill>
                  <a:schemeClr val="tx1"/>
                </a:solidFill>
                <a:latin typeface="+mn-lt"/>
                <a:ea typeface="+mn-ea"/>
                <a:cs typeface="+mn-cs"/>
              </a:rPr>
              <a:t>. Ví dụ, </a:t>
            </a:r>
            <a:r>
              <a:rPr lang="vi-VN" sz="1200" b="1" smtClean="0"/>
              <a:t>iostream.h</a:t>
            </a:r>
            <a:r>
              <a:rPr lang="vi-VN" sz="1200" b="1" kern="1200" smtClean="0">
                <a:solidFill>
                  <a:schemeClr val="tx1"/>
                </a:solidFill>
                <a:latin typeface="+mn-lt"/>
                <a:ea typeface="+mn-ea"/>
                <a:cs typeface="+mn-cs"/>
              </a:rPr>
              <a:t> trở thành </a:t>
            </a:r>
            <a:r>
              <a:rPr lang="vi-VN" sz="1200" b="1" smtClean="0"/>
              <a:t>iostream</a:t>
            </a:r>
            <a:r>
              <a:rPr lang="vi-VN" sz="1200" b="1" kern="1200" smtClean="0">
                <a:solidFill>
                  <a:schemeClr val="tx1"/>
                </a:solidFill>
                <a:latin typeface="+mn-lt"/>
                <a:ea typeface="+mn-ea"/>
                <a:cs typeface="+mn-cs"/>
              </a:rPr>
              <a:t>. </a:t>
            </a:r>
            <a:endParaRPr lang="vi-VN" b="1" smtClean="0"/>
          </a:p>
          <a:p>
            <a:r>
              <a:rPr lang="vi-VN" sz="1200" b="1" kern="1200" smtClean="0">
                <a:solidFill>
                  <a:schemeClr val="tx1"/>
                </a:solidFill>
                <a:latin typeface="+mn-lt"/>
                <a:ea typeface="+mn-ea"/>
                <a:cs typeface="+mn-cs"/>
              </a:rPr>
              <a:t>Nếu chúng ta sử dụng các file include của chuẩn ANSI-C++ chúng ta phải luôn nhớ rằng tất cả các hàm, lớp và đối tượng sẽ được khai báo trong </a:t>
            </a:r>
            <a:r>
              <a:rPr lang="vi-VN" sz="1200" b="1" smtClean="0"/>
              <a:t>std</a:t>
            </a:r>
            <a:r>
              <a:rPr lang="vi-VN" sz="1200" b="1" kern="1200" smtClean="0">
                <a:solidFill>
                  <a:schemeClr val="tx1"/>
                </a:solidFill>
                <a:latin typeface="+mn-lt"/>
                <a:ea typeface="+mn-ea"/>
                <a:cs typeface="+mn-cs"/>
              </a:rPr>
              <a:t>.</a:t>
            </a:r>
            <a:endParaRPr lang="vi-VN" b="1" smtClean="0"/>
          </a:p>
          <a:p>
            <a:pPr eaLnBrk="1" hangingPunct="1">
              <a:buFontTx/>
              <a:buNone/>
            </a:pPr>
            <a:endParaRPr lang="en-US" b="1" smtClean="0"/>
          </a:p>
        </p:txBody>
      </p:sp>
    </p:spTree>
    <p:extLst>
      <p:ext uri="{BB962C8B-B14F-4D97-AF65-F5344CB8AC3E}">
        <p14:creationId xmlns:p14="http://schemas.microsoft.com/office/powerpoint/2010/main" val="1819622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1846551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mtClean="0"/>
              <a:t>Câu</a:t>
            </a:r>
            <a:r>
              <a:rPr lang="en-US" baseline="0" smtClean="0"/>
              <a:t> hỏi:</a:t>
            </a:r>
          </a:p>
          <a:p>
            <a:pPr marL="228600" indent="-228600">
              <a:buNone/>
            </a:pPr>
            <a:r>
              <a:rPr lang="en-US" b="1" baseline="0" smtClean="0"/>
              <a:t>Sự khác nhau giữa truyền pointer và reference</a:t>
            </a:r>
            <a:endParaRPr lang="en-US" baseline="0" smtClean="0"/>
          </a:p>
          <a:p>
            <a:pPr marL="228600" indent="-228600">
              <a:buNone/>
            </a:pPr>
            <a:r>
              <a:rPr lang="en-US" b="1" baseline="0" smtClean="0"/>
              <a:t>Tham số mặc nhiên khi truyền bị khuyết? </a:t>
            </a:r>
            <a:r>
              <a:rPr lang="en-US" b="1" baseline="0" smtClean="0">
                <a:sym typeface="Wingdings" pitchFamily="2" charset="2"/>
              </a:rPr>
              <a:t> Không cho phép</a:t>
            </a:r>
          </a:p>
          <a:p>
            <a:pPr marL="228600" indent="-228600">
              <a:buNone/>
            </a:pPr>
            <a:r>
              <a:rPr lang="en-US" smtClean="0"/>
              <a:t>	</a:t>
            </a:r>
            <a:r>
              <a:rPr lang="vi-VN" smtClean="0"/>
              <a:t>Con trỏ (Đúng hơn phải nói là Kiểu con trỏ) là một biến chứa địa chỉ của một biến nào đó. Nếu bạn đã biết về con trỏ thì Dreaminess không giải thích nữa.</a:t>
            </a:r>
            <a:br>
              <a:rPr lang="vi-VN" smtClean="0"/>
            </a:br>
            <a:r>
              <a:rPr lang="vi-VN" smtClean="0"/>
              <a:t/>
            </a:r>
            <a:br>
              <a:rPr lang="vi-VN" smtClean="0"/>
            </a:br>
            <a:r>
              <a:rPr lang="vi-VN" smtClean="0"/>
              <a:t>Tuy nhiên: Kiểu con trỏ rất mạnh mẽ nhưng không ít rắc rối khi dùng nó. Để khắc phục điểm này ở ngôn ngữ C++ có đưa thêm một kiểu gọi là kiểu tham chiếu (reference type), kiểu tham chiếu này có quan hệ rất gần gũi với kiểu con trỏ, nhưng an toàn hơn con trỏ. Lưu ý rằng một số ngôn ngữ không có kiểu con trỏ nhưng vẫn có kiểu tham chiếu chẳng hạn ngôn ngữ Basic </a:t>
            </a:r>
            <a:br>
              <a:rPr lang="vi-VN" smtClean="0"/>
            </a:br>
            <a:r>
              <a:rPr lang="vi-VN" smtClean="0"/>
              <a:t/>
            </a:r>
            <a:br>
              <a:rPr lang="vi-VN" smtClean="0"/>
            </a:br>
            <a:r>
              <a:rPr lang="vi-VN" smtClean="0"/>
              <a:t>Kiểu tham chiếu thực chất nó chỉ là một alias đại diện cho một biến nào đó, lưu ý là nó không phải là một pointer.</a:t>
            </a:r>
            <a:br>
              <a:rPr lang="vi-VN" smtClean="0"/>
            </a:br>
            <a:r>
              <a:rPr lang="vi-VN" smtClean="0"/>
              <a:t/>
            </a:r>
            <a:br>
              <a:rPr lang="vi-VN" smtClean="0"/>
            </a:br>
            <a:r>
              <a:rPr lang="vi-VN" smtClean="0"/>
              <a:t>Trước hết hãy xét một ví dụ:</a:t>
            </a:r>
            <a:br>
              <a:rPr lang="vi-VN" smtClean="0"/>
            </a:br>
            <a:r>
              <a:rPr lang="vi-VN" smtClean="0"/>
              <a:t>int i = 0</a:t>
            </a:r>
            <a:br>
              <a:rPr lang="vi-VN" smtClean="0"/>
            </a:br>
            <a:r>
              <a:rPr lang="vi-VN" smtClean="0"/>
              <a:t>int *pi=&amp;i; // pi là con trỏ, trỏ đến địa chỉ của biến i</a:t>
            </a:r>
            <a:br>
              <a:rPr lang="vi-VN" smtClean="0"/>
            </a:br>
            <a:r>
              <a:rPr lang="vi-VN" smtClean="0"/>
              <a:t>int &amp;ali = i // ali là một alias(bí danh) đối với biến i</a:t>
            </a:r>
            <a:br>
              <a:rPr lang="vi-VN" smtClean="0"/>
            </a:br>
            <a:r>
              <a:rPr lang="vi-VN" smtClean="0"/>
              <a:t>*pi=2 // Việc này sẽ gán luôn i=2</a:t>
            </a:r>
            <a:br>
              <a:rPr lang="vi-VN" smtClean="0"/>
            </a:br>
            <a:r>
              <a:rPr lang="vi-VN" smtClean="0"/>
              <a:t>ali = 2 // Việc gán này không khác gì việc gán i=2</a:t>
            </a:r>
            <a:br>
              <a:rPr lang="vi-VN" smtClean="0"/>
            </a:br>
            <a:endParaRPr lang="en-US" b="0"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24563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2341613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157160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40813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337822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51323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14/09/2014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14/09/2014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14/09/2014</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14/09/2014</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14/09/2014</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14/09/2014</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438400"/>
            <a:ext cx="6019800" cy="1524000"/>
          </a:xfrm>
        </p:spPr>
        <p:txBody>
          <a:bodyPr>
            <a:noAutofit/>
          </a:bodyPr>
          <a:lstStyle/>
          <a:p>
            <a:r>
              <a:rPr lang="en-US" sz="3600" b="1" dirty="0" smtClean="0"/>
              <a:t/>
            </a:r>
            <a:br>
              <a:rPr lang="en-US" sz="3600" b="1" dirty="0" smtClean="0"/>
            </a:br>
            <a:r>
              <a:rPr lang="en-US" sz="3600" b="1" dirty="0" smtClean="0"/>
              <a:t>CÁC ĐẶC ĐIỂM MỚI CỦA C++</a:t>
            </a:r>
            <a:endParaRPr lang="es-ES" sz="3600"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4</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mảng và vòng lặp for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8" name="Rectangle 3"/>
          <p:cNvSpPr>
            <a:spLocks noChangeArrowheads="1"/>
          </p:cNvSpPr>
          <p:nvPr/>
        </p:nvSpPr>
        <p:spPr bwMode="auto">
          <a:xfrm>
            <a:off x="533400" y="2025868"/>
            <a:ext cx="83058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void </a:t>
            </a:r>
            <a:r>
              <a:rPr lang="en-US" sz="2200" b="0" smtClean="0">
                <a:solidFill>
                  <a:srgbClr val="000000"/>
                </a:solidFill>
              </a:rPr>
              <a:t>main()</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int </a:t>
            </a:r>
            <a:r>
              <a:rPr lang="en-US" sz="2200" b="0" smtClean="0">
                <a:solidFill>
                  <a:srgbClr val="000000"/>
                </a:solidFill>
              </a:rPr>
              <a:t>a[4], i;</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for </a:t>
            </a:r>
            <a:r>
              <a:rPr lang="en-US" sz="2200" b="0" smtClean="0">
                <a:solidFill>
                  <a:srgbClr val="000000"/>
                </a:solidFill>
              </a:rPr>
              <a:t>(i=0; i&lt;4; i++){</a:t>
            </a:r>
          </a:p>
          <a:p>
            <a:pPr marL="342900" indent="-342900">
              <a:lnSpc>
                <a:spcPct val="110000"/>
              </a:lnSpc>
              <a:spcBef>
                <a:spcPts val="0"/>
              </a:spcBef>
              <a:buFont typeface="Wingdings" pitchFamily="2" charset="2"/>
              <a:buNone/>
            </a:pPr>
            <a:r>
              <a:rPr lang="en-US" sz="2200" b="0" smtClean="0">
                <a:solidFill>
                  <a:srgbClr val="000000"/>
                </a:solidFill>
              </a:rPr>
              <a:t>		printf("\nNhap a%d = ", i);</a:t>
            </a:r>
          </a:p>
          <a:p>
            <a:pPr marL="342900" indent="-342900">
              <a:lnSpc>
                <a:spcPct val="110000"/>
              </a:lnSpc>
              <a:spcBef>
                <a:spcPts val="0"/>
              </a:spcBef>
              <a:buFont typeface="Wingdings" pitchFamily="2" charset="2"/>
              <a:buNone/>
            </a:pPr>
            <a:r>
              <a:rPr lang="en-US" sz="2200" b="0" smtClean="0">
                <a:solidFill>
                  <a:srgbClr val="000000"/>
                </a:solidFill>
              </a:rPr>
              <a:t>		scanf("%d", &amp;a[i]);</a:t>
            </a:r>
          </a:p>
          <a:p>
            <a:pPr marL="342900" indent="-342900">
              <a:lnSpc>
                <a:spcPct val="110000"/>
              </a:lnSpc>
              <a:spcBef>
                <a:spcPts val="0"/>
              </a:spcBef>
              <a:buFont typeface="Wingdings" pitchFamily="2" charset="2"/>
              <a:buNone/>
            </a:pPr>
            <a:r>
              <a:rPr lang="en-US" sz="2200" b="0" smtClean="0">
                <a:solidFill>
                  <a:srgbClr val="000000"/>
                </a:solidFill>
              </a:rPr>
              <a:t>	}</a:t>
            </a:r>
          </a:p>
          <a:p>
            <a:pPr marL="342900" indent="-342900">
              <a:lnSpc>
                <a:spcPct val="110000"/>
              </a:lnSpc>
              <a:spcBef>
                <a:spcPts val="0"/>
              </a:spcBef>
              <a:buFont typeface="Wingdings" pitchFamily="2" charset="2"/>
              <a:buNone/>
            </a:pPr>
            <a:r>
              <a:rPr lang="en-US" sz="2200" b="0" smtClean="0">
                <a:solidFill>
                  <a:srgbClr val="000000"/>
                </a:solidFill>
              </a:rPr>
              <a:t>	printf("\nBan vua nhap 4 so:");</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for </a:t>
            </a:r>
            <a:r>
              <a:rPr lang="en-US" sz="2200" b="0" smtClean="0">
                <a:solidFill>
                  <a:srgbClr val="000000"/>
                </a:solidFill>
              </a:rPr>
              <a:t>(i=0; i&lt;4; i++){</a:t>
            </a:r>
          </a:p>
          <a:p>
            <a:pPr marL="342900" indent="-342900">
              <a:lnSpc>
                <a:spcPct val="110000"/>
              </a:lnSpc>
              <a:spcBef>
                <a:spcPts val="0"/>
              </a:spcBef>
              <a:buFont typeface="Wingdings" pitchFamily="2" charset="2"/>
              <a:buNone/>
            </a:pPr>
            <a:r>
              <a:rPr lang="en-US" sz="2200" b="0" smtClean="0">
                <a:solidFill>
                  <a:srgbClr val="000000"/>
                </a:solidFill>
              </a:rPr>
              <a:t>		printf("%d ", a[i]);</a:t>
            </a:r>
          </a:p>
          <a:p>
            <a:pPr marL="342900" indent="-342900">
              <a:lnSpc>
                <a:spcPct val="110000"/>
              </a:lnSpc>
              <a:spcBef>
                <a:spcPts val="0"/>
              </a:spcBef>
              <a:buFont typeface="Wingdings" pitchFamily="2" charset="2"/>
              <a:buNone/>
            </a:pPr>
            <a:r>
              <a:rPr lang="en-US" sz="2200" b="0" smtClean="0">
                <a:solidFill>
                  <a:srgbClr val="000000"/>
                </a:solidFill>
              </a:rPr>
              <a:t>	}</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5</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mảng và vòng lặp for gộp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9" name="Rectangle 3"/>
          <p:cNvSpPr>
            <a:spLocks noChangeArrowheads="1"/>
          </p:cNvSpPr>
          <p:nvPr/>
        </p:nvSpPr>
        <p:spPr bwMode="auto">
          <a:xfrm>
            <a:off x="533400" y="2025868"/>
            <a:ext cx="83058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void </a:t>
            </a:r>
            <a:r>
              <a:rPr lang="en-US" sz="2400" b="0" smtClean="0">
                <a:solidFill>
                  <a:srgbClr val="000000"/>
                </a:solidFill>
              </a:rPr>
              <a:t>main()</a:t>
            </a:r>
          </a:p>
          <a:p>
            <a:pPr marL="342900" indent="-342900">
              <a:lnSpc>
                <a:spcPct val="110000"/>
              </a:lnSpc>
              <a:spcBef>
                <a:spcPts val="0"/>
              </a:spcBef>
              <a:buFont typeface="Wingdings" pitchFamily="2" charset="2"/>
              <a:buNone/>
            </a:pPr>
            <a:r>
              <a:rPr lang="en-US" sz="2400" b="0" smtClean="0">
                <a:solidFill>
                  <a:srgbClr val="000000"/>
                </a:solidFill>
              </a:rPr>
              <a:t>{</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a[4], i;</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for</a:t>
            </a:r>
            <a:r>
              <a:rPr lang="en-US" sz="2400" b="0" smtClean="0">
                <a:solidFill>
                  <a:srgbClr val="000000"/>
                </a:solidFill>
              </a:rPr>
              <a:t> (i=0; i&lt;4; i++)</a:t>
            </a:r>
          </a:p>
          <a:p>
            <a:pPr marL="342900" indent="-342900">
              <a:lnSpc>
                <a:spcPct val="110000"/>
              </a:lnSpc>
              <a:spcBef>
                <a:spcPts val="0"/>
              </a:spcBef>
              <a:buFont typeface="Wingdings" pitchFamily="2" charset="2"/>
              <a:buNone/>
            </a:pPr>
            <a:r>
              <a:rPr lang="en-US" sz="2400" b="0" smtClean="0">
                <a:solidFill>
                  <a:srgbClr val="000000"/>
                </a:solidFill>
              </a:rPr>
              <a:t>	{</a:t>
            </a:r>
          </a:p>
          <a:p>
            <a:pPr marL="342900" indent="-342900">
              <a:lnSpc>
                <a:spcPct val="110000"/>
              </a:lnSpc>
              <a:spcBef>
                <a:spcPts val="0"/>
              </a:spcBef>
              <a:buFont typeface="Wingdings" pitchFamily="2" charset="2"/>
              <a:buNone/>
            </a:pPr>
            <a:r>
              <a:rPr lang="en-US" sz="2400" b="0" smtClean="0">
                <a:solidFill>
                  <a:srgbClr val="000000"/>
                </a:solidFill>
              </a:rPr>
              <a:t>		printf("\nNhap a%d = ", i);</a:t>
            </a:r>
          </a:p>
          <a:p>
            <a:pPr marL="342900" indent="-342900">
              <a:lnSpc>
                <a:spcPct val="110000"/>
              </a:lnSpc>
              <a:spcBef>
                <a:spcPts val="0"/>
              </a:spcBef>
              <a:buFont typeface="Wingdings" pitchFamily="2" charset="2"/>
              <a:buNone/>
            </a:pPr>
            <a:r>
              <a:rPr lang="en-US" sz="2400" b="0" smtClean="0">
                <a:solidFill>
                  <a:srgbClr val="000000"/>
                </a:solidFill>
              </a:rPr>
              <a:t>		scanf("%d", &amp;a[i]);</a:t>
            </a:r>
          </a:p>
          <a:p>
            <a:pPr marL="342900" indent="-342900">
              <a:lnSpc>
                <a:spcPct val="110000"/>
              </a:lnSpc>
              <a:spcBef>
                <a:spcPts val="0"/>
              </a:spcBef>
              <a:buFont typeface="Wingdings" pitchFamily="2" charset="2"/>
              <a:buNone/>
            </a:pPr>
            <a:r>
              <a:rPr lang="en-US" sz="2400" b="0" smtClean="0">
                <a:solidFill>
                  <a:srgbClr val="000000"/>
                </a:solidFill>
              </a:rPr>
              <a:t>		printf("%d ", a[i]);</a:t>
            </a:r>
          </a:p>
          <a:p>
            <a:pPr marL="342900" indent="-342900">
              <a:lnSpc>
                <a:spcPct val="110000"/>
              </a:lnSpc>
              <a:spcBef>
                <a:spcPts val="0"/>
              </a:spcBef>
              <a:buFont typeface="Wingdings" pitchFamily="2" charset="2"/>
              <a:buNone/>
            </a:pPr>
            <a:r>
              <a:rPr lang="en-US" sz="2400" b="0" smtClean="0">
                <a:solidFill>
                  <a:srgbClr val="000000"/>
                </a:solidFill>
              </a:rPr>
              <a:t>	}</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6</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2743200" cy="269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133600"/>
            <a:ext cx="4356538"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2138" y="4393817"/>
            <a:ext cx="434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barn(inVertical)">
                                      <p:cBhvr>
                                        <p:cTn id="18" dur="500"/>
                                        <p:tgtEl>
                                          <p:spTgt spid="3075"/>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076"/>
                                        </p:tgtEl>
                                        <p:attrNameLst>
                                          <p:attrName>style.visibility</p:attrName>
                                        </p:attrNameLst>
                                      </p:cBhvr>
                                      <p:to>
                                        <p:strVal val="visible"/>
                                      </p:to>
                                    </p:set>
                                    <p:animEffect transition="in" filter="circle(in)">
                                      <p:cBhvr>
                                        <p:cTn id="23"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7</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file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49786"/>
            <a:ext cx="4252016" cy="264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224" y="2130736"/>
            <a:ext cx="4128976" cy="266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4876800"/>
            <a:ext cx="29337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arn(inVertical)">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circle(in)">
                                      <p:cBhvr>
                                        <p:cTn id="18" dur="2000"/>
                                        <p:tgtEl>
                                          <p:spTgt spid="2051"/>
                                        </p:tgtEl>
                                      </p:cBhvr>
                                    </p:animEffect>
                                  </p:childTnLst>
                                </p:cTn>
                              </p:par>
                            </p:childTnLst>
                          </p:cTn>
                        </p:par>
                        <p:par>
                          <p:cTn id="19" fill="hold">
                            <p:stCondLst>
                              <p:cond delay="2000"/>
                            </p:stCondLst>
                            <p:childTnLst>
                              <p:par>
                                <p:cTn id="20" presetID="16" presetClass="entr" presetSubtype="21" fill="hold" nodeType="after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barn(inVertical)">
                                      <p:cBhvr>
                                        <p:cTn id="2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Lịch sử ngôn ngữ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pic>
        <p:nvPicPr>
          <p:cNvPr id="8" name="Picture 4"/>
          <p:cNvPicPr>
            <a:picLocks noGrp="1" noChangeAspect="1" noChangeArrowheads="1"/>
          </p:cNvPicPr>
          <p:nvPr>
            <p:ph idx="1"/>
          </p:nvPr>
        </p:nvPicPr>
        <p:blipFill>
          <a:blip r:embed="rId3" cstate="print"/>
          <a:srcRect/>
          <a:stretch>
            <a:fillRect/>
          </a:stretch>
        </p:blipFill>
        <p:spPr>
          <a:xfrm>
            <a:off x="418397" y="1364606"/>
            <a:ext cx="8344603" cy="5188594"/>
          </a:xfrm>
          <a:noFill/>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Lịch sử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85000"/>
                    <a:lumOff val="15000"/>
                  </a:schemeClr>
                </a:solidFill>
                <a:latin typeface="Arial" pitchFamily="34" charset="0"/>
                <a:cs typeface="Arial" pitchFamily="34" charset="0"/>
              </a:rPr>
              <a:t>Mở rộng của </a:t>
            </a:r>
            <a:r>
              <a:rPr lang="vi-VN" smtClean="0">
                <a:solidFill>
                  <a:srgbClr val="FF0000"/>
                </a:solidFill>
                <a:latin typeface="Arial" pitchFamily="34" charset="0"/>
                <a:cs typeface="Arial" pitchFamily="34" charset="0"/>
              </a:rPr>
              <a:t>C</a:t>
            </a:r>
          </a:p>
          <a:p>
            <a:pPr algn="just">
              <a:lnSpc>
                <a:spcPct val="130000"/>
              </a:lnSpc>
              <a:spcBef>
                <a:spcPts val="300"/>
              </a:spcBef>
              <a:spcAft>
                <a:spcPts val="300"/>
              </a:spcAft>
              <a:buFont typeface="Wingdings" pitchFamily="2" charset="2"/>
              <a:buChar char="v"/>
            </a:pPr>
            <a:r>
              <a:rPr lang="vi-VN" smtClean="0">
                <a:solidFill>
                  <a:schemeClr val="tx1">
                    <a:lumMod val="85000"/>
                    <a:lumOff val="15000"/>
                  </a:schemeClr>
                </a:solidFill>
                <a:latin typeface="Arial" pitchFamily="34" charset="0"/>
                <a:cs typeface="Arial" pitchFamily="34" charset="0"/>
              </a:rPr>
              <a:t>Đầu thập niên </a:t>
            </a:r>
            <a:r>
              <a:rPr lang="vi-VN" smtClean="0">
                <a:solidFill>
                  <a:srgbClr val="0070C0"/>
                </a:solidFill>
                <a:latin typeface="Arial" pitchFamily="34" charset="0"/>
                <a:cs typeface="Arial" pitchFamily="34" charset="0"/>
              </a:rPr>
              <a:t>1980</a:t>
            </a:r>
            <a:r>
              <a:rPr lang="vi-VN" smtClean="0">
                <a:solidFill>
                  <a:schemeClr val="tx1">
                    <a:lumMod val="85000"/>
                    <a:lumOff val="15000"/>
                  </a:schemeClr>
                </a:solidFill>
                <a:latin typeface="Arial" pitchFamily="34" charset="0"/>
                <a:cs typeface="Arial" pitchFamily="34" charset="0"/>
              </a:rPr>
              <a:t>: Bjarne Stroustrup (Bell Laboratories)</a:t>
            </a:r>
          </a:p>
          <a:p>
            <a:pPr algn="just">
              <a:lnSpc>
                <a:spcPct val="130000"/>
              </a:lnSpc>
              <a:spcBef>
                <a:spcPts val="300"/>
              </a:spcBef>
              <a:spcAft>
                <a:spcPts val="300"/>
              </a:spcAft>
              <a:buFont typeface="Wingdings" pitchFamily="2" charset="2"/>
              <a:buChar char="v"/>
            </a:pPr>
            <a:r>
              <a:rPr lang="vi-VN" smtClean="0">
                <a:solidFill>
                  <a:schemeClr val="tx1">
                    <a:lumMod val="85000"/>
                    <a:lumOff val="15000"/>
                  </a:schemeClr>
                </a:solidFill>
                <a:latin typeface="Arial" pitchFamily="34" charset="0"/>
                <a:cs typeface="Arial" pitchFamily="34" charset="0"/>
              </a:rPr>
              <a:t>Cung cấp khả năng lập trình hướng đối tượng</a:t>
            </a:r>
            <a:endParaRPr lang="en-US" smtClean="0">
              <a:solidFill>
                <a:schemeClr val="tx1">
                  <a:lumMod val="85000"/>
                  <a:lumOff val="1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00B050"/>
                </a:solidFill>
                <a:latin typeface="Arial" pitchFamily="34" charset="0"/>
                <a:cs typeface="Arial" pitchFamily="34" charset="0"/>
              </a:rPr>
              <a:t>Ngôn ngữ lai</a:t>
            </a:r>
            <a:endParaRPr lang="en-US" smtClean="0">
              <a:solidFill>
                <a:srgbClr val="00B05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pic>
        <p:nvPicPr>
          <p:cNvPr id="4098" name="Picture 2" descr="http://katatunix.files.wordpress.com/2013/08/cdt_icon72dp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495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Môi trường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1" y="1447800"/>
            <a:ext cx="3730624" cy="5029200"/>
          </a:xfrm>
        </p:spPr>
        <p:txBody>
          <a:bodyPr>
            <a:normAutofit/>
          </a:bodyPr>
          <a:lstStyle/>
          <a:p>
            <a:pPr algn="just">
              <a:spcBef>
                <a:spcPts val="0"/>
              </a:spcBef>
              <a:buFont typeface="Wingdings" pitchFamily="2" charset="2"/>
              <a:buChar char="v"/>
            </a:pPr>
            <a:r>
              <a:rPr lang="en-US" smtClean="0">
                <a:solidFill>
                  <a:srgbClr val="0000FF"/>
                </a:solidFill>
                <a:latin typeface="Arial" pitchFamily="34" charset="0"/>
                <a:cs typeface="Arial" pitchFamily="34" charset="0"/>
              </a:rPr>
              <a:t>Biên dịch và thực thi chương trình C++:</a:t>
            </a:r>
          </a:p>
          <a:p>
            <a:pPr lvl="1" algn="just">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Edit</a:t>
            </a:r>
          </a:p>
          <a:p>
            <a:pPr lvl="1" algn="just">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Preprocess</a:t>
            </a:r>
          </a:p>
          <a:p>
            <a:pPr lvl="1" algn="just">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Compile</a:t>
            </a:r>
          </a:p>
          <a:p>
            <a:pPr lvl="1" algn="just">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Link</a:t>
            </a:r>
          </a:p>
          <a:p>
            <a:pPr lvl="1" algn="just">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Load</a:t>
            </a:r>
          </a:p>
          <a:p>
            <a:pPr lvl="1" algn="just">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Execute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grpSp>
        <p:nvGrpSpPr>
          <p:cNvPr id="7" name="Group 157"/>
          <p:cNvGrpSpPr>
            <a:grpSpLocks/>
          </p:cNvGrpSpPr>
          <p:nvPr/>
        </p:nvGrpSpPr>
        <p:grpSpPr bwMode="auto">
          <a:xfrm>
            <a:off x="4259262" y="1285875"/>
            <a:ext cx="4656138" cy="5572125"/>
            <a:chOff x="2638" y="762"/>
            <a:chExt cx="2933" cy="3510"/>
          </a:xfrm>
        </p:grpSpPr>
        <p:sp>
          <p:nvSpPr>
            <p:cNvPr id="8" name="Freeform 5"/>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9" name="Freeform 6"/>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0" name="Freeform 7"/>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1"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Loader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12" name="Freeform 9"/>
            <p:cNvSpPr>
              <a:spLocks/>
            </p:cNvSpPr>
            <p:nvPr/>
          </p:nvSpPr>
          <p:spPr bwMode="auto">
            <a:xfrm>
              <a:off x="3396" y="912"/>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3" name="Freeform 10"/>
            <p:cNvSpPr>
              <a:spLocks/>
            </p:cNvSpPr>
            <p:nvPr/>
          </p:nvSpPr>
          <p:spPr bwMode="auto">
            <a:xfrm>
              <a:off x="3396" y="130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4" name="Freeform 11"/>
            <p:cNvSpPr>
              <a:spLocks/>
            </p:cNvSpPr>
            <p:nvPr/>
          </p:nvSpPr>
          <p:spPr bwMode="auto">
            <a:xfrm>
              <a:off x="3396" y="252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15"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6" name="Freeform 13"/>
            <p:cNvSpPr>
              <a:spLocks/>
            </p:cNvSpPr>
            <p:nvPr/>
          </p:nvSpPr>
          <p:spPr bwMode="auto">
            <a:xfrm>
              <a:off x="3396" y="3533"/>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17" name="Group 14"/>
            <p:cNvGrpSpPr>
              <a:grpSpLocks/>
            </p:cNvGrpSpPr>
            <p:nvPr/>
          </p:nvGrpSpPr>
          <p:grpSpPr bwMode="auto">
            <a:xfrm>
              <a:off x="4260" y="2304"/>
              <a:ext cx="108" cy="960"/>
              <a:chOff x="0" y="0"/>
              <a:chExt cx="19999" cy="19999"/>
            </a:xfrm>
          </p:grpSpPr>
          <p:sp>
            <p:nvSpPr>
              <p:cNvPr id="152" name="Arc 15"/>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3" name="Arc 16"/>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4" name="Arc 17"/>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5" name="Arc 18"/>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8" name="Group 19"/>
            <p:cNvGrpSpPr>
              <a:grpSpLocks/>
            </p:cNvGrpSpPr>
            <p:nvPr/>
          </p:nvGrpSpPr>
          <p:grpSpPr bwMode="auto">
            <a:xfrm>
              <a:off x="4260" y="3312"/>
              <a:ext cx="108" cy="960"/>
              <a:chOff x="0" y="0"/>
              <a:chExt cx="19999" cy="19999"/>
            </a:xfrm>
          </p:grpSpPr>
          <p:sp>
            <p:nvSpPr>
              <p:cNvPr id="148" name="Arc 20"/>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9" name="Arc 21"/>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0" name="Arc 22"/>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1" name="Arc 23"/>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9" name="Group 24"/>
            <p:cNvGrpSpPr>
              <a:grpSpLocks/>
            </p:cNvGrpSpPr>
            <p:nvPr/>
          </p:nvGrpSpPr>
          <p:grpSpPr bwMode="auto">
            <a:xfrm>
              <a:off x="4260" y="768"/>
              <a:ext cx="108" cy="288"/>
              <a:chOff x="0" y="0"/>
              <a:chExt cx="19999" cy="20001"/>
            </a:xfrm>
          </p:grpSpPr>
          <p:sp>
            <p:nvSpPr>
              <p:cNvPr id="144" name="Arc 25"/>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5" name="Arc 26"/>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6" name="Arc 27"/>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7" name="Arc 28"/>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20" name="Arc 29"/>
            <p:cNvSpPr>
              <a:spLocks/>
            </p:cNvSpPr>
            <p:nvPr/>
          </p:nvSpPr>
          <p:spPr bwMode="auto">
            <a:xfrm>
              <a:off x="4260" y="115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1" name="Arc 30"/>
            <p:cNvSpPr>
              <a:spLocks/>
            </p:cNvSpPr>
            <p:nvPr/>
          </p:nvSpPr>
          <p:spPr bwMode="auto">
            <a:xfrm flipV="1">
              <a:off x="4260" y="137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2" name="Arc 31"/>
            <p:cNvSpPr>
              <a:spLocks/>
            </p:cNvSpPr>
            <p:nvPr/>
          </p:nvSpPr>
          <p:spPr bwMode="auto">
            <a:xfrm flipH="1">
              <a:off x="4314" y="1299"/>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3" name="Arc 32"/>
            <p:cNvSpPr>
              <a:spLocks/>
            </p:cNvSpPr>
            <p:nvPr/>
          </p:nvSpPr>
          <p:spPr bwMode="auto">
            <a:xfrm flipH="1" flipV="1">
              <a:off x="4314" y="122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4"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Program is created in</a:t>
              </a:r>
            </a:p>
            <a:p>
              <a:pPr algn="just" eaLnBrk="0" hangingPunct="0">
                <a:spcBef>
                  <a:spcPct val="0"/>
                </a:spcBef>
              </a:pPr>
              <a:r>
                <a:rPr lang="en-US" sz="1200">
                  <a:solidFill>
                    <a:srgbClr val="000000"/>
                  </a:solidFill>
                  <a:latin typeface="Times" pitchFamily="18" charset="0"/>
                </a:rPr>
                <a:t>the editor and stored</a:t>
              </a:r>
            </a:p>
            <a:p>
              <a:pPr algn="just" eaLnBrk="0" hangingPunct="0">
                <a:spcBef>
                  <a:spcPct val="0"/>
                </a:spcBef>
              </a:pPr>
              <a:r>
                <a:rPr lang="en-US" sz="1200">
                  <a:solidFill>
                    <a:srgbClr val="000000"/>
                  </a:solidFill>
                  <a:latin typeface="Times" pitchFamily="18" charset="0"/>
                </a:rPr>
                <a:t>on disk.</a:t>
              </a:r>
            </a:p>
            <a:p>
              <a:pPr algn="l" eaLnBrk="0" hangingPunct="0">
                <a:spcBef>
                  <a:spcPct val="0"/>
                </a:spcBef>
              </a:pPr>
              <a:endParaRPr lang="en-US" sz="1200">
                <a:latin typeface="Times New Roman" pitchFamily="18" charset="0"/>
              </a:endParaRPr>
            </a:p>
          </p:txBody>
        </p:sp>
        <p:sp>
          <p:nvSpPr>
            <p:cNvPr id="25"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Preprocessor program</a:t>
              </a:r>
            </a:p>
            <a:p>
              <a:pPr algn="just" eaLnBrk="0" hangingPunct="0">
                <a:spcBef>
                  <a:spcPct val="0"/>
                </a:spcBef>
              </a:pPr>
              <a:r>
                <a:rPr lang="en-US" sz="1200">
                  <a:solidFill>
                    <a:srgbClr val="000000"/>
                  </a:solidFill>
                  <a:latin typeface="Times" pitchFamily="18" charset="0"/>
                </a:rPr>
                <a:t>processes the code.</a:t>
              </a:r>
            </a:p>
            <a:p>
              <a:pPr algn="l" eaLnBrk="0" hangingPunct="0">
                <a:spcBef>
                  <a:spcPct val="0"/>
                </a:spcBef>
              </a:pPr>
              <a:endParaRPr lang="en-US" sz="1200">
                <a:latin typeface="Times New Roman" pitchFamily="18" charset="0"/>
              </a:endParaRPr>
            </a:p>
          </p:txBody>
        </p:sp>
        <p:sp>
          <p:nvSpPr>
            <p:cNvPr id="26"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Loader puts program</a:t>
              </a:r>
            </a:p>
            <a:p>
              <a:pPr algn="just" eaLnBrk="0" hangingPunct="0">
                <a:spcBef>
                  <a:spcPct val="0"/>
                </a:spcBef>
              </a:pPr>
              <a:r>
                <a:rPr lang="en-US" sz="1200">
                  <a:solidFill>
                    <a:srgbClr val="000000"/>
                  </a:solidFill>
                  <a:latin typeface="Times" pitchFamily="18" charset="0"/>
                </a:rPr>
                <a:t>in memory.</a:t>
              </a:r>
            </a:p>
            <a:p>
              <a:pPr algn="l" eaLnBrk="0" hangingPunct="0">
                <a:spcBef>
                  <a:spcPct val="0"/>
                </a:spcBef>
              </a:pPr>
              <a:endParaRPr lang="en-US" sz="1200">
                <a:latin typeface="Times New Roman" pitchFamily="18" charset="0"/>
              </a:endParaRPr>
            </a:p>
          </p:txBody>
        </p:sp>
        <p:sp>
          <p:nvSpPr>
            <p:cNvPr id="27"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CPU takes each</a:t>
              </a:r>
            </a:p>
            <a:p>
              <a:pPr algn="just" eaLnBrk="0" hangingPunct="0">
                <a:spcBef>
                  <a:spcPct val="0"/>
                </a:spcBef>
              </a:pPr>
              <a:r>
                <a:rPr lang="en-US" sz="1200">
                  <a:solidFill>
                    <a:srgbClr val="000000"/>
                  </a:solidFill>
                  <a:latin typeface="Times" pitchFamily="18" charset="0"/>
                </a:rPr>
                <a:t>instruction and</a:t>
              </a:r>
            </a:p>
            <a:p>
              <a:pPr algn="just" eaLnBrk="0" hangingPunct="0">
                <a:spcBef>
                  <a:spcPct val="0"/>
                </a:spcBef>
              </a:pPr>
              <a:r>
                <a:rPr lang="en-US" sz="1200">
                  <a:solidFill>
                    <a:srgbClr val="000000"/>
                  </a:solidFill>
                  <a:latin typeface="Times" pitchFamily="18" charset="0"/>
                </a:rPr>
                <a:t>executes it, possibly</a:t>
              </a:r>
            </a:p>
            <a:p>
              <a:pPr algn="just" eaLnBrk="0" hangingPunct="0">
                <a:spcBef>
                  <a:spcPct val="0"/>
                </a:spcBef>
              </a:pPr>
              <a:r>
                <a:rPr lang="en-US" sz="1200">
                  <a:solidFill>
                    <a:srgbClr val="000000"/>
                  </a:solidFill>
                  <a:latin typeface="Times" pitchFamily="18" charset="0"/>
                </a:rPr>
                <a:t>storing new data</a:t>
              </a:r>
            </a:p>
            <a:p>
              <a:pPr algn="just" eaLnBrk="0" hangingPunct="0">
                <a:spcBef>
                  <a:spcPct val="0"/>
                </a:spcBef>
              </a:pPr>
              <a:r>
                <a:rPr lang="en-US" sz="1200">
                  <a:solidFill>
                    <a:srgbClr val="000000"/>
                  </a:solidFill>
                  <a:latin typeface="Times" pitchFamily="18" charset="0"/>
                </a:rPr>
                <a:t>values as the program</a:t>
              </a:r>
            </a:p>
            <a:p>
              <a:pPr algn="just" eaLnBrk="0" hangingPunct="0">
                <a:spcBef>
                  <a:spcPct val="0"/>
                </a:spcBef>
              </a:pPr>
              <a:r>
                <a:rPr lang="en-US" sz="1200">
                  <a:solidFill>
                    <a:srgbClr val="000000"/>
                  </a:solidFill>
                  <a:latin typeface="Times" pitchFamily="18" charset="0"/>
                </a:rPr>
                <a:t>executes.</a:t>
              </a:r>
            </a:p>
            <a:p>
              <a:pPr algn="l" eaLnBrk="0" hangingPunct="0">
                <a:spcBef>
                  <a:spcPct val="0"/>
                </a:spcBef>
              </a:pPr>
              <a:endParaRPr lang="en-US" sz="1200">
                <a:latin typeface="Times New Roman" pitchFamily="18" charset="0"/>
              </a:endParaRPr>
            </a:p>
          </p:txBody>
        </p:sp>
        <p:sp>
          <p:nvSpPr>
            <p:cNvPr id="28" name="Freeform 37"/>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9"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Compiler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30" name="Freeform 39"/>
            <p:cNvSpPr>
              <a:spLocks/>
            </p:cNvSpPr>
            <p:nvPr/>
          </p:nvSpPr>
          <p:spPr bwMode="auto">
            <a:xfrm>
              <a:off x="3396" y="1689"/>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31" name="Group 40"/>
            <p:cNvGrpSpPr>
              <a:grpSpLocks/>
            </p:cNvGrpSpPr>
            <p:nvPr/>
          </p:nvGrpSpPr>
          <p:grpSpPr bwMode="auto">
            <a:xfrm>
              <a:off x="4260" y="1538"/>
              <a:ext cx="108" cy="288"/>
              <a:chOff x="0" y="0"/>
              <a:chExt cx="19999" cy="20001"/>
            </a:xfrm>
          </p:grpSpPr>
          <p:sp>
            <p:nvSpPr>
              <p:cNvPr id="140" name="Arc 41"/>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1" name="Arc 42"/>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2" name="Arc 43"/>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3" name="Arc 44"/>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32"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Compiler creates</a:t>
              </a:r>
            </a:p>
            <a:p>
              <a:pPr algn="just" eaLnBrk="0" hangingPunct="0">
                <a:spcBef>
                  <a:spcPct val="0"/>
                </a:spcBef>
              </a:pPr>
              <a:r>
                <a:rPr lang="en-US" sz="1200">
                  <a:solidFill>
                    <a:srgbClr val="000000"/>
                  </a:solidFill>
                  <a:latin typeface="Times" pitchFamily="18" charset="0"/>
                </a:rPr>
                <a:t>object code and stores</a:t>
              </a:r>
            </a:p>
            <a:p>
              <a:pPr algn="just" eaLnBrk="0" hangingPunct="0">
                <a:spcBef>
                  <a:spcPct val="0"/>
                </a:spcBef>
              </a:pPr>
              <a:r>
                <a:rPr lang="en-US" sz="1200">
                  <a:solidFill>
                    <a:srgbClr val="000000"/>
                  </a:solidFill>
                  <a:latin typeface="Times" pitchFamily="18" charset="0"/>
                </a:rPr>
                <a:t>it on disk.</a:t>
              </a:r>
            </a:p>
            <a:p>
              <a:pPr algn="l" eaLnBrk="0" hangingPunct="0">
                <a:spcBef>
                  <a:spcPct val="0"/>
                </a:spcBef>
              </a:pPr>
              <a:endParaRPr lang="en-US" sz="1200">
                <a:latin typeface="Times New Roman" pitchFamily="18" charset="0"/>
              </a:endParaRPr>
            </a:p>
          </p:txBody>
        </p:sp>
        <p:sp>
          <p:nvSpPr>
            <p:cNvPr id="33" name="Freeform 46"/>
            <p:cNvSpPr>
              <a:spLocks/>
            </p:cNvSpPr>
            <p:nvPr/>
          </p:nvSpPr>
          <p:spPr bwMode="auto">
            <a:xfrm>
              <a:off x="3396" y="2072"/>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34" name="Arc 47"/>
            <p:cNvSpPr>
              <a:spLocks/>
            </p:cNvSpPr>
            <p:nvPr/>
          </p:nvSpPr>
          <p:spPr bwMode="auto">
            <a:xfrm>
              <a:off x="4260" y="192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5" name="Arc 48"/>
            <p:cNvSpPr>
              <a:spLocks/>
            </p:cNvSpPr>
            <p:nvPr/>
          </p:nvSpPr>
          <p:spPr bwMode="auto">
            <a:xfrm flipV="1">
              <a:off x="4260" y="213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6" name="Arc 49"/>
            <p:cNvSpPr>
              <a:spLocks/>
            </p:cNvSpPr>
            <p:nvPr/>
          </p:nvSpPr>
          <p:spPr bwMode="auto">
            <a:xfrm flipH="1">
              <a:off x="4314" y="206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7" name="Arc 50"/>
            <p:cNvSpPr>
              <a:spLocks/>
            </p:cNvSpPr>
            <p:nvPr/>
          </p:nvSpPr>
          <p:spPr bwMode="auto">
            <a:xfrm flipH="1" flipV="1">
              <a:off x="4314" y="1993"/>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8"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Linker links the object</a:t>
              </a:r>
            </a:p>
            <a:p>
              <a:pPr algn="just" eaLnBrk="0" hangingPunct="0">
                <a:spcBef>
                  <a:spcPct val="0"/>
                </a:spcBef>
              </a:pPr>
              <a:r>
                <a:rPr lang="en-US" sz="1200">
                  <a:solidFill>
                    <a:srgbClr val="000000"/>
                  </a:solidFill>
                  <a:latin typeface="Times" pitchFamily="18" charset="0"/>
                </a:rPr>
                <a:t>code with the libraries,</a:t>
              </a:r>
            </a:p>
            <a:p>
              <a:pPr algn="just" eaLnBrk="0" hangingPunct="0">
                <a:spcBef>
                  <a:spcPct val="0"/>
                </a:spcBef>
              </a:pPr>
              <a:r>
                <a:rPr lang="en-US" sz="1200">
                  <a:solidFill>
                    <a:srgbClr val="000000"/>
                  </a:solidFill>
                  <a:latin typeface="Times" pitchFamily="18" charset="0"/>
                </a:rPr>
                <a:t>creates </a:t>
              </a:r>
              <a:r>
                <a:rPr lang="en-US" sz="1200">
                  <a:solidFill>
                    <a:srgbClr val="000000"/>
                  </a:solidFill>
                  <a:latin typeface="Courier New" pitchFamily="49" charset="0"/>
                  <a:cs typeface="Courier New" pitchFamily="49" charset="0"/>
                </a:rPr>
                <a:t>a.out</a:t>
              </a:r>
              <a:r>
                <a:rPr lang="en-US" sz="1200">
                  <a:solidFill>
                    <a:srgbClr val="000000"/>
                  </a:solidFill>
                  <a:latin typeface="Times" pitchFamily="18" charset="0"/>
                </a:rPr>
                <a:t> and</a:t>
              </a:r>
            </a:p>
            <a:p>
              <a:pPr algn="just" eaLnBrk="0" hangingPunct="0">
                <a:spcBef>
                  <a:spcPct val="0"/>
                </a:spcBef>
              </a:pPr>
              <a:r>
                <a:rPr lang="en-US" sz="1200">
                  <a:solidFill>
                    <a:srgbClr val="000000"/>
                  </a:solidFill>
                  <a:latin typeface="Times" pitchFamily="18" charset="0"/>
                </a:rPr>
                <a:t>stores it on disk</a:t>
              </a:r>
            </a:p>
            <a:p>
              <a:pPr algn="l" eaLnBrk="0" hangingPunct="0">
                <a:spcBef>
                  <a:spcPct val="0"/>
                </a:spcBef>
              </a:pPr>
              <a:endParaRPr lang="en-US" sz="1200">
                <a:latin typeface="Times New Roman" pitchFamily="18" charset="0"/>
                <a:cs typeface="Courier New" pitchFamily="49" charset="0"/>
              </a:endParaRPr>
            </a:p>
          </p:txBody>
        </p:sp>
        <p:grpSp>
          <p:nvGrpSpPr>
            <p:cNvPr id="39" name="Group 52"/>
            <p:cNvGrpSpPr>
              <a:grpSpLocks/>
            </p:cNvGrpSpPr>
            <p:nvPr/>
          </p:nvGrpSpPr>
          <p:grpSpPr bwMode="auto">
            <a:xfrm>
              <a:off x="2638" y="762"/>
              <a:ext cx="756" cy="288"/>
              <a:chOff x="0" y="0"/>
              <a:chExt cx="20000" cy="20000"/>
            </a:xfrm>
          </p:grpSpPr>
          <p:sp>
            <p:nvSpPr>
              <p:cNvPr id="137" name="Freeform 53"/>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38" name="Freeform 5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9"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Editor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nvGrpSpPr>
            <p:cNvPr id="40" name="Group 56"/>
            <p:cNvGrpSpPr>
              <a:grpSpLocks/>
            </p:cNvGrpSpPr>
            <p:nvPr/>
          </p:nvGrpSpPr>
          <p:grpSpPr bwMode="auto">
            <a:xfrm>
              <a:off x="2638" y="1161"/>
              <a:ext cx="756" cy="288"/>
              <a:chOff x="0" y="0"/>
              <a:chExt cx="20000" cy="20000"/>
            </a:xfrm>
          </p:grpSpPr>
          <p:sp>
            <p:nvSpPr>
              <p:cNvPr id="133" name="Freeform 57"/>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4" name="Group 58"/>
              <p:cNvGrpSpPr>
                <a:grpSpLocks/>
              </p:cNvGrpSpPr>
              <p:nvPr/>
            </p:nvGrpSpPr>
            <p:grpSpPr bwMode="auto">
              <a:xfrm>
                <a:off x="0" y="0"/>
                <a:ext cx="20000" cy="20000"/>
                <a:chOff x="0" y="0"/>
                <a:chExt cx="20000" cy="20000"/>
              </a:xfrm>
            </p:grpSpPr>
            <p:sp>
              <p:nvSpPr>
                <p:cNvPr id="135" name="Freeform 59"/>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6"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Preprocessor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1" name="Group 61"/>
            <p:cNvGrpSpPr>
              <a:grpSpLocks/>
            </p:cNvGrpSpPr>
            <p:nvPr/>
          </p:nvGrpSpPr>
          <p:grpSpPr bwMode="auto">
            <a:xfrm>
              <a:off x="2638" y="1928"/>
              <a:ext cx="756" cy="288"/>
              <a:chOff x="0" y="0"/>
              <a:chExt cx="20000" cy="20000"/>
            </a:xfrm>
          </p:grpSpPr>
          <p:sp>
            <p:nvSpPr>
              <p:cNvPr id="129" name="Freeform 62"/>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0" name="Group 63"/>
              <p:cNvGrpSpPr>
                <a:grpSpLocks/>
              </p:cNvGrpSpPr>
              <p:nvPr/>
            </p:nvGrpSpPr>
            <p:grpSpPr bwMode="auto">
              <a:xfrm>
                <a:off x="0" y="0"/>
                <a:ext cx="20000" cy="20000"/>
                <a:chOff x="0" y="0"/>
                <a:chExt cx="20000" cy="20000"/>
              </a:xfrm>
            </p:grpSpPr>
            <p:sp>
              <p:nvSpPr>
                <p:cNvPr id="131" name="Freeform 6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2"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Linker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2" name="Group 66"/>
            <p:cNvGrpSpPr>
              <a:grpSpLocks/>
            </p:cNvGrpSpPr>
            <p:nvPr/>
          </p:nvGrpSpPr>
          <p:grpSpPr bwMode="auto">
            <a:xfrm>
              <a:off x="2638" y="3389"/>
              <a:ext cx="756" cy="288"/>
              <a:chOff x="0" y="0"/>
              <a:chExt cx="20000" cy="20000"/>
            </a:xfrm>
          </p:grpSpPr>
          <p:grpSp>
            <p:nvGrpSpPr>
              <p:cNvPr id="123" name="Group 67"/>
              <p:cNvGrpSpPr>
                <a:grpSpLocks/>
              </p:cNvGrpSpPr>
              <p:nvPr/>
            </p:nvGrpSpPr>
            <p:grpSpPr bwMode="auto">
              <a:xfrm>
                <a:off x="0" y="0"/>
                <a:ext cx="20000" cy="20000"/>
                <a:chOff x="0" y="0"/>
                <a:chExt cx="20000" cy="20000"/>
              </a:xfrm>
            </p:grpSpPr>
            <p:sp>
              <p:nvSpPr>
                <p:cNvPr id="127" name="Freeform 68"/>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8"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pPr algn="l">
                    <a:spcBef>
                      <a:spcPct val="0"/>
                    </a:spcBef>
                  </a:pPr>
                  <a:r>
                    <a:rPr lang="en-US" sz="1200" b="0">
                      <a:latin typeface="Times New Roman" pitchFamily="18" charset="0"/>
                    </a:rPr>
                    <a:t> </a:t>
                  </a:r>
                </a:p>
                <a:p>
                  <a:pPr algn="l" eaLnBrk="0" hangingPunct="0">
                    <a:spcBef>
                      <a:spcPct val="0"/>
                    </a:spcBef>
                  </a:pPr>
                  <a:endParaRPr lang="en-US" sz="2400" b="0">
                    <a:latin typeface="Times New Roman" pitchFamily="18" charset="0"/>
                  </a:endParaRPr>
                </a:p>
              </p:txBody>
            </p:sp>
          </p:grpSp>
          <p:grpSp>
            <p:nvGrpSpPr>
              <p:cNvPr id="124" name="Group 70"/>
              <p:cNvGrpSpPr>
                <a:grpSpLocks/>
              </p:cNvGrpSpPr>
              <p:nvPr/>
            </p:nvGrpSpPr>
            <p:grpSpPr bwMode="auto">
              <a:xfrm>
                <a:off x="0" y="0"/>
                <a:ext cx="20000" cy="20000"/>
                <a:chOff x="0" y="0"/>
                <a:chExt cx="20000" cy="20000"/>
              </a:xfrm>
            </p:grpSpPr>
            <p:sp>
              <p:nvSpPr>
                <p:cNvPr id="125" name="Freeform 71"/>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6"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CPU</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sp>
          <p:nvSpPr>
            <p:cNvPr id="43"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nvGrpSpPr>
            <p:cNvPr id="44" name="Group 74"/>
            <p:cNvGrpSpPr>
              <a:grpSpLocks/>
            </p:cNvGrpSpPr>
            <p:nvPr/>
          </p:nvGrpSpPr>
          <p:grpSpPr bwMode="auto">
            <a:xfrm>
              <a:off x="3720" y="3477"/>
              <a:ext cx="487" cy="764"/>
              <a:chOff x="-2" y="1"/>
              <a:chExt cx="20003" cy="19999"/>
            </a:xfrm>
          </p:grpSpPr>
          <p:sp>
            <p:nvSpPr>
              <p:cNvPr id="113"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14" name="Freeform 76"/>
              <p:cNvSpPr>
                <a:spLocks/>
              </p:cNvSpPr>
              <p:nvPr/>
            </p:nvSpPr>
            <p:spPr bwMode="auto">
              <a:xfrm>
                <a:off x="-2" y="1"/>
                <a:ext cx="19837" cy="1999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15" name="Freeform 77"/>
              <p:cNvSpPr>
                <a:spLocks/>
              </p:cNvSpPr>
              <p:nvPr/>
            </p:nvSpPr>
            <p:spPr bwMode="auto">
              <a:xfrm>
                <a:off x="35" y="22"/>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6" name="Freeform 78"/>
              <p:cNvSpPr>
                <a:spLocks/>
              </p:cNvSpPr>
              <p:nvPr/>
            </p:nvSpPr>
            <p:spPr bwMode="auto">
              <a:xfrm>
                <a:off x="35" y="2536"/>
                <a:ext cx="19966" cy="2515"/>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sp>
            <p:nvSpPr>
              <p:cNvPr id="117" name="Freeform 79"/>
              <p:cNvSpPr>
                <a:spLocks/>
              </p:cNvSpPr>
              <p:nvPr/>
            </p:nvSpPr>
            <p:spPr bwMode="auto">
              <a:xfrm>
                <a:off x="35" y="5009"/>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8" name="Freeform 80"/>
              <p:cNvSpPr>
                <a:spLocks/>
              </p:cNvSpPr>
              <p:nvPr/>
            </p:nvSpPr>
            <p:spPr bwMode="auto">
              <a:xfrm>
                <a:off x="35" y="7512"/>
                <a:ext cx="19966" cy="2494"/>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9" name="Freeform 81"/>
              <p:cNvSpPr>
                <a:spLocks/>
              </p:cNvSpPr>
              <p:nvPr/>
            </p:nvSpPr>
            <p:spPr bwMode="auto">
              <a:xfrm>
                <a:off x="35" y="10006"/>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0" name="Freeform 82"/>
              <p:cNvSpPr>
                <a:spLocks/>
              </p:cNvSpPr>
              <p:nvPr/>
            </p:nvSpPr>
            <p:spPr bwMode="auto">
              <a:xfrm>
                <a:off x="35" y="12510"/>
                <a:ext cx="19966" cy="4997"/>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21" name="Freeform 83"/>
              <p:cNvSpPr>
                <a:spLocks/>
              </p:cNvSpPr>
              <p:nvPr/>
            </p:nvSpPr>
            <p:spPr bwMode="auto">
              <a:xfrm>
                <a:off x="35" y="17507"/>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2"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nvGrpSpPr>
            <p:cNvPr id="45" name="Group 85"/>
            <p:cNvGrpSpPr>
              <a:grpSpLocks/>
            </p:cNvGrpSpPr>
            <p:nvPr/>
          </p:nvGrpSpPr>
          <p:grpSpPr bwMode="auto">
            <a:xfrm>
              <a:off x="3720" y="2477"/>
              <a:ext cx="487" cy="765"/>
              <a:chOff x="0" y="0"/>
              <a:chExt cx="20000" cy="20000"/>
            </a:xfrm>
          </p:grpSpPr>
          <p:sp>
            <p:nvSpPr>
              <p:cNvPr id="102" name="Freeform 86"/>
              <p:cNvSpPr>
                <a:spLocks/>
              </p:cNvSpPr>
              <p:nvPr/>
            </p:nvSpPr>
            <p:spPr bwMode="auto">
              <a:xfrm>
                <a:off x="0" y="0"/>
                <a:ext cx="19834" cy="1996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3" name="Freeform 87"/>
              <p:cNvSpPr>
                <a:spLocks/>
              </p:cNvSpPr>
              <p:nvPr/>
            </p:nvSpPr>
            <p:spPr bwMode="auto">
              <a:xfrm>
                <a:off x="37" y="21"/>
                <a:ext cx="19963" cy="249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4" name="Freeform 88"/>
              <p:cNvSpPr>
                <a:spLocks/>
              </p:cNvSpPr>
              <p:nvPr/>
            </p:nvSpPr>
            <p:spPr bwMode="auto">
              <a:xfrm>
                <a:off x="37" y="2531"/>
                <a:ext cx="19963" cy="2511"/>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105" name="Group 89"/>
              <p:cNvGrpSpPr>
                <a:grpSpLocks/>
              </p:cNvGrpSpPr>
              <p:nvPr/>
            </p:nvGrpSpPr>
            <p:grpSpPr bwMode="auto">
              <a:xfrm>
                <a:off x="37" y="5042"/>
                <a:ext cx="19963" cy="14958"/>
                <a:chOff x="-4" y="-1"/>
                <a:chExt cx="20008" cy="20001"/>
              </a:xfrm>
            </p:grpSpPr>
            <p:sp>
              <p:nvSpPr>
                <p:cNvPr id="106"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07" name="Freeform 91"/>
                <p:cNvSpPr>
                  <a:spLocks/>
                </p:cNvSpPr>
                <p:nvPr/>
              </p:nvSpPr>
              <p:spPr bwMode="auto">
                <a:xfrm>
                  <a:off x="-4" y="-1"/>
                  <a:ext cx="20008" cy="333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8" name="Freeform 92"/>
                <p:cNvSpPr>
                  <a:spLocks/>
                </p:cNvSpPr>
                <p:nvPr/>
              </p:nvSpPr>
              <p:spPr bwMode="auto">
                <a:xfrm>
                  <a:off x="-4" y="3329"/>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9" name="Freeform 93"/>
                <p:cNvSpPr>
                  <a:spLocks/>
                </p:cNvSpPr>
                <p:nvPr/>
              </p:nvSpPr>
              <p:spPr bwMode="auto">
                <a:xfrm>
                  <a:off x="-4" y="6657"/>
                  <a:ext cx="20008" cy="3329"/>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0" name="Freeform 94"/>
                <p:cNvSpPr>
                  <a:spLocks/>
                </p:cNvSpPr>
                <p:nvPr/>
              </p:nvSpPr>
              <p:spPr bwMode="auto">
                <a:xfrm>
                  <a:off x="-4" y="10000"/>
                  <a:ext cx="20008" cy="6672"/>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11" name="Freeform 95"/>
                <p:cNvSpPr>
                  <a:spLocks/>
                </p:cNvSpPr>
                <p:nvPr/>
              </p:nvSpPr>
              <p:spPr bwMode="auto">
                <a:xfrm>
                  <a:off x="-4" y="16672"/>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2"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grpSp>
          <p:nvGrpSpPr>
            <p:cNvPr id="46" name="Group 97"/>
            <p:cNvGrpSpPr>
              <a:grpSpLocks/>
            </p:cNvGrpSpPr>
            <p:nvPr/>
          </p:nvGrpSpPr>
          <p:grpSpPr bwMode="auto">
            <a:xfrm>
              <a:off x="3720" y="815"/>
              <a:ext cx="486" cy="195"/>
              <a:chOff x="0" y="1"/>
              <a:chExt cx="20000" cy="19999"/>
            </a:xfrm>
          </p:grpSpPr>
          <p:grpSp>
            <p:nvGrpSpPr>
              <p:cNvPr id="92" name="Group 98"/>
              <p:cNvGrpSpPr>
                <a:grpSpLocks/>
              </p:cNvGrpSpPr>
              <p:nvPr/>
            </p:nvGrpSpPr>
            <p:grpSpPr bwMode="auto">
              <a:xfrm>
                <a:off x="0" y="83"/>
                <a:ext cx="20000" cy="19917"/>
                <a:chOff x="0" y="3"/>
                <a:chExt cx="20000" cy="19997"/>
              </a:xfrm>
            </p:grpSpPr>
            <p:sp>
              <p:nvSpPr>
                <p:cNvPr id="99"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00" name="Freeform 100"/>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1"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93"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94" name="Freeform 103"/>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95" name="Freeform 104"/>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6"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97" name="Freeform 106"/>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8"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7" name="Group 108"/>
            <p:cNvGrpSpPr>
              <a:grpSpLocks/>
            </p:cNvGrpSpPr>
            <p:nvPr/>
          </p:nvGrpSpPr>
          <p:grpSpPr bwMode="auto">
            <a:xfrm>
              <a:off x="3720" y="1207"/>
              <a:ext cx="486" cy="195"/>
              <a:chOff x="0" y="1"/>
              <a:chExt cx="20000" cy="19999"/>
            </a:xfrm>
          </p:grpSpPr>
          <p:grpSp>
            <p:nvGrpSpPr>
              <p:cNvPr id="82" name="Group 109"/>
              <p:cNvGrpSpPr>
                <a:grpSpLocks/>
              </p:cNvGrpSpPr>
              <p:nvPr/>
            </p:nvGrpSpPr>
            <p:grpSpPr bwMode="auto">
              <a:xfrm>
                <a:off x="0" y="83"/>
                <a:ext cx="20000" cy="19917"/>
                <a:chOff x="0" y="3"/>
                <a:chExt cx="20000" cy="19997"/>
              </a:xfrm>
            </p:grpSpPr>
            <p:sp>
              <p:nvSpPr>
                <p:cNvPr id="89"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90" name="Freeform 111"/>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1"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83"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84" name="Freeform 114"/>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85" name="Freeform 115"/>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6"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87" name="Freeform 117"/>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8"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8" name="Group 119"/>
            <p:cNvGrpSpPr>
              <a:grpSpLocks/>
            </p:cNvGrpSpPr>
            <p:nvPr/>
          </p:nvGrpSpPr>
          <p:grpSpPr bwMode="auto">
            <a:xfrm>
              <a:off x="3720" y="1595"/>
              <a:ext cx="486" cy="195"/>
              <a:chOff x="0" y="1"/>
              <a:chExt cx="20000" cy="19999"/>
            </a:xfrm>
          </p:grpSpPr>
          <p:grpSp>
            <p:nvGrpSpPr>
              <p:cNvPr id="72" name="Group 120"/>
              <p:cNvGrpSpPr>
                <a:grpSpLocks/>
              </p:cNvGrpSpPr>
              <p:nvPr/>
            </p:nvGrpSpPr>
            <p:grpSpPr bwMode="auto">
              <a:xfrm>
                <a:off x="0" y="83"/>
                <a:ext cx="20000" cy="19917"/>
                <a:chOff x="0" y="3"/>
                <a:chExt cx="20000" cy="19997"/>
              </a:xfrm>
            </p:grpSpPr>
            <p:sp>
              <p:nvSpPr>
                <p:cNvPr id="79"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80" name="Freeform 122"/>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1"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73"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74" name="Freeform 125"/>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75" name="Freeform 126"/>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6"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77" name="Freeform 128"/>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8"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9" name="Group 130"/>
            <p:cNvGrpSpPr>
              <a:grpSpLocks/>
            </p:cNvGrpSpPr>
            <p:nvPr/>
          </p:nvGrpSpPr>
          <p:grpSpPr bwMode="auto">
            <a:xfrm>
              <a:off x="3720" y="1975"/>
              <a:ext cx="486" cy="195"/>
              <a:chOff x="0" y="1"/>
              <a:chExt cx="20000" cy="19999"/>
            </a:xfrm>
          </p:grpSpPr>
          <p:grpSp>
            <p:nvGrpSpPr>
              <p:cNvPr id="62" name="Group 131"/>
              <p:cNvGrpSpPr>
                <a:grpSpLocks/>
              </p:cNvGrpSpPr>
              <p:nvPr/>
            </p:nvGrpSpPr>
            <p:grpSpPr bwMode="auto">
              <a:xfrm>
                <a:off x="0" y="83"/>
                <a:ext cx="20000" cy="19917"/>
                <a:chOff x="0" y="3"/>
                <a:chExt cx="20000" cy="19997"/>
              </a:xfrm>
            </p:grpSpPr>
            <p:sp>
              <p:nvSpPr>
                <p:cNvPr id="69"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70" name="Freeform 133"/>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1"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63"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64" name="Freeform 136"/>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65" name="Freeform 137"/>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6"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67" name="Freeform 139"/>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8"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50" name="Group 141"/>
            <p:cNvGrpSpPr>
              <a:grpSpLocks/>
            </p:cNvGrpSpPr>
            <p:nvPr/>
          </p:nvGrpSpPr>
          <p:grpSpPr bwMode="auto">
            <a:xfrm>
              <a:off x="2775" y="2841"/>
              <a:ext cx="487" cy="195"/>
              <a:chOff x="0" y="1"/>
              <a:chExt cx="20000" cy="19999"/>
            </a:xfrm>
          </p:grpSpPr>
          <p:grpSp>
            <p:nvGrpSpPr>
              <p:cNvPr id="52" name="Group 142"/>
              <p:cNvGrpSpPr>
                <a:grpSpLocks/>
              </p:cNvGrpSpPr>
              <p:nvPr/>
            </p:nvGrpSpPr>
            <p:grpSpPr bwMode="auto">
              <a:xfrm>
                <a:off x="18" y="42"/>
                <a:ext cx="19982" cy="19958"/>
                <a:chOff x="0" y="2"/>
                <a:chExt cx="20000" cy="19998"/>
              </a:xfrm>
            </p:grpSpPr>
            <p:sp>
              <p:nvSpPr>
                <p:cNvPr id="59"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en-US"/>
                </a:p>
              </p:txBody>
            </p:sp>
            <p:sp>
              <p:nvSpPr>
                <p:cNvPr id="60" name="Freeform 144"/>
                <p:cNvSpPr>
                  <a:spLocks/>
                </p:cNvSpPr>
                <p:nvPr/>
              </p:nvSpPr>
              <p:spPr bwMode="auto">
                <a:xfrm>
                  <a:off x="18" y="2553"/>
                  <a:ext cx="19982" cy="1481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1"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en-US"/>
                </a:p>
              </p:txBody>
            </p:sp>
          </p:grpSp>
          <p:sp>
            <p:nvSpPr>
              <p:cNvPr id="53"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en-US"/>
              </a:p>
            </p:txBody>
          </p:sp>
          <p:sp>
            <p:nvSpPr>
              <p:cNvPr id="54" name="Freeform 147"/>
              <p:cNvSpPr>
                <a:spLocks/>
              </p:cNvSpPr>
              <p:nvPr/>
            </p:nvSpPr>
            <p:spPr bwMode="auto">
              <a:xfrm>
                <a:off x="18" y="2547"/>
                <a:ext cx="19964"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5" name="Freeform 148"/>
              <p:cNvSpPr>
                <a:spLocks/>
              </p:cNvSpPr>
              <p:nvPr/>
            </p:nvSpPr>
            <p:spPr bwMode="auto">
              <a:xfrm>
                <a:off x="203" y="14949"/>
                <a:ext cx="19594"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6"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57" name="Freeform 150"/>
              <p:cNvSpPr>
                <a:spLocks/>
              </p:cNvSpPr>
              <p:nvPr/>
            </p:nvSpPr>
            <p:spPr bwMode="auto">
              <a:xfrm>
                <a:off x="166" y="2095"/>
                <a:ext cx="19742"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en-US"/>
              </a:p>
            </p:txBody>
          </p:sp>
        </p:grpSp>
        <p:sp>
          <p:nvSpPr>
            <p:cNvPr id="51" name="Freeform 152"/>
            <p:cNvSpPr>
              <a:spLocks/>
            </p:cNvSpPr>
            <p:nvPr/>
          </p:nvSpPr>
          <p:spPr bwMode="auto">
            <a:xfrm>
              <a:off x="3018" y="2669"/>
              <a:ext cx="0" cy="192"/>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Khác biệt đối với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Chú thích</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kiểu dữ liệu</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Kiểm tra kiểu, đổi kiểu</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Phạm vi và khai báo</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Không gian tên</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Hằng</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Quản lý bộ nhớ</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Tham chiếu</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7" name="Oval 6"/>
          <p:cNvSpPr>
            <a:spLocks noChangeArrowheads="1"/>
          </p:cNvSpPr>
          <p:nvPr/>
        </p:nvSpPr>
        <p:spPr bwMode="auto">
          <a:xfrm>
            <a:off x="4953000" y="3048000"/>
            <a:ext cx="3352800" cy="3200400"/>
          </a:xfrm>
          <a:prstGeom prst="ellipse">
            <a:avLst/>
          </a:prstGeom>
          <a:solidFill>
            <a:srgbClr val="CCFFCC"/>
          </a:solidFill>
          <a:ln w="9525">
            <a:solidFill>
              <a:schemeClr val="tx1"/>
            </a:solidFill>
            <a:round/>
            <a:headEnd/>
            <a:tailEnd/>
          </a:ln>
        </p:spPr>
        <p:txBody>
          <a:bodyPr wrap="none" anchor="ctr"/>
          <a:lstStyle/>
          <a:p>
            <a:pPr algn="ctr"/>
            <a:r>
              <a:rPr kumimoji="1" lang="en-US" altLang="ja-JP" sz="6600">
                <a:latin typeface="Times New Roman" pitchFamily="18" charset="0"/>
                <a:ea typeface="MS PGothic" pitchFamily="34" charset="-128"/>
              </a:rPr>
              <a:t>C++</a:t>
            </a:r>
          </a:p>
        </p:txBody>
      </p:sp>
      <p:sp>
        <p:nvSpPr>
          <p:cNvPr id="8" name="Oval 7"/>
          <p:cNvSpPr>
            <a:spLocks noChangeArrowheads="1"/>
          </p:cNvSpPr>
          <p:nvPr/>
        </p:nvSpPr>
        <p:spPr bwMode="auto">
          <a:xfrm>
            <a:off x="5562600" y="3048000"/>
            <a:ext cx="1023938" cy="954088"/>
          </a:xfrm>
          <a:prstGeom prst="ellipse">
            <a:avLst/>
          </a:prstGeom>
          <a:solidFill>
            <a:srgbClr val="FF00FF">
              <a:alpha val="50195"/>
            </a:srgbClr>
          </a:solidFill>
          <a:ln w="9525">
            <a:solidFill>
              <a:schemeClr val="tx1"/>
            </a:solidFill>
            <a:round/>
            <a:headEnd/>
            <a:tailEnd/>
          </a:ln>
        </p:spPr>
        <p:txBody>
          <a:bodyPr wrap="none" anchor="ctr"/>
          <a:lstStyle/>
          <a:p>
            <a:pPr algn="ctr"/>
            <a:r>
              <a:rPr kumimoji="1" lang="en-US" altLang="ja-JP" sz="2800">
                <a:latin typeface="Times New Roman" pitchFamily="18" charset="0"/>
                <a:ea typeface="MS PGothic" pitchFamily="34" charset="-128"/>
              </a:rPr>
              <a:t>C</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Khác biệt đối với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lnSpcReduction="10000"/>
          </a:bodyPr>
          <a:lstStyle/>
          <a:p>
            <a:pPr algn="just">
              <a:lnSpc>
                <a:spcPct val="140000"/>
              </a:lnSpc>
              <a:spcBef>
                <a:spcPts val="300"/>
              </a:spcBef>
              <a:spcAft>
                <a:spcPts val="300"/>
              </a:spcAft>
              <a:buFont typeface="Wingdings" pitchFamily="2" charset="2"/>
              <a:buChar char="v"/>
            </a:pPr>
            <a:r>
              <a:rPr lang="vi-VN" sz="3500" smtClean="0">
                <a:solidFill>
                  <a:srgbClr val="0066FF"/>
                </a:solidFill>
                <a:latin typeface="Arial" pitchFamily="34" charset="0"/>
                <a:cs typeface="Arial" pitchFamily="34" charset="0"/>
              </a:rPr>
              <a:t>Phạm vi và khai báo</a:t>
            </a:r>
            <a:r>
              <a:rPr lang="en-US" sz="3500" smtClean="0">
                <a:solidFill>
                  <a:srgbClr val="0066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Không giống như C, chúng ta có thể </a:t>
            </a:r>
            <a:r>
              <a:rPr lang="vi-VN" smtClean="0">
                <a:solidFill>
                  <a:srgbClr val="FF3300"/>
                </a:solidFill>
                <a:latin typeface="Arial" pitchFamily="34" charset="0"/>
                <a:cs typeface="Arial" pitchFamily="34" charset="0"/>
              </a:rPr>
              <a:t>khai báo một biến tại một vị trí bất kỳ </a:t>
            </a:r>
            <a:r>
              <a:rPr lang="vi-VN" smtClean="0">
                <a:solidFill>
                  <a:schemeClr val="tx1">
                    <a:lumMod val="95000"/>
                    <a:lumOff val="5000"/>
                  </a:schemeClr>
                </a:solidFill>
                <a:latin typeface="Arial" pitchFamily="34" charset="0"/>
                <a:cs typeface="Arial" pitchFamily="34" charset="0"/>
              </a:rPr>
              <a:t>trong chương trình.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Một biến chỉ có tầm tác dụng trong khối lệnh nó được khai báo.</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Do đó, </a:t>
            </a:r>
            <a:r>
              <a:rPr lang="vi-VN" smtClean="0">
                <a:solidFill>
                  <a:srgbClr val="0066FF"/>
                </a:solidFill>
                <a:latin typeface="Arial" pitchFamily="34" charset="0"/>
                <a:cs typeface="Arial" pitchFamily="34" charset="0"/>
              </a:rPr>
              <a:t>C++ cung cấp toán tử định phạm vi (::) </a:t>
            </a:r>
            <a:r>
              <a:rPr lang="vi-VN" smtClean="0">
                <a:solidFill>
                  <a:schemeClr val="tx1">
                    <a:lumMod val="95000"/>
                    <a:lumOff val="5000"/>
                  </a:schemeClr>
                </a:solidFill>
                <a:latin typeface="Arial" pitchFamily="34" charset="0"/>
                <a:cs typeface="Arial" pitchFamily="34" charset="0"/>
              </a:rPr>
              <a:t>để xác định rõ biến nào được sử dụng khi xảy ra tình trạng định nghĩa chồng một tên biến trong một khối lệnh con.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Toán tử phạm vi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Toán tử phạm vi (::)</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Thường được dùng để truy cập các biến toàn cục trong trường hợp có biến cục bộ trùng tên</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Ví dụ:</a:t>
            </a:r>
          </a:p>
          <a:p>
            <a:pPr marL="457200" lvl="1" indent="0" algn="just">
              <a:lnSpc>
                <a:spcPct val="130000"/>
              </a:lnSpc>
              <a:spcBef>
                <a:spcPts val="300"/>
              </a:spcBef>
              <a:spcAft>
                <a:spcPts val="300"/>
              </a:spcAft>
              <a:buNone/>
            </a:pPr>
            <a:r>
              <a:rPr lang="en-US" smtClean="0">
                <a:solidFill>
                  <a:srgbClr val="C00000"/>
                </a:solidFill>
                <a:latin typeface="Arial" pitchFamily="34" charset="0"/>
                <a:cs typeface="Arial" pitchFamily="34" charset="0"/>
              </a:rPr>
              <a:t>	y = ::x + 3;</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pic>
        <p:nvPicPr>
          <p:cNvPr id="1028" name="Picture 4" descr="http://upload.wikimedia.org/wikipedia/commons/4/47/PNG_transparency_demonstration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08532"/>
            <a:ext cx="4495800" cy="3373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9/14/2014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65516"/>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Một số lưu ý</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438400"/>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Ngôn ngữ C++</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3200400"/>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Tham số mặc nhiên</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962400"/>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Tái định nghĩa hàm</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Truyền tham số</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grpSp>
        <p:nvGrpSpPr>
          <p:cNvPr id="73" name="Group 72"/>
          <p:cNvGrpSpPr/>
          <p:nvPr/>
        </p:nvGrpSpPr>
        <p:grpSpPr>
          <a:xfrm>
            <a:off x="1828800" y="5507037"/>
            <a:ext cx="5410200" cy="665163"/>
            <a:chOff x="1828800" y="4386491"/>
            <a:chExt cx="5410200" cy="665163"/>
          </a:xfrm>
        </p:grpSpPr>
        <p:grpSp>
          <p:nvGrpSpPr>
            <p:cNvPr id="77" name="Group 21"/>
            <p:cNvGrpSpPr>
              <a:grpSpLocks/>
            </p:cNvGrpSpPr>
            <p:nvPr/>
          </p:nvGrpSpPr>
          <p:grpSpPr bwMode="auto">
            <a:xfrm>
              <a:off x="1828800" y="4386491"/>
              <a:ext cx="762000" cy="665163"/>
              <a:chOff x="3174" y="2656"/>
              <a:chExt cx="1549" cy="1351"/>
            </a:xfrm>
          </p:grpSpPr>
          <p:sp>
            <p:nvSpPr>
              <p:cNvPr id="8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78"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9"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Inline Functions</a:t>
              </a:r>
              <a:endParaRPr lang="en-US" sz="2800" dirty="0">
                <a:latin typeface="Times New Roman" pitchFamily="18" charset="0"/>
                <a:cs typeface="Times New Roman" pitchFamily="18" charset="0"/>
              </a:endParaRPr>
            </a:p>
          </p:txBody>
        </p:sp>
        <p:sp>
          <p:nvSpPr>
            <p:cNvPr id="80" name="Text Box 30"/>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chemeClr val="bg1"/>
                  </a:solidFill>
                  <a:latin typeface="Times New Roman" pitchFamily="18" charset="0"/>
                  <a:cs typeface="Times New Roman" pitchFamily="18" charset="0"/>
                </a:rPr>
                <a:t>6</a:t>
              </a:r>
              <a:endParaRPr lang="en-US" sz="2400" b="1">
                <a:solidFill>
                  <a:schemeClr val="bg1"/>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wipe(left)">
                                      <p:cBhvr>
                                        <p:cTn id="3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Toán tử phạm vi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8" name="Rectangle 3"/>
          <p:cNvSpPr txBox="1">
            <a:spLocks noChangeArrowheads="1"/>
          </p:cNvSpPr>
          <p:nvPr/>
        </p:nvSpPr>
        <p:spPr>
          <a:xfrm>
            <a:off x="533399" y="1447800"/>
            <a:ext cx="8229601"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b="0" smtClean="0">
                <a:solidFill>
                  <a:srgbClr val="5F5F5F"/>
                </a:solidFill>
                <a:latin typeface="Arial" pitchFamily="34" charset="0"/>
                <a:cs typeface="Arial" pitchFamily="34" charset="0"/>
              </a:rPr>
              <a:t>1</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8000"/>
                </a:solidFill>
                <a:effectLst/>
                <a:uLnTx/>
                <a:uFillTx/>
                <a:latin typeface="Arial" pitchFamily="34" charset="0"/>
                <a:cs typeface="Arial" pitchFamily="34" charset="0"/>
              </a:rPr>
              <a:t>// Using the unary scope resolution operator.</a:t>
            </a:r>
            <a:endPar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smtClean="0">
                <a:solidFill>
                  <a:srgbClr val="5F5F5F"/>
                </a:solidFill>
                <a:latin typeface="Arial" pitchFamily="34" charset="0"/>
                <a:cs typeface="Arial" pitchFamily="34" charset="0"/>
              </a:rPr>
              <a:t>2</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#include</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&lt;iostream&gt;</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endPar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endParaRPr>
          </a:p>
          <a:p>
            <a:pPr marL="342900" lvl="0" indent="-342900" fontAlgn="auto">
              <a:spcBef>
                <a:spcPct val="20000"/>
              </a:spcBef>
              <a:spcAft>
                <a:spcPts val="0"/>
              </a:spcAft>
              <a:defRPr/>
            </a:pPr>
            <a:r>
              <a:rPr lang="en-US" sz="2400" b="0" smtClean="0">
                <a:solidFill>
                  <a:srgbClr val="5F5F5F"/>
                </a:solidFill>
                <a:latin typeface="Arial" pitchFamily="34" charset="0"/>
                <a:cs typeface="Arial" pitchFamily="34" charset="0"/>
              </a:rPr>
              <a:t>3</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lang="en-US" sz="2400" b="0" smtClean="0">
                <a:solidFill>
                  <a:srgbClr val="0000FF"/>
                </a:solidFill>
                <a:latin typeface="Arial" pitchFamily="34" charset="0"/>
                <a:cs typeface="Arial" pitchFamily="34" charset="0"/>
              </a:rPr>
              <a:t>#</a:t>
            </a:r>
            <a:r>
              <a:rPr lang="en-US" sz="2400" b="0">
                <a:solidFill>
                  <a:srgbClr val="0000FF"/>
                </a:solidFill>
                <a:latin typeface="Arial" pitchFamily="34" charset="0"/>
                <a:cs typeface="Arial" pitchFamily="34" charset="0"/>
              </a:rPr>
              <a:t>include</a:t>
            </a:r>
            <a:r>
              <a:rPr lang="en-US" sz="2400" b="0">
                <a:solidFill>
                  <a:srgbClr val="000000"/>
                </a:solidFill>
                <a:latin typeface="Arial" pitchFamily="34" charset="0"/>
                <a:cs typeface="Arial" pitchFamily="34" charset="0"/>
              </a:rPr>
              <a:t> &lt;iomanip&gt; </a:t>
            </a:r>
            <a:endParaRPr lang="en-US" sz="2400" b="0" smtClean="0">
              <a:solidFill>
                <a:srgbClr val="000000"/>
              </a:solidFill>
              <a:latin typeface="Arial" pitchFamily="34" charset="0"/>
              <a:cs typeface="Arial" pitchFamily="34" charset="0"/>
            </a:endParaRPr>
          </a:p>
          <a:p>
            <a:pPr marL="342900" indent="-342900" fontAlgn="auto">
              <a:spcBef>
                <a:spcPct val="20000"/>
              </a:spcBef>
              <a:spcAft>
                <a:spcPts val="0"/>
              </a:spcAft>
              <a:defRPr/>
            </a:pPr>
            <a:r>
              <a:rPr lang="en-US" sz="2400" b="0" smtClean="0">
                <a:solidFill>
                  <a:srgbClr val="5F5F5F"/>
                </a:solidFill>
                <a:latin typeface="Arial" pitchFamily="34" charset="0"/>
                <a:cs typeface="Arial" pitchFamily="34" charset="0"/>
              </a:rPr>
              <a:t>4</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lang="en-US" sz="2400" b="0" noProof="0">
                <a:solidFill>
                  <a:srgbClr val="0000FF"/>
                </a:solidFill>
                <a:latin typeface="Arial" pitchFamily="34" charset="0"/>
                <a:cs typeface="Arial" pitchFamily="34" charset="0"/>
              </a:rPr>
              <a:t>u</a:t>
            </a:r>
            <a:r>
              <a:rPr lang="en-US" sz="2400" b="0" smtClean="0">
                <a:solidFill>
                  <a:srgbClr val="0000FF"/>
                </a:solidFill>
                <a:latin typeface="Arial" pitchFamily="34" charset="0"/>
                <a:cs typeface="Arial" pitchFamily="34" charset="0"/>
              </a:rPr>
              <a:t>sing namespace std</a:t>
            </a:r>
            <a:r>
              <a:rPr lang="en-US" sz="2400" b="0" smtClean="0">
                <a:solidFill>
                  <a:srgbClr val="000000"/>
                </a:solidFill>
                <a:latin typeface="Arial" pitchFamily="34" charset="0"/>
                <a:cs typeface="Arial" pitchFamily="34" charset="0"/>
              </a:rPr>
              <a:t>;</a:t>
            </a:r>
            <a:endPar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5</a:t>
            </a:r>
            <a:endPar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6</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8000"/>
                </a:solidFill>
                <a:effectLst/>
                <a:uLnTx/>
                <a:uFillTx/>
                <a:latin typeface="Arial" pitchFamily="34" charset="0"/>
                <a:cs typeface="Arial" pitchFamily="34" charset="0"/>
              </a:rPr>
              <a:t>// define global constant PI       </a:t>
            </a:r>
            <a:endPar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7</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const double</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99FF"/>
                </a:solidFill>
                <a:effectLst/>
                <a:uLnTx/>
                <a:uFillTx/>
                <a:latin typeface="Arial" pitchFamily="34" charset="0"/>
                <a:cs typeface="Arial" pitchFamily="34" charset="0"/>
              </a:rPr>
              <a:t>PI</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 </a:t>
            </a:r>
            <a:r>
              <a:rPr kumimoji="0" lang="en-US" sz="2400" b="0" i="0" u="none" strike="noStrike" kern="1200" cap="none" spc="0" normalizeH="0" baseline="0" noProof="0" smtClean="0">
                <a:ln>
                  <a:noFill/>
                </a:ln>
                <a:solidFill>
                  <a:srgbClr val="0099FF"/>
                </a:solidFill>
                <a:effectLst/>
                <a:uLnTx/>
                <a:uFillTx/>
                <a:latin typeface="Arial" pitchFamily="34" charset="0"/>
                <a:cs typeface="Arial" pitchFamily="34" charset="0"/>
              </a:rPr>
              <a:t>3.14159265358979</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smtClean="0">
                <a:solidFill>
                  <a:srgbClr val="5F5F5F"/>
                </a:solidFill>
                <a:latin typeface="Arial" pitchFamily="34" charset="0"/>
                <a:cs typeface="Arial" pitchFamily="34" charset="0"/>
              </a:rPr>
              <a:t>8</a:t>
            </a:r>
            <a:r>
              <a:rPr kumimoji="0" lang="en-US" sz="2400" b="0" i="0" u="none" strike="noStrike" kern="1200" cap="none" spc="0" normalizeH="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int</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main()</a:t>
            </a: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9 </a:t>
            </a:r>
            <a:r>
              <a:rPr lang="en-US" sz="2400" b="0">
                <a:solidFill>
                  <a:srgbClr val="000000"/>
                </a:solidFill>
                <a:latin typeface="Arial" pitchFamily="34" charset="0"/>
                <a:cs typeface="Arial" pitchFamily="34" charset="0"/>
              </a:rPr>
              <a:t>	</a:t>
            </a:r>
            <a:r>
              <a:rPr lang="en-US" sz="2400" b="0" smtClean="0">
                <a:solidFill>
                  <a:srgbClr val="000000"/>
                </a:solidFill>
                <a:latin typeface="Arial" pitchFamily="34" charset="0"/>
                <a:cs typeface="Arial" pitchFamily="34" charset="0"/>
              </a:rPr>
              <a:t>    </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a:t>
            </a: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10    </a:t>
            </a:r>
            <a:r>
              <a:rPr lang="en-US" sz="2400" b="0" smtClean="0">
                <a:solidFill>
                  <a:srgbClr val="008000"/>
                </a:solidFill>
                <a:cs typeface="Courier New" pitchFamily="49" charset="0"/>
              </a:rPr>
              <a:t>      //define local constant PI</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11    </a:t>
            </a:r>
            <a:r>
              <a:rPr lang="en-US" sz="2400" b="0" smtClean="0">
                <a:solidFill>
                  <a:srgbClr val="000000"/>
                </a:solidFill>
                <a:cs typeface="Courier New" pitchFamily="49" charset="0"/>
              </a:rPr>
              <a:t>      </a:t>
            </a:r>
            <a:r>
              <a:rPr lang="en-US" sz="2400" b="0" smtClean="0">
                <a:solidFill>
                  <a:srgbClr val="0000FF"/>
                </a:solidFill>
                <a:cs typeface="Courier New" pitchFamily="49" charset="0"/>
              </a:rPr>
              <a:t>const float</a:t>
            </a:r>
            <a:r>
              <a:rPr lang="en-US" sz="2400" b="0" smtClean="0">
                <a:solidFill>
                  <a:srgbClr val="000000"/>
                </a:solidFill>
                <a:cs typeface="Courier New" pitchFamily="49" charset="0"/>
              </a:rPr>
              <a:t> </a:t>
            </a:r>
            <a:r>
              <a:rPr lang="en-US" sz="2400" b="0" smtClean="0">
                <a:solidFill>
                  <a:srgbClr val="0099FF"/>
                </a:solidFill>
                <a:cs typeface="Courier New" pitchFamily="49" charset="0"/>
              </a:rPr>
              <a:t>PI</a:t>
            </a:r>
            <a:r>
              <a:rPr lang="en-US" sz="2400" b="0" smtClean="0">
                <a:solidFill>
                  <a:srgbClr val="000000"/>
                </a:solidFill>
                <a:cs typeface="Courier New" pitchFamily="49" charset="0"/>
              </a:rPr>
              <a:t> = </a:t>
            </a:r>
            <a:r>
              <a:rPr lang="en-US" sz="2400" b="0" smtClean="0">
                <a:solidFill>
                  <a:srgbClr val="0000FF"/>
                </a:solidFill>
                <a:cs typeface="Courier New" pitchFamily="49" charset="0"/>
              </a:rPr>
              <a:t>static_cast</a:t>
            </a:r>
            <a:r>
              <a:rPr lang="en-US" sz="2400" b="0" smtClean="0">
                <a:solidFill>
                  <a:srgbClr val="000000"/>
                </a:solidFill>
                <a:cs typeface="Courier New" pitchFamily="49" charset="0"/>
              </a:rPr>
              <a:t>&lt; </a:t>
            </a:r>
            <a:r>
              <a:rPr lang="en-US" sz="2400" b="0" smtClean="0">
                <a:solidFill>
                  <a:srgbClr val="0000FF"/>
                </a:solidFill>
                <a:cs typeface="Courier New" pitchFamily="49" charset="0"/>
              </a:rPr>
              <a:t>float</a:t>
            </a:r>
            <a:r>
              <a:rPr lang="en-US" sz="2400" b="0" smtClean="0">
                <a:solidFill>
                  <a:srgbClr val="000000"/>
                </a:solidFill>
                <a:cs typeface="Courier New" pitchFamily="49" charset="0"/>
              </a:rPr>
              <a:t> &gt;( ::</a:t>
            </a:r>
            <a:r>
              <a:rPr lang="en-US" sz="2400" b="0" smtClean="0">
                <a:solidFill>
                  <a:srgbClr val="0099FF"/>
                </a:solidFill>
                <a:cs typeface="Courier New" pitchFamily="49" charset="0"/>
              </a:rPr>
              <a:t>PI</a:t>
            </a:r>
            <a:r>
              <a:rPr lang="en-US" sz="2400" b="0" smtClean="0">
                <a:solidFill>
                  <a:srgbClr val="000000"/>
                </a:solidFill>
                <a:cs typeface="Courier New" pitchFamily="49" charset="0"/>
              </a:rPr>
              <a:t> );</a:t>
            </a:r>
            <a:endParaRPr lang="en-US" sz="2400" b="0" smtClean="0">
              <a:solidFill>
                <a:srgbClr val="000000"/>
              </a:solidFill>
              <a:latin typeface="Courier" pitchFamily="49" charset="0"/>
              <a:cs typeface="Times New Roman" pitchFamily="18" charset="0"/>
            </a:endParaRPr>
          </a:p>
        </p:txBody>
      </p:sp>
      <p:grpSp>
        <p:nvGrpSpPr>
          <p:cNvPr id="3" name="Group 8"/>
          <p:cNvGrpSpPr>
            <a:grpSpLocks/>
          </p:cNvGrpSpPr>
          <p:nvPr/>
        </p:nvGrpSpPr>
        <p:grpSpPr bwMode="auto">
          <a:xfrm>
            <a:off x="5486109" y="1828800"/>
            <a:ext cx="3429292" cy="3962401"/>
            <a:chOff x="3087" y="1392"/>
            <a:chExt cx="1857" cy="2496"/>
          </a:xfrm>
        </p:grpSpPr>
        <p:sp>
          <p:nvSpPr>
            <p:cNvPr id="10" name="Line 7"/>
            <p:cNvSpPr>
              <a:spLocks noChangeShapeType="1"/>
            </p:cNvSpPr>
            <p:nvPr/>
          </p:nvSpPr>
          <p:spPr bwMode="auto">
            <a:xfrm flipH="1">
              <a:off x="3624" y="3072"/>
              <a:ext cx="413" cy="816"/>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
          <p:nvSpPr>
            <p:cNvPr id="9" name="Text Box 6"/>
            <p:cNvSpPr txBox="1">
              <a:spLocks noChangeArrowheads="1"/>
            </p:cNvSpPr>
            <p:nvPr/>
          </p:nvSpPr>
          <p:spPr bwMode="auto">
            <a:xfrm>
              <a:off x="3087" y="1392"/>
              <a:ext cx="1857" cy="1687"/>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Access the global </a:t>
              </a:r>
              <a:r>
                <a:rPr lang="en-US" sz="2400">
                  <a:latin typeface="Courier New" pitchFamily="49" charset="0"/>
                </a:rPr>
                <a:t>PI</a:t>
              </a:r>
              <a:r>
                <a:rPr lang="en-US" sz="2400" b="0">
                  <a:latin typeface="Times New Roman" pitchFamily="18" charset="0"/>
                </a:rPr>
                <a:t> with </a:t>
              </a:r>
              <a:r>
                <a:rPr lang="en-US" sz="2400">
                  <a:solidFill>
                    <a:srgbClr val="FF3300"/>
                  </a:solidFill>
                  <a:latin typeface="Courier New" pitchFamily="49" charset="0"/>
                </a:rPr>
                <a:t>::PI</a:t>
              </a:r>
              <a:r>
                <a:rPr lang="en-US" sz="2400" b="0">
                  <a:latin typeface="Times New Roman" pitchFamily="18" charset="0"/>
                </a:rPr>
                <a:t>. </a:t>
              </a:r>
            </a:p>
            <a:p>
              <a:pPr algn="just" eaLnBrk="0" hangingPunct="0">
                <a:spcBef>
                  <a:spcPct val="0"/>
                </a:spcBef>
              </a:pPr>
              <a:r>
                <a:rPr lang="en-US" sz="2400" b="0" smtClean="0">
                  <a:latin typeface="Times New Roman" pitchFamily="18" charset="0"/>
                </a:rPr>
                <a:t>Cast </a:t>
              </a:r>
              <a:r>
                <a:rPr lang="en-US" sz="2400" b="0">
                  <a:latin typeface="Times New Roman" pitchFamily="18" charset="0"/>
                </a:rPr>
                <a:t>the global </a:t>
              </a:r>
              <a:r>
                <a:rPr lang="en-US" sz="2400">
                  <a:latin typeface="Courier New" pitchFamily="49" charset="0"/>
                </a:rPr>
                <a:t>PI</a:t>
              </a:r>
              <a:r>
                <a:rPr lang="en-US" sz="2400" b="0">
                  <a:latin typeface="Times New Roman" pitchFamily="18" charset="0"/>
                </a:rPr>
                <a:t> to a </a:t>
              </a:r>
              <a:r>
                <a:rPr lang="en-US" sz="2400">
                  <a:latin typeface="Courier New" pitchFamily="49" charset="0"/>
                </a:rPr>
                <a:t>float</a:t>
              </a:r>
              <a:r>
                <a:rPr lang="en-US" sz="2400" b="0">
                  <a:latin typeface="Times New Roman" pitchFamily="18" charset="0"/>
                </a:rPr>
                <a:t> for the local </a:t>
              </a:r>
              <a:r>
                <a:rPr lang="en-US" sz="2400">
                  <a:latin typeface="Courier New" pitchFamily="49" charset="0"/>
                </a:rPr>
                <a:t>PI</a:t>
              </a:r>
              <a:r>
                <a:rPr lang="en-US" sz="2400" b="0">
                  <a:latin typeface="Times New Roman" pitchFamily="18" charset="0"/>
                </a:rPr>
                <a:t>. This example will show the difference between </a:t>
              </a:r>
              <a:r>
                <a:rPr lang="en-US" sz="2400">
                  <a:latin typeface="Courier New" pitchFamily="49" charset="0"/>
                </a:rPr>
                <a:t>float</a:t>
              </a:r>
              <a:r>
                <a:rPr lang="en-US" sz="2400" b="0">
                  <a:latin typeface="Times New Roman" pitchFamily="18" charset="0"/>
                </a:rPr>
                <a:t> and </a:t>
              </a:r>
              <a:r>
                <a:rPr lang="en-US" sz="2400">
                  <a:latin typeface="Courier New" pitchFamily="49" charset="0"/>
                </a:rPr>
                <a:t>double</a:t>
              </a:r>
              <a:r>
                <a:rPr lang="en-US" sz="2400" b="0">
                  <a:latin typeface="Times New Roman" pitchFamily="18" charset="0"/>
                </a:rPr>
                <a:t>.</a:t>
              </a: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Toán tử phạm vi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8" name="Rectangle 3"/>
          <p:cNvSpPr txBox="1">
            <a:spLocks noChangeArrowheads="1"/>
          </p:cNvSpPr>
          <p:nvPr/>
        </p:nvSpPr>
        <p:spPr>
          <a:xfrm>
            <a:off x="533400" y="1371599"/>
            <a:ext cx="8305800" cy="2695903"/>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12    </a:t>
            </a:r>
            <a:r>
              <a:rPr lang="en-US" sz="2400" b="0" smtClean="0">
                <a:solidFill>
                  <a:srgbClr val="008000"/>
                </a:solidFill>
                <a:cs typeface="Courier New" pitchFamily="49" charset="0"/>
              </a:rPr>
              <a:t>   // display values of local and global PI constants</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13    </a:t>
            </a:r>
            <a:r>
              <a:rPr lang="en-US" sz="2400" b="0" smtClean="0">
                <a:solidFill>
                  <a:srgbClr val="000000"/>
                </a:solidFill>
                <a:cs typeface="Courier New" pitchFamily="49" charset="0"/>
              </a:rPr>
              <a:t>   cout &lt;&lt; setprecision( </a:t>
            </a:r>
            <a:r>
              <a:rPr lang="en-US" sz="2400" b="0" smtClean="0">
                <a:solidFill>
                  <a:srgbClr val="0099FF"/>
                </a:solidFill>
                <a:cs typeface="Courier New" pitchFamily="49" charset="0"/>
              </a:rPr>
              <a:t>20</a:t>
            </a:r>
            <a:r>
              <a:rPr lang="en-US" sz="2400" b="0" smtClean="0">
                <a:solidFill>
                  <a:srgbClr val="000000"/>
                </a:solidFill>
                <a:cs typeface="Courier New" pitchFamily="49" charset="0"/>
              </a:rPr>
              <a:t> )</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14    </a:t>
            </a:r>
            <a:r>
              <a:rPr lang="en-US" sz="2400" b="0" smtClean="0">
                <a:solidFill>
                  <a:srgbClr val="000000"/>
                </a:solidFill>
                <a:cs typeface="Courier New" pitchFamily="49" charset="0"/>
              </a:rPr>
              <a:t>        &lt;&lt; </a:t>
            </a:r>
            <a:r>
              <a:rPr lang="en-US" sz="2400" b="0" smtClean="0">
                <a:solidFill>
                  <a:srgbClr val="0099FF"/>
                </a:solidFill>
                <a:cs typeface="Courier New" pitchFamily="49" charset="0"/>
              </a:rPr>
              <a:t>"  Local float value of PI = "</a:t>
            </a:r>
            <a:r>
              <a:rPr lang="en-US" sz="2400" b="0" smtClean="0">
                <a:solidFill>
                  <a:srgbClr val="000000"/>
                </a:solidFill>
                <a:cs typeface="Courier New" pitchFamily="49" charset="0"/>
              </a:rPr>
              <a:t> &lt;&lt; </a:t>
            </a:r>
            <a:r>
              <a:rPr lang="en-US" sz="2400" b="0" smtClean="0">
                <a:solidFill>
                  <a:srgbClr val="0099FF"/>
                </a:solidFill>
                <a:cs typeface="Courier New" pitchFamily="49" charset="0"/>
              </a:rPr>
              <a:t>PI             </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15    </a:t>
            </a:r>
            <a:r>
              <a:rPr lang="en-US" sz="2400" b="0" smtClean="0">
                <a:solidFill>
                  <a:srgbClr val="000000"/>
                </a:solidFill>
                <a:cs typeface="Courier New" pitchFamily="49" charset="0"/>
              </a:rPr>
              <a:t>        &lt;&lt; </a:t>
            </a:r>
            <a:r>
              <a:rPr lang="en-US" sz="2400" b="0" smtClean="0">
                <a:solidFill>
                  <a:srgbClr val="0099FF"/>
                </a:solidFill>
                <a:cs typeface="Courier New" pitchFamily="49" charset="0"/>
              </a:rPr>
              <a:t>"\nGlobal double value of PI = "</a:t>
            </a:r>
            <a:r>
              <a:rPr lang="en-US" sz="2400" b="0" smtClean="0">
                <a:solidFill>
                  <a:srgbClr val="000000"/>
                </a:solidFill>
                <a:cs typeface="Courier New" pitchFamily="49" charset="0"/>
              </a:rPr>
              <a:t> &lt;&lt; ::</a:t>
            </a:r>
            <a:r>
              <a:rPr lang="en-US" sz="2400" b="0" smtClean="0">
                <a:solidFill>
                  <a:srgbClr val="0099FF"/>
                </a:solidFill>
                <a:cs typeface="Courier New" pitchFamily="49" charset="0"/>
              </a:rPr>
              <a:t>PI</a:t>
            </a:r>
            <a:r>
              <a:rPr lang="en-US" sz="2400" b="0" smtClean="0">
                <a:solidFill>
                  <a:srgbClr val="000000"/>
                </a:solidFill>
                <a:cs typeface="Courier New" pitchFamily="49" charset="0"/>
              </a:rPr>
              <a:t>&lt;&lt; endl;</a:t>
            </a:r>
            <a:r>
              <a:rPr lang="en-US" sz="2400" b="0" smtClean="0">
                <a:solidFill>
                  <a:srgbClr val="5F5F5F"/>
                </a:solidFill>
                <a:latin typeface="AvantGarde" pitchFamily="34" charset="0"/>
                <a:cs typeface="Times New Roman" pitchFamily="18" charset="0"/>
              </a:rPr>
              <a:t>    </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16    </a:t>
            </a:r>
            <a:r>
              <a:rPr lang="en-US" sz="2400" b="0" smtClean="0">
                <a:solidFill>
                  <a:srgbClr val="000000"/>
                </a:solidFill>
                <a:cs typeface="Courier New" pitchFamily="49" charset="0"/>
              </a:rPr>
              <a:t>   </a:t>
            </a:r>
            <a:r>
              <a:rPr lang="en-US" sz="2400" b="0" smtClean="0">
                <a:solidFill>
                  <a:srgbClr val="0000FF"/>
                </a:solidFill>
                <a:cs typeface="Courier New" pitchFamily="49" charset="0"/>
              </a:rPr>
              <a:t>return</a:t>
            </a:r>
            <a:r>
              <a:rPr lang="en-US" sz="2400" b="0" smtClean="0">
                <a:solidFill>
                  <a:srgbClr val="000000"/>
                </a:solidFill>
                <a:cs typeface="Courier New" pitchFamily="49" charset="0"/>
              </a:rPr>
              <a:t> </a:t>
            </a:r>
            <a:r>
              <a:rPr lang="en-US" sz="2400" b="0" smtClean="0">
                <a:solidFill>
                  <a:srgbClr val="0099FF"/>
                </a:solidFill>
                <a:cs typeface="Courier New" pitchFamily="49" charset="0"/>
              </a:rPr>
              <a:t>0</a:t>
            </a:r>
            <a:r>
              <a:rPr lang="en-US" sz="2400" b="0" smtClean="0">
                <a:solidFill>
                  <a:srgbClr val="000000"/>
                </a:solidFill>
                <a:cs typeface="Courier New" pitchFamily="49" charset="0"/>
              </a:rPr>
              <a:t>;  </a:t>
            </a:r>
            <a:r>
              <a:rPr lang="en-US" sz="2400" b="0" smtClean="0">
                <a:solidFill>
                  <a:srgbClr val="008000"/>
                </a:solidFill>
                <a:cs typeface="Courier New" pitchFamily="49" charset="0"/>
              </a:rPr>
              <a:t>// indicates successful termination</a:t>
            </a:r>
            <a:r>
              <a:rPr kumimoji="0" lang="en-US" sz="24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sz="24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17   </a:t>
            </a:r>
            <a:r>
              <a:rPr kumimoji="0" lang="en-US" sz="2400"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sz="2400" b="0" i="0" u="none" strike="noStrike" kern="1200" cap="none" spc="0" normalizeH="0" baseline="0" noProof="0" smtClean="0">
                <a:ln>
                  <a:noFill/>
                </a:ln>
                <a:solidFill>
                  <a:srgbClr val="008000"/>
                </a:solidFill>
                <a:effectLst/>
                <a:uLnTx/>
                <a:uFillTx/>
                <a:latin typeface="+mn-lt"/>
                <a:ea typeface="+mn-ea"/>
                <a:cs typeface="Courier New" pitchFamily="49" charset="0"/>
              </a:rPr>
              <a:t>// end main</a:t>
            </a:r>
            <a:endParaRPr kumimoji="0" lang="en-US" sz="24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sp>
        <p:nvSpPr>
          <p:cNvPr id="9" name="Rectangle 4"/>
          <p:cNvSpPr>
            <a:spLocks noChangeArrowheads="1"/>
          </p:cNvSpPr>
          <p:nvPr/>
        </p:nvSpPr>
        <p:spPr bwMode="auto">
          <a:xfrm>
            <a:off x="533400" y="4114800"/>
            <a:ext cx="8305800" cy="2438400"/>
          </a:xfrm>
          <a:prstGeom prst="rect">
            <a:avLst/>
          </a:prstGeom>
          <a:solidFill>
            <a:schemeClr val="bg1">
              <a:lumMod val="85000"/>
            </a:schemeClr>
          </a:solidFill>
          <a:ln w="9525">
            <a:noFill/>
            <a:miter lim="800000"/>
            <a:headEnd/>
            <a:tailEnd/>
          </a:ln>
          <a:effectLst/>
        </p:spPr>
        <p:txBody>
          <a:bodyPr tIns="182880" bIns="182880"/>
          <a:lstStyle/>
          <a:p>
            <a:pPr algn="l">
              <a:spcBef>
                <a:spcPts val="300"/>
              </a:spcBef>
            </a:pPr>
            <a:r>
              <a:rPr lang="en-US" sz="1800" i="1">
                <a:solidFill>
                  <a:srgbClr val="000000"/>
                </a:solidFill>
                <a:latin typeface="Courier New" pitchFamily="49" charset="0"/>
              </a:rPr>
              <a:t>Borland C++ command-line compiler output:</a:t>
            </a:r>
            <a:endParaRPr lang="en-US" sz="1800">
              <a:solidFill>
                <a:srgbClr val="000000"/>
              </a:solidFill>
              <a:latin typeface="Courier New" pitchFamily="49" charset="0"/>
            </a:endParaRPr>
          </a:p>
          <a:p>
            <a:pPr algn="l">
              <a:spcBef>
                <a:spcPts val="300"/>
              </a:spcBef>
            </a:pPr>
            <a:r>
              <a:rPr lang="en-US" sz="1800">
                <a:latin typeface="Courier New" pitchFamily="49" charset="0"/>
              </a:rPr>
              <a:t>  </a:t>
            </a:r>
            <a:r>
              <a:rPr lang="en-US" sz="1800">
                <a:solidFill>
                  <a:srgbClr val="000000"/>
                </a:solidFill>
                <a:latin typeface="Courier New" pitchFamily="49" charset="0"/>
                <a:cs typeface="Courier New" pitchFamily="49" charset="0"/>
              </a:rPr>
              <a:t>Local float value of PI = 3.141592741012573242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3.141592653589790007</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r>
              <a:rPr lang="en-US" sz="1800" i="1">
                <a:solidFill>
                  <a:srgbClr val="000000"/>
                </a:solidFill>
                <a:latin typeface="Courier New" pitchFamily="49" charset="0"/>
              </a:rPr>
              <a:t>Microsoft Visual C++ compiler output:</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  Local float value of PI = 3.1415927410125732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endParaRPr lang="en-US" sz="18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Nhập xuất với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81111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cin</a:t>
            </a:r>
          </a:p>
          <a:p>
            <a:pPr lvl="1" algn="just">
              <a:lnSpc>
                <a:spcPct val="120000"/>
              </a:lnSpc>
              <a:spcBef>
                <a:spcPts val="300"/>
              </a:spcBef>
              <a:spcAft>
                <a:spcPts val="300"/>
              </a:spcAft>
              <a:buFont typeface="Wingdings" pitchFamily="2" charset="2"/>
              <a:buChar char="v"/>
            </a:pPr>
            <a:r>
              <a:rPr lang="en-US" sz="3200" smtClean="0">
                <a:solidFill>
                  <a:schemeClr val="tx1">
                    <a:lumMod val="95000"/>
                    <a:lumOff val="5000"/>
                  </a:schemeClr>
                </a:solidFill>
                <a:latin typeface="Arial" pitchFamily="34" charset="0"/>
                <a:cs typeface="Arial" pitchFamily="34" charset="0"/>
              </a:rPr>
              <a:t>Luồng nhập chuẩn</a:t>
            </a:r>
          </a:p>
          <a:p>
            <a:pPr algn="just">
              <a:lnSpc>
                <a:spcPct val="12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cout</a:t>
            </a:r>
          </a:p>
          <a:p>
            <a:pPr lvl="1" algn="just">
              <a:lnSpc>
                <a:spcPct val="120000"/>
              </a:lnSpc>
              <a:spcBef>
                <a:spcPts val="300"/>
              </a:spcBef>
              <a:spcAft>
                <a:spcPts val="300"/>
              </a:spcAft>
              <a:buFont typeface="Wingdings" pitchFamily="2" charset="2"/>
              <a:buChar char="v"/>
            </a:pPr>
            <a:r>
              <a:rPr lang="en-US" sz="3200" smtClean="0">
                <a:solidFill>
                  <a:schemeClr val="tx1">
                    <a:lumMod val="95000"/>
                    <a:lumOff val="5000"/>
                  </a:schemeClr>
                </a:solidFill>
                <a:latin typeface="Arial" pitchFamily="34" charset="0"/>
                <a:cs typeface="Arial" pitchFamily="34" charset="0"/>
              </a:rPr>
              <a:t>Luồng xuất chuẩn</a:t>
            </a:r>
          </a:p>
          <a:p>
            <a:pPr algn="just">
              <a:lnSpc>
                <a:spcPct val="12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cerr</a:t>
            </a:r>
          </a:p>
          <a:p>
            <a:pPr lvl="1" algn="just">
              <a:lnSpc>
                <a:spcPct val="120000"/>
              </a:lnSpc>
              <a:spcBef>
                <a:spcPts val="300"/>
              </a:spcBef>
              <a:spcAft>
                <a:spcPts val="300"/>
              </a:spcAft>
              <a:buFont typeface="Wingdings" pitchFamily="2" charset="2"/>
              <a:buChar char="v"/>
            </a:pPr>
            <a:r>
              <a:rPr lang="en-US" sz="3200" smtClean="0">
                <a:solidFill>
                  <a:schemeClr val="tx1">
                    <a:lumMod val="95000"/>
                    <a:lumOff val="5000"/>
                  </a:schemeClr>
                </a:solidFill>
                <a:latin typeface="Arial" pitchFamily="34" charset="0"/>
                <a:cs typeface="Arial" pitchFamily="34" charset="0"/>
              </a:rPr>
              <a:t>Luồng thông báo lỗi chuẩn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Nhập xuất với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cin and cout (and #include &lt;iostream&gt;)</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a:p>
            <a:pPr lvl="1" algn="just">
              <a:lnSpc>
                <a:spcPct val="130000"/>
              </a:lnSpc>
              <a:spcBef>
                <a:spcPts val="300"/>
              </a:spcBef>
              <a:spcAft>
                <a:spcPts val="300"/>
              </a:spcAft>
              <a:buNone/>
            </a:pPr>
            <a:r>
              <a:rPr lang="en-US" smtClean="0">
                <a:latin typeface="Arial" pitchFamily="34" charset="0"/>
                <a:cs typeface="Arial" pitchFamily="34" charset="0"/>
              </a:rPr>
              <a:t>cout &lt;&lt; "hey";</a:t>
            </a:r>
          </a:p>
          <a:p>
            <a:pPr lvl="1" algn="just">
              <a:lnSpc>
                <a:spcPct val="130000"/>
              </a:lnSpc>
              <a:spcBef>
                <a:spcPts val="300"/>
              </a:spcBef>
              <a:spcAft>
                <a:spcPts val="300"/>
              </a:spcAft>
              <a:buNone/>
            </a:pPr>
            <a:r>
              <a:rPr lang="en-US" smtClean="0">
                <a:latin typeface="Arial" pitchFamily="34" charset="0"/>
                <a:cs typeface="Arial" pitchFamily="34" charset="0"/>
              </a:rPr>
              <a:t>char name[10];</a:t>
            </a:r>
          </a:p>
          <a:p>
            <a:pPr lvl="1" algn="just">
              <a:lnSpc>
                <a:spcPct val="130000"/>
              </a:lnSpc>
              <a:spcBef>
                <a:spcPts val="300"/>
              </a:spcBef>
              <a:spcAft>
                <a:spcPts val="300"/>
              </a:spcAft>
              <a:buNone/>
            </a:pPr>
            <a:r>
              <a:rPr lang="en-US" smtClean="0">
                <a:latin typeface="Arial" pitchFamily="34" charset="0"/>
                <a:cs typeface="Arial" pitchFamily="34" charset="0"/>
              </a:rPr>
              <a:t>cin &gt;&gt; name;</a:t>
            </a:r>
          </a:p>
          <a:p>
            <a:pPr lvl="1" algn="just">
              <a:lnSpc>
                <a:spcPct val="130000"/>
              </a:lnSpc>
              <a:spcBef>
                <a:spcPts val="300"/>
              </a:spcBef>
              <a:spcAft>
                <a:spcPts val="300"/>
              </a:spcAft>
              <a:buNone/>
            </a:pPr>
            <a:r>
              <a:rPr lang="en-US" smtClean="0">
                <a:latin typeface="Arial" pitchFamily="34" charset="0"/>
                <a:cs typeface="Arial" pitchFamily="34" charset="0"/>
              </a:rPr>
              <a:t>cout&lt;&lt;"Hey "&lt;&lt;name&lt;&lt;", nice name." &lt;&lt; endl;</a:t>
            </a:r>
          </a:p>
          <a:p>
            <a:pPr lvl="1" algn="just">
              <a:lnSpc>
                <a:spcPct val="130000"/>
              </a:lnSpc>
              <a:spcBef>
                <a:spcPts val="300"/>
              </a:spcBef>
              <a:spcAft>
                <a:spcPts val="300"/>
              </a:spcAft>
              <a:buNone/>
            </a:pPr>
            <a:r>
              <a:rPr lang="en-US" smtClean="0">
                <a:latin typeface="Arial" pitchFamily="34" charset="0"/>
                <a:cs typeface="Arial" pitchFamily="34" charset="0"/>
              </a:rPr>
              <a:t>cout &lt;&lt; endl; </a:t>
            </a:r>
            <a:endParaRPr lang="en-US" smtClean="0">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1027"/>
          <p:cNvSpPr txBox="1">
            <a:spLocks noChangeArrowheads="1"/>
          </p:cNvSpPr>
          <p:nvPr/>
        </p:nvSpPr>
        <p:spPr>
          <a:xfrm>
            <a:off x="533400" y="1495424"/>
            <a:ext cx="8229600" cy="4448175"/>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Fig. 1.2: fig01_02.cpp</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A first program in C++.</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4      </a:t>
            </a:r>
            <a:r>
              <a:rPr lang="en-US" b="0">
                <a:solidFill>
                  <a:srgbClr val="0000FF"/>
                </a:solidFill>
                <a:latin typeface="AvantGarde" pitchFamily="34" charset="0"/>
                <a:cs typeface="Times New Roman" pitchFamily="18" charset="0"/>
              </a:rPr>
              <a:t>u</a:t>
            </a:r>
            <a:r>
              <a:rPr kumimoji="0" lang="en-US" b="0" i="0" u="none" strike="noStrike" kern="1200" cap="none" spc="0" normalizeH="0" baseline="0" noProof="0" smtClean="0">
                <a:ln>
                  <a:noFill/>
                </a:ln>
                <a:solidFill>
                  <a:srgbClr val="0000FF"/>
                </a:solidFill>
                <a:effectLst/>
                <a:uLnTx/>
                <a:uFillTx/>
                <a:latin typeface="AvantGarde" pitchFamily="34" charset="0"/>
                <a:ea typeface="+mn-ea"/>
                <a:cs typeface="Times New Roman" pitchFamily="18" charset="0"/>
              </a:rPr>
              <a:t>sing namespace std;</a:t>
            </a:r>
            <a:endParaRPr kumimoji="0" lang="en-US" b="0" i="0" u="none" strike="noStrike" kern="1200" cap="none" spc="0" normalizeH="0" baseline="0" noProof="0" smtClean="0">
              <a:ln>
                <a:noFill/>
              </a:ln>
              <a:solidFill>
                <a:srgbClr val="0000FF"/>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5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6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7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8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"Welcome to C++!\n"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9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a:ln>
                <a:noFill/>
              </a:ln>
              <a:solidFill>
                <a:schemeClr val="tx1"/>
              </a:solidFill>
              <a:effectLst/>
              <a:uLnTx/>
              <a:uFillTx/>
              <a:latin typeface="+mn-lt"/>
              <a:ea typeface="+mn-ea"/>
              <a:cs typeface="+mn-cs"/>
            </a:endParaRPr>
          </a:p>
        </p:txBody>
      </p:sp>
      <p:sp>
        <p:nvSpPr>
          <p:cNvPr id="9" name="Rectangle 1028"/>
          <p:cNvSpPr>
            <a:spLocks noChangeArrowheads="1"/>
          </p:cNvSpPr>
          <p:nvPr/>
        </p:nvSpPr>
        <p:spPr bwMode="auto">
          <a:xfrm>
            <a:off x="533400" y="5990898"/>
            <a:ext cx="8382000" cy="533400"/>
          </a:xfrm>
          <a:prstGeom prst="rect">
            <a:avLst/>
          </a:prstGeom>
          <a:solidFill>
            <a:schemeClr val="hlink"/>
          </a:solidFill>
          <a:ln w="9525">
            <a:noFill/>
            <a:miter lim="800000"/>
            <a:headEnd/>
            <a:tailEnd/>
          </a:ln>
          <a:effectLst/>
        </p:spPr>
        <p:txBody>
          <a:bodyPr tIns="182880" bIns="182880"/>
          <a:lstStyle/>
          <a:p>
            <a:pPr algn="l">
              <a:spcBef>
                <a:spcPct val="20000"/>
              </a:spcBef>
            </a:pPr>
            <a:r>
              <a:rPr lang="en-US" sz="1800">
                <a:solidFill>
                  <a:schemeClr val="bg1"/>
                </a:solidFill>
                <a:latin typeface="Courier New" pitchFamily="49" charset="0"/>
              </a:rPr>
              <a:t>Welcome to C++! </a:t>
            </a:r>
          </a:p>
        </p:txBody>
      </p:sp>
      <p:grpSp>
        <p:nvGrpSpPr>
          <p:cNvPr id="10" name="Group 1032"/>
          <p:cNvGrpSpPr>
            <a:grpSpLocks/>
          </p:cNvGrpSpPr>
          <p:nvPr/>
        </p:nvGrpSpPr>
        <p:grpSpPr bwMode="auto">
          <a:xfrm>
            <a:off x="3276600" y="1600200"/>
            <a:ext cx="4038600" cy="400050"/>
            <a:chOff x="960" y="1698"/>
            <a:chExt cx="2544" cy="252"/>
          </a:xfrm>
        </p:grpSpPr>
        <p:sp>
          <p:nvSpPr>
            <p:cNvPr id="11" name="Text Box 1029"/>
            <p:cNvSpPr txBox="1">
              <a:spLocks noChangeArrowheads="1"/>
            </p:cNvSpPr>
            <p:nvPr/>
          </p:nvSpPr>
          <p:spPr bwMode="auto">
            <a:xfrm>
              <a:off x="1872" y="1698"/>
              <a:ext cx="1632"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Single-line comments.</a:t>
              </a:r>
            </a:p>
          </p:txBody>
        </p:sp>
        <p:sp>
          <p:nvSpPr>
            <p:cNvPr id="12" name="Line 1030"/>
            <p:cNvSpPr>
              <a:spLocks noChangeShapeType="1"/>
            </p:cNvSpPr>
            <p:nvPr/>
          </p:nvSpPr>
          <p:spPr bwMode="auto">
            <a:xfrm flipH="1" flipV="1">
              <a:off x="1056" y="1794"/>
              <a:ext cx="816" cy="7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1031"/>
            <p:cNvSpPr>
              <a:spLocks noChangeShapeType="1"/>
            </p:cNvSpPr>
            <p:nvPr/>
          </p:nvSpPr>
          <p:spPr bwMode="auto">
            <a:xfrm flipH="1">
              <a:off x="960" y="1872"/>
              <a:ext cx="912" cy="48"/>
            </a:xfrm>
            <a:prstGeom prst="line">
              <a:avLst/>
            </a:prstGeom>
            <a:noFill/>
            <a:ln w="9525">
              <a:solidFill>
                <a:schemeClr val="tx1"/>
              </a:solidFill>
              <a:round/>
              <a:headEnd/>
              <a:tailEnd type="triangle" w="med" len="med"/>
            </a:ln>
            <a:effectLst/>
          </p:spPr>
          <p:txBody>
            <a:bodyPr anchor="ctr">
              <a:spAutoFit/>
            </a:bodyPr>
            <a:lstStyle/>
            <a:p>
              <a:endParaRPr lang="en-US">
                <a:solidFill>
                  <a:schemeClr val="bg1"/>
                </a:solidFill>
              </a:endParaRPr>
            </a:p>
          </p:txBody>
        </p:sp>
      </p:grpSp>
      <p:grpSp>
        <p:nvGrpSpPr>
          <p:cNvPr id="14" name="Group 1035"/>
          <p:cNvGrpSpPr>
            <a:grpSpLocks/>
          </p:cNvGrpSpPr>
          <p:nvPr/>
        </p:nvGrpSpPr>
        <p:grpSpPr bwMode="auto">
          <a:xfrm>
            <a:off x="1675941" y="1523699"/>
            <a:ext cx="7183514" cy="1015598"/>
            <a:chOff x="888" y="599"/>
            <a:chExt cx="4317" cy="1124"/>
          </a:xfrm>
        </p:grpSpPr>
        <p:sp>
          <p:nvSpPr>
            <p:cNvPr id="15" name="Text Box 1033"/>
            <p:cNvSpPr txBox="1">
              <a:spLocks noChangeArrowheads="1"/>
            </p:cNvSpPr>
            <p:nvPr/>
          </p:nvSpPr>
          <p:spPr bwMode="auto">
            <a:xfrm>
              <a:off x="2949" y="599"/>
              <a:ext cx="2256" cy="1124"/>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Preprocessor directive to include input/output stream header file </a:t>
              </a:r>
              <a:r>
                <a:rPr lang="en-US">
                  <a:solidFill>
                    <a:schemeClr val="bg1"/>
                  </a:solidFill>
                  <a:latin typeface="Courier New" pitchFamily="49" charset="0"/>
                </a:rPr>
                <a:t>&lt;iostream&gt;</a:t>
              </a:r>
              <a:r>
                <a:rPr lang="en-US" b="0">
                  <a:solidFill>
                    <a:schemeClr val="bg1"/>
                  </a:solidFill>
                  <a:latin typeface="Times New Roman" pitchFamily="18" charset="0"/>
                </a:rPr>
                <a:t>.</a:t>
              </a:r>
            </a:p>
          </p:txBody>
        </p:sp>
        <p:sp>
          <p:nvSpPr>
            <p:cNvPr id="16" name="Line 1034"/>
            <p:cNvSpPr>
              <a:spLocks noChangeShapeType="1"/>
            </p:cNvSpPr>
            <p:nvPr/>
          </p:nvSpPr>
          <p:spPr bwMode="auto">
            <a:xfrm flipH="1">
              <a:off x="888" y="937"/>
              <a:ext cx="2061" cy="5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038"/>
          <p:cNvGrpSpPr>
            <a:grpSpLocks/>
          </p:cNvGrpSpPr>
          <p:nvPr/>
        </p:nvGrpSpPr>
        <p:grpSpPr bwMode="auto">
          <a:xfrm>
            <a:off x="1905000" y="2362200"/>
            <a:ext cx="5791200" cy="1066800"/>
            <a:chOff x="960" y="544"/>
            <a:chExt cx="3648" cy="672"/>
          </a:xfrm>
        </p:grpSpPr>
        <p:sp>
          <p:nvSpPr>
            <p:cNvPr id="18" name="Text Box 1036"/>
            <p:cNvSpPr txBox="1">
              <a:spLocks noChangeArrowheads="1"/>
            </p:cNvSpPr>
            <p:nvPr/>
          </p:nvSpPr>
          <p:spPr bwMode="auto">
            <a:xfrm>
              <a:off x="2208" y="544"/>
              <a:ext cx="240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appears exactly once in every C++ program..</a:t>
              </a:r>
            </a:p>
          </p:txBody>
        </p:sp>
        <p:sp>
          <p:nvSpPr>
            <p:cNvPr id="19" name="Line 1037"/>
            <p:cNvSpPr>
              <a:spLocks noChangeShapeType="1"/>
            </p:cNvSpPr>
            <p:nvPr/>
          </p:nvSpPr>
          <p:spPr bwMode="auto">
            <a:xfrm flipH="1">
              <a:off x="960" y="784"/>
              <a:ext cx="1248" cy="43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041"/>
          <p:cNvGrpSpPr>
            <a:grpSpLocks/>
          </p:cNvGrpSpPr>
          <p:nvPr/>
        </p:nvGrpSpPr>
        <p:grpSpPr bwMode="auto">
          <a:xfrm>
            <a:off x="1295400" y="1600200"/>
            <a:ext cx="5638800" cy="1828800"/>
            <a:chOff x="-336" y="288"/>
            <a:chExt cx="3552" cy="1152"/>
          </a:xfrm>
        </p:grpSpPr>
        <p:sp>
          <p:nvSpPr>
            <p:cNvPr id="21" name="Text Box 1039"/>
            <p:cNvSpPr txBox="1">
              <a:spLocks noChangeArrowheads="1"/>
            </p:cNvSpPr>
            <p:nvPr/>
          </p:nvSpPr>
          <p:spPr bwMode="auto">
            <a:xfrm>
              <a:off x="1248" y="288"/>
              <a:ext cx="196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returns an integer value.</a:t>
              </a:r>
            </a:p>
          </p:txBody>
        </p:sp>
        <p:sp>
          <p:nvSpPr>
            <p:cNvPr id="22" name="Line 1040"/>
            <p:cNvSpPr>
              <a:spLocks noChangeShapeType="1"/>
            </p:cNvSpPr>
            <p:nvPr/>
          </p:nvSpPr>
          <p:spPr bwMode="auto">
            <a:xfrm flipH="1">
              <a:off x="-336" y="384"/>
              <a:ext cx="1584" cy="105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3" name="Group 1044"/>
          <p:cNvGrpSpPr>
            <a:grpSpLocks/>
          </p:cNvGrpSpPr>
          <p:nvPr/>
        </p:nvGrpSpPr>
        <p:grpSpPr bwMode="auto">
          <a:xfrm>
            <a:off x="1295400" y="2209800"/>
            <a:ext cx="7543800" cy="1676400"/>
            <a:chOff x="-1776" y="467"/>
            <a:chExt cx="4752" cy="1056"/>
          </a:xfrm>
        </p:grpSpPr>
        <p:sp>
          <p:nvSpPr>
            <p:cNvPr id="24" name="Text Box 1042"/>
            <p:cNvSpPr txBox="1">
              <a:spLocks noChangeArrowheads="1"/>
            </p:cNvSpPr>
            <p:nvPr/>
          </p:nvSpPr>
          <p:spPr bwMode="auto">
            <a:xfrm>
              <a:off x="1296" y="467"/>
              <a:ext cx="16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Left brace </a:t>
              </a:r>
              <a:r>
                <a:rPr lang="en-US">
                  <a:solidFill>
                    <a:schemeClr val="bg1"/>
                  </a:solidFill>
                  <a:latin typeface="Courier New" pitchFamily="49" charset="0"/>
                </a:rPr>
                <a:t>{</a:t>
              </a:r>
              <a:r>
                <a:rPr lang="en-US" b="0">
                  <a:solidFill>
                    <a:schemeClr val="bg1"/>
                  </a:solidFill>
                  <a:latin typeface="Times New Roman" pitchFamily="18" charset="0"/>
                </a:rPr>
                <a:t> begins function body.</a:t>
              </a:r>
            </a:p>
          </p:txBody>
        </p:sp>
        <p:sp>
          <p:nvSpPr>
            <p:cNvPr id="25" name="Line 1043"/>
            <p:cNvSpPr>
              <a:spLocks noChangeShapeType="1"/>
            </p:cNvSpPr>
            <p:nvPr/>
          </p:nvSpPr>
          <p:spPr bwMode="auto">
            <a:xfrm flipH="1">
              <a:off x="-1776" y="659"/>
              <a:ext cx="3072" cy="86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6" name="Group 1047"/>
          <p:cNvGrpSpPr>
            <a:grpSpLocks/>
          </p:cNvGrpSpPr>
          <p:nvPr/>
        </p:nvGrpSpPr>
        <p:grpSpPr bwMode="auto">
          <a:xfrm>
            <a:off x="1295400" y="3429000"/>
            <a:ext cx="5715000" cy="2286000"/>
            <a:chOff x="624" y="1218"/>
            <a:chExt cx="3600" cy="1440"/>
          </a:xfrm>
        </p:grpSpPr>
        <p:sp>
          <p:nvSpPr>
            <p:cNvPr id="27" name="Text Box 1045"/>
            <p:cNvSpPr txBox="1">
              <a:spLocks noChangeArrowheads="1"/>
            </p:cNvSpPr>
            <p:nvPr/>
          </p:nvSpPr>
          <p:spPr bwMode="auto">
            <a:xfrm>
              <a:off x="2160" y="1218"/>
              <a:ext cx="2064"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Corresponding right brace </a:t>
              </a:r>
              <a:r>
                <a:rPr lang="en-US">
                  <a:solidFill>
                    <a:schemeClr val="bg1"/>
                  </a:solidFill>
                  <a:latin typeface="Courier New" pitchFamily="49" charset="0"/>
                </a:rPr>
                <a:t>}</a:t>
              </a:r>
              <a:r>
                <a:rPr lang="en-US" b="0">
                  <a:solidFill>
                    <a:schemeClr val="bg1"/>
                  </a:solidFill>
                  <a:latin typeface="Times New Roman" pitchFamily="18" charset="0"/>
                </a:rPr>
                <a:t> ends function body.</a:t>
              </a:r>
            </a:p>
          </p:txBody>
        </p:sp>
        <p:sp>
          <p:nvSpPr>
            <p:cNvPr id="28" name="Line 1046"/>
            <p:cNvSpPr>
              <a:spLocks noChangeShapeType="1"/>
            </p:cNvSpPr>
            <p:nvPr/>
          </p:nvSpPr>
          <p:spPr bwMode="auto">
            <a:xfrm flipH="1">
              <a:off x="624" y="1410"/>
              <a:ext cx="1536" cy="124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9" name="Group 1050"/>
          <p:cNvGrpSpPr>
            <a:grpSpLocks/>
          </p:cNvGrpSpPr>
          <p:nvPr/>
        </p:nvGrpSpPr>
        <p:grpSpPr bwMode="auto">
          <a:xfrm>
            <a:off x="4495800" y="3048000"/>
            <a:ext cx="4343400" cy="1219200"/>
            <a:chOff x="3168" y="1014"/>
            <a:chExt cx="2736" cy="768"/>
          </a:xfrm>
        </p:grpSpPr>
        <p:sp>
          <p:nvSpPr>
            <p:cNvPr id="30" name="Text Box 1048"/>
            <p:cNvSpPr txBox="1">
              <a:spLocks noChangeArrowheads="1"/>
            </p:cNvSpPr>
            <p:nvPr/>
          </p:nvSpPr>
          <p:spPr bwMode="auto">
            <a:xfrm>
              <a:off x="4416" y="1014"/>
              <a:ext cx="148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Statements end with a semicolon </a:t>
              </a:r>
              <a:r>
                <a:rPr lang="en-US">
                  <a:solidFill>
                    <a:schemeClr val="bg1"/>
                  </a:solidFill>
                  <a:latin typeface="Courier New" pitchFamily="49" charset="0"/>
                </a:rPr>
                <a:t>;</a:t>
              </a:r>
              <a:r>
                <a:rPr lang="en-US" b="0">
                  <a:solidFill>
                    <a:schemeClr val="bg1"/>
                  </a:solidFill>
                  <a:latin typeface="Times New Roman" pitchFamily="18" charset="0"/>
                </a:rPr>
                <a:t>.</a:t>
              </a:r>
            </a:p>
          </p:txBody>
        </p:sp>
        <p:sp>
          <p:nvSpPr>
            <p:cNvPr id="31" name="Line 1049"/>
            <p:cNvSpPr>
              <a:spLocks noChangeShapeType="1"/>
            </p:cNvSpPr>
            <p:nvPr/>
          </p:nvSpPr>
          <p:spPr bwMode="auto">
            <a:xfrm flipH="1">
              <a:off x="3168" y="1206"/>
              <a:ext cx="1248" cy="57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2" name="Group 1053"/>
          <p:cNvGrpSpPr>
            <a:grpSpLocks/>
          </p:cNvGrpSpPr>
          <p:nvPr/>
        </p:nvGrpSpPr>
        <p:grpSpPr bwMode="auto">
          <a:xfrm>
            <a:off x="1828330" y="4400550"/>
            <a:ext cx="7010870" cy="400050"/>
            <a:chOff x="571" y="1800"/>
            <a:chExt cx="2981" cy="252"/>
          </a:xfrm>
        </p:grpSpPr>
        <p:sp>
          <p:nvSpPr>
            <p:cNvPr id="33" name="Text Box 1051"/>
            <p:cNvSpPr txBox="1">
              <a:spLocks noChangeArrowheads="1"/>
            </p:cNvSpPr>
            <p:nvPr/>
          </p:nvSpPr>
          <p:spPr bwMode="auto">
            <a:xfrm>
              <a:off x="1511" y="1800"/>
              <a:ext cx="2041"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Name </a:t>
              </a:r>
              <a:r>
                <a:rPr lang="en-US">
                  <a:solidFill>
                    <a:schemeClr val="bg1"/>
                  </a:solidFill>
                  <a:latin typeface="Courier New" pitchFamily="49" charset="0"/>
                </a:rPr>
                <a:t>cout</a:t>
              </a:r>
              <a:r>
                <a:rPr lang="en-US" b="0">
                  <a:solidFill>
                    <a:schemeClr val="bg1"/>
                  </a:solidFill>
                  <a:latin typeface="Times New Roman" pitchFamily="18" charset="0"/>
                </a:rPr>
                <a:t> belongs to namespace </a:t>
              </a:r>
              <a:r>
                <a:rPr lang="en-US">
                  <a:solidFill>
                    <a:schemeClr val="bg1"/>
                  </a:solidFill>
                  <a:latin typeface="Courier New" pitchFamily="49" charset="0"/>
                </a:rPr>
                <a:t>std</a:t>
              </a:r>
              <a:r>
                <a:rPr lang="en-US" b="0">
                  <a:solidFill>
                    <a:schemeClr val="bg1"/>
                  </a:solidFill>
                  <a:latin typeface="Times New Roman" pitchFamily="18" charset="0"/>
                </a:rPr>
                <a:t>.</a:t>
              </a:r>
            </a:p>
          </p:txBody>
        </p:sp>
        <p:sp>
          <p:nvSpPr>
            <p:cNvPr id="34" name="Line 1052"/>
            <p:cNvSpPr>
              <a:spLocks noChangeShapeType="1"/>
            </p:cNvSpPr>
            <p:nvPr/>
          </p:nvSpPr>
          <p:spPr bwMode="auto">
            <a:xfrm flipH="1" flipV="1">
              <a:off x="571" y="1812"/>
              <a:ext cx="940" cy="9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5" name="Group 1056"/>
          <p:cNvGrpSpPr>
            <a:grpSpLocks/>
          </p:cNvGrpSpPr>
          <p:nvPr/>
        </p:nvGrpSpPr>
        <p:grpSpPr bwMode="auto">
          <a:xfrm>
            <a:off x="2209800" y="3810000"/>
            <a:ext cx="6629400" cy="457200"/>
            <a:chOff x="1200" y="1458"/>
            <a:chExt cx="4176" cy="288"/>
          </a:xfrm>
        </p:grpSpPr>
        <p:sp>
          <p:nvSpPr>
            <p:cNvPr id="36" name="Text Box 1054"/>
            <p:cNvSpPr txBox="1">
              <a:spLocks noChangeArrowheads="1"/>
            </p:cNvSpPr>
            <p:nvPr/>
          </p:nvSpPr>
          <p:spPr bwMode="auto">
            <a:xfrm>
              <a:off x="3408" y="1458"/>
              <a:ext cx="1968"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Stream insertion operator.</a:t>
              </a:r>
            </a:p>
          </p:txBody>
        </p:sp>
        <p:sp>
          <p:nvSpPr>
            <p:cNvPr id="37" name="Line 1055"/>
            <p:cNvSpPr>
              <a:spLocks noChangeShapeType="1"/>
            </p:cNvSpPr>
            <p:nvPr/>
          </p:nvSpPr>
          <p:spPr bwMode="auto">
            <a:xfrm flipH="1">
              <a:off x="1200" y="1580"/>
              <a:ext cx="2208" cy="16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8" name="Group 1059"/>
          <p:cNvGrpSpPr>
            <a:grpSpLocks/>
          </p:cNvGrpSpPr>
          <p:nvPr/>
        </p:nvGrpSpPr>
        <p:grpSpPr bwMode="auto">
          <a:xfrm>
            <a:off x="2286000" y="4840137"/>
            <a:ext cx="6553200" cy="1027264"/>
            <a:chOff x="624" y="1922"/>
            <a:chExt cx="4128" cy="640"/>
          </a:xfrm>
        </p:grpSpPr>
        <p:sp>
          <p:nvSpPr>
            <p:cNvPr id="39" name="Text Box 1057"/>
            <p:cNvSpPr txBox="1">
              <a:spLocks noChangeArrowheads="1"/>
            </p:cNvSpPr>
            <p:nvPr/>
          </p:nvSpPr>
          <p:spPr bwMode="auto">
            <a:xfrm>
              <a:off x="1728" y="1922"/>
              <a:ext cx="3024"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Keyword </a:t>
              </a:r>
              <a:r>
                <a:rPr lang="en-US">
                  <a:solidFill>
                    <a:schemeClr val="bg1"/>
                  </a:solidFill>
                  <a:latin typeface="Courier New" pitchFamily="49" charset="0"/>
                </a:rPr>
                <a:t>return</a:t>
              </a:r>
              <a:r>
                <a:rPr lang="en-US" b="0">
                  <a:solidFill>
                    <a:schemeClr val="bg1"/>
                  </a:solidFill>
                  <a:latin typeface="Times New Roman" pitchFamily="18" charset="0"/>
                </a:rPr>
                <a:t> is one of several means to exit function; value </a:t>
              </a:r>
              <a:r>
                <a:rPr lang="en-US">
                  <a:solidFill>
                    <a:schemeClr val="bg1"/>
                  </a:solidFill>
                  <a:latin typeface="Courier New" pitchFamily="49" charset="0"/>
                </a:rPr>
                <a:t>0</a:t>
              </a:r>
              <a:r>
                <a:rPr lang="en-US" b="0">
                  <a:solidFill>
                    <a:schemeClr val="bg1"/>
                  </a:solidFill>
                  <a:latin typeface="Times New Roman" pitchFamily="18" charset="0"/>
                </a:rPr>
                <a:t> indicates program terminated successfully.</a:t>
              </a:r>
            </a:p>
          </p:txBody>
        </p:sp>
        <p:sp>
          <p:nvSpPr>
            <p:cNvPr id="40" name="Line 1058"/>
            <p:cNvSpPr>
              <a:spLocks noChangeShapeType="1"/>
            </p:cNvSpPr>
            <p:nvPr/>
          </p:nvSpPr>
          <p:spPr bwMode="auto">
            <a:xfrm flipH="1" flipV="1">
              <a:off x="624" y="2040"/>
              <a:ext cx="1104" cy="1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2</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txBox="1">
            <a:spLocks noChangeArrowheads="1"/>
          </p:cNvSpPr>
          <p:nvPr/>
        </p:nvSpPr>
        <p:spPr>
          <a:xfrm>
            <a:off x="381000" y="1397002"/>
            <a:ext cx="8001000" cy="5178422"/>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ts val="300"/>
              </a:spcBef>
              <a:spcAft>
                <a:spcPts val="0"/>
              </a:spcAf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lang="en-US" b="0" smtClean="0">
                <a:solidFill>
                  <a:srgbClr val="0000FF"/>
                </a:solidFill>
                <a:cs typeface="Courier New" pitchFamily="49" charset="0"/>
              </a:rPr>
              <a:t>#</a:t>
            </a:r>
            <a:r>
              <a:rPr lang="en-US" b="0">
                <a:solidFill>
                  <a:srgbClr val="0000FF"/>
                </a:solidFill>
                <a:cs typeface="Courier New" pitchFamily="49" charset="0"/>
              </a:rPr>
              <a:t>include</a:t>
            </a:r>
            <a:r>
              <a:rPr lang="en-US" b="0">
                <a:solidFill>
                  <a:srgbClr val="000000"/>
                </a:solidFill>
                <a:cs typeface="Courier New" pitchFamily="49" charset="0"/>
              </a:rPr>
              <a:t> &lt;iostream&gt;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 namespace std;</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3</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integer1;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first number to be input by user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lang="en-US" b="0" smtClean="0">
                <a:solidFill>
                  <a:srgbClr val="0000FF"/>
                </a:solidFill>
                <a:latin typeface="+mn-lt"/>
                <a:cs typeface="Courier New" pitchFamily="49" charset="0"/>
              </a:rPr>
              <a:t>i</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integer2;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second number to be input by user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7</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sum;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variable in which sum will be stored</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8  </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"Enter first integer\n"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prompt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9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cin &gt;&gt; integer1;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read an integer</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"Enter second integer\n"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prompt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cin &gt;&gt; integer2;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read an integer</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sum = integer1 + integer2;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assign result to sum</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"Sum is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sum &lt;&lt; endl;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print sum</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15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a:ln>
                <a:noFill/>
              </a:ln>
              <a:solidFill>
                <a:schemeClr val="tx1"/>
              </a:solidFill>
              <a:effectLst/>
              <a:uLnTx/>
              <a:uFillTx/>
              <a:latin typeface="+mn-lt"/>
              <a:ea typeface="+mn-ea"/>
              <a:cs typeface="+mn-cs"/>
            </a:endParaRPr>
          </a:p>
        </p:txBody>
      </p:sp>
      <p:grpSp>
        <p:nvGrpSpPr>
          <p:cNvPr id="9" name="Group 8"/>
          <p:cNvGrpSpPr>
            <a:grpSpLocks/>
          </p:cNvGrpSpPr>
          <p:nvPr/>
        </p:nvGrpSpPr>
        <p:grpSpPr bwMode="auto">
          <a:xfrm>
            <a:off x="2133600" y="1752600"/>
            <a:ext cx="6248400" cy="1905000"/>
            <a:chOff x="432" y="842"/>
            <a:chExt cx="3936" cy="1200"/>
          </a:xfrm>
        </p:grpSpPr>
        <p:sp>
          <p:nvSpPr>
            <p:cNvPr id="10" name="Text Box 4"/>
            <p:cNvSpPr txBox="1">
              <a:spLocks noChangeArrowheads="1"/>
            </p:cNvSpPr>
            <p:nvPr/>
          </p:nvSpPr>
          <p:spPr bwMode="auto">
            <a:xfrm>
              <a:off x="2208" y="842"/>
              <a:ext cx="2160" cy="26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Declare integer variables.</a:t>
              </a:r>
            </a:p>
          </p:txBody>
        </p:sp>
        <p:sp>
          <p:nvSpPr>
            <p:cNvPr id="11" name="Line 5"/>
            <p:cNvSpPr>
              <a:spLocks noChangeShapeType="1"/>
            </p:cNvSpPr>
            <p:nvPr/>
          </p:nvSpPr>
          <p:spPr bwMode="auto">
            <a:xfrm flipH="1">
              <a:off x="576" y="960"/>
              <a:ext cx="1632" cy="55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2" name="Line 6"/>
            <p:cNvSpPr>
              <a:spLocks noChangeShapeType="1"/>
            </p:cNvSpPr>
            <p:nvPr/>
          </p:nvSpPr>
          <p:spPr bwMode="auto">
            <a:xfrm flipH="1">
              <a:off x="624" y="960"/>
              <a:ext cx="1584" cy="84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7"/>
            <p:cNvSpPr>
              <a:spLocks noChangeShapeType="1"/>
            </p:cNvSpPr>
            <p:nvPr/>
          </p:nvSpPr>
          <p:spPr bwMode="auto">
            <a:xfrm flipH="1">
              <a:off x="432" y="960"/>
              <a:ext cx="1776" cy="108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4" name="Group 11"/>
          <p:cNvGrpSpPr>
            <a:grpSpLocks/>
          </p:cNvGrpSpPr>
          <p:nvPr/>
        </p:nvGrpSpPr>
        <p:grpSpPr bwMode="auto">
          <a:xfrm>
            <a:off x="1676400" y="2667000"/>
            <a:ext cx="7086600" cy="1295400"/>
            <a:chOff x="192" y="1314"/>
            <a:chExt cx="4464" cy="816"/>
          </a:xfrm>
        </p:grpSpPr>
        <p:sp>
          <p:nvSpPr>
            <p:cNvPr id="15" name="Text Box 9"/>
            <p:cNvSpPr txBox="1">
              <a:spLocks noChangeArrowheads="1"/>
            </p:cNvSpPr>
            <p:nvPr/>
          </p:nvSpPr>
          <p:spPr bwMode="auto">
            <a:xfrm>
              <a:off x="1776" y="1314"/>
              <a:ext cx="28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Use stream extraction operator with standard input stream to obtain user input.</a:t>
              </a:r>
            </a:p>
          </p:txBody>
        </p:sp>
        <p:sp>
          <p:nvSpPr>
            <p:cNvPr id="16" name="Line 10"/>
            <p:cNvSpPr>
              <a:spLocks noChangeShapeType="1"/>
            </p:cNvSpPr>
            <p:nvPr/>
          </p:nvSpPr>
          <p:spPr bwMode="auto">
            <a:xfrm flipH="1">
              <a:off x="192" y="1520"/>
              <a:ext cx="1584" cy="61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4"/>
          <p:cNvGrpSpPr>
            <a:grpSpLocks/>
          </p:cNvGrpSpPr>
          <p:nvPr/>
        </p:nvGrpSpPr>
        <p:grpSpPr bwMode="auto">
          <a:xfrm>
            <a:off x="4419600" y="4724400"/>
            <a:ext cx="4572000" cy="1016000"/>
            <a:chOff x="2544" y="2384"/>
            <a:chExt cx="2880" cy="640"/>
          </a:xfrm>
        </p:grpSpPr>
        <p:sp>
          <p:nvSpPr>
            <p:cNvPr id="18" name="Text Box 12"/>
            <p:cNvSpPr txBox="1">
              <a:spLocks noChangeArrowheads="1"/>
            </p:cNvSpPr>
            <p:nvPr/>
          </p:nvSpPr>
          <p:spPr bwMode="auto">
            <a:xfrm>
              <a:off x="3072" y="2384"/>
              <a:ext cx="2352"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Stream manipulator </a:t>
              </a:r>
              <a:r>
                <a:rPr lang="en-US">
                  <a:solidFill>
                    <a:schemeClr val="bg1"/>
                  </a:solidFill>
                  <a:latin typeface="Courier New" pitchFamily="49" charset="0"/>
                </a:rPr>
                <a:t>std::endl </a:t>
              </a:r>
              <a:r>
                <a:rPr lang="en-US" b="0">
                  <a:solidFill>
                    <a:schemeClr val="bg1"/>
                  </a:solidFill>
                  <a:latin typeface="Times New Roman" pitchFamily="18" charset="0"/>
                </a:rPr>
                <a:t>outputs a newline, then “flushes output buffer.”</a:t>
              </a:r>
            </a:p>
          </p:txBody>
        </p:sp>
        <p:sp>
          <p:nvSpPr>
            <p:cNvPr id="19" name="Line 13"/>
            <p:cNvSpPr>
              <a:spLocks noChangeShapeType="1"/>
            </p:cNvSpPr>
            <p:nvPr/>
          </p:nvSpPr>
          <p:spPr bwMode="auto">
            <a:xfrm flipH="1">
              <a:off x="2544" y="2720"/>
              <a:ext cx="528" cy="19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9"/>
          <p:cNvGrpSpPr>
            <a:grpSpLocks/>
          </p:cNvGrpSpPr>
          <p:nvPr/>
        </p:nvGrpSpPr>
        <p:grpSpPr bwMode="auto">
          <a:xfrm>
            <a:off x="2514600" y="5867399"/>
            <a:ext cx="6477000" cy="708025"/>
            <a:chOff x="1344" y="2816"/>
            <a:chExt cx="4080" cy="446"/>
          </a:xfrm>
        </p:grpSpPr>
        <p:sp>
          <p:nvSpPr>
            <p:cNvPr id="21" name="Text Box 15"/>
            <p:cNvSpPr txBox="1">
              <a:spLocks noChangeArrowheads="1"/>
            </p:cNvSpPr>
            <p:nvPr/>
          </p:nvSpPr>
          <p:spPr bwMode="auto">
            <a:xfrm>
              <a:off x="2832" y="2816"/>
              <a:ext cx="2592"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Concatenating, chaining or cascading stream insertion operations.</a:t>
              </a:r>
            </a:p>
          </p:txBody>
        </p:sp>
        <p:sp>
          <p:nvSpPr>
            <p:cNvPr id="22" name="Line 16"/>
            <p:cNvSpPr>
              <a:spLocks noChangeShapeType="1"/>
            </p:cNvSpPr>
            <p:nvPr/>
          </p:nvSpPr>
          <p:spPr bwMode="auto">
            <a:xfrm flipH="1" flipV="1">
              <a:off x="2496" y="2816"/>
              <a:ext cx="336"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3" name="Line 17"/>
            <p:cNvSpPr>
              <a:spLocks noChangeShapeType="1"/>
            </p:cNvSpPr>
            <p:nvPr/>
          </p:nvSpPr>
          <p:spPr bwMode="auto">
            <a:xfrm flipH="1" flipV="1">
              <a:off x="2064" y="2816"/>
              <a:ext cx="76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4" name="Line 18"/>
            <p:cNvSpPr>
              <a:spLocks noChangeShapeType="1"/>
            </p:cNvSpPr>
            <p:nvPr/>
          </p:nvSpPr>
          <p:spPr bwMode="auto">
            <a:xfrm flipH="1" flipV="1">
              <a:off x="1344" y="2816"/>
              <a:ext cx="148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5" name="Group 23"/>
          <p:cNvGrpSpPr>
            <a:grpSpLocks/>
          </p:cNvGrpSpPr>
          <p:nvPr/>
        </p:nvGrpSpPr>
        <p:grpSpPr bwMode="auto">
          <a:xfrm>
            <a:off x="2667000" y="3733800"/>
            <a:ext cx="6324600" cy="1828800"/>
            <a:chOff x="1536" y="2142"/>
            <a:chExt cx="3984" cy="1152"/>
          </a:xfrm>
        </p:grpSpPr>
        <p:sp>
          <p:nvSpPr>
            <p:cNvPr id="26" name="Text Box 20"/>
            <p:cNvSpPr txBox="1">
              <a:spLocks noChangeArrowheads="1"/>
            </p:cNvSpPr>
            <p:nvPr/>
          </p:nvSpPr>
          <p:spPr bwMode="auto">
            <a:xfrm>
              <a:off x="1968" y="2142"/>
              <a:ext cx="3552" cy="562"/>
            </a:xfrm>
            <a:prstGeom prst="rect">
              <a:avLst/>
            </a:prstGeom>
            <a:solidFill>
              <a:schemeClr val="folHlink"/>
            </a:solidFill>
            <a:ln w="9525">
              <a:solidFill>
                <a:schemeClr val="tx1"/>
              </a:solidFill>
              <a:miter lim="800000"/>
              <a:headEnd/>
              <a:tailEnd/>
            </a:ln>
            <a:effectLst/>
          </p:spPr>
          <p:txBody>
            <a:bodyPr>
              <a:spAutoFit/>
            </a:bodyPr>
            <a:lstStyle/>
            <a:p>
              <a:pPr algn="l" eaLnBrk="0" hangingPunct="0">
                <a:spcBef>
                  <a:spcPct val="0"/>
                </a:spcBef>
              </a:pPr>
              <a:r>
                <a:rPr lang="en-US" b="0">
                  <a:solidFill>
                    <a:schemeClr val="bg1"/>
                  </a:solidFill>
                  <a:latin typeface="Times New Roman" pitchFamily="18" charset="0"/>
                </a:rPr>
                <a:t>Calculations can be performed in output statements: alternative for lines </a:t>
              </a:r>
              <a:r>
                <a:rPr lang="en-US" b="0" smtClean="0">
                  <a:solidFill>
                    <a:schemeClr val="bg1"/>
                  </a:solidFill>
                  <a:latin typeface="Times New Roman" pitchFamily="18" charset="0"/>
                </a:rPr>
                <a:t>12 </a:t>
              </a:r>
              <a:r>
                <a:rPr lang="en-US" b="0">
                  <a:solidFill>
                    <a:schemeClr val="bg1"/>
                  </a:solidFill>
                  <a:latin typeface="Times New Roman" pitchFamily="18" charset="0"/>
                </a:rPr>
                <a:t>and </a:t>
              </a:r>
              <a:r>
                <a:rPr lang="en-US" b="0" smtClean="0">
                  <a:solidFill>
                    <a:schemeClr val="bg1"/>
                  </a:solidFill>
                  <a:latin typeface="Times New Roman" pitchFamily="18" charset="0"/>
                </a:rPr>
                <a:t>13:</a:t>
              </a:r>
              <a:endParaRPr lang="en-US" b="0">
                <a:solidFill>
                  <a:schemeClr val="bg1"/>
                </a:solidFill>
                <a:latin typeface="Times New Roman" pitchFamily="18" charset="0"/>
              </a:endParaRPr>
            </a:p>
            <a:p>
              <a:pPr algn="l" eaLnBrk="0" hangingPunct="0">
                <a:spcBef>
                  <a:spcPct val="0"/>
                </a:spcBef>
              </a:pPr>
              <a:r>
                <a:rPr lang="en-US" sz="1200" smtClean="0">
                  <a:solidFill>
                    <a:schemeClr val="bg1"/>
                  </a:solidFill>
                  <a:latin typeface="Courier New" pitchFamily="49" charset="0"/>
                  <a:cs typeface="Courier New" pitchFamily="49" charset="0"/>
                </a:rPr>
                <a:t>std</a:t>
              </a:r>
              <a:r>
                <a:rPr lang="en-US" sz="1200">
                  <a:solidFill>
                    <a:schemeClr val="bg1"/>
                  </a:solidFill>
                  <a:latin typeface="Courier New" pitchFamily="49" charset="0"/>
                  <a:cs typeface="Courier New" pitchFamily="49" charset="0"/>
                </a:rPr>
                <a:t>::cout &lt;&lt; "Sum is " &lt;&lt; integer1 + integer2 &lt;&lt; std::endl;</a:t>
              </a:r>
            </a:p>
          </p:txBody>
        </p:sp>
        <p:sp>
          <p:nvSpPr>
            <p:cNvPr id="27" name="Line 21"/>
            <p:cNvSpPr>
              <a:spLocks noChangeShapeType="1"/>
            </p:cNvSpPr>
            <p:nvPr/>
          </p:nvSpPr>
          <p:spPr bwMode="auto">
            <a:xfrm flipH="1">
              <a:off x="1536" y="2478"/>
              <a:ext cx="432" cy="81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3</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Grp="1" noChangeArrowheads="1"/>
          </p:cNvSpPr>
          <p:nvPr>
            <p:ph idx="1"/>
          </p:nvPr>
        </p:nvSpPr>
        <p:spPr>
          <a:xfrm>
            <a:off x="457200" y="1447800"/>
            <a:ext cx="8305800" cy="5029200"/>
          </a:xfrm>
          <a:solidFill>
            <a:schemeClr val="accent5">
              <a:lumMod val="40000"/>
              <a:lumOff val="60000"/>
            </a:schemeClr>
          </a:solidFill>
        </p:spPr>
        <p:txBody>
          <a:bodyPr>
            <a:normAutofit/>
          </a:bodyPr>
          <a:lstStyle/>
          <a:p>
            <a:pPr>
              <a:lnSpc>
                <a:spcPct val="80000"/>
              </a:lnSpc>
              <a:buFontTx/>
              <a:buNone/>
            </a:pPr>
            <a:r>
              <a:rPr lang="en-US" sz="2400">
                <a:solidFill>
                  <a:srgbClr val="0000FF"/>
                </a:solidFill>
                <a:latin typeface="Courier New" pitchFamily="49" charset="0"/>
              </a:rPr>
              <a:t>#include </a:t>
            </a:r>
            <a:r>
              <a:rPr lang="en-US" sz="2400">
                <a:latin typeface="Courier New" pitchFamily="49" charset="0"/>
              </a:rPr>
              <a:t>&lt;</a:t>
            </a:r>
            <a:r>
              <a:rPr lang="en-US" sz="2400" smtClean="0">
                <a:latin typeface="Courier New" pitchFamily="49" charset="0"/>
              </a:rPr>
              <a:t>iostream&gt;</a:t>
            </a:r>
          </a:p>
          <a:p>
            <a:pPr>
              <a:lnSpc>
                <a:spcPct val="80000"/>
              </a:lnSpc>
              <a:buFontTx/>
              <a:buNone/>
            </a:pPr>
            <a:r>
              <a:rPr lang="en-US" sz="2400">
                <a:solidFill>
                  <a:srgbClr val="0000FF"/>
                </a:solidFill>
                <a:latin typeface="Courier New" pitchFamily="49" charset="0"/>
              </a:rPr>
              <a:t>u</a:t>
            </a:r>
            <a:r>
              <a:rPr lang="en-US" sz="2400" smtClean="0">
                <a:solidFill>
                  <a:srgbClr val="0000FF"/>
                </a:solidFill>
                <a:latin typeface="Courier New" pitchFamily="49" charset="0"/>
              </a:rPr>
              <a:t>sing namespace std;</a:t>
            </a:r>
            <a:endParaRPr lang="en-US" sz="2400">
              <a:solidFill>
                <a:srgbClr val="0000FF"/>
              </a:solidFill>
              <a:latin typeface="Courier New" pitchFamily="49" charset="0"/>
            </a:endParaRPr>
          </a:p>
          <a:p>
            <a:pPr>
              <a:lnSpc>
                <a:spcPct val="80000"/>
              </a:lnSpc>
              <a:buFontTx/>
              <a:buNone/>
            </a:pPr>
            <a:r>
              <a:rPr lang="en-US" sz="2400">
                <a:solidFill>
                  <a:srgbClr val="0000FF"/>
                </a:solidFill>
                <a:latin typeface="Courier New" pitchFamily="49" charset="0"/>
              </a:rPr>
              <a:t>void</a:t>
            </a:r>
            <a:r>
              <a:rPr lang="en-US" sz="2400">
                <a:latin typeface="Courier New" pitchFamily="49" charset="0"/>
              </a:rPr>
              <a:t> main() {</a:t>
            </a:r>
          </a:p>
          <a:p>
            <a:pPr>
              <a:lnSpc>
                <a:spcPct val="80000"/>
              </a:lnSpc>
              <a:buFontTx/>
              <a:buNone/>
            </a:pPr>
            <a:r>
              <a:rPr lang="en-US" sz="2400">
                <a:latin typeface="Courier New" pitchFamily="49" charset="0"/>
              </a:rPr>
              <a:t>	</a:t>
            </a:r>
            <a:r>
              <a:rPr lang="en-US" sz="2400" err="1">
                <a:solidFill>
                  <a:srgbClr val="0000FF"/>
                </a:solidFill>
                <a:latin typeface="Courier New" pitchFamily="49" charset="0"/>
              </a:rPr>
              <a:t>int</a:t>
            </a:r>
            <a:r>
              <a:rPr lang="en-US" sz="2400">
                <a:latin typeface="Courier New" pitchFamily="49" charset="0"/>
              </a:rPr>
              <a:t> n;</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double</a:t>
            </a:r>
            <a:r>
              <a:rPr lang="en-US" sz="2400">
                <a:latin typeface="Courier New" pitchFamily="49" charset="0"/>
              </a:rPr>
              <a:t> d; </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char</a:t>
            </a:r>
            <a:r>
              <a:rPr lang="en-US" sz="2400">
                <a:latin typeface="Courier New" pitchFamily="49" charset="0"/>
              </a:rPr>
              <a:t> s[100];</a:t>
            </a:r>
          </a:p>
          <a:p>
            <a:pPr>
              <a:lnSpc>
                <a:spcPct val="80000"/>
              </a:lnSpc>
              <a:buFontTx/>
              <a:buNone/>
            </a:pPr>
            <a:endParaRPr lang="en-US" sz="2400">
              <a:latin typeface="Courier New" pitchFamily="49" charset="0"/>
            </a:endParaRPr>
          </a:p>
          <a:p>
            <a:pPr>
              <a:lnSpc>
                <a:spcPct val="80000"/>
              </a:lnSpc>
              <a:buFontTx/>
              <a:buNone/>
            </a:pPr>
            <a:r>
              <a:rPr lang="en-US" sz="2400">
                <a:latin typeface="Courier New" pitchFamily="49" charset="0"/>
              </a:rPr>
              <a:t>	</a:t>
            </a:r>
            <a:r>
              <a:rPr lang="en-US" sz="2400" smtClean="0">
                <a:latin typeface="Courier New" pitchFamily="49" charset="0"/>
              </a:rPr>
              <a:t>cout &lt;&lt; “</a:t>
            </a:r>
            <a:r>
              <a:rPr lang="en-US" sz="2400">
                <a:latin typeface="Courier New" pitchFamily="49" charset="0"/>
              </a:rPr>
              <a:t>Input an </a:t>
            </a:r>
            <a:r>
              <a:rPr lang="en-US" sz="2400" err="1">
                <a:latin typeface="Courier New" pitchFamily="49" charset="0"/>
              </a:rPr>
              <a:t>int</a:t>
            </a:r>
            <a:r>
              <a:rPr lang="en-US" sz="2400">
                <a:latin typeface="Courier New" pitchFamily="49" charset="0"/>
              </a:rPr>
              <a:t>, a double and </a:t>
            </a:r>
            <a:r>
              <a:rPr lang="en-US" sz="2400" smtClean="0">
                <a:latin typeface="Courier New" pitchFamily="49" charset="0"/>
              </a:rPr>
              <a:t>a string</a:t>
            </a:r>
            <a:r>
              <a:rPr lang="en-US" sz="2400">
                <a:latin typeface="Courier New" pitchFamily="49" charset="0"/>
              </a:rPr>
              <a:t>.”;</a:t>
            </a:r>
          </a:p>
          <a:p>
            <a:pPr>
              <a:lnSpc>
                <a:spcPct val="80000"/>
              </a:lnSpc>
              <a:buFontTx/>
              <a:buNone/>
            </a:pPr>
            <a:r>
              <a:rPr lang="en-US" sz="2400">
                <a:latin typeface="Courier New" pitchFamily="49" charset="0"/>
              </a:rPr>
              <a:t>	</a:t>
            </a:r>
            <a:r>
              <a:rPr lang="en-US" sz="2400" err="1">
                <a:latin typeface="Courier New" pitchFamily="49" charset="0"/>
              </a:rPr>
              <a:t>cin</a:t>
            </a:r>
            <a:r>
              <a:rPr lang="en-US" sz="2400">
                <a:latin typeface="Courier New" pitchFamily="49" charset="0"/>
              </a:rPr>
              <a:t> &gt;&gt; n &gt;&gt; d &gt;&gt; s;	</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“n = “ &lt;&lt; n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“d = “ &lt;&lt; d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“s = “ &lt;&lt; s &lt;&lt; “\n”;</a:t>
            </a:r>
          </a:p>
          <a:p>
            <a:pPr>
              <a:lnSpc>
                <a:spcPct val="80000"/>
              </a:lnSpc>
              <a:spcBef>
                <a:spcPts val="0"/>
              </a:spcBef>
              <a:buFontTx/>
              <a:buNone/>
            </a:pPr>
            <a:r>
              <a:rPr lang="en-US" sz="2400" smtClean="0">
                <a:latin typeface="Courier New" pitchFamily="49" charset="0"/>
              </a:rPr>
              <a:t>}</a:t>
            </a:r>
            <a:endParaRPr lang="en-US" sz="24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kiểu dữ liệu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Line 3"/>
          <p:cNvSpPr>
            <a:spLocks noChangeShapeType="1"/>
          </p:cNvSpPr>
          <p:nvPr/>
        </p:nvSpPr>
        <p:spPr bwMode="auto">
          <a:xfrm flipH="1">
            <a:off x="2382838" y="1295400"/>
            <a:ext cx="1198562" cy="11811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 name="Line 4"/>
          <p:cNvSpPr>
            <a:spLocks noChangeShapeType="1"/>
          </p:cNvSpPr>
          <p:nvPr/>
        </p:nvSpPr>
        <p:spPr bwMode="auto">
          <a:xfrm>
            <a:off x="4800600" y="1295400"/>
            <a:ext cx="1277938" cy="3810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 name="Line 5"/>
          <p:cNvSpPr>
            <a:spLocks noChangeShapeType="1"/>
          </p:cNvSpPr>
          <p:nvPr/>
        </p:nvSpPr>
        <p:spPr bwMode="auto">
          <a:xfrm>
            <a:off x="6096000" y="1295400"/>
            <a:ext cx="1341438" cy="12001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 name="Rectangle 6"/>
          <p:cNvSpPr>
            <a:spLocks noChangeArrowheads="1"/>
          </p:cNvSpPr>
          <p:nvPr/>
        </p:nvSpPr>
        <p:spPr bwMode="auto">
          <a:xfrm>
            <a:off x="6811963" y="2384425"/>
            <a:ext cx="1692275" cy="457200"/>
          </a:xfrm>
          <a:prstGeom prst="rect">
            <a:avLst/>
          </a:prstGeom>
          <a:noFill/>
          <a:ln w="9525">
            <a:noFill/>
            <a:miter lim="800000"/>
            <a:headEnd/>
            <a:tailEnd/>
          </a:ln>
        </p:spPr>
        <p:txBody>
          <a:bodyPr wrap="none" lIns="92075" tIns="46038" rIns="92075" bIns="46038">
            <a:spAutoFit/>
          </a:bodyPr>
          <a:lstStyle/>
          <a:p>
            <a:r>
              <a:rPr lang="en-US" altLang="zh-TW" b="1">
                <a:solidFill>
                  <a:srgbClr val="009999"/>
                </a:solidFill>
                <a:latin typeface="Arial" charset="0"/>
                <a:ea typeface="新細明體" charset="-120"/>
              </a:rPr>
              <a:t>structured</a:t>
            </a:r>
          </a:p>
        </p:txBody>
      </p:sp>
      <p:sp>
        <p:nvSpPr>
          <p:cNvPr id="12" name="Rectangle 7"/>
          <p:cNvSpPr>
            <a:spLocks noChangeArrowheads="1"/>
          </p:cNvSpPr>
          <p:nvPr/>
        </p:nvSpPr>
        <p:spPr bwMode="auto">
          <a:xfrm>
            <a:off x="5670550" y="3421063"/>
            <a:ext cx="3465513"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array   struct   union   class</a:t>
            </a:r>
          </a:p>
        </p:txBody>
      </p:sp>
      <p:grpSp>
        <p:nvGrpSpPr>
          <p:cNvPr id="13" name="Group 8"/>
          <p:cNvGrpSpPr>
            <a:grpSpLocks/>
          </p:cNvGrpSpPr>
          <p:nvPr/>
        </p:nvGrpSpPr>
        <p:grpSpPr bwMode="auto">
          <a:xfrm>
            <a:off x="6332538" y="2800350"/>
            <a:ext cx="2362200" cy="704850"/>
            <a:chOff x="3917" y="1980"/>
            <a:chExt cx="1488" cy="444"/>
          </a:xfrm>
        </p:grpSpPr>
        <p:sp>
          <p:nvSpPr>
            <p:cNvPr id="14" name="Line 9"/>
            <p:cNvSpPr>
              <a:spLocks noChangeShapeType="1"/>
            </p:cNvSpPr>
            <p:nvPr/>
          </p:nvSpPr>
          <p:spPr bwMode="auto">
            <a:xfrm>
              <a:off x="4973"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 name="Line 10"/>
            <p:cNvSpPr>
              <a:spLocks noChangeShapeType="1"/>
            </p:cNvSpPr>
            <p:nvPr/>
          </p:nvSpPr>
          <p:spPr bwMode="auto">
            <a:xfrm>
              <a:off x="4829" y="1980"/>
              <a:ext cx="96"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Line 11"/>
            <p:cNvSpPr>
              <a:spLocks noChangeShapeType="1"/>
            </p:cNvSpPr>
            <p:nvPr/>
          </p:nvSpPr>
          <p:spPr bwMode="auto">
            <a:xfrm flipH="1">
              <a:off x="4409" y="1980"/>
              <a:ext cx="228" cy="4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 name="Line 12"/>
            <p:cNvSpPr>
              <a:spLocks noChangeShapeType="1"/>
            </p:cNvSpPr>
            <p:nvPr/>
          </p:nvSpPr>
          <p:spPr bwMode="auto">
            <a:xfrm flipH="1">
              <a:off x="3917"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18" name="Group 13"/>
          <p:cNvGrpSpPr>
            <a:grpSpLocks/>
          </p:cNvGrpSpPr>
          <p:nvPr/>
        </p:nvGrpSpPr>
        <p:grpSpPr bwMode="auto">
          <a:xfrm>
            <a:off x="5319713" y="5051425"/>
            <a:ext cx="2466975" cy="1281113"/>
            <a:chOff x="3351" y="3398"/>
            <a:chExt cx="1554" cy="807"/>
          </a:xfrm>
        </p:grpSpPr>
        <p:sp>
          <p:nvSpPr>
            <p:cNvPr id="19" name="Rectangle 14"/>
            <p:cNvSpPr>
              <a:spLocks noChangeArrowheads="1"/>
            </p:cNvSpPr>
            <p:nvPr/>
          </p:nvSpPr>
          <p:spPr bwMode="auto">
            <a:xfrm>
              <a:off x="3591" y="3398"/>
              <a:ext cx="906" cy="288"/>
            </a:xfrm>
            <a:prstGeom prst="rect">
              <a:avLst/>
            </a:prstGeom>
            <a:noFill/>
            <a:ln w="9525">
              <a:noFill/>
              <a:miter lim="800000"/>
              <a:headEnd/>
              <a:tailEnd/>
            </a:ln>
          </p:spPr>
          <p:txBody>
            <a:bodyPr wrap="none" lIns="92075" tIns="46038" rIns="92075" bIns="46038">
              <a:spAutoFit/>
            </a:bodyPr>
            <a:lstStyle/>
            <a:p>
              <a:r>
                <a:rPr lang="zh-TW" altLang="en-US" b="1">
                  <a:solidFill>
                    <a:srgbClr val="CC0000"/>
                  </a:solidFill>
                  <a:latin typeface="Arial" charset="0"/>
                  <a:ea typeface="新細明體" charset="-120"/>
                </a:rPr>
                <a:t> </a:t>
              </a:r>
              <a:r>
                <a:rPr lang="en-US" altLang="zh-TW" b="1">
                  <a:solidFill>
                    <a:schemeClr val="accent2"/>
                  </a:solidFill>
                  <a:latin typeface="Arial" charset="0"/>
                  <a:ea typeface="新細明體" charset="-120"/>
                </a:rPr>
                <a:t>address</a:t>
              </a:r>
            </a:p>
          </p:txBody>
        </p:sp>
        <p:sp>
          <p:nvSpPr>
            <p:cNvPr id="20" name="Line 15"/>
            <p:cNvSpPr>
              <a:spLocks noChangeShapeType="1"/>
            </p:cNvSpPr>
            <p:nvPr/>
          </p:nvSpPr>
          <p:spPr bwMode="auto">
            <a:xfrm flipH="1">
              <a:off x="3553" y="3648"/>
              <a:ext cx="288"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16"/>
            <p:cNvSpPr>
              <a:spLocks noChangeShapeType="1"/>
            </p:cNvSpPr>
            <p:nvPr/>
          </p:nvSpPr>
          <p:spPr bwMode="auto">
            <a:xfrm>
              <a:off x="4177" y="3648"/>
              <a:ext cx="336" cy="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Rectangle 17"/>
            <p:cNvSpPr>
              <a:spLocks noChangeArrowheads="1"/>
            </p:cNvSpPr>
            <p:nvPr/>
          </p:nvSpPr>
          <p:spPr bwMode="auto">
            <a:xfrm>
              <a:off x="3351" y="3955"/>
              <a:ext cx="1554"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pointer    reference</a:t>
              </a:r>
            </a:p>
          </p:txBody>
        </p:sp>
      </p:grpSp>
      <p:sp>
        <p:nvSpPr>
          <p:cNvPr id="23" name="Rectangle 18"/>
          <p:cNvSpPr>
            <a:spLocks noChangeArrowheads="1"/>
          </p:cNvSpPr>
          <p:nvPr/>
        </p:nvSpPr>
        <p:spPr bwMode="auto">
          <a:xfrm>
            <a:off x="1738313" y="2384425"/>
            <a:ext cx="1149350" cy="457200"/>
          </a:xfrm>
          <a:prstGeom prst="rect">
            <a:avLst/>
          </a:prstGeom>
          <a:noFill/>
          <a:ln w="9525">
            <a:noFill/>
            <a:miter lim="800000"/>
            <a:headEnd/>
            <a:tailEnd/>
          </a:ln>
        </p:spPr>
        <p:txBody>
          <a:bodyPr wrap="none" lIns="92075" tIns="46038" rIns="92075" bIns="46038">
            <a:spAutoFit/>
          </a:bodyPr>
          <a:lstStyle/>
          <a:p>
            <a:r>
              <a:rPr lang="en-US" altLang="zh-TW" b="1">
                <a:solidFill>
                  <a:srgbClr val="CC0000"/>
                </a:solidFill>
                <a:latin typeface="Arial" charset="0"/>
                <a:ea typeface="新細明體" charset="-120"/>
              </a:rPr>
              <a:t>simple</a:t>
            </a:r>
          </a:p>
        </p:txBody>
      </p:sp>
      <p:sp>
        <p:nvSpPr>
          <p:cNvPr id="24" name="Line 19"/>
          <p:cNvSpPr>
            <a:spLocks noChangeShapeType="1"/>
          </p:cNvSpPr>
          <p:nvPr/>
        </p:nvSpPr>
        <p:spPr bwMode="auto">
          <a:xfrm flipH="1">
            <a:off x="1220788" y="2781300"/>
            <a:ext cx="7620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 name="Line 20"/>
          <p:cNvSpPr>
            <a:spLocks noChangeShapeType="1"/>
          </p:cNvSpPr>
          <p:nvPr/>
        </p:nvSpPr>
        <p:spPr bwMode="auto">
          <a:xfrm>
            <a:off x="2592388" y="2781300"/>
            <a:ext cx="14478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 name="Rectangle 21"/>
          <p:cNvSpPr>
            <a:spLocks noChangeArrowheads="1"/>
          </p:cNvSpPr>
          <p:nvPr/>
        </p:nvSpPr>
        <p:spPr bwMode="auto">
          <a:xfrm>
            <a:off x="671513" y="3421063"/>
            <a:ext cx="2686050" cy="396875"/>
          </a:xfrm>
          <a:prstGeom prst="rect">
            <a:avLst/>
          </a:prstGeom>
          <a:noFill/>
          <a:ln w="9525">
            <a:noFill/>
            <a:miter lim="800000"/>
            <a:headEnd/>
            <a:tailEnd/>
          </a:ln>
        </p:spPr>
        <p:txBody>
          <a:bodyPr wrap="none" lIns="92075" tIns="46038" rIns="92075" bIns="46038">
            <a:spAutoFit/>
          </a:bodyPr>
          <a:lstStyle/>
          <a:p>
            <a:r>
              <a:rPr lang="zh-TW" altLang="en-US" sz="2000" b="1">
                <a:solidFill>
                  <a:srgbClr val="A50021"/>
                </a:solidFill>
                <a:latin typeface="Arial" charset="0"/>
                <a:ea typeface="新細明體" charset="-120"/>
              </a:rPr>
              <a:t> </a:t>
            </a:r>
            <a:r>
              <a:rPr lang="en-US" altLang="zh-TW" sz="2000" b="1">
                <a:solidFill>
                  <a:srgbClr val="A50021"/>
                </a:solidFill>
                <a:latin typeface="Arial" charset="0"/>
                <a:ea typeface="新細明體" charset="-120"/>
              </a:rPr>
              <a:t>integral            </a:t>
            </a:r>
            <a:r>
              <a:rPr lang="en-US" altLang="zh-TW" sz="2000" b="1">
                <a:latin typeface="Arial" charset="0"/>
                <a:ea typeface="新細明體" charset="-120"/>
              </a:rPr>
              <a:t>enum</a:t>
            </a:r>
          </a:p>
        </p:txBody>
      </p:sp>
      <p:sp>
        <p:nvSpPr>
          <p:cNvPr id="27" name="Line 23"/>
          <p:cNvSpPr>
            <a:spLocks noChangeShapeType="1"/>
          </p:cNvSpPr>
          <p:nvPr/>
        </p:nvSpPr>
        <p:spPr bwMode="auto">
          <a:xfrm flipH="1">
            <a:off x="611188" y="3771900"/>
            <a:ext cx="3810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8" name="Line 24"/>
          <p:cNvSpPr>
            <a:spLocks noChangeShapeType="1"/>
          </p:cNvSpPr>
          <p:nvPr/>
        </p:nvSpPr>
        <p:spPr bwMode="auto">
          <a:xfrm flipH="1">
            <a:off x="1068388" y="3771900"/>
            <a:ext cx="762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25"/>
          <p:cNvSpPr>
            <a:spLocks noChangeShapeType="1"/>
          </p:cNvSpPr>
          <p:nvPr/>
        </p:nvSpPr>
        <p:spPr bwMode="auto">
          <a:xfrm>
            <a:off x="1373188" y="3771900"/>
            <a:ext cx="3048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6"/>
          <p:cNvSpPr>
            <a:spLocks noChangeShapeType="1"/>
          </p:cNvSpPr>
          <p:nvPr/>
        </p:nvSpPr>
        <p:spPr bwMode="auto">
          <a:xfrm>
            <a:off x="1601788" y="3771900"/>
            <a:ext cx="685800" cy="609600"/>
          </a:xfrm>
          <a:prstGeom prst="line">
            <a:avLst/>
          </a:prstGeom>
          <a:noFill/>
          <a:ln w="12700">
            <a:solidFill>
              <a:schemeClr val="tx1"/>
            </a:solidFill>
            <a:round/>
            <a:headEnd type="none" w="sm" len="sm"/>
            <a:tailEnd type="none" w="sm" len="sm"/>
          </a:ln>
        </p:spPr>
        <p:txBody>
          <a:bodyPr wrap="none" anchor="ctr"/>
          <a:lstStyle/>
          <a:p>
            <a:endParaRPr lang="en-US"/>
          </a:p>
        </p:txBody>
      </p:sp>
      <p:grpSp>
        <p:nvGrpSpPr>
          <p:cNvPr id="31" name="Group 27"/>
          <p:cNvGrpSpPr>
            <a:grpSpLocks/>
          </p:cNvGrpSpPr>
          <p:nvPr/>
        </p:nvGrpSpPr>
        <p:grpSpPr bwMode="auto">
          <a:xfrm>
            <a:off x="2405063" y="3421063"/>
            <a:ext cx="3341687" cy="2168525"/>
            <a:chOff x="1467" y="2371"/>
            <a:chExt cx="2105" cy="1366"/>
          </a:xfrm>
        </p:grpSpPr>
        <p:sp>
          <p:nvSpPr>
            <p:cNvPr id="32" name="Rectangle 28"/>
            <p:cNvSpPr>
              <a:spLocks noChangeArrowheads="1"/>
            </p:cNvSpPr>
            <p:nvPr/>
          </p:nvSpPr>
          <p:spPr bwMode="auto">
            <a:xfrm>
              <a:off x="2343" y="2371"/>
              <a:ext cx="693" cy="250"/>
            </a:xfrm>
            <a:prstGeom prst="rect">
              <a:avLst/>
            </a:prstGeom>
            <a:noFill/>
            <a:ln w="9525">
              <a:noFill/>
              <a:miter lim="800000"/>
              <a:headEnd/>
              <a:tailEnd/>
            </a:ln>
          </p:spPr>
          <p:txBody>
            <a:bodyPr wrap="none" lIns="92075" tIns="46038" rIns="92075" bIns="46038">
              <a:spAutoFit/>
            </a:bodyPr>
            <a:lstStyle/>
            <a:p>
              <a:r>
                <a:rPr lang="en-US" altLang="zh-TW" sz="2000" b="1">
                  <a:solidFill>
                    <a:srgbClr val="A50021"/>
                  </a:solidFill>
                  <a:latin typeface="Arial" charset="0"/>
                  <a:ea typeface="新細明體" charset="-120"/>
                </a:rPr>
                <a:t>floating</a:t>
              </a:r>
            </a:p>
          </p:txBody>
        </p:sp>
        <p:sp>
          <p:nvSpPr>
            <p:cNvPr id="33" name="Rectangle 29"/>
            <p:cNvSpPr>
              <a:spLocks noChangeArrowheads="1"/>
            </p:cNvSpPr>
            <p:nvPr/>
          </p:nvSpPr>
          <p:spPr bwMode="auto">
            <a:xfrm>
              <a:off x="1467" y="3487"/>
              <a:ext cx="2105"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float  double   long double</a:t>
              </a:r>
            </a:p>
          </p:txBody>
        </p:sp>
        <p:sp>
          <p:nvSpPr>
            <p:cNvPr id="34" name="Line 30"/>
            <p:cNvSpPr>
              <a:spLocks noChangeShapeType="1"/>
            </p:cNvSpPr>
            <p:nvPr/>
          </p:nvSpPr>
          <p:spPr bwMode="auto">
            <a:xfrm flipH="1">
              <a:off x="1777" y="2592"/>
              <a:ext cx="960"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5" name="Line 31"/>
            <p:cNvSpPr>
              <a:spLocks noChangeShapeType="1"/>
            </p:cNvSpPr>
            <p:nvPr/>
          </p:nvSpPr>
          <p:spPr bwMode="auto">
            <a:xfrm>
              <a:off x="2833" y="2592"/>
              <a:ext cx="96"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Line 32"/>
            <p:cNvSpPr>
              <a:spLocks noChangeShapeType="1"/>
            </p:cNvSpPr>
            <p:nvPr/>
          </p:nvSpPr>
          <p:spPr bwMode="auto">
            <a:xfrm flipH="1">
              <a:off x="2209" y="2592"/>
              <a:ext cx="576" cy="96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7" name="Line 33"/>
          <p:cNvSpPr>
            <a:spLocks noChangeShapeType="1"/>
          </p:cNvSpPr>
          <p:nvPr/>
        </p:nvSpPr>
        <p:spPr bwMode="auto">
          <a:xfrm>
            <a:off x="1754188" y="3771900"/>
            <a:ext cx="1219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8" name="Line 34"/>
          <p:cNvSpPr>
            <a:spLocks noChangeShapeType="1"/>
          </p:cNvSpPr>
          <p:nvPr/>
        </p:nvSpPr>
        <p:spPr bwMode="auto">
          <a:xfrm>
            <a:off x="2266950" y="2781300"/>
            <a:ext cx="495300" cy="7429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 name="Rectangle 22"/>
          <p:cNvSpPr>
            <a:spLocks noChangeArrowheads="1"/>
          </p:cNvSpPr>
          <p:nvPr/>
        </p:nvSpPr>
        <p:spPr bwMode="auto">
          <a:xfrm>
            <a:off x="1588" y="4335463"/>
            <a:ext cx="3367087"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char  short   int  long  bool</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mặc nhiên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Ví dụ 1</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Hàm thể hiện một cửa sổ thông báo trong Visual 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914400" y="2590800"/>
            <a:ext cx="5791200" cy="1066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14400" y="3886200"/>
            <a:ext cx="5791200" cy="533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914400" y="4572000"/>
            <a:ext cx="5791200" cy="762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914400" y="5486400"/>
            <a:ext cx="5791200" cy="99060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6858000" y="2895600"/>
            <a:ext cx="1981200" cy="1138800"/>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srcRect/>
          <a:stretch>
            <a:fillRect/>
          </a:stretch>
        </p:blipFill>
        <p:spPr bwMode="auto">
          <a:xfrm>
            <a:off x="6858000" y="4191000"/>
            <a:ext cx="2057400" cy="1202076"/>
          </a:xfrm>
          <a:prstGeom prst="rect">
            <a:avLst/>
          </a:prstGeom>
          <a:noFill/>
          <a:ln w="9525">
            <a:noFill/>
            <a:miter lim="800000"/>
            <a:headEnd/>
            <a:tailEnd/>
          </a:ln>
        </p:spPr>
      </p:pic>
      <p:pic>
        <p:nvPicPr>
          <p:cNvPr id="1034" name="Picture 10"/>
          <p:cNvPicPr>
            <a:picLocks noChangeAspect="1" noChangeArrowheads="1"/>
          </p:cNvPicPr>
          <p:nvPr/>
        </p:nvPicPr>
        <p:blipFill>
          <a:blip r:embed="rId9" cstate="print"/>
          <a:srcRect/>
          <a:stretch>
            <a:fillRect/>
          </a:stretch>
        </p:blipFill>
        <p:spPr bwMode="auto">
          <a:xfrm>
            <a:off x="6858000" y="5486400"/>
            <a:ext cx="2057400" cy="103367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ox(i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box(in)">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left)">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3"/>
                                        </p:tgtEl>
                                        <p:attrNameLst>
                                          <p:attrName>style.visibility</p:attrName>
                                        </p:attrNameLst>
                                      </p:cBhvr>
                                      <p:to>
                                        <p:strVal val="visible"/>
                                      </p:to>
                                    </p:set>
                                    <p:animEffect transition="in" filter="wipe(left)">
                                      <p:cBhvr>
                                        <p:cTn id="22" dur="500"/>
                                        <p:tgtEl>
                                          <p:spTgt spid="10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animEffect transition="in" filter="wipe(left)">
                                      <p:cBhvr>
                                        <p:cTn id="27" dur="500"/>
                                        <p:tgtEl>
                                          <p:spTgt spid="10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4"/>
                                        </p:tgtEl>
                                        <p:attrNameLst>
                                          <p:attrName>style.visibility</p:attrName>
                                        </p:attrNameLst>
                                      </p:cBhvr>
                                      <p:to>
                                        <p:strVal val="visible"/>
                                      </p:to>
                                    </p:set>
                                    <p:animEffect transition="in" filter="wipe(left)">
                                      <p:cBhvr>
                                        <p:cTn id="3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mặc nhiên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Ví dụ 2</a:t>
            </a:r>
            <a:r>
              <a:rPr lang="vi-VN" sz="2800" smtClean="0">
                <a:solidFill>
                  <a:srgbClr val="0000FF"/>
                </a:solidFill>
                <a:latin typeface="Arial" pitchFamily="34" charset="0"/>
                <a:cs typeface="Arial" pitchFamily="34" charset="0"/>
              </a:rPr>
              <a:t>:</a:t>
            </a:r>
            <a:endParaRPr lang="en-US"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838199" y="2057400"/>
            <a:ext cx="8119153" cy="44196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Phong cách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Những lưu ý về phong cách lập trình</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Đặt tên</a:t>
            </a:r>
            <a:r>
              <a:rPr lang="en-US" smtClean="0">
                <a:latin typeface="Arial" pitchFamily="34" charset="0"/>
                <a:cs typeface="Arial" pitchFamily="34" charset="0"/>
              </a:rPr>
              <a:t> (biến, hàm,…)</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Tab</a:t>
            </a:r>
            <a:endParaRPr lang="en-US"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Khai báo prototype</a:t>
            </a:r>
            <a:endParaRPr lang="en-US"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pic>
        <p:nvPicPr>
          <p:cNvPr id="1026" name="Picture 2" descr="https://encrypted-tbn3.gstatic.com/images?q=tbn:ANd9GcTYlk9joHN-MBZYAm9h1yFGppPaaX01BhOpnpgL6MuMwa-Jrc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2159315"/>
            <a:ext cx="3429000" cy="44385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2.bp.blogspot.com/-JfAfqIyM9Xo/UYyuAzRVReI/AAAAAAAAA7o/uAigMXyXVzw/s1600/man_walking_do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343400"/>
            <a:ext cx="30480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mặc nhiên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Mục đích</a:t>
            </a:r>
            <a:r>
              <a:rPr lang="vi-VN" sz="2800" smtClean="0">
                <a:solidFill>
                  <a:srgbClr val="0000FF"/>
                </a:solidFill>
                <a:latin typeface="Arial" pitchFamily="34" charset="0"/>
                <a:cs typeface="Arial" pitchFamily="34" charset="0"/>
              </a:rPr>
              <a:t>:</a:t>
            </a:r>
            <a:endParaRPr lang="en-US" sz="28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Gán các giá trị mặc nhiên cho các tham số của hàm.</a:t>
            </a:r>
            <a:endParaRPr lang="en-US" sz="24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Khai báo tham số mặc nhiên</a:t>
            </a:r>
            <a:r>
              <a:rPr lang="vi-VN" sz="2800" smtClean="0">
                <a:solidFill>
                  <a:srgbClr val="0000FF"/>
                </a:solidFill>
                <a:latin typeface="Arial" pitchFamily="34" charset="0"/>
                <a:cs typeface="Arial" pitchFamily="34" charset="0"/>
              </a:rPr>
              <a:t>:</a:t>
            </a:r>
            <a:endParaRPr lang="en-US" sz="28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Tất cả các tham số mặc nhiên đều phải để ở cuối hàm.</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Chỉ cần đưa vào khai báo, không cần trong định nghĩa.</a:t>
            </a: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Gọi hàm có tham số mặc nhiên</a:t>
            </a:r>
            <a:r>
              <a:rPr lang="vi-VN" sz="2800" smtClean="0">
                <a:solidFill>
                  <a:srgbClr val="0000FF"/>
                </a:solidFill>
                <a:latin typeface="Arial" pitchFamily="34" charset="0"/>
                <a:cs typeface="Arial" pitchFamily="34" charset="0"/>
              </a:rPr>
              <a:t>:</a:t>
            </a:r>
            <a:endParaRPr lang="en-US" sz="28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Nếu cung cấp đủ tham số </a:t>
            </a:r>
            <a:r>
              <a:rPr lang="en-US" sz="2400" smtClean="0">
                <a:latin typeface="Arial" pitchFamily="34" charset="0"/>
                <a:cs typeface="Arial" pitchFamily="34" charset="0"/>
                <a:sym typeface="Wingdings" pitchFamily="2" charset="2"/>
              </a:rPr>
              <a:t>dùng tham số truyền vào.</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sym typeface="Wingdings" pitchFamily="2" charset="2"/>
              </a:rPr>
              <a:t>Nếu không đủ tham số dùng tham số mặc nhiên.</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Funtions overloading</a:t>
            </a:r>
          </a:p>
          <a:p>
            <a:pPr algn="just">
              <a:lnSpc>
                <a:spcPct val="130000"/>
              </a:lnSpc>
              <a:spcBef>
                <a:spcPts val="300"/>
              </a:spcBef>
              <a:spcAft>
                <a:spcPts val="300"/>
              </a:spcAft>
              <a:buFont typeface="Wingdings" pitchFamily="2" charset="2"/>
              <a:buChar char="v"/>
            </a:pP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C++ cho phép </a:t>
            </a:r>
            <a:r>
              <a:rPr lang="en-US" smtClean="0">
                <a:solidFill>
                  <a:srgbClr val="FF3300"/>
                </a:solidFill>
                <a:latin typeface="Arial" pitchFamily="34" charset="0"/>
                <a:cs typeface="Arial" pitchFamily="34" charset="0"/>
              </a:rPr>
              <a:t>định nghĩa các hàm trùng tên.</a:t>
            </a:r>
          </a:p>
          <a:p>
            <a:pPr algn="just">
              <a:lnSpc>
                <a:spcPct val="130000"/>
              </a:lnSpc>
              <a:spcBef>
                <a:spcPts val="300"/>
              </a:spcBef>
              <a:spcAft>
                <a:spcPts val="300"/>
              </a:spcAft>
              <a:buFont typeface="Wingdings" pitchFamily="2" charset="2"/>
              <a:buChar char="v"/>
            </a:pP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grpSp>
        <p:nvGrpSpPr>
          <p:cNvPr id="7" name="Group 3"/>
          <p:cNvGrpSpPr>
            <a:grpSpLocks/>
          </p:cNvGrpSpPr>
          <p:nvPr/>
        </p:nvGrpSpPr>
        <p:grpSpPr bwMode="auto">
          <a:xfrm>
            <a:off x="838362" y="2409498"/>
            <a:ext cx="8000838" cy="1600200"/>
            <a:chOff x="288" y="1296"/>
            <a:chExt cx="5087" cy="768"/>
          </a:xfrm>
        </p:grpSpPr>
        <p:sp>
          <p:nvSpPr>
            <p:cNvPr id="8" name="Rectangle 4"/>
            <p:cNvSpPr>
              <a:spLocks noChangeArrowheads="1"/>
            </p:cNvSpPr>
            <p:nvPr/>
          </p:nvSpPr>
          <p:spPr bwMode="auto">
            <a:xfrm>
              <a:off x="288" y="1296"/>
              <a:ext cx="2256" cy="768"/>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labs(long l);</a:t>
              </a:r>
            </a:p>
            <a:p>
              <a:pPr marL="342900" indent="-342900">
                <a:lnSpc>
                  <a:spcPct val="150000"/>
                </a:lnSpc>
                <a:spcBef>
                  <a:spcPct val="20000"/>
                </a:spcBef>
              </a:pPr>
              <a:r>
                <a:rPr lang="en-US" sz="2000">
                  <a:latin typeface="Courier New" pitchFamily="49" charset="0"/>
                </a:rPr>
                <a:t>double </a:t>
              </a:r>
              <a:r>
                <a:rPr lang="en-US" sz="2000" err="1">
                  <a:latin typeface="Courier New" pitchFamily="49" charset="0"/>
                </a:rPr>
                <a:t>fabs</a:t>
              </a:r>
              <a:r>
                <a:rPr lang="en-US" sz="2000">
                  <a:latin typeface="Courier New" pitchFamily="49" charset="0"/>
                </a:rPr>
                <a:t>(double d);</a:t>
              </a:r>
            </a:p>
          </p:txBody>
        </p:sp>
        <p:sp>
          <p:nvSpPr>
            <p:cNvPr id="9" name="Rectangle 5"/>
            <p:cNvSpPr>
              <a:spLocks noChangeArrowheads="1"/>
            </p:cNvSpPr>
            <p:nvPr/>
          </p:nvSpPr>
          <p:spPr bwMode="auto">
            <a:xfrm>
              <a:off x="3216" y="1296"/>
              <a:ext cx="2159" cy="768"/>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abs(long l);</a:t>
              </a:r>
            </a:p>
            <a:p>
              <a:pPr marL="342900" indent="-342900">
                <a:lnSpc>
                  <a:spcPct val="150000"/>
                </a:lnSpc>
                <a:spcBef>
                  <a:spcPct val="20000"/>
                </a:spcBef>
              </a:pPr>
              <a:r>
                <a:rPr lang="en-US" sz="2000">
                  <a:latin typeface="Courier New" pitchFamily="49" charset="0"/>
                </a:rPr>
                <a:t>double abs(double d);</a:t>
              </a:r>
            </a:p>
          </p:txBody>
        </p:sp>
        <p:sp>
          <p:nvSpPr>
            <p:cNvPr id="10" name="AutoShape 6"/>
            <p:cNvSpPr>
              <a:spLocks noChangeArrowheads="1"/>
            </p:cNvSpPr>
            <p:nvPr/>
          </p:nvSpPr>
          <p:spPr bwMode="auto">
            <a:xfrm>
              <a:off x="2640" y="1488"/>
              <a:ext cx="480" cy="384"/>
            </a:xfrm>
            <a:prstGeom prst="rightArrow">
              <a:avLst>
                <a:gd name="adj1" fmla="val 50000"/>
                <a:gd name="adj2" fmla="val 31250"/>
              </a:avLst>
            </a:prstGeom>
            <a:noFill/>
            <a:ln w="9525">
              <a:solidFill>
                <a:srgbClr val="CC483E"/>
              </a:solidFill>
              <a:miter lim="800000"/>
              <a:headEnd/>
              <a:tailEnd/>
            </a:ln>
            <a:effectLst/>
          </p:spPr>
          <p:txBody>
            <a:bodyPr wrap="none" anchor="ctr"/>
            <a:lstStyle/>
            <a:p>
              <a:pPr algn="ctr"/>
              <a:endParaRPr lang="vi-VN">
                <a:solidFill>
                  <a:srgbClr val="CC483E"/>
                </a:solidFill>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tái định nghĩa</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Các hàm </a:t>
            </a:r>
            <a:r>
              <a:rPr lang="en-US" smtClean="0">
                <a:solidFill>
                  <a:srgbClr val="FF3300"/>
                </a:solidFill>
                <a:latin typeface="Arial" pitchFamily="34" charset="0"/>
                <a:cs typeface="Arial" pitchFamily="34" charset="0"/>
              </a:rPr>
              <a:t>trùng tên </a:t>
            </a:r>
            <a:r>
              <a:rPr lang="en-US" smtClean="0">
                <a:latin typeface="Arial" pitchFamily="34" charset="0"/>
                <a:cs typeface="Arial" pitchFamily="34" charset="0"/>
              </a:rPr>
              <a:t>phải </a:t>
            </a:r>
            <a:r>
              <a:rPr lang="en-US" smtClean="0">
                <a:solidFill>
                  <a:srgbClr val="FF3300"/>
                </a:solidFill>
                <a:latin typeface="Arial" pitchFamily="34" charset="0"/>
                <a:cs typeface="Arial" pitchFamily="34" charset="0"/>
              </a:rPr>
              <a:t>khác</a:t>
            </a:r>
            <a:r>
              <a:rPr lang="en-US" smtClean="0">
                <a:latin typeface="Arial" pitchFamily="34" charset="0"/>
                <a:cs typeface="Arial" pitchFamily="34" charset="0"/>
              </a:rPr>
              <a:t> nhau về </a:t>
            </a:r>
            <a:r>
              <a:rPr lang="en-US" smtClean="0">
                <a:solidFill>
                  <a:srgbClr val="FF3300"/>
                </a:solidFill>
                <a:latin typeface="Arial" pitchFamily="34" charset="0"/>
                <a:cs typeface="Arial" pitchFamily="34" charset="0"/>
              </a:rPr>
              <a:t>tham số</a:t>
            </a:r>
            <a:r>
              <a:rPr lang="en-US" smtClean="0">
                <a:latin typeface="Arial" pitchFamily="34" charset="0"/>
                <a:cs typeface="Arial" pitchFamily="34" charset="0"/>
              </a:rPr>
              <a:t>: Số lượng, thứ tự, kiểu</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gọi hàm?</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có kiểu tham số phù hợp</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Dùng phép ép kiểu tự động</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gần đúng (phù hợp) nhất</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 1</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990600" y="2057400"/>
            <a:ext cx="7696200" cy="4424443"/>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 2</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990600" y="2057400"/>
            <a:ext cx="7620000" cy="4465555"/>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Toán tử quản lý bộ nhớ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Toán tử cấp phát bộ nhớ động </a:t>
            </a:r>
            <a:r>
              <a:rPr lang="vi-VN" sz="2800" smtClean="0">
                <a:solidFill>
                  <a:srgbClr val="0000FF"/>
                </a:solidFill>
                <a:latin typeface="Arial" pitchFamily="34" charset="0"/>
                <a:cs typeface="Arial" pitchFamily="34" charset="0"/>
              </a:rPr>
              <a:t>new</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int</a:t>
            </a:r>
            <a:r>
              <a:rPr lang="vi-VN" sz="2800" smtClean="0">
                <a:solidFill>
                  <a:schemeClr val="tx1">
                    <a:lumMod val="95000"/>
                    <a:lumOff val="5000"/>
                  </a:schemeClr>
                </a:solidFill>
                <a:latin typeface="Arial" pitchFamily="34" charset="0"/>
                <a:cs typeface="Arial" pitchFamily="34" charset="0"/>
              </a:rPr>
              <a:t> *x;</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x =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int</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00"/>
                </a:solidFill>
                <a:latin typeface="Arial" pitchFamily="34" charset="0"/>
                <a:cs typeface="Arial" pitchFamily="34" charset="0"/>
              </a:rPr>
              <a:t>//x = (int*)malloc(sizeof(int));</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char</a:t>
            </a:r>
            <a:r>
              <a:rPr lang="vi-VN" sz="2800" smtClean="0">
                <a:solidFill>
                  <a:schemeClr val="tx1">
                    <a:lumMod val="95000"/>
                    <a:lumOff val="5000"/>
                  </a:schemeClr>
                </a:solidFill>
                <a:latin typeface="Arial" pitchFamily="34" charset="0"/>
                <a:cs typeface="Arial" pitchFamily="34" charset="0"/>
              </a:rPr>
              <a:t> *y;</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y = </a:t>
            </a:r>
            <a:r>
              <a:rPr lang="vi-VN" sz="2800" smtClean="0">
                <a:solidFill>
                  <a:srgbClr val="0000FF"/>
                </a:solidFill>
                <a:latin typeface="Arial" pitchFamily="34" charset="0"/>
                <a:cs typeface="Arial" pitchFamily="34" charset="0"/>
              </a:rPr>
              <a:t>new char</a:t>
            </a:r>
            <a:r>
              <a:rPr lang="vi-VN" sz="2800" smtClean="0">
                <a:solidFill>
                  <a:schemeClr val="tx1">
                    <a:lumMod val="95000"/>
                    <a:lumOff val="5000"/>
                  </a:schemeClr>
                </a:solidFill>
                <a:latin typeface="Arial" pitchFamily="34" charset="0"/>
                <a:cs typeface="Arial" pitchFamily="34" charset="0"/>
              </a:rPr>
              <a:t>[100]; 	</a:t>
            </a:r>
            <a:r>
              <a:rPr lang="vi-VN" sz="2800" smtClean="0">
                <a:solidFill>
                  <a:srgbClr val="006600"/>
                </a:solidFill>
                <a:latin typeface="Arial" pitchFamily="34" charset="0"/>
                <a:cs typeface="Arial" pitchFamily="34" charset="0"/>
              </a:rPr>
              <a:t>//y = (char*)malloc(100);</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Toán tử giải phóng vùng nhớ động </a:t>
            </a:r>
            <a:r>
              <a:rPr lang="vi-VN" sz="2800" smtClean="0">
                <a:solidFill>
                  <a:srgbClr val="0000FF"/>
                </a:solidFill>
                <a:latin typeface="Arial" pitchFamily="34" charset="0"/>
                <a:cs typeface="Arial" pitchFamily="34" charset="0"/>
              </a:rPr>
              <a:t>delete</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x;			</a:t>
            </a:r>
            <a:r>
              <a:rPr lang="vi-VN" sz="2800" smtClean="0">
                <a:solidFill>
                  <a:srgbClr val="006600"/>
                </a:solidFill>
                <a:latin typeface="Arial" pitchFamily="34" charset="0"/>
                <a:cs typeface="Arial" pitchFamily="34" charset="0"/>
              </a:rPr>
              <a:t>// free(x);</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y;			</a:t>
            </a:r>
            <a:r>
              <a:rPr lang="vi-VN" sz="2800" smtClean="0">
                <a:solidFill>
                  <a:srgbClr val="006600"/>
                </a:solidFill>
                <a:latin typeface="Arial" pitchFamily="34" charset="0"/>
                <a:cs typeface="Arial" pitchFamily="34" charset="0"/>
              </a:rPr>
              <a:t>// free(y);</a:t>
            </a:r>
            <a:endParaRPr lang="en-US" sz="2800" smtClean="0">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Truyền tham số</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Truyền theo giá trị (tham trị)</a:t>
            </a:r>
          </a:p>
          <a:p>
            <a:pPr marL="742950" lvl="2" indent="-342900" algn="just">
              <a:lnSpc>
                <a:spcPct val="130000"/>
              </a:lnSpc>
              <a:spcBef>
                <a:spcPts val="300"/>
              </a:spcBef>
              <a:spcAft>
                <a:spcPts val="300"/>
              </a:spcAft>
              <a:buFont typeface="Wingdings" pitchFamily="2" charset="2"/>
              <a:buChar char="§"/>
            </a:pPr>
            <a:r>
              <a:rPr lang="en-US" sz="2800" smtClean="0">
                <a:latin typeface="Arial" pitchFamily="34" charset="0"/>
                <a:cs typeface="Arial" pitchFamily="34" charset="0"/>
              </a:rPr>
              <a:t>Giá trị tham số khi ra khỏi hàm sẽ không thay đổi.</a:t>
            </a: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Truyền theo địa chỉ (tham chiếu)</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Giá trị tham số khi ra khỏi hàm có thể thay đổi.</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Tham chiếu là địa chỉ vùng nhớ </a:t>
            </a:r>
            <a:r>
              <a:rPr lang="vi-VN" smtClean="0">
                <a:solidFill>
                  <a:schemeClr val="tx1">
                    <a:lumMod val="95000"/>
                    <a:lumOff val="5000"/>
                  </a:schemeClr>
                </a:solidFill>
                <a:latin typeface="Arial" pitchFamily="34" charset="0"/>
                <a:cs typeface="Arial" pitchFamily="34" charset="0"/>
              </a:rPr>
              <a:t>được cấp phát cho một biến.</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Ký hiệu </a:t>
            </a:r>
            <a:r>
              <a:rPr lang="vi-VN" smtClean="0">
                <a:solidFill>
                  <a:srgbClr val="FF0000"/>
                </a:solidFill>
                <a:latin typeface="Arial" pitchFamily="34" charset="0"/>
                <a:cs typeface="Arial" pitchFamily="34" charset="0"/>
              </a:rPr>
              <a:t>&amp;</a:t>
            </a:r>
            <a:r>
              <a:rPr lang="vi-VN" smtClean="0">
                <a:solidFill>
                  <a:schemeClr val="tx1">
                    <a:lumMod val="95000"/>
                    <a:lumOff val="5000"/>
                  </a:schemeClr>
                </a:solidFill>
                <a:latin typeface="Arial" pitchFamily="34" charset="0"/>
                <a:cs typeface="Arial" pitchFamily="34" charset="0"/>
              </a:rPr>
              <a:t> đặt trước biến hoặc hàm để xác định tham chiếu của chúng</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 1:</a:t>
            </a:r>
          </a:p>
          <a:p>
            <a:pPr lvl="1" algn="just">
              <a:spcBef>
                <a:spcPts val="300"/>
              </a:spcBef>
              <a:spcAft>
                <a:spcPts val="300"/>
              </a:spcAft>
              <a:buFont typeface="Wingdings" pitchFamily="2" charset="2"/>
              <a:buChar char="§"/>
            </a:pPr>
            <a:r>
              <a:rPr lang="es-ES" smtClean="0">
                <a:solidFill>
                  <a:srgbClr val="0070C0"/>
                </a:solidFill>
                <a:latin typeface="Arial" pitchFamily="34" charset="0"/>
                <a:cs typeface="Arial" pitchFamily="34" charset="0"/>
              </a:rPr>
              <a:t>int</a:t>
            </a:r>
            <a:r>
              <a:rPr lang="es-ES" smtClean="0">
                <a:solidFill>
                  <a:schemeClr val="tx1">
                    <a:lumMod val="95000"/>
                    <a:lumOff val="5000"/>
                  </a:schemeClr>
                </a:solidFill>
                <a:latin typeface="Arial" pitchFamily="34" charset="0"/>
                <a:cs typeface="Arial" pitchFamily="34" charset="0"/>
              </a:rPr>
              <a:t> x = 10, *px = &amp;x, &amp;y = x;</a:t>
            </a:r>
          </a:p>
          <a:p>
            <a:pPr lvl="1" algn="just">
              <a:spcBef>
                <a:spcPts val="300"/>
              </a:spcBef>
              <a:spcAft>
                <a:spcPts val="300"/>
              </a:spcAft>
              <a:buFont typeface="Wingdings" pitchFamily="2" charset="2"/>
              <a:buChar char="§"/>
            </a:pPr>
            <a:r>
              <a:rPr lang="es-ES" smtClean="0">
                <a:solidFill>
                  <a:schemeClr val="tx1">
                    <a:lumMod val="95000"/>
                    <a:lumOff val="5000"/>
                  </a:schemeClr>
                </a:solidFill>
                <a:latin typeface="Arial" pitchFamily="34" charset="0"/>
                <a:cs typeface="Arial" pitchFamily="34" charset="0"/>
              </a:rPr>
              <a:t>*px = 20;	</a:t>
            </a:r>
            <a:endParaRPr lang="es-ES" smtClean="0">
              <a:solidFill>
                <a:srgbClr val="006600"/>
              </a:solidFill>
              <a:latin typeface="Arial" pitchFamily="34" charset="0"/>
              <a:cs typeface="Arial" pitchFamily="34" charset="0"/>
            </a:endParaRPr>
          </a:p>
          <a:p>
            <a:pPr lvl="1" algn="just">
              <a:spcBef>
                <a:spcPts val="300"/>
              </a:spcBef>
              <a:spcAft>
                <a:spcPts val="300"/>
              </a:spcAft>
              <a:buFont typeface="Wingdings" pitchFamily="2" charset="2"/>
              <a:buChar char="§"/>
            </a:pPr>
            <a:r>
              <a:rPr lang="es-ES" smtClean="0">
                <a:solidFill>
                  <a:schemeClr val="tx1">
                    <a:lumMod val="95000"/>
                    <a:lumOff val="5000"/>
                  </a:schemeClr>
                </a:solidFill>
                <a:latin typeface="Arial" pitchFamily="34" charset="0"/>
                <a:cs typeface="Arial" pitchFamily="34" charset="0"/>
              </a:rPr>
              <a:t>y = 30; 	</a:t>
            </a:r>
            <a:endParaRPr lang="en-US" smtClean="0">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fontScale="92500"/>
          </a:bodyPr>
          <a:lstStyle/>
          <a:p>
            <a:pPr algn="just">
              <a:lnSpc>
                <a:spcPct val="130000"/>
              </a:lnSpc>
              <a:spcBef>
                <a:spcPts val="300"/>
              </a:spcBef>
              <a:spcAft>
                <a:spcPts val="300"/>
              </a:spcAft>
              <a:buFont typeface="Wingdings" pitchFamily="2" charset="2"/>
              <a:buChar char="v"/>
            </a:pPr>
            <a:r>
              <a:rPr lang="en-US" sz="3500" smtClean="0">
                <a:solidFill>
                  <a:srgbClr val="0000FF"/>
                </a:solidFill>
                <a:latin typeface="Arial" pitchFamily="34" charset="0"/>
                <a:cs typeface="Arial" pitchFamily="34" charset="0"/>
              </a:rPr>
              <a:t>Ví dụ 2:</a:t>
            </a:r>
          </a:p>
          <a:p>
            <a:pPr lvl="1" algn="just">
              <a:spcBef>
                <a:spcPts val="300"/>
              </a:spcBef>
              <a:spcAft>
                <a:spcPts val="300"/>
              </a:spcAft>
              <a:buFont typeface="Wingdings" pitchFamily="2" charset="2"/>
              <a:buChar char="§"/>
            </a:pPr>
            <a:r>
              <a:rPr lang="en-US" sz="2900" smtClean="0">
                <a:solidFill>
                  <a:srgbClr val="0070C0"/>
                </a:solidFill>
                <a:latin typeface="Arial" pitchFamily="34" charset="0"/>
                <a:cs typeface="Arial" pitchFamily="34" charset="0"/>
              </a:rPr>
              <a:t>int</a:t>
            </a:r>
            <a:r>
              <a:rPr lang="en-US" sz="2900" smtClean="0">
                <a:latin typeface="Arial" pitchFamily="34" charset="0"/>
                <a:cs typeface="Arial" pitchFamily="34" charset="0"/>
              </a:rPr>
              <a:t> arrget(</a:t>
            </a:r>
            <a:r>
              <a:rPr lang="en-US" sz="2900" smtClean="0">
                <a:solidFill>
                  <a:srgbClr val="0070C0"/>
                </a:solidFill>
                <a:latin typeface="Arial" pitchFamily="34" charset="0"/>
                <a:cs typeface="Arial" pitchFamily="34" charset="0"/>
              </a:rPr>
              <a:t>int</a:t>
            </a:r>
            <a:r>
              <a:rPr lang="en-US" sz="2900" smtClean="0">
                <a:latin typeface="Arial" pitchFamily="34" charset="0"/>
                <a:cs typeface="Arial" pitchFamily="34" charset="0"/>
              </a:rPr>
              <a:t> *a, </a:t>
            </a:r>
            <a:r>
              <a:rPr lang="en-US" sz="2900" smtClean="0">
                <a:solidFill>
                  <a:srgbClr val="0070C0"/>
                </a:solidFill>
                <a:latin typeface="Arial" pitchFamily="34" charset="0"/>
                <a:cs typeface="Arial" pitchFamily="34" charset="0"/>
              </a:rPr>
              <a:t>int</a:t>
            </a:r>
            <a:r>
              <a:rPr lang="en-US" sz="2900" smtClean="0">
                <a:latin typeface="Arial" pitchFamily="34" charset="0"/>
                <a:cs typeface="Arial" pitchFamily="34" charset="0"/>
              </a:rPr>
              <a:t> i) { </a:t>
            </a:r>
            <a:r>
              <a:rPr lang="en-US" sz="2900" smtClean="0">
                <a:solidFill>
                  <a:srgbClr val="0070C0"/>
                </a:solidFill>
                <a:latin typeface="Arial" pitchFamily="34" charset="0"/>
                <a:cs typeface="Arial" pitchFamily="34" charset="0"/>
              </a:rPr>
              <a:t>return</a:t>
            </a:r>
            <a:r>
              <a:rPr lang="en-US" sz="2900" smtClean="0">
                <a:latin typeface="Arial" pitchFamily="34" charset="0"/>
                <a:cs typeface="Arial" pitchFamily="34" charset="0"/>
              </a:rPr>
              <a:t> a[i]; }</a:t>
            </a:r>
          </a:p>
          <a:p>
            <a:pPr lvl="1" algn="just">
              <a:spcBef>
                <a:spcPts val="300"/>
              </a:spcBef>
              <a:spcAft>
                <a:spcPts val="300"/>
              </a:spcAft>
              <a:buFont typeface="Wingdings" pitchFamily="2" charset="2"/>
              <a:buChar char="§"/>
            </a:pPr>
            <a:r>
              <a:rPr lang="en-US" sz="2900" smtClean="0">
                <a:latin typeface="Arial" pitchFamily="34" charset="0"/>
                <a:cs typeface="Arial" pitchFamily="34" charset="0"/>
              </a:rPr>
              <a:t>arrget(a, 1) = 1;	// a[1] = 1;</a:t>
            </a:r>
          </a:p>
          <a:p>
            <a:pPr lvl="1" algn="just">
              <a:spcBef>
                <a:spcPts val="300"/>
              </a:spcBef>
              <a:spcAft>
                <a:spcPts val="300"/>
              </a:spcAft>
              <a:buFont typeface="Wingdings" pitchFamily="2" charset="2"/>
              <a:buChar char="§"/>
            </a:pPr>
            <a:r>
              <a:rPr lang="en-US" sz="2900" smtClean="0">
                <a:latin typeface="Arial" pitchFamily="34" charset="0"/>
                <a:cs typeface="Arial" pitchFamily="34" charset="0"/>
              </a:rPr>
              <a:t>cin &gt;&gt; arrget(a,1);	// cin &gt;&gt; a[1];</a:t>
            </a:r>
            <a:endParaRPr lang="en-US" sz="29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3500" smtClean="0">
                <a:solidFill>
                  <a:srgbClr val="0000FF"/>
                </a:solidFill>
                <a:latin typeface="Arial" pitchFamily="34" charset="0"/>
                <a:cs typeface="Arial" pitchFamily="34" charset="0"/>
              </a:rPr>
              <a:t>Ví dụ 3:</a:t>
            </a:r>
          </a:p>
          <a:p>
            <a:pPr lvl="1" algn="just">
              <a:lnSpc>
                <a:spcPct val="130000"/>
              </a:lnSpc>
              <a:spcBef>
                <a:spcPts val="300"/>
              </a:spcBef>
              <a:spcAft>
                <a:spcPts val="300"/>
              </a:spcAft>
              <a:buFont typeface="Wingdings" pitchFamily="2" charset="2"/>
              <a:buChar char="§"/>
            </a:pPr>
            <a:r>
              <a:rPr lang="fr-FR" sz="2900" smtClean="0">
                <a:solidFill>
                  <a:srgbClr val="0070C0"/>
                </a:solidFill>
                <a:latin typeface="Arial" pitchFamily="34" charset="0"/>
                <a:cs typeface="Arial" pitchFamily="34" charset="0"/>
              </a:rPr>
              <a:t>void</a:t>
            </a:r>
            <a:r>
              <a:rPr lang="fr-FR" sz="2900" smtClean="0">
                <a:latin typeface="Arial" pitchFamily="34" charset="0"/>
                <a:cs typeface="Arial" pitchFamily="34" charset="0"/>
              </a:rPr>
              <a:t> swap1(</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x,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y) {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900" smtClean="0">
                <a:solidFill>
                  <a:srgbClr val="0070C0"/>
                </a:solidFill>
                <a:latin typeface="Arial" pitchFamily="34" charset="0"/>
                <a:cs typeface="Arial" pitchFamily="34" charset="0"/>
              </a:rPr>
              <a:t>void</a:t>
            </a:r>
            <a:r>
              <a:rPr lang="fr-FR" sz="2900" smtClean="0">
                <a:latin typeface="Arial" pitchFamily="34" charset="0"/>
                <a:cs typeface="Arial" pitchFamily="34" charset="0"/>
              </a:rPr>
              <a:t> swap2(</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*x,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*y) {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900" smtClean="0">
                <a:solidFill>
                  <a:srgbClr val="0070C0"/>
                </a:solidFill>
                <a:latin typeface="Arial" pitchFamily="34" charset="0"/>
                <a:cs typeface="Arial" pitchFamily="34" charset="0"/>
              </a:rPr>
              <a:t>void</a:t>
            </a:r>
            <a:r>
              <a:rPr lang="fr-FR" sz="2900" smtClean="0">
                <a:latin typeface="Arial" pitchFamily="34" charset="0"/>
                <a:cs typeface="Arial" pitchFamily="34" charset="0"/>
              </a:rPr>
              <a:t> swap3(</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&amp;x,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&amp;y) {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t = x; x = y; y = t; }</a:t>
            </a:r>
            <a:endParaRPr lang="en-US" sz="29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3"/>
          <p:cNvSpPr txBox="1">
            <a:spLocks noChangeArrowheads="1"/>
          </p:cNvSpPr>
          <p:nvPr/>
        </p:nvSpPr>
        <p:spPr>
          <a:xfrm>
            <a:off x="609600" y="1371600"/>
            <a:ext cx="8153400" cy="5181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1</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Comparing pass-by-value and pass-by-reference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with references.</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3</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5</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prototype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7  </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&amp; );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prototype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2</a:t>
            </a:r>
            <a:r>
              <a:rPr lang="en-US" b="0" smtClean="0">
                <a:solidFill>
                  <a:srgbClr val="000000"/>
                </a:solidFill>
                <a:latin typeface="+mn-lt"/>
                <a:cs typeface="Courier New" pitchFamily="49"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z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4</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demonstrate squareByValue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before squareByValue\n"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"Value returned by squareByValue: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squareByValue( x ) &lt;&lt; endl;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14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after squareByValue\n"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6"/>
          <p:cNvGrpSpPr>
            <a:grpSpLocks/>
          </p:cNvGrpSpPr>
          <p:nvPr/>
        </p:nvGrpSpPr>
        <p:grpSpPr bwMode="auto">
          <a:xfrm>
            <a:off x="4267200" y="1828800"/>
            <a:ext cx="4495800" cy="1752601"/>
            <a:chOff x="2016" y="816"/>
            <a:chExt cx="2832" cy="1104"/>
          </a:xfrm>
        </p:grpSpPr>
        <p:sp>
          <p:nvSpPr>
            <p:cNvPr id="10" name="Text Box 4"/>
            <p:cNvSpPr txBox="1">
              <a:spLocks noChangeArrowheads="1"/>
            </p:cNvSpPr>
            <p:nvPr/>
          </p:nvSpPr>
          <p:spPr bwMode="auto">
            <a:xfrm>
              <a:off x="2736" y="816"/>
              <a:ext cx="2112" cy="872"/>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800" b="0">
                  <a:latin typeface="Times New Roman" pitchFamily="18" charset="0"/>
                </a:rPr>
                <a:t>Notice the </a:t>
              </a:r>
              <a:r>
                <a:rPr lang="en-US" sz="2800">
                  <a:latin typeface="Courier New" pitchFamily="49" charset="0"/>
                </a:rPr>
                <a:t>&amp;</a:t>
              </a:r>
              <a:r>
                <a:rPr lang="en-US" sz="2800" b="0">
                  <a:latin typeface="Times New Roman" pitchFamily="18" charset="0"/>
                </a:rPr>
                <a:t> operator, indicating pass-by-reference.</a:t>
              </a:r>
            </a:p>
          </p:txBody>
        </p:sp>
        <p:sp>
          <p:nvSpPr>
            <p:cNvPr id="11" name="Line 5"/>
            <p:cNvSpPr>
              <a:spLocks noChangeShapeType="1"/>
            </p:cNvSpPr>
            <p:nvPr/>
          </p:nvSpPr>
          <p:spPr bwMode="auto">
            <a:xfrm flipH="1">
              <a:off x="2016" y="1200"/>
              <a:ext cx="720" cy="720"/>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Nhập bốn số nguyên và xuất các giá trị vừa nhập</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Có bao nhiêu cách để giải quyết?</a:t>
            </a:r>
          </a:p>
          <a:p>
            <a:pPr lvl="1" algn="just">
              <a:lnSpc>
                <a:spcPct val="130000"/>
              </a:lnSpc>
              <a:spcBef>
                <a:spcPts val="300"/>
              </a:spcBef>
              <a:spcAft>
                <a:spcPts val="300"/>
              </a:spcAft>
              <a:buFont typeface="Wingdings" pitchFamily="2" charset="2"/>
              <a:buChar char="§"/>
            </a:pP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2050" name="Picture 2" descr="http://sohanews2.vcmedia.vn/2013/tamtrangxausohagioitinh14713-1373765929430.jpg"/>
          <p:cNvPicPr>
            <a:picLocks noChangeAspect="1" noChangeArrowheads="1"/>
          </p:cNvPicPr>
          <p:nvPr/>
        </p:nvPicPr>
        <p:blipFill>
          <a:blip r:embed="rId3" cstate="print"/>
          <a:srcRect/>
          <a:stretch>
            <a:fillRect/>
          </a:stretch>
        </p:blipFill>
        <p:spPr bwMode="auto">
          <a:xfrm>
            <a:off x="2209800" y="3352800"/>
            <a:ext cx="4267200" cy="3200401"/>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checkerboard(across)">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8" name="Rectangle 3"/>
          <p:cNvSpPr txBox="1">
            <a:spLocks noChangeArrowheads="1"/>
          </p:cNvSpPr>
          <p:nvPr/>
        </p:nvSpPr>
        <p:spPr>
          <a:xfrm>
            <a:off x="609600" y="1371600"/>
            <a:ext cx="8153400" cy="51054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15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demonstrate squareByReference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16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before squareByReference"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17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squareByReference( z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18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after squareByReference"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19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squareByValue multiplies number by itself, stores the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result in number and returns the new value of number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number ) {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number *= number;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caller's argument not modified</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squareByValue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26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&amp;numberRef ) {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27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numberRef *= numberRef;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caller's argument modified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squareByReference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6"/>
          <p:cNvGrpSpPr>
            <a:grpSpLocks/>
          </p:cNvGrpSpPr>
          <p:nvPr/>
        </p:nvGrpSpPr>
        <p:grpSpPr bwMode="auto">
          <a:xfrm>
            <a:off x="3657600" y="1676400"/>
            <a:ext cx="5105400" cy="2667000"/>
            <a:chOff x="2160" y="192"/>
            <a:chExt cx="3216" cy="1680"/>
          </a:xfrm>
        </p:grpSpPr>
        <p:sp>
          <p:nvSpPr>
            <p:cNvPr id="10" name="Text Box 4"/>
            <p:cNvSpPr txBox="1">
              <a:spLocks noChangeArrowheads="1"/>
            </p:cNvSpPr>
            <p:nvPr/>
          </p:nvSpPr>
          <p:spPr bwMode="auto">
            <a:xfrm>
              <a:off x="3456" y="192"/>
              <a:ext cx="1920" cy="756"/>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a:t>
              </a:r>
              <a:r>
                <a:rPr lang="en-US" sz="2400" b="0">
                  <a:latin typeface="Times New Roman" pitchFamily="18" charset="0"/>
                </a:rPr>
                <a:t>, but original parameter (</a:t>
              </a:r>
              <a:r>
                <a:rPr lang="en-US" sz="2400">
                  <a:latin typeface="Courier New" pitchFamily="49" charset="0"/>
                </a:rPr>
                <a:t>x</a:t>
              </a:r>
              <a:r>
                <a:rPr lang="en-US" sz="2400" b="0">
                  <a:latin typeface="Times New Roman" pitchFamily="18" charset="0"/>
                </a:rPr>
                <a:t>) is not modified.</a:t>
              </a:r>
            </a:p>
          </p:txBody>
        </p:sp>
        <p:sp>
          <p:nvSpPr>
            <p:cNvPr id="11" name="Line 5"/>
            <p:cNvSpPr>
              <a:spLocks noChangeShapeType="1"/>
            </p:cNvSpPr>
            <p:nvPr/>
          </p:nvSpPr>
          <p:spPr bwMode="auto">
            <a:xfrm flipH="1">
              <a:off x="2160" y="480"/>
              <a:ext cx="1296" cy="1392"/>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grpSp>
        <p:nvGrpSpPr>
          <p:cNvPr id="12" name="Group 9"/>
          <p:cNvGrpSpPr>
            <a:grpSpLocks/>
          </p:cNvGrpSpPr>
          <p:nvPr/>
        </p:nvGrpSpPr>
        <p:grpSpPr bwMode="auto">
          <a:xfrm>
            <a:off x="4419600" y="3200401"/>
            <a:ext cx="4343400" cy="2209801"/>
            <a:chOff x="2208" y="2160"/>
            <a:chExt cx="2736" cy="1392"/>
          </a:xfrm>
        </p:grpSpPr>
        <p:sp>
          <p:nvSpPr>
            <p:cNvPr id="13" name="Text Box 7"/>
            <p:cNvSpPr txBox="1">
              <a:spLocks noChangeArrowheads="1"/>
            </p:cNvSpPr>
            <p:nvPr/>
          </p:nvSpPr>
          <p:spPr bwMode="auto">
            <a:xfrm>
              <a:off x="3024" y="2160"/>
              <a:ext cx="1920" cy="989"/>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numberRef</a:t>
              </a:r>
              <a:r>
                <a:rPr lang="en-US" sz="2400" b="0">
                  <a:latin typeface="Times New Roman" pitchFamily="18" charset="0"/>
                </a:rPr>
                <a:t>, an alias for the original parameter. Thus, </a:t>
              </a:r>
              <a:r>
                <a:rPr lang="en-US" sz="2400">
                  <a:latin typeface="Courier New" pitchFamily="49" charset="0"/>
                </a:rPr>
                <a:t>z</a:t>
              </a:r>
              <a:r>
                <a:rPr lang="en-US" sz="2400" b="0">
                  <a:latin typeface="Times New Roman" pitchFamily="18" charset="0"/>
                </a:rPr>
                <a:t> is changed.</a:t>
              </a:r>
            </a:p>
          </p:txBody>
        </p:sp>
        <p:sp>
          <p:nvSpPr>
            <p:cNvPr id="14" name="Line 8"/>
            <p:cNvSpPr>
              <a:spLocks noChangeShapeType="1"/>
            </p:cNvSpPr>
            <p:nvPr/>
          </p:nvSpPr>
          <p:spPr bwMode="auto">
            <a:xfrm flipH="1">
              <a:off x="2208" y="2640"/>
              <a:ext cx="816" cy="912"/>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3"/>
          <p:cNvSpPr txBox="1">
            <a:spLocks noChangeArrowheads="1"/>
          </p:cNvSpPr>
          <p:nvPr/>
        </p:nvSpPr>
        <p:spPr>
          <a:xfrm>
            <a:off x="609600" y="1447800"/>
            <a:ext cx="8153400"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References must be initialized.</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3</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std::cout;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7</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&amp;y = x;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7"/>
          <p:cNvGrpSpPr>
            <a:grpSpLocks/>
          </p:cNvGrpSpPr>
          <p:nvPr/>
        </p:nvGrpSpPr>
        <p:grpSpPr bwMode="auto">
          <a:xfrm>
            <a:off x="1981200" y="2514600"/>
            <a:ext cx="6248400" cy="1447800"/>
            <a:chOff x="624" y="1296"/>
            <a:chExt cx="3936" cy="912"/>
          </a:xfrm>
        </p:grpSpPr>
        <p:sp>
          <p:nvSpPr>
            <p:cNvPr id="10" name="Text Box 5"/>
            <p:cNvSpPr txBox="1">
              <a:spLocks noChangeArrowheads="1"/>
            </p:cNvSpPr>
            <p:nvPr/>
          </p:nvSpPr>
          <p:spPr bwMode="auto">
            <a:xfrm>
              <a:off x="2064" y="1296"/>
              <a:ext cx="2496" cy="291"/>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sz="2400">
                  <a:latin typeface="Courier New" pitchFamily="49" charset="0"/>
                </a:rPr>
                <a:t>y</a:t>
              </a:r>
              <a:r>
                <a:rPr lang="en-US" sz="2400" b="0">
                  <a:latin typeface="Times New Roman" pitchFamily="18" charset="0"/>
                </a:rPr>
                <a:t> declared as a reference to </a:t>
              </a:r>
              <a:r>
                <a:rPr lang="en-US" sz="2400">
                  <a:latin typeface="Courier New" pitchFamily="49" charset="0"/>
                </a:rPr>
                <a:t>x</a:t>
              </a:r>
              <a:r>
                <a:rPr lang="en-US" sz="2400" b="0">
                  <a:latin typeface="Times New Roman" pitchFamily="18" charset="0"/>
                </a:rPr>
                <a:t>.</a:t>
              </a:r>
            </a:p>
          </p:txBody>
        </p:sp>
        <p:sp>
          <p:nvSpPr>
            <p:cNvPr id="11" name="Line 6"/>
            <p:cNvSpPr>
              <a:spLocks noChangeShapeType="1"/>
            </p:cNvSpPr>
            <p:nvPr/>
          </p:nvSpPr>
          <p:spPr bwMode="auto">
            <a:xfrm flipH="1">
              <a:off x="624" y="1440"/>
              <a:ext cx="1440" cy="768"/>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
        <p:nvSpPr>
          <p:cNvPr id="12" name="Rectangle 4"/>
          <p:cNvSpPr>
            <a:spLocks noChangeArrowheads="1"/>
          </p:cNvSpPr>
          <p:nvPr/>
        </p:nvSpPr>
        <p:spPr bwMode="auto">
          <a:xfrm>
            <a:off x="6248400" y="5410200"/>
            <a:ext cx="2133600" cy="1143000"/>
          </a:xfrm>
          <a:prstGeom prst="rect">
            <a:avLst/>
          </a:prstGeom>
          <a:solidFill>
            <a:schemeClr val="bg1">
              <a:lumMod val="75000"/>
            </a:schemeClr>
          </a:solidFill>
          <a:ln w="9525">
            <a:noFill/>
            <a:miter lim="800000"/>
            <a:headEnd/>
            <a:tailEnd/>
          </a:ln>
          <a:effectLst/>
        </p:spPr>
        <p:txBody>
          <a:bodyPr tIns="18288" bIns="91440"/>
          <a:lstStyle/>
          <a:p>
            <a:pPr algn="l">
              <a:spcBef>
                <a:spcPts val="0"/>
              </a:spcBef>
            </a:pPr>
            <a:r>
              <a:rPr lang="en-US" sz="1800">
                <a:solidFill>
                  <a:srgbClr val="000000"/>
                </a:solidFill>
                <a:latin typeface="Courier New" pitchFamily="49" charset="0"/>
                <a:cs typeface="Courier New" pitchFamily="49" charset="0"/>
              </a:rPr>
              <a:t>x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x = 7</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7</a:t>
            </a:r>
            <a:endParaRPr lang="en-US" sz="1800">
              <a:solidFill>
                <a:srgbClr val="000000"/>
              </a:solidFill>
              <a:latin typeface="Courier" pitchFamily="49" charset="0"/>
            </a:endParaRPr>
          </a:p>
          <a:p>
            <a:pPr algn="l">
              <a:spcBef>
                <a:spcPts val="0"/>
              </a:spcBef>
            </a:pPr>
            <a:endParaRPr lang="en-US" sz="18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ox(in)">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
        <p:nvSpPr>
          <p:cNvPr id="8" name="Rectangle 3"/>
          <p:cNvSpPr txBox="1">
            <a:spLocks noChangeArrowheads="1"/>
          </p:cNvSpPr>
          <p:nvPr/>
        </p:nvSpPr>
        <p:spPr>
          <a:xfrm>
            <a:off x="609600" y="1447800"/>
            <a:ext cx="8156028" cy="3657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lvl="0" indent="-342900" fontAlgn="auto">
              <a:spcBef>
                <a:spcPct val="20000"/>
              </a:spcBef>
              <a:spcAft>
                <a:spcPts val="0"/>
              </a:spcAft>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lang="en-US" b="0" smtClean="0">
                <a:solidFill>
                  <a:srgbClr val="FF0000"/>
                </a:solidFill>
                <a:latin typeface="+mn-lt"/>
                <a:cs typeface="Courier New" pitchFamily="49" charset="0"/>
              </a:rPr>
              <a:t>int &amp;y;</a:t>
            </a:r>
            <a:endParaRPr kumimoji="0" lang="en-US" b="0" i="0" u="none" strike="noStrike" kern="1200" cap="none" spc="0" normalizeH="0" baseline="0" noProof="0" smtClean="0">
              <a:ln>
                <a:noFill/>
              </a:ln>
              <a:solidFill>
                <a:srgbClr val="0066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7</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lang="en-US" b="0" smtClean="0">
                <a:solidFill>
                  <a:srgbClr val="0000FF"/>
                </a:solidFill>
                <a:latin typeface="+mn-lt"/>
                <a:cs typeface="Courier New" pitchFamily="49" charset="0"/>
              </a:rPr>
              <a:t>r</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p>
        </p:txBody>
      </p:sp>
      <p:grpSp>
        <p:nvGrpSpPr>
          <p:cNvPr id="12" name="Group 7"/>
          <p:cNvGrpSpPr>
            <a:grpSpLocks/>
          </p:cNvGrpSpPr>
          <p:nvPr/>
        </p:nvGrpSpPr>
        <p:grpSpPr bwMode="auto">
          <a:xfrm>
            <a:off x="2438400" y="1905000"/>
            <a:ext cx="6019800" cy="1143000"/>
            <a:chOff x="0" y="1008"/>
            <a:chExt cx="3792" cy="720"/>
          </a:xfrm>
        </p:grpSpPr>
        <p:sp>
          <p:nvSpPr>
            <p:cNvPr id="13" name="Text Box 5"/>
            <p:cNvSpPr txBox="1">
              <a:spLocks noChangeArrowheads="1"/>
            </p:cNvSpPr>
            <p:nvPr/>
          </p:nvSpPr>
          <p:spPr bwMode="auto">
            <a:xfrm>
              <a:off x="1776" y="1008"/>
              <a:ext cx="2016" cy="523"/>
            </a:xfrm>
            <a:prstGeom prst="rect">
              <a:avLst/>
            </a:prstGeom>
            <a:solidFill>
              <a:schemeClr val="folHlink"/>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Uninitialized reference – compiler error.</a:t>
              </a:r>
            </a:p>
          </p:txBody>
        </p:sp>
        <p:sp>
          <p:nvSpPr>
            <p:cNvPr id="14" name="Line 6"/>
            <p:cNvSpPr>
              <a:spLocks noChangeShapeType="1"/>
            </p:cNvSpPr>
            <p:nvPr/>
          </p:nvSpPr>
          <p:spPr bwMode="auto">
            <a:xfrm flipH="1">
              <a:off x="0" y="1296"/>
              <a:ext cx="1776" cy="432"/>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grpSp>
      <p:sp>
        <p:nvSpPr>
          <p:cNvPr id="15" name="Rectangle 4"/>
          <p:cNvSpPr>
            <a:spLocks noChangeArrowheads="1"/>
          </p:cNvSpPr>
          <p:nvPr/>
        </p:nvSpPr>
        <p:spPr bwMode="auto">
          <a:xfrm>
            <a:off x="1324302" y="5105400"/>
            <a:ext cx="7441326" cy="1524000"/>
          </a:xfrm>
          <a:prstGeom prst="rect">
            <a:avLst/>
          </a:prstGeom>
          <a:solidFill>
            <a:schemeClr val="bg1">
              <a:lumMod val="75000"/>
            </a:schemeClr>
          </a:solidFill>
          <a:ln w="9525">
            <a:noFill/>
            <a:miter lim="800000"/>
            <a:headEnd/>
            <a:tailEnd/>
          </a:ln>
          <a:effectLst/>
        </p:spPr>
        <p:txBody>
          <a:bodyPr tIns="18288" bIns="18288"/>
          <a:lstStyle/>
          <a:p>
            <a:pPr algn="l">
              <a:spcBef>
                <a:spcPct val="20000"/>
              </a:spcBef>
            </a:pPr>
            <a:r>
              <a:rPr lang="en-US" sz="1400" i="1">
                <a:solidFill>
                  <a:srgbClr val="000000"/>
                </a:solidFill>
                <a:latin typeface="Courier New" pitchFamily="49" charset="0"/>
              </a:rPr>
              <a:t>Borland C++ command-line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Error E2304 Fig03_22.cpp 11: Reference variable 'y' must be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initialized­ in function main</a:t>
            </a:r>
            <a:r>
              <a:rPr lang="en-US" sz="1400" smtClean="0">
                <a:solidFill>
                  <a:srgbClr val="000000"/>
                </a:solidFill>
                <a:latin typeface="Courier New" pitchFamily="49" charset="0"/>
                <a:cs typeface="Courier New" pitchFamily="49" charset="0"/>
              </a:rPr>
              <a:t>()</a:t>
            </a:r>
            <a:endParaRPr lang="en-US" sz="1400">
              <a:solidFill>
                <a:srgbClr val="000000"/>
              </a:solidFill>
              <a:latin typeface="Courier New" pitchFamily="49" charset="0"/>
            </a:endParaRPr>
          </a:p>
          <a:p>
            <a:pPr algn="l">
              <a:spcBef>
                <a:spcPct val="20000"/>
              </a:spcBef>
            </a:pPr>
            <a:r>
              <a:rPr lang="en-US" sz="1400" i="1">
                <a:solidFill>
                  <a:srgbClr val="000000"/>
                </a:solidFill>
                <a:latin typeface="Courier New" pitchFamily="49" charset="0"/>
              </a:rPr>
              <a:t>Microsoft Visual C++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D:\cpphtp4_examples\ch03\Fig03_22.cpp(11) : error C2530: 'y' :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references must be initialized</a:t>
            </a:r>
            <a:endParaRPr lang="en-US" sz="14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Inline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Hàm inline hay còn gọi là hàm nội tuyến.</a:t>
            </a: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Sử dụng từ khóa </a:t>
            </a:r>
            <a:r>
              <a:rPr lang="en-US" smtClean="0">
                <a:solidFill>
                  <a:srgbClr val="FF0000"/>
                </a:solidFill>
                <a:latin typeface="Arial" pitchFamily="34" charset="0"/>
                <a:cs typeface="Arial" pitchFamily="34" charset="0"/>
              </a:rPr>
              <a:t>inline</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Yêu cầu trình biên dịch </a:t>
            </a:r>
            <a:r>
              <a:rPr lang="en-US" smtClean="0">
                <a:solidFill>
                  <a:srgbClr val="0066FF"/>
                </a:solidFill>
                <a:latin typeface="Arial" pitchFamily="34" charset="0"/>
                <a:cs typeface="Arial" pitchFamily="34" charset="0"/>
              </a:rPr>
              <a:t>copy code vào trong chương trình </a:t>
            </a:r>
            <a:r>
              <a:rPr lang="en-US" smtClean="0">
                <a:solidFill>
                  <a:schemeClr val="tx1">
                    <a:lumMod val="95000"/>
                    <a:lumOff val="5000"/>
                  </a:schemeClr>
                </a:solidFill>
                <a:latin typeface="Arial" pitchFamily="34" charset="0"/>
                <a:cs typeface="Arial" pitchFamily="34" charset="0"/>
              </a:rPr>
              <a:t>thay vì thực hiện lời gọi hàm:</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Giảm thời gian thực thi chương trình</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Tăng kích thước của mã lệnh thực thi</a:t>
            </a:r>
            <a:endParaRPr lang="en-US"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solidFill>
                  <a:srgbClr val="C00000"/>
                </a:solidFill>
                <a:latin typeface="Arial" pitchFamily="34" charset="0"/>
                <a:cs typeface="Arial" pitchFamily="34" charset="0"/>
              </a:rPr>
              <a:t>Chỉ nên định nghĩa inline khi hàm có kích thước nhỏ</a:t>
            </a:r>
            <a:endParaRPr lang="en-US" smtClean="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Hàm Inline</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914400" y="2209800"/>
            <a:ext cx="7380393" cy="1752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14400" y="3962400"/>
            <a:ext cx="7391400" cy="1600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smtClean="0"/>
              <a:t>Lập trình Hướng đối tượng</a:t>
            </a:r>
          </a:p>
        </p:txBody>
      </p:sp>
      <p:sp>
        <p:nvSpPr>
          <p:cNvPr id="43011" name="Slide Number Placeholder 5"/>
          <p:cNvSpPr>
            <a:spLocks noGrp="1"/>
          </p:cNvSpPr>
          <p:nvPr>
            <p:ph type="sldNum" sz="quarter" idx="12"/>
          </p:nvPr>
        </p:nvSpPr>
        <p:spPr>
          <a:noFill/>
        </p:spPr>
        <p:txBody>
          <a:bodyPr/>
          <a:lstStyle/>
          <a:p>
            <a:fld id="{E7AA3B3D-A4CC-49A3-91FC-12E5338EE27A}" type="slidenum">
              <a:rPr lang="en-US" smtClean="0"/>
              <a:pPr/>
              <a:t>45</a:t>
            </a:fld>
            <a:endParaRPr lang="en-US" smtClean="0"/>
          </a:p>
        </p:txBody>
      </p:sp>
      <p:sp>
        <p:nvSpPr>
          <p:cNvPr id="43013" name="Rectangle 3"/>
          <p:cNvSpPr>
            <a:spLocks noGrp="1" noChangeArrowheads="1"/>
          </p:cNvSpPr>
          <p:nvPr>
            <p:ph type="body" idx="1"/>
          </p:nvPr>
        </p:nvSpPr>
        <p:spPr>
          <a:xfrm>
            <a:off x="457200" y="1600200"/>
            <a:ext cx="8229600" cy="5029200"/>
          </a:xfrm>
        </p:spPr>
        <p:txBody>
          <a:bodyPr>
            <a:normAutofit fontScale="92500" lnSpcReduction="20000"/>
          </a:bodyPr>
          <a:lstStyle/>
          <a:p>
            <a:pPr algn="just" eaLnBrk="1" hangingPunct="1">
              <a:lnSpc>
                <a:spcPct val="120000"/>
              </a:lnSpc>
              <a:buFont typeface="Wingdings" pitchFamily="2" charset="2"/>
              <a:buChar char="v"/>
            </a:pPr>
            <a:r>
              <a:rPr lang="en-US" smtClean="0">
                <a:latin typeface="Arial" pitchFamily="34" charset="0"/>
                <a:cs typeface="Arial" pitchFamily="34" charset="0"/>
              </a:rPr>
              <a:t>Tìm lỗi sai cho các khai báo prototype hàm dưới đây (các hàm này trong cùng một chương trình):</a:t>
            </a:r>
          </a:p>
          <a:p>
            <a:pPr lvl="1" algn="just" eaLnBrk="1" hangingPunct="1">
              <a:lnSpc>
                <a:spcPct val="120000"/>
              </a:lnSpc>
              <a:buFont typeface="Wingdings 2" pitchFamily="18" charset="2"/>
              <a:buNone/>
            </a:pPr>
            <a:r>
              <a:rPr lang="en-US" smtClean="0">
                <a:solidFill>
                  <a:srgbClr val="0000FF"/>
                </a:solidFill>
              </a:rPr>
              <a:t>int</a:t>
            </a:r>
            <a:r>
              <a:rPr lang="en-US" smtClean="0"/>
              <a:t> func1 (int);</a:t>
            </a:r>
          </a:p>
          <a:p>
            <a:pPr lvl="1" algn="just" eaLnBrk="1" hangingPunct="1">
              <a:lnSpc>
                <a:spcPct val="120000"/>
              </a:lnSpc>
              <a:buFont typeface="Wingdings 2" pitchFamily="18" charset="2"/>
              <a:buNone/>
            </a:pPr>
            <a:r>
              <a:rPr lang="en-US" smtClean="0">
                <a:solidFill>
                  <a:srgbClr val="0000FF"/>
                </a:solidFill>
              </a:rPr>
              <a:t>float</a:t>
            </a:r>
            <a:r>
              <a:rPr lang="en-US" smtClean="0"/>
              <a:t> func1 (int);</a:t>
            </a:r>
          </a:p>
          <a:p>
            <a:pPr lvl="1" algn="just" eaLnBrk="1" hangingPunct="1">
              <a:lnSpc>
                <a:spcPct val="120000"/>
              </a:lnSpc>
              <a:buFont typeface="Wingdings 2" pitchFamily="18" charset="2"/>
              <a:buNone/>
            </a:pPr>
            <a:r>
              <a:rPr lang="en-US" smtClean="0">
                <a:solidFill>
                  <a:srgbClr val="0000FF"/>
                </a:solidFill>
              </a:rPr>
              <a:t>int</a:t>
            </a:r>
            <a:r>
              <a:rPr lang="en-US" smtClean="0"/>
              <a:t> func1 (float);</a:t>
            </a:r>
          </a:p>
          <a:p>
            <a:pPr lvl="1" algn="just" eaLnBrk="1" hangingPunct="1">
              <a:lnSpc>
                <a:spcPct val="120000"/>
              </a:lnSpc>
              <a:buFont typeface="Wingdings 2" pitchFamily="18" charset="2"/>
              <a:buNone/>
            </a:pPr>
            <a:r>
              <a:rPr lang="en-US" smtClean="0">
                <a:solidFill>
                  <a:srgbClr val="0000FF"/>
                </a:solidFill>
              </a:rPr>
              <a:t>void</a:t>
            </a:r>
            <a:r>
              <a:rPr lang="en-US" smtClean="0"/>
              <a:t> func1 (int = 0, int);</a:t>
            </a:r>
          </a:p>
          <a:p>
            <a:pPr lvl="1" algn="just" eaLnBrk="1" hangingPunct="1">
              <a:lnSpc>
                <a:spcPct val="120000"/>
              </a:lnSpc>
              <a:buFont typeface="Wingdings 2" pitchFamily="18" charset="2"/>
              <a:buNone/>
            </a:pPr>
            <a:r>
              <a:rPr lang="en-US" smtClean="0">
                <a:solidFill>
                  <a:srgbClr val="0000FF"/>
                </a:solidFill>
              </a:rPr>
              <a:t>void</a:t>
            </a:r>
            <a:r>
              <a:rPr lang="en-US" smtClean="0"/>
              <a:t> func2 (int, int = 0);</a:t>
            </a:r>
          </a:p>
          <a:p>
            <a:pPr lvl="1" algn="just" eaLnBrk="1" hangingPunct="1">
              <a:lnSpc>
                <a:spcPct val="120000"/>
              </a:lnSpc>
              <a:buFont typeface="Wingdings 2" pitchFamily="18" charset="2"/>
              <a:buNone/>
            </a:pPr>
            <a:r>
              <a:rPr lang="en-US" smtClean="0">
                <a:solidFill>
                  <a:srgbClr val="0000FF"/>
                </a:solidFill>
              </a:rPr>
              <a:t>void</a:t>
            </a:r>
            <a:r>
              <a:rPr lang="en-US" smtClean="0"/>
              <a:t> func2 (int);</a:t>
            </a:r>
          </a:p>
          <a:p>
            <a:pPr lvl="1" algn="just" eaLnBrk="1" hangingPunct="1">
              <a:lnSpc>
                <a:spcPct val="120000"/>
              </a:lnSpc>
              <a:buFont typeface="Wingdings 2" pitchFamily="18" charset="2"/>
              <a:buNone/>
            </a:pPr>
            <a:r>
              <a:rPr lang="en-US" smtClean="0">
                <a:solidFill>
                  <a:srgbClr val="0000FF"/>
                </a:solidFill>
              </a:rPr>
              <a:t>void</a:t>
            </a:r>
            <a:r>
              <a:rPr lang="en-US" smtClean="0"/>
              <a:t> func2 (float);</a:t>
            </a: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1</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smtClean="0"/>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46</a:t>
            </a:fld>
            <a:endParaRPr lang="en-US" smtClean="0"/>
          </a:p>
        </p:txBody>
      </p:sp>
      <p:sp>
        <p:nvSpPr>
          <p:cNvPr id="44037" name="Rectangle 3"/>
          <p:cNvSpPr>
            <a:spLocks noGrp="1" noChangeArrowheads="1"/>
          </p:cNvSpPr>
          <p:nvPr>
            <p:ph type="body" idx="1"/>
          </p:nvPr>
        </p:nvSpPr>
        <p:spPr>
          <a:xfrm>
            <a:off x="457200" y="1600200"/>
            <a:ext cx="8229600" cy="4953000"/>
          </a:xfrm>
        </p:spPr>
        <p:txBody>
          <a:bodyPr>
            <a:normAutofit fontScale="92500" lnSpcReduction="10000"/>
          </a:bodyPr>
          <a:lstStyle/>
          <a:p>
            <a:pPr algn="just" eaLnBrk="1" hangingPunct="1">
              <a:lnSpc>
                <a:spcPct val="120000"/>
              </a:lnSpc>
              <a:buFont typeface="Wingdings" pitchFamily="2" charset="2"/>
              <a:buChar char="v"/>
            </a:pPr>
            <a:r>
              <a:rPr lang="en-US" smtClean="0">
                <a:latin typeface="Arial" pitchFamily="34" charset="0"/>
                <a:cs typeface="Arial" pitchFamily="34" charset="0"/>
              </a:rPr>
              <a:t>Cho biết kết xuất của chương trình sau:</a:t>
            </a:r>
          </a:p>
          <a:p>
            <a:pPr lvl="1" algn="just" eaLnBrk="1" hangingPunct="1">
              <a:lnSpc>
                <a:spcPct val="90000"/>
              </a:lnSpc>
              <a:buFont typeface="Wingdings 2" pitchFamily="18" charset="2"/>
              <a:buNone/>
            </a:pPr>
            <a:r>
              <a:rPr lang="en-US" sz="2400" smtClean="0">
                <a:solidFill>
                  <a:srgbClr val="0000FF"/>
                </a:solidFill>
              </a:rPr>
              <a:t>void</a:t>
            </a:r>
            <a:r>
              <a:rPr lang="en-US" sz="2400" smtClean="0"/>
              <a:t> func (</a:t>
            </a:r>
            <a:r>
              <a:rPr lang="en-US" sz="2400" smtClean="0">
                <a:solidFill>
                  <a:srgbClr val="0000FF"/>
                </a:solidFill>
              </a:rPr>
              <a:t>int</a:t>
            </a:r>
            <a:r>
              <a:rPr lang="en-US" sz="2400" smtClean="0"/>
              <a:t> i,</a:t>
            </a:r>
            <a:r>
              <a:rPr lang="en-US" sz="2400" smtClean="0">
                <a:solidFill>
                  <a:srgbClr val="0000FF"/>
                </a:solidFill>
              </a:rPr>
              <a:t> int</a:t>
            </a:r>
            <a:r>
              <a:rPr lang="en-US" sz="2400" smtClean="0"/>
              <a:t> j = 0 ){</a:t>
            </a:r>
          </a:p>
          <a:p>
            <a:pPr lvl="1" algn="just" eaLnBrk="1" hangingPunct="1">
              <a:lnSpc>
                <a:spcPct val="90000"/>
              </a:lnSpc>
              <a:buFont typeface="Wingdings 2" pitchFamily="18" charset="2"/>
              <a:buNone/>
            </a:pPr>
            <a:r>
              <a:rPr lang="en-US" sz="2400" smtClean="0"/>
              <a:t>	cout &lt;&lt; “So nguyen: ” &lt;&lt; i &lt;&lt; “ ” &lt;&lt; j &lt;&lt; endl;</a:t>
            </a:r>
          </a:p>
          <a:p>
            <a:pPr lvl="1" algn="just" eaLnBrk="1" hangingPunct="1">
              <a:lnSpc>
                <a:spcPct val="90000"/>
              </a:lnSpc>
              <a:buFont typeface="Wingdings 2" pitchFamily="18" charset="2"/>
              <a:buNone/>
            </a:pPr>
            <a:r>
              <a:rPr lang="en-US" sz="2400" smtClean="0"/>
              <a:t>}</a:t>
            </a:r>
          </a:p>
          <a:p>
            <a:pPr lvl="1" algn="just" eaLnBrk="1" hangingPunct="1">
              <a:lnSpc>
                <a:spcPct val="90000"/>
              </a:lnSpc>
              <a:buFont typeface="Wingdings 2" pitchFamily="18" charset="2"/>
              <a:buNone/>
            </a:pPr>
            <a:r>
              <a:rPr lang="en-US" sz="2400" smtClean="0">
                <a:solidFill>
                  <a:srgbClr val="0000FF"/>
                </a:solidFill>
              </a:rPr>
              <a:t>void</a:t>
            </a:r>
            <a:r>
              <a:rPr lang="en-US" sz="2400" smtClean="0"/>
              <a:t> func (</a:t>
            </a:r>
            <a:r>
              <a:rPr lang="en-US" sz="2400" smtClean="0">
                <a:solidFill>
                  <a:srgbClr val="0000FF"/>
                </a:solidFill>
              </a:rPr>
              <a:t>float </a:t>
            </a:r>
            <a:r>
              <a:rPr lang="en-US" sz="2400" smtClean="0"/>
              <a:t>i = 0, </a:t>
            </a:r>
            <a:r>
              <a:rPr lang="en-US" sz="2400" smtClean="0">
                <a:solidFill>
                  <a:srgbClr val="0000FF"/>
                </a:solidFill>
              </a:rPr>
              <a:t>float </a:t>
            </a:r>
            <a:r>
              <a:rPr lang="en-US" sz="2400" smtClean="0"/>
              <a:t>j = 0){</a:t>
            </a:r>
          </a:p>
          <a:p>
            <a:pPr lvl="1" algn="just" eaLnBrk="1" hangingPunct="1">
              <a:lnSpc>
                <a:spcPct val="90000"/>
              </a:lnSpc>
              <a:buFont typeface="Wingdings 2" pitchFamily="18" charset="2"/>
              <a:buNone/>
            </a:pPr>
            <a:r>
              <a:rPr lang="en-US" sz="2400" smtClean="0"/>
              <a:t>	cout &lt;&lt; “So thuc:” &lt;&lt; i &lt;&lt; “ ” &lt;&lt; j &lt;&lt;endl;</a:t>
            </a:r>
          </a:p>
          <a:p>
            <a:pPr lvl="1" algn="just" eaLnBrk="1" hangingPunct="1">
              <a:lnSpc>
                <a:spcPct val="90000"/>
              </a:lnSpc>
              <a:buFont typeface="Wingdings 2" pitchFamily="18" charset="2"/>
              <a:buNone/>
            </a:pPr>
            <a:r>
              <a:rPr lang="en-US" sz="2400" smtClean="0"/>
              <a:t>}</a:t>
            </a:r>
          </a:p>
          <a:p>
            <a:pPr lvl="1" algn="just" eaLnBrk="1" hangingPunct="1">
              <a:lnSpc>
                <a:spcPct val="90000"/>
              </a:lnSpc>
              <a:buFont typeface="Wingdings 2" pitchFamily="18" charset="2"/>
              <a:buNone/>
            </a:pPr>
            <a:r>
              <a:rPr lang="en-US" sz="2400" smtClean="0">
                <a:solidFill>
                  <a:srgbClr val="0000FF"/>
                </a:solidFill>
              </a:rPr>
              <a:t>void</a:t>
            </a:r>
            <a:r>
              <a:rPr lang="en-US" sz="2400" smtClean="0"/>
              <a:t> main(){</a:t>
            </a:r>
          </a:p>
          <a:p>
            <a:pPr lvl="1" algn="just" eaLnBrk="1" hangingPunct="1">
              <a:lnSpc>
                <a:spcPct val="90000"/>
              </a:lnSpc>
              <a:buFont typeface="Wingdings 2" pitchFamily="18" charset="2"/>
              <a:buNone/>
            </a:pPr>
            <a:r>
              <a:rPr lang="en-US" sz="2400" smtClean="0"/>
              <a:t>	</a:t>
            </a:r>
            <a:r>
              <a:rPr lang="en-US" sz="2400" smtClean="0">
                <a:solidFill>
                  <a:srgbClr val="0000FF"/>
                </a:solidFill>
              </a:rPr>
              <a:t>int</a:t>
            </a:r>
            <a:r>
              <a:rPr lang="en-US" sz="2400" smtClean="0"/>
              <a:t> i = 1, j = 2;	</a:t>
            </a:r>
          </a:p>
          <a:p>
            <a:pPr lvl="1" algn="just" eaLnBrk="1" hangingPunct="1">
              <a:lnSpc>
                <a:spcPct val="90000"/>
              </a:lnSpc>
              <a:buFont typeface="Wingdings 2" pitchFamily="18" charset="2"/>
              <a:buNone/>
            </a:pPr>
            <a:r>
              <a:rPr lang="en-US" sz="2400">
                <a:solidFill>
                  <a:srgbClr val="0000FF"/>
                </a:solidFill>
              </a:rPr>
              <a:t>	</a:t>
            </a:r>
            <a:r>
              <a:rPr lang="en-US" sz="2400" smtClean="0">
                <a:solidFill>
                  <a:srgbClr val="0000FF"/>
                </a:solidFill>
              </a:rPr>
              <a:t>float</a:t>
            </a:r>
            <a:r>
              <a:rPr lang="en-US" sz="2400" smtClean="0"/>
              <a:t> f = 1.5, g = 2.5;</a:t>
            </a:r>
          </a:p>
          <a:p>
            <a:pPr lvl="1" algn="just" eaLnBrk="1" hangingPunct="1">
              <a:lnSpc>
                <a:spcPct val="90000"/>
              </a:lnSpc>
              <a:buFont typeface="Wingdings 2" pitchFamily="18" charset="2"/>
              <a:buNone/>
            </a:pPr>
            <a:r>
              <a:rPr lang="en-US" sz="2400" smtClean="0"/>
              <a:t>	func();		func(i);</a:t>
            </a:r>
          </a:p>
          <a:p>
            <a:pPr lvl="1" algn="just" eaLnBrk="1" hangingPunct="1">
              <a:lnSpc>
                <a:spcPct val="90000"/>
              </a:lnSpc>
              <a:buFont typeface="Wingdings 2" pitchFamily="18" charset="2"/>
              <a:buNone/>
            </a:pPr>
            <a:r>
              <a:rPr lang="en-US" sz="2400" smtClean="0"/>
              <a:t>	func(f);		func(i, j);</a:t>
            </a:r>
          </a:p>
          <a:p>
            <a:pPr lvl="1" algn="just" eaLnBrk="1" hangingPunct="1">
              <a:lnSpc>
                <a:spcPct val="90000"/>
              </a:lnSpc>
              <a:buFont typeface="Wingdings 2" pitchFamily="18" charset="2"/>
              <a:buNone/>
            </a:pPr>
            <a:r>
              <a:rPr lang="en-US" sz="2400" smtClean="0"/>
              <a:t>	func(f, g);</a:t>
            </a:r>
          </a:p>
          <a:p>
            <a:pPr lvl="1" algn="just" eaLnBrk="1" hangingPunct="1">
              <a:lnSpc>
                <a:spcPct val="90000"/>
              </a:lnSpc>
              <a:buFont typeface="Wingdings 2" pitchFamily="18" charset="2"/>
              <a:buNone/>
            </a:pPr>
            <a:r>
              <a:rPr lang="en-US" sz="2400" smtClean="0"/>
              <a:t>}</a:t>
            </a: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2</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smtClean="0"/>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47</a:t>
            </a:fld>
            <a:endParaRPr lang="en-US" smtClean="0"/>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eaLnBrk="1" hangingPunct="1">
              <a:lnSpc>
                <a:spcPct val="120000"/>
              </a:lnSpc>
              <a:buFont typeface="+mj-lt"/>
              <a:buAutoNum type="alphaLcPeriod"/>
            </a:pPr>
            <a:r>
              <a:rPr lang="en-US" smtClean="0">
                <a:latin typeface="Arial" pitchFamily="34" charset="0"/>
                <a:cs typeface="Arial" pitchFamily="34" charset="0"/>
              </a:rPr>
              <a:t>Viết chương trình nhập vào một phân số, rút gọn phân số và xuất kết quả.</a:t>
            </a:r>
          </a:p>
          <a:p>
            <a:pPr marL="514350" indent="-514350" algn="just" eaLnBrk="1" hangingPunct="1">
              <a:lnSpc>
                <a:spcPct val="120000"/>
              </a:lnSpc>
              <a:buFont typeface="+mj-lt"/>
              <a:buAutoNum type="alphaLcPeriod"/>
            </a:pPr>
            <a:r>
              <a:rPr lang="en-US" smtClean="0">
                <a:latin typeface="Arial" pitchFamily="34" charset="0"/>
                <a:cs typeface="Arial" pitchFamily="34" charset="0"/>
              </a:rPr>
              <a:t>Viết chương trình nhập vào hai phân số, tìm phân số lớn nhất và xuất kết quả.</a:t>
            </a:r>
          </a:p>
          <a:p>
            <a:pPr marL="514350" indent="-514350" algn="just">
              <a:lnSpc>
                <a:spcPct val="120000"/>
              </a:lnSpc>
              <a:buFont typeface="+mj-lt"/>
              <a:buAutoNum type="alphaLcPeriod"/>
            </a:pPr>
            <a:r>
              <a:rPr lang="vi-VN" smtClean="0">
                <a:latin typeface="Arial" pitchFamily="34" charset="0"/>
                <a:cs typeface="Arial" pitchFamily="34" charset="0"/>
              </a:rPr>
              <a:t>Viết chương trình nhập vào hai phân số. Tính tổng, hiệu, tích, thương giữa chúng và xuất kết quả.</a:t>
            </a:r>
            <a:endParaRPr lang="en-US" smtClean="0">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3</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smtClean="0"/>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48</a:t>
            </a:fld>
            <a:endParaRPr lang="en-US" smtClean="0"/>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a:lnSpc>
                <a:spcPct val="120000"/>
              </a:lnSpc>
              <a:buFont typeface="+mj-lt"/>
              <a:buAutoNum type="alphaLcPeriod"/>
            </a:pPr>
            <a:r>
              <a:rPr lang="vi-VN" smtClean="0">
                <a:latin typeface="Arial" pitchFamily="34" charset="0"/>
                <a:cs typeface="Arial" pitchFamily="34" charset="0"/>
              </a:rPr>
              <a:t>Viết chương trình nhập vào một ngày. Tìm ngày kế tiếp và xuất kết quả.</a:t>
            </a:r>
            <a:endParaRPr lang="en-US" smtClean="0">
              <a:latin typeface="Arial" pitchFamily="34" charset="0"/>
              <a:cs typeface="Arial" pitchFamily="34" charset="0"/>
            </a:endParaRPr>
          </a:p>
          <a:p>
            <a:pPr marL="514350" indent="-514350" algn="just">
              <a:lnSpc>
                <a:spcPct val="120000"/>
              </a:lnSpc>
              <a:buFont typeface="+mj-lt"/>
              <a:buAutoNum type="alphaLcPeriod"/>
            </a:pPr>
            <a:r>
              <a:rPr lang="vi-VN" smtClean="0">
                <a:latin typeface="Arial" pitchFamily="34" charset="0"/>
                <a:cs typeface="Arial" pitchFamily="34" charset="0"/>
              </a:rPr>
              <a:t>Viết chương trình nhập họ tên, điểm toán, điểm văn của một học sinh. Tính điểm trung bình và xuất kết quả.</a:t>
            </a:r>
            <a:endParaRPr lang="en-US" smtClean="0">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4</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5</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Cho một danh sách lưu thông tin của các nhân viên trong một công ty, thông</a:t>
            </a:r>
            <a:r>
              <a:rPr lang="en-US" sz="1600" smtClean="0">
                <a:solidFill>
                  <a:schemeClr val="tx1">
                    <a:lumMod val="95000"/>
                    <a:lumOff val="5000"/>
                  </a:schemeClr>
                </a:solidFill>
                <a:latin typeface="Arial" pitchFamily="34" charset="0"/>
                <a:cs typeface="Arial" pitchFamily="34" charset="0"/>
              </a:rPr>
              <a:t> </a:t>
            </a:r>
            <a:r>
              <a:rPr lang="vi-VN" sz="1600" smtClean="0">
                <a:solidFill>
                  <a:schemeClr val="tx1">
                    <a:lumMod val="95000"/>
                    <a:lumOff val="5000"/>
                  </a:schemeClr>
                </a:solidFill>
                <a:latin typeface="Arial" pitchFamily="34" charset="0"/>
                <a:cs typeface="Arial" pitchFamily="34" charset="0"/>
              </a:rPr>
              <a:t>tin gồm:</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Mã nhân viên (chuỗi, tối đa là 8 ký tự)</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Họ và tên (chuỗi, tối đa là 20 ký tự)</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Phòng ban (chuỗi, tối đa 10 ký tự)</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Lương cơ bản (số nguyên)</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Thưởng (số nguyên)</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Thực lãnh (số nguyên, trong đó thực lãnh = lương cơ bản + thưởng )</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Hãy thực hiện các công việc sau:</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a.Tính tổng thực lãnh tháng của tất cả nhân viên trong công ty.</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b.In danh sách những nhân viên có mức lương cơ bản thấp nhất.</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c.Đếm số lượng nhân viên có mức thưởng &gt;= 1200000.</a:t>
            </a:r>
          </a:p>
          <a:p>
            <a:pPr marL="0" indent="0"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d.In danh sách các nhân viên tăng dần theo phòng ban, nếu phòng ban trùng nhau thì</a:t>
            </a:r>
            <a:r>
              <a:rPr lang="en-US" sz="1600" smtClean="0">
                <a:solidFill>
                  <a:schemeClr val="tx1">
                    <a:lumMod val="95000"/>
                    <a:lumOff val="5000"/>
                  </a:schemeClr>
                </a:solidFill>
                <a:latin typeface="Arial" pitchFamily="34" charset="0"/>
                <a:cs typeface="Arial" pitchFamily="34" charset="0"/>
              </a:rPr>
              <a:t> </a:t>
            </a:r>
            <a:r>
              <a:rPr lang="vi-VN" sz="1600" smtClean="0">
                <a:solidFill>
                  <a:schemeClr val="tx1">
                    <a:lumMod val="95000"/>
                    <a:lumOff val="5000"/>
                  </a:schemeClr>
                </a:solidFill>
                <a:latin typeface="Arial" pitchFamily="34" charset="0"/>
                <a:cs typeface="Arial" pitchFamily="34" charset="0"/>
              </a:rPr>
              <a:t>giảm dần theo mã nhân viên.</a:t>
            </a:r>
            <a:endParaRPr lang="en-US" sz="16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3048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marL="514350" indent="-514350" algn="just">
              <a:lnSpc>
                <a:spcPct val="130000"/>
              </a:lnSpc>
              <a:spcBef>
                <a:spcPts val="300"/>
              </a:spcBef>
              <a:spcAft>
                <a:spcPts val="300"/>
              </a:spcAft>
              <a:buFont typeface="+mj-lt"/>
              <a:buAutoNum type="arabicPeriod"/>
            </a:pPr>
            <a:r>
              <a:rPr lang="vi-VN" smtClean="0">
                <a:solidFill>
                  <a:srgbClr val="0000FF"/>
                </a:solidFill>
                <a:latin typeface="Arial" pitchFamily="34" charset="0"/>
                <a:cs typeface="Arial" pitchFamily="34" charset="0"/>
              </a:rPr>
              <a:t>Dùng 4 biến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cách dài nhất, cơ bản nhất </a:t>
            </a:r>
          </a:p>
          <a:p>
            <a:pPr marL="514350" indent="-514350" algn="just">
              <a:lnSpc>
                <a:spcPct val="130000"/>
              </a:lnSpc>
              <a:spcBef>
                <a:spcPts val="0"/>
              </a:spcBef>
              <a:buFont typeface="+mj-lt"/>
              <a:buAutoNum type="arabicPeriod"/>
            </a:pPr>
            <a:r>
              <a:rPr lang="vi-VN" smtClean="0">
                <a:solidFill>
                  <a:srgbClr val="0070C0"/>
                </a:solidFill>
                <a:latin typeface="Arial" pitchFamily="34" charset="0"/>
                <a:cs typeface="Arial" pitchFamily="34" charset="0"/>
              </a:rPr>
              <a:t>Dùng mảng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khai báo biến gọn hơn, 1 lần thay cho nhiều lần  </a:t>
            </a:r>
          </a:p>
          <a:p>
            <a:pPr marL="514350" indent="-514350" algn="just">
              <a:lnSpc>
                <a:spcPct val="130000"/>
              </a:lnSpc>
              <a:spcBef>
                <a:spcPts val="0"/>
              </a:spcBef>
              <a:buFont typeface="+mj-lt"/>
              <a:buAutoNum type="arabicPeriod"/>
            </a:pPr>
            <a:r>
              <a:rPr lang="vi-VN" smtClean="0">
                <a:solidFill>
                  <a:srgbClr val="00B050"/>
                </a:solidFill>
                <a:latin typeface="Arial" pitchFamily="34" charset="0"/>
                <a:cs typeface="Arial" pitchFamily="34" charset="0"/>
              </a:rPr>
              <a:t>Dùng mảng và vòng lặp do while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viết code nhập gọn hơn, viết 1 lần thay cho nhiều lần </a:t>
            </a:r>
          </a:p>
          <a:p>
            <a:pPr marL="514350" indent="-514350" algn="just">
              <a:lnSpc>
                <a:spcPct val="130000"/>
              </a:lnSpc>
              <a:spcBef>
                <a:spcPts val="0"/>
              </a:spcBef>
              <a:buFont typeface="+mj-lt"/>
              <a:buAutoNum type="arabicPeriod"/>
            </a:pPr>
            <a:r>
              <a:rPr lang="vi-VN" smtClean="0">
                <a:solidFill>
                  <a:schemeClr val="accent6">
                    <a:lumMod val="75000"/>
                  </a:schemeClr>
                </a:solidFill>
                <a:latin typeface="Arial" pitchFamily="34" charset="0"/>
                <a:cs typeface="Arial" pitchFamily="34" charset="0"/>
              </a:rPr>
              <a:t>Dùng mảng và vòng lặp for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viết code gọn hơn, for viết gọn hơn vòng while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marL="514350" indent="-514350" algn="just">
              <a:lnSpc>
                <a:spcPct val="130000"/>
              </a:lnSpc>
              <a:spcBef>
                <a:spcPts val="300"/>
              </a:spcBef>
              <a:spcAft>
                <a:spcPts val="300"/>
              </a:spcAft>
              <a:buFont typeface="+mj-lt"/>
              <a:buAutoNum type="arabicPeriod" startAt="5"/>
            </a:pPr>
            <a:r>
              <a:rPr lang="vi-VN" smtClean="0">
                <a:solidFill>
                  <a:srgbClr val="C00000"/>
                </a:solidFill>
                <a:latin typeface="Arial" pitchFamily="34" charset="0"/>
                <a:cs typeface="Arial" pitchFamily="34" charset="0"/>
              </a:rPr>
              <a:t>Dùng mảng, vòng lặp for gộp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viết code gọn hơn, nhưng không tách riêng được 2 phần nhập xuất</a:t>
            </a:r>
            <a:endParaRPr lang="en-US" smtClean="0">
              <a:latin typeface="Arial" pitchFamily="34" charset="0"/>
              <a:cs typeface="Arial" pitchFamily="34" charset="0"/>
            </a:endParaRPr>
          </a:p>
          <a:p>
            <a:pPr marL="514350" indent="-514350" algn="just">
              <a:lnSpc>
                <a:spcPct val="130000"/>
              </a:lnSpc>
              <a:spcBef>
                <a:spcPts val="300"/>
              </a:spcBef>
              <a:spcAft>
                <a:spcPts val="300"/>
              </a:spcAft>
              <a:buFont typeface="+mj-lt"/>
              <a:buAutoNum type="arabicPeriod" startAt="5"/>
            </a:pPr>
            <a:r>
              <a:rPr lang="vi-VN" smtClean="0">
                <a:solidFill>
                  <a:srgbClr val="002060"/>
                </a:solidFill>
                <a:latin typeface="Arial" pitchFamily="34" charset="0"/>
                <a:cs typeface="Arial" pitchFamily="34" charset="0"/>
              </a:rPr>
              <a:t>Dùng hàm để tách riêng phần nhập xuất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code có thể tái sử dụng nhiều lần </a:t>
            </a:r>
          </a:p>
          <a:p>
            <a:pPr marL="514350" indent="-514350" algn="just">
              <a:lnSpc>
                <a:spcPct val="130000"/>
              </a:lnSpc>
              <a:spcBef>
                <a:spcPts val="300"/>
              </a:spcBef>
              <a:spcAft>
                <a:spcPts val="300"/>
              </a:spcAft>
              <a:buFont typeface="+mj-lt"/>
              <a:buAutoNum type="arabicPeriod" startAt="5"/>
            </a:pPr>
            <a:r>
              <a:rPr lang="vi-VN" smtClean="0">
                <a:solidFill>
                  <a:srgbClr val="7030A0"/>
                </a:solidFill>
                <a:latin typeface="Arial" pitchFamily="34" charset="0"/>
                <a:cs typeface="Arial" pitchFamily="34" charset="0"/>
              </a:rPr>
              <a:t>Dùng file để nhập xuất từ file </a:t>
            </a:r>
            <a:r>
              <a:rPr lang="vi-VN" smtClean="0">
                <a:latin typeface="Arial" pitchFamily="34" charset="0"/>
                <a:cs typeface="Arial" pitchFamily="34" charset="0"/>
              </a:rPr>
              <a:t>thay cho việc nhập bằng bàn phím và xuất ra màn hình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1</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4 biến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void</a:t>
            </a:r>
            <a:r>
              <a:rPr lang="en-US" sz="2200" b="0" smtClean="0">
                <a:solidFill>
                  <a:srgbClr val="000000"/>
                </a:solidFill>
              </a:rPr>
              <a:t> main(){</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int</a:t>
            </a:r>
            <a:r>
              <a:rPr lang="en-US" sz="2200" b="0" smtClean="0">
                <a:solidFill>
                  <a:srgbClr val="000000"/>
                </a:solidFill>
              </a:rPr>
              <a:t> a1, a2, a3, a4;</a:t>
            </a:r>
          </a:p>
          <a:p>
            <a:pPr marL="342900" indent="-342900">
              <a:lnSpc>
                <a:spcPct val="110000"/>
              </a:lnSpc>
              <a:spcBef>
                <a:spcPts val="0"/>
              </a:spcBef>
              <a:buFont typeface="Wingdings" pitchFamily="2" charset="2"/>
              <a:buNone/>
            </a:pPr>
            <a:r>
              <a:rPr lang="en-US" sz="2200" b="0" smtClean="0">
                <a:solidFill>
                  <a:srgbClr val="000000"/>
                </a:solidFill>
              </a:rPr>
              <a:t>	printf("\nNhap a1 = ");</a:t>
            </a:r>
          </a:p>
          <a:p>
            <a:pPr marL="342900" indent="-342900">
              <a:lnSpc>
                <a:spcPct val="110000"/>
              </a:lnSpc>
              <a:spcBef>
                <a:spcPts val="0"/>
              </a:spcBef>
              <a:buFont typeface="Wingdings" pitchFamily="2" charset="2"/>
              <a:buNone/>
            </a:pPr>
            <a:r>
              <a:rPr lang="en-US" sz="2200" b="0" smtClean="0">
                <a:solidFill>
                  <a:srgbClr val="000000"/>
                </a:solidFill>
              </a:rPr>
              <a:t>	scanf("%d", &amp;a1);</a:t>
            </a:r>
          </a:p>
          <a:p>
            <a:pPr marL="342900" indent="-342900">
              <a:lnSpc>
                <a:spcPct val="110000"/>
              </a:lnSpc>
              <a:spcBef>
                <a:spcPts val="0"/>
              </a:spcBef>
              <a:buFont typeface="Wingdings" pitchFamily="2" charset="2"/>
              <a:buNone/>
            </a:pPr>
            <a:r>
              <a:rPr lang="en-US" sz="2200" b="0" smtClean="0">
                <a:solidFill>
                  <a:srgbClr val="000000"/>
                </a:solidFill>
              </a:rPr>
              <a:t>	printf("\nNhap a2 = ");</a:t>
            </a:r>
          </a:p>
          <a:p>
            <a:pPr marL="342900" indent="-342900">
              <a:lnSpc>
                <a:spcPct val="110000"/>
              </a:lnSpc>
              <a:spcBef>
                <a:spcPts val="0"/>
              </a:spcBef>
              <a:buFont typeface="Wingdings" pitchFamily="2" charset="2"/>
              <a:buNone/>
            </a:pPr>
            <a:r>
              <a:rPr lang="en-US" sz="2200" b="0" smtClean="0">
                <a:solidFill>
                  <a:srgbClr val="000000"/>
                </a:solidFill>
              </a:rPr>
              <a:t>	scanf("%d", &amp;a2);</a:t>
            </a:r>
          </a:p>
          <a:p>
            <a:pPr marL="342900" indent="-342900">
              <a:lnSpc>
                <a:spcPct val="110000"/>
              </a:lnSpc>
              <a:spcBef>
                <a:spcPts val="0"/>
              </a:spcBef>
              <a:buFont typeface="Wingdings" pitchFamily="2" charset="2"/>
              <a:buNone/>
            </a:pPr>
            <a:r>
              <a:rPr lang="en-US" sz="2200" b="0" smtClean="0">
                <a:solidFill>
                  <a:srgbClr val="000000"/>
                </a:solidFill>
              </a:rPr>
              <a:t>	printf("\nNhap a3 = ");</a:t>
            </a:r>
          </a:p>
          <a:p>
            <a:pPr marL="342900" indent="-342900">
              <a:lnSpc>
                <a:spcPct val="110000"/>
              </a:lnSpc>
              <a:spcBef>
                <a:spcPts val="0"/>
              </a:spcBef>
              <a:buFont typeface="Wingdings" pitchFamily="2" charset="2"/>
              <a:buNone/>
            </a:pPr>
            <a:r>
              <a:rPr lang="en-US" sz="2200" b="0" smtClean="0">
                <a:solidFill>
                  <a:srgbClr val="000000"/>
                </a:solidFill>
              </a:rPr>
              <a:t>	scanf("%d", &amp;a3);</a:t>
            </a:r>
          </a:p>
          <a:p>
            <a:pPr marL="342900" indent="-342900">
              <a:lnSpc>
                <a:spcPct val="110000"/>
              </a:lnSpc>
              <a:spcBef>
                <a:spcPts val="0"/>
              </a:spcBef>
              <a:buFont typeface="Wingdings" pitchFamily="2" charset="2"/>
              <a:buNone/>
            </a:pPr>
            <a:r>
              <a:rPr lang="en-US" sz="2200" b="0" smtClean="0">
                <a:solidFill>
                  <a:srgbClr val="000000"/>
                </a:solidFill>
              </a:rPr>
              <a:t>	printf("\nNhap a4 = ");</a:t>
            </a:r>
          </a:p>
          <a:p>
            <a:pPr marL="342900" indent="-342900">
              <a:lnSpc>
                <a:spcPct val="110000"/>
              </a:lnSpc>
              <a:spcBef>
                <a:spcPts val="0"/>
              </a:spcBef>
              <a:buFont typeface="Wingdings" pitchFamily="2" charset="2"/>
              <a:buNone/>
            </a:pPr>
            <a:r>
              <a:rPr lang="en-US" sz="2200" b="0" smtClean="0">
                <a:solidFill>
                  <a:srgbClr val="000000"/>
                </a:solidFill>
              </a:rPr>
              <a:t>	scanf("%d", &amp;a4);</a:t>
            </a:r>
          </a:p>
          <a:p>
            <a:pPr marL="342900" indent="-342900">
              <a:lnSpc>
                <a:spcPct val="110000"/>
              </a:lnSpc>
              <a:spcBef>
                <a:spcPts val="0"/>
              </a:spcBef>
              <a:buFont typeface="Wingdings" pitchFamily="2" charset="2"/>
              <a:buNone/>
            </a:pPr>
            <a:r>
              <a:rPr lang="en-US" sz="2200" b="0" smtClean="0">
                <a:solidFill>
                  <a:srgbClr val="000000"/>
                </a:solidFill>
              </a:rPr>
              <a:t>	printf("\nBan vua nhap 4 so: %d %d %d %d\n", a1, a2, a3, a4);</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4800600" y="2286000"/>
            <a:ext cx="3942553" cy="2743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heckerboard(across)">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2: Dùng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void</a:t>
            </a:r>
            <a:r>
              <a:rPr lang="en-US" sz="2200" b="0" smtClean="0">
                <a:solidFill>
                  <a:srgbClr val="000000"/>
                </a:solidFill>
              </a:rPr>
              <a:t> main(){</a:t>
            </a:r>
          </a:p>
          <a:p>
            <a:pPr marL="342900" indent="-342900">
              <a:lnSpc>
                <a:spcPct val="110000"/>
              </a:lnSpc>
              <a:spcBef>
                <a:spcPts val="0"/>
              </a:spcBef>
              <a:buFont typeface="Wingdings" pitchFamily="2" charset="2"/>
              <a:buNone/>
            </a:pPr>
            <a:r>
              <a:rPr lang="en-US" sz="2200" b="0" smtClean="0">
                <a:solidFill>
                  <a:srgbClr val="000000"/>
                </a:solidFill>
              </a:rPr>
              <a:t>	int a[4];</a:t>
            </a:r>
          </a:p>
          <a:p>
            <a:pPr marL="342900" indent="-342900">
              <a:lnSpc>
                <a:spcPct val="110000"/>
              </a:lnSpc>
              <a:spcBef>
                <a:spcPts val="0"/>
              </a:spcBef>
              <a:buFont typeface="Wingdings" pitchFamily="2" charset="2"/>
              <a:buNone/>
            </a:pPr>
            <a:r>
              <a:rPr lang="en-US" sz="2200" b="0" smtClean="0">
                <a:solidFill>
                  <a:srgbClr val="000000"/>
                </a:solidFill>
              </a:rPr>
              <a:t>	printf("\nNhap a1 = ");</a:t>
            </a:r>
          </a:p>
          <a:p>
            <a:pPr marL="342900" indent="-342900">
              <a:lnSpc>
                <a:spcPct val="110000"/>
              </a:lnSpc>
              <a:spcBef>
                <a:spcPts val="0"/>
              </a:spcBef>
              <a:buFont typeface="Wingdings" pitchFamily="2" charset="2"/>
              <a:buNone/>
            </a:pPr>
            <a:r>
              <a:rPr lang="en-US" sz="2200" b="0" smtClean="0">
                <a:solidFill>
                  <a:srgbClr val="000000"/>
                </a:solidFill>
              </a:rPr>
              <a:t>	scanf("%d", &amp;a[0]);</a:t>
            </a:r>
          </a:p>
          <a:p>
            <a:pPr marL="342900" indent="-342900">
              <a:lnSpc>
                <a:spcPct val="110000"/>
              </a:lnSpc>
              <a:spcBef>
                <a:spcPts val="0"/>
              </a:spcBef>
              <a:buFont typeface="Wingdings" pitchFamily="2" charset="2"/>
              <a:buNone/>
            </a:pPr>
            <a:r>
              <a:rPr lang="en-US" sz="2200" b="0" smtClean="0">
                <a:solidFill>
                  <a:srgbClr val="000000"/>
                </a:solidFill>
              </a:rPr>
              <a:t>	printf("\nNhap a2 = ");</a:t>
            </a:r>
          </a:p>
          <a:p>
            <a:pPr marL="342900" indent="-342900">
              <a:lnSpc>
                <a:spcPct val="110000"/>
              </a:lnSpc>
              <a:spcBef>
                <a:spcPts val="0"/>
              </a:spcBef>
              <a:buFont typeface="Wingdings" pitchFamily="2" charset="2"/>
              <a:buNone/>
            </a:pPr>
            <a:r>
              <a:rPr lang="en-US" sz="2200" b="0" smtClean="0">
                <a:solidFill>
                  <a:srgbClr val="000000"/>
                </a:solidFill>
              </a:rPr>
              <a:t>	scanf("%d", &amp;a[1]);</a:t>
            </a:r>
          </a:p>
          <a:p>
            <a:pPr marL="342900" indent="-342900">
              <a:lnSpc>
                <a:spcPct val="110000"/>
              </a:lnSpc>
              <a:spcBef>
                <a:spcPts val="0"/>
              </a:spcBef>
              <a:buFont typeface="Wingdings" pitchFamily="2" charset="2"/>
              <a:buNone/>
            </a:pPr>
            <a:r>
              <a:rPr lang="en-US" sz="2200" b="0" smtClean="0">
                <a:solidFill>
                  <a:srgbClr val="000000"/>
                </a:solidFill>
              </a:rPr>
              <a:t>	printf("\nNhap a3 = ");</a:t>
            </a:r>
          </a:p>
          <a:p>
            <a:pPr marL="342900" indent="-342900">
              <a:lnSpc>
                <a:spcPct val="110000"/>
              </a:lnSpc>
              <a:spcBef>
                <a:spcPts val="0"/>
              </a:spcBef>
              <a:buFont typeface="Wingdings" pitchFamily="2" charset="2"/>
              <a:buNone/>
            </a:pPr>
            <a:r>
              <a:rPr lang="en-US" sz="2200" b="0" smtClean="0">
                <a:solidFill>
                  <a:srgbClr val="000000"/>
                </a:solidFill>
              </a:rPr>
              <a:t>	scanf("%d", &amp;a[2]);</a:t>
            </a:r>
          </a:p>
          <a:p>
            <a:pPr marL="342900" indent="-342900">
              <a:lnSpc>
                <a:spcPct val="110000"/>
              </a:lnSpc>
              <a:spcBef>
                <a:spcPts val="0"/>
              </a:spcBef>
              <a:buFont typeface="Wingdings" pitchFamily="2" charset="2"/>
              <a:buNone/>
            </a:pPr>
            <a:r>
              <a:rPr lang="en-US" sz="2200" b="0" smtClean="0">
                <a:solidFill>
                  <a:srgbClr val="000000"/>
                </a:solidFill>
              </a:rPr>
              <a:t>	printf("\nNhap a4 = ");</a:t>
            </a:r>
          </a:p>
          <a:p>
            <a:pPr marL="342900" indent="-342900">
              <a:lnSpc>
                <a:spcPct val="110000"/>
              </a:lnSpc>
              <a:spcBef>
                <a:spcPts val="0"/>
              </a:spcBef>
              <a:buFont typeface="Wingdings" pitchFamily="2" charset="2"/>
              <a:buNone/>
            </a:pPr>
            <a:r>
              <a:rPr lang="en-US" sz="2200" b="0" smtClean="0">
                <a:solidFill>
                  <a:srgbClr val="000000"/>
                </a:solidFill>
              </a:rPr>
              <a:t>	scanf("%d", &amp;a[3]);</a:t>
            </a:r>
          </a:p>
          <a:p>
            <a:pPr marL="342900" indent="-342900">
              <a:lnSpc>
                <a:spcPct val="110000"/>
              </a:lnSpc>
              <a:spcBef>
                <a:spcPts val="0"/>
              </a:spcBef>
              <a:buFont typeface="Wingdings" pitchFamily="2" charset="2"/>
              <a:buNone/>
            </a:pPr>
            <a:r>
              <a:rPr lang="en-US" sz="2200" b="0" smtClean="0">
                <a:solidFill>
                  <a:srgbClr val="000000"/>
                </a:solidFill>
              </a:rPr>
              <a:t>	printf("\nBan nhap 4 so:%d %d %d %d\n", a[0], a[1], a[2], a[3]);</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28956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3</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mảng và vòng lặp while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8" name="Rectangle 3"/>
          <p:cNvSpPr>
            <a:spLocks noChangeArrowheads="1"/>
          </p:cNvSpPr>
          <p:nvPr/>
        </p:nvSpPr>
        <p:spPr bwMode="auto">
          <a:xfrm>
            <a:off x="3429000" y="1447800"/>
            <a:ext cx="54102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smtClean="0">
                <a:solidFill>
                  <a:srgbClr val="0000FF"/>
                </a:solidFill>
              </a:rPr>
              <a:t>void </a:t>
            </a:r>
            <a:r>
              <a:rPr lang="en-US" sz="2200" b="0" smtClean="0">
                <a:solidFill>
                  <a:srgbClr val="000000"/>
                </a:solidFill>
              </a:rPr>
              <a:t>main(){</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int </a:t>
            </a:r>
            <a:r>
              <a:rPr lang="en-US" sz="2200" b="0" smtClean="0">
                <a:solidFill>
                  <a:srgbClr val="000000"/>
                </a:solidFill>
              </a:rPr>
              <a:t>a[4], i;</a:t>
            </a:r>
          </a:p>
          <a:p>
            <a:pPr marL="342900" indent="-342900">
              <a:spcBef>
                <a:spcPts val="0"/>
              </a:spcBef>
              <a:buFont typeface="Wingdings" pitchFamily="2" charset="2"/>
              <a:buNone/>
            </a:pPr>
            <a:r>
              <a:rPr lang="en-US" sz="2200" b="0" smtClean="0">
                <a:solidFill>
                  <a:srgbClr val="000000"/>
                </a:solidFill>
              </a:rPr>
              <a:t>	i = 0;</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do</a:t>
            </a: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		printf("\nNhap a%d = ", i);</a:t>
            </a:r>
          </a:p>
          <a:p>
            <a:pPr marL="342900" indent="-342900">
              <a:spcBef>
                <a:spcPts val="0"/>
              </a:spcBef>
              <a:buFont typeface="Wingdings" pitchFamily="2" charset="2"/>
              <a:buNone/>
            </a:pPr>
            <a:r>
              <a:rPr lang="en-US" sz="2200" b="0" smtClean="0">
                <a:solidFill>
                  <a:srgbClr val="000000"/>
                </a:solidFill>
              </a:rPr>
              <a:t>		scanf("%d", &amp;a[i]);</a:t>
            </a:r>
          </a:p>
          <a:p>
            <a:pPr marL="342900" indent="-342900">
              <a:spcBef>
                <a:spcPts val="0"/>
              </a:spcBef>
              <a:buFont typeface="Wingdings" pitchFamily="2" charset="2"/>
              <a:buNone/>
            </a:pPr>
            <a:r>
              <a:rPr lang="en-US" sz="2200" b="0" smtClean="0">
                <a:solidFill>
                  <a:srgbClr val="000000"/>
                </a:solidFill>
              </a:rPr>
              <a:t>		i++;</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while</a:t>
            </a:r>
            <a:r>
              <a:rPr lang="en-US" sz="2200" b="0" smtClean="0">
                <a:solidFill>
                  <a:srgbClr val="000000"/>
                </a:solidFill>
              </a:rPr>
              <a:t>(i&lt;4);</a:t>
            </a:r>
          </a:p>
          <a:p>
            <a:pPr marL="342900" indent="-342900">
              <a:spcBef>
                <a:spcPts val="0"/>
              </a:spcBef>
              <a:buFont typeface="Wingdings" pitchFamily="2" charset="2"/>
              <a:buNone/>
            </a:pPr>
            <a:r>
              <a:rPr lang="en-US" sz="2200" b="0" smtClean="0">
                <a:solidFill>
                  <a:srgbClr val="000000"/>
                </a:solidFill>
              </a:rPr>
              <a:t>	i = 0;</a:t>
            </a:r>
          </a:p>
          <a:p>
            <a:pPr marL="342900" indent="-342900">
              <a:spcBef>
                <a:spcPts val="0"/>
              </a:spcBef>
              <a:buFont typeface="Wingdings" pitchFamily="2" charset="2"/>
              <a:buNone/>
            </a:pPr>
            <a:r>
              <a:rPr lang="en-US" sz="2200" b="0" smtClean="0">
                <a:solidFill>
                  <a:srgbClr val="000000"/>
                </a:solidFill>
              </a:rPr>
              <a:t>	printf("\nBan vua nhap 4 so:");</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do</a:t>
            </a: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		printf("%d ", a[i]);</a:t>
            </a:r>
          </a:p>
          <a:p>
            <a:pPr marL="342900" indent="-342900">
              <a:spcBef>
                <a:spcPts val="0"/>
              </a:spcBef>
              <a:buFont typeface="Wingdings" pitchFamily="2" charset="2"/>
              <a:buNone/>
            </a:pPr>
            <a:r>
              <a:rPr lang="en-US" sz="2200" b="0" smtClean="0">
                <a:solidFill>
                  <a:srgbClr val="000000"/>
                </a:solidFill>
              </a:rPr>
              <a:t>		i++;</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while</a:t>
            </a:r>
            <a:r>
              <a:rPr lang="en-US" sz="2200" b="0" smtClean="0">
                <a:solidFill>
                  <a:srgbClr val="000000"/>
                </a:solidFill>
              </a:rPr>
              <a:t>(i&lt;4);</a:t>
            </a:r>
          </a:p>
          <a:p>
            <a:pPr marL="342900" indent="-342900">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12862</TotalTime>
  <Words>3468</Words>
  <Application>Microsoft Office PowerPoint</Application>
  <PresentationFormat>On-screen Show (4:3)</PresentationFormat>
  <Paragraphs>779</Paragraphs>
  <Slides>50</Slides>
  <Notes>48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MS PGothic</vt:lpstr>
      <vt:lpstr>新細明體</vt:lpstr>
      <vt:lpstr>Arial</vt:lpstr>
      <vt:lpstr>AvantGarde</vt:lpstr>
      <vt:lpstr>Calibri</vt:lpstr>
      <vt:lpstr>Courier</vt:lpstr>
      <vt:lpstr>Courier New</vt:lpstr>
      <vt:lpstr>Mincho</vt:lpstr>
      <vt:lpstr>Times</vt:lpstr>
      <vt:lpstr>Times New Roman</vt:lpstr>
      <vt:lpstr>Wingdings</vt:lpstr>
      <vt:lpstr>Wingdings 2</vt:lpstr>
      <vt:lpstr>Template</vt:lpstr>
      <vt:lpstr> CÁC ĐẶC ĐIỂM MỚI CỦA C++</vt:lpstr>
      <vt:lpstr>Nội dung</vt:lpstr>
      <vt:lpstr>Phong cách lập trình</vt:lpstr>
      <vt:lpstr>Bài tập C</vt:lpstr>
      <vt:lpstr>Bài tập C – Giải</vt:lpstr>
      <vt:lpstr>Bài tập C – Giải</vt:lpstr>
      <vt:lpstr>Bài tập C – Giải</vt:lpstr>
      <vt:lpstr>Bài tập C – Giải</vt:lpstr>
      <vt:lpstr>Bài tập C – Giải</vt:lpstr>
      <vt:lpstr>Bài tập C – Giải</vt:lpstr>
      <vt:lpstr>Bài tập C – Giải</vt:lpstr>
      <vt:lpstr>Bài tập C – Giải</vt:lpstr>
      <vt:lpstr>Bài tập C – Giải</vt:lpstr>
      <vt:lpstr>Lịch sử ngôn ngữ lập trình</vt:lpstr>
      <vt:lpstr>Lịch sử của C++</vt:lpstr>
      <vt:lpstr>Môi trường của C++</vt:lpstr>
      <vt:lpstr>Khác biệt đối với C</vt:lpstr>
      <vt:lpstr>Khác biệt đối với C</vt:lpstr>
      <vt:lpstr>Toán tử phạm vi</vt:lpstr>
      <vt:lpstr>Toán tử phạm vi</vt:lpstr>
      <vt:lpstr>Toán tử phạm vi</vt:lpstr>
      <vt:lpstr>Nhập xuất với C++</vt:lpstr>
      <vt:lpstr>Nhập xuất với C++</vt:lpstr>
      <vt:lpstr>Ví dụ 1</vt:lpstr>
      <vt:lpstr>Ví dụ 2</vt:lpstr>
      <vt:lpstr>Ví dụ 3</vt:lpstr>
      <vt:lpstr>Các kiểu dữ liệu của C++</vt:lpstr>
      <vt:lpstr>Tham số mặc nhiên</vt:lpstr>
      <vt:lpstr>Tham số mặc nhiên</vt:lpstr>
      <vt:lpstr>Tham số mặc nhiên</vt:lpstr>
      <vt:lpstr>Tái định nghĩa hàm</vt:lpstr>
      <vt:lpstr>Tái định nghĩa hàm</vt:lpstr>
      <vt:lpstr>Tái định nghĩa hàm</vt:lpstr>
      <vt:lpstr>Tái định nghĩa hàm</vt:lpstr>
      <vt:lpstr>Toán tử quản lý bộ nhớ động</vt:lpstr>
      <vt:lpstr>Truyền tham số</vt:lpstr>
      <vt:lpstr>Tham chiếu</vt:lpstr>
      <vt:lpstr>Tham chiếu</vt:lpstr>
      <vt:lpstr>Tham chiếu</vt:lpstr>
      <vt:lpstr>Tham chiếu</vt:lpstr>
      <vt:lpstr>Tham chiếu</vt:lpstr>
      <vt:lpstr>Tham chiếu</vt:lpstr>
      <vt:lpstr>Hàm Inline</vt:lpstr>
      <vt:lpstr>Hàm Inline</vt:lpstr>
      <vt:lpstr>Bài tập 1</vt:lpstr>
      <vt:lpstr>Bài tập 2</vt:lpstr>
      <vt:lpstr>Bài tập 3</vt:lpstr>
      <vt:lpstr>Bài tập 4</vt:lpstr>
      <vt:lpstr>Bài tập 5</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Pham Thi Vuong</cp:lastModifiedBy>
  <cp:revision>764</cp:revision>
  <cp:lastPrinted>1601-01-01T00:00:00Z</cp:lastPrinted>
  <dcterms:created xsi:type="dcterms:W3CDTF">1601-01-01T00:00:00Z</dcterms:created>
  <dcterms:modified xsi:type="dcterms:W3CDTF">2014-09-14T09:26:24Z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