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1"/>
  </p:notesMasterIdLst>
  <p:handoutMasterIdLst>
    <p:handoutMasterId r:id="rId42"/>
  </p:handoutMasterIdLst>
  <p:sldIdLst>
    <p:sldId id="747" r:id="rId2"/>
    <p:sldId id="943" r:id="rId3"/>
    <p:sldId id="729" r:id="rId4"/>
    <p:sldId id="944" r:id="rId5"/>
    <p:sldId id="945" r:id="rId6"/>
    <p:sldId id="946" r:id="rId7"/>
    <p:sldId id="947" r:id="rId8"/>
    <p:sldId id="948" r:id="rId9"/>
    <p:sldId id="949" r:id="rId10"/>
    <p:sldId id="950" r:id="rId11"/>
    <p:sldId id="951" r:id="rId12"/>
    <p:sldId id="954" r:id="rId13"/>
    <p:sldId id="952" r:id="rId14"/>
    <p:sldId id="953" r:id="rId15"/>
    <p:sldId id="955" r:id="rId16"/>
    <p:sldId id="956" r:id="rId17"/>
    <p:sldId id="957" r:id="rId18"/>
    <p:sldId id="978" r:id="rId19"/>
    <p:sldId id="958" r:id="rId20"/>
    <p:sldId id="959" r:id="rId21"/>
    <p:sldId id="960" r:id="rId22"/>
    <p:sldId id="961" r:id="rId23"/>
    <p:sldId id="962" r:id="rId24"/>
    <p:sldId id="966" r:id="rId25"/>
    <p:sldId id="963" r:id="rId26"/>
    <p:sldId id="964" r:id="rId27"/>
    <p:sldId id="965" r:id="rId28"/>
    <p:sldId id="967" r:id="rId29"/>
    <p:sldId id="968" r:id="rId30"/>
    <p:sldId id="969" r:id="rId31"/>
    <p:sldId id="970" r:id="rId32"/>
    <p:sldId id="972" r:id="rId33"/>
    <p:sldId id="971" r:id="rId34"/>
    <p:sldId id="973" r:id="rId35"/>
    <p:sldId id="974" r:id="rId36"/>
    <p:sldId id="975" r:id="rId37"/>
    <p:sldId id="976" r:id="rId38"/>
    <p:sldId id="977" r:id="rId39"/>
    <p:sldId id="941" r:id="rId40"/>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5094" autoAdjust="0"/>
  </p:normalViewPr>
  <p:slideViewPr>
    <p:cSldViewPr>
      <p:cViewPr varScale="1">
        <p:scale>
          <a:sx n="63" d="100"/>
          <a:sy n="63" d="100"/>
        </p:scale>
        <p:origin x="179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Tuy nhiên,</a:t>
            </a:r>
            <a:r>
              <a:rPr lang="en-US" baseline="0" smtClean="0"/>
              <a:t> chỉ lựa chọn ngôn ngữ thì chưa đủ </a:t>
            </a:r>
            <a:r>
              <a:rPr lang="en-US" baseline="0" smtClean="0">
                <a:sym typeface="Wingdings" pitchFamily="2" charset="2"/>
              </a:rPr>
              <a:t> Các chương trình ngày càng phức tạp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74577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Mục tiêu là làm sao cho việc triển khai các phần mềm dễ dàng hơn đối với các lập trình viên mà vẫn cải thiện được tính tin cậy và dễ bảo quản chương trình.</a:t>
            </a:r>
            <a:endParaRPr lang="en-US" sz="28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Ưu điểm</a:t>
            </a:r>
            <a:r>
              <a:rPr lang="en-US" sz="2800" smtClean="0">
                <a:solidFill>
                  <a:srgbClr val="C00000"/>
                </a:solidFill>
                <a:latin typeface="Arial" pitchFamily="34" charset="0"/>
                <a:cs typeface="Arial" pitchFamily="34" charset="0"/>
              </a:rPr>
              <a:t>?</a:t>
            </a:r>
            <a:endParaRPr lang="vi-VN" sz="2800" smtClean="0">
              <a:solidFill>
                <a:srgbClr val="C0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Chương trình được module hóa, do đó dễ hiểu, dễ bảo trì hơn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Dễ dàng tạo ra các thư viện phần mềm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725587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38354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latin typeface="Arial" pitchFamily="34" charset="0"/>
                <a:cs typeface="Arial" pitchFamily="34" charset="0"/>
              </a:rPr>
              <a:t>Người lập trình phải biết cấu trúc dữ liệu (vấn đề này một thời gian dài được coi là hiển nhiên)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49004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Khái niệm hướng đối tượng được xây dựng trên nền tảng của khái niệm lập trình có cấu trúc và sự trừu tượng hóa dữ liệu.</a:t>
            </a:r>
            <a:endParaRPr lang="en-US" smtClean="0"/>
          </a:p>
          <a:p>
            <a:r>
              <a:rPr lang="vi-VN" smtClean="0"/>
              <a:t>Sự thay đổi căn bản ở chỗ, một chương trình hướng đối tượng được thiết kế xoay quanh dữ liệu mà chúng ta có thể làm việc trên đó, hơn là theo bản thân chức năng của chương trình.</a:t>
            </a:r>
            <a:endParaRPr lang="en-US" smtClean="0"/>
          </a:p>
          <a:p>
            <a:r>
              <a:rPr lang="vi-VN" smtClean="0"/>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43327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70664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793776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29333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551327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latin typeface="Arial" pitchFamily="34" charset="0"/>
                <a:cs typeface="Arial" pitchFamily="34" charset="0"/>
              </a:rPr>
              <a:t>Ví dụ Người là một lớp đối tượng.</a:t>
            </a:r>
            <a:endParaRPr lang="en-US" sz="1200" smtClean="0">
              <a:latin typeface="Arial" pitchFamily="34" charset="0"/>
              <a:cs typeface="Arial" pitchFamily="34" charset="0"/>
            </a:endParaRPr>
          </a:p>
          <a:p>
            <a:r>
              <a:rPr lang="vi-VN" sz="1200" smtClean="0">
                <a:latin typeface="Arial" pitchFamily="34" charset="0"/>
                <a:cs typeface="Arial" pitchFamily="34" charset="0"/>
              </a:rPr>
              <a:t>Vd: Tên, Tuổi,</a:t>
            </a:r>
            <a:r>
              <a:rPr lang="en-US" sz="1200" smtClean="0">
                <a:latin typeface="Arial" pitchFamily="34" charset="0"/>
                <a:cs typeface="Arial" pitchFamily="34" charset="0"/>
              </a:rPr>
              <a:t> cân</a:t>
            </a:r>
            <a:r>
              <a:rPr lang="en-US" sz="1200" baseline="0" smtClean="0">
                <a:latin typeface="Arial" pitchFamily="34" charset="0"/>
                <a:cs typeface="Arial" pitchFamily="34" charset="0"/>
              </a:rPr>
              <a:t> nặng</a:t>
            </a:r>
            <a:r>
              <a:rPr lang="en-US" sz="1200" smtClean="0">
                <a:latin typeface="Arial" pitchFamily="34" charset="0"/>
                <a:cs typeface="Arial" pitchFamily="34" charset="0"/>
              </a:rPr>
              <a:t>…</a:t>
            </a:r>
            <a:r>
              <a:rPr lang="vi-VN" sz="1200" smtClean="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18551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600" smtClean="0">
                <a:solidFill>
                  <a:schemeClr val="tx1">
                    <a:lumMod val="95000"/>
                    <a:lumOff val="5000"/>
                  </a:schemeClr>
                </a:solidFill>
                <a:latin typeface="Arial" pitchFamily="34" charset="0"/>
                <a:cs typeface="Arial" pitchFamily="34" charset="0"/>
              </a:rPr>
              <a:t>Ví dụ Joe Smith, 25 tuổi, nặng 58kg, là một thể hiện của lớp người.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123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Các khuyết điểm của phần mềm có nguồn gốc chính từ </a:t>
            </a:r>
            <a:r>
              <a:rPr lang="en-US" smtClean="0">
                <a:solidFill>
                  <a:srgbClr val="0000FF"/>
                </a:solidFill>
              </a:rPr>
              <a:t>phương pháp, cách thức và quy trình</a:t>
            </a:r>
            <a:r>
              <a:rPr lang="en-US" smtClean="0"/>
              <a:t> tiến hành xây dựng phần mềm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Việc tăng vọt số lượng phần mềm là điều hợp lý và sẽ còn tiếp diễn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998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50595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645353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267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387126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046613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92671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90255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95929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395752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06938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297248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676774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1924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1001915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938840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990241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699110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6898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150912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rgbClr val="0000FF"/>
                </a:solidFill>
                <a:latin typeface="Arial" pitchFamily="34" charset="0"/>
                <a:cs typeface="Arial" pitchFamily="34" charset="0"/>
              </a:rPr>
              <a:t>Tính mở rộng (extensibility): </a:t>
            </a:r>
            <a:r>
              <a:rPr lang="vi-VN" sz="1200" smtClean="0">
                <a:solidFill>
                  <a:schemeClr val="tx1">
                    <a:lumMod val="95000"/>
                    <a:lumOff val="5000"/>
                  </a:schemeClr>
                </a:solidFill>
                <a:latin typeface="Arial" pitchFamily="34" charset="0"/>
                <a:cs typeface="Arial" pitchFamily="34" charset="0"/>
              </a:rPr>
              <a:t>hỗ trợ các plug-ins.</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67968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latin typeface="Arial" pitchFamily="34" charset="0"/>
                <a:cs typeface="Arial" pitchFamily="34" charset="0"/>
              </a:rPr>
              <a:t>Lập trình logic, lập trình hàm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5643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smtClean="0">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smtClean="0">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smtClean="0">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53819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23281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Rõ ràng là các ngôn ngữ mới với các tính năng mới cần phải được phát triển để có thể tạo ra các ứng dụng tinh vi hơn. Vào cuối các năm trong 1960 và 1970, ngôn ngữ lập trình có cấu trúc ra đời. Các chương trình có cấu trúc được tổ chức theo các công việc mà chúng thực hiện.</a:t>
            </a:r>
            <a:endParaRPr lang="en-US" smtClean="0"/>
          </a:p>
          <a:p>
            <a:r>
              <a:rPr lang="vi-VN" smtClean="0"/>
              <a:t>Về bản chất, chương trình chia nhỏ thành các chương trình con riêng rẽ (còn gọi là hàm hay thủ tục) thực hiện các công việc rời rạc trong quá trình lớn hơn, phức tạp hơn. Các hàm này được giữ càng độc lập với nhau càng nhiều càng tốt, mỗi hàm có dữ liệu và logic riêng.Thông tin được chuyển giao giữa các hàm thông qua các tham số, các hàm có thể có các biến cục bộ mà không một ai nằm bên ngoài phạm vi của hàm lại có thể truy xuất được chúng. Như vậy, các hàm có thể được xem là các chương trình con được đặt chung với nhau để xây dựng nên một ứng dụng.</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67582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14/09/2014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14/09/2014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14/09/2014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14/09/2014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3200" b="1" dirty="0" smtClean="0"/>
              <a:t>TỔNG </a:t>
            </a:r>
            <a:r>
              <a:rPr lang="en-US" sz="3200" b="1" dirty="0" smtClean="0"/>
              <a:t>QUAN </a:t>
            </a:r>
            <a:br>
              <a:rPr lang="en-US" sz="3200" b="1" dirty="0" smtClean="0"/>
            </a:br>
            <a:r>
              <a:rPr lang="en-US" sz="3200" b="1" dirty="0" smtClean="0"/>
              <a:t>LẬP </a:t>
            </a:r>
            <a:r>
              <a:rPr lang="en-US" sz="3200" b="1" dirty="0" smtClean="0"/>
              <a:t>TRÌNH HƯỚNG ĐỐI TƯỢNG</a:t>
            </a:r>
            <a:endParaRPr lang="es-ES"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a:p>
            <a:pPr eaLnBrk="1" hangingPunct="1"/>
            <a:endParaRPr lang="vi-VN" b="1" dirty="0" smtClean="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Ví dụ</a:t>
            </a:r>
            <a:r>
              <a:rPr lang="vi-VN" sz="3000" smtClean="0">
                <a:solidFill>
                  <a:srgbClr val="0000FF"/>
                </a:solidFill>
                <a:latin typeface="Arial" pitchFamily="34" charset="0"/>
                <a:cs typeface="Arial" pitchFamily="34" charset="0"/>
              </a:rPr>
              <a:t>:</a:t>
            </a:r>
          </a:p>
          <a:p>
            <a:pPr lvl="1">
              <a:lnSpc>
                <a:spcPct val="120000"/>
              </a:lnSpc>
              <a:buNone/>
            </a:pPr>
            <a:r>
              <a:rPr lang="en-US" smtClean="0"/>
              <a:t>	10  k =1</a:t>
            </a:r>
          </a:p>
          <a:p>
            <a:pPr lvl="1">
              <a:lnSpc>
                <a:spcPct val="115000"/>
              </a:lnSpc>
              <a:buNone/>
            </a:pPr>
            <a:r>
              <a:rPr lang="en-US" smtClean="0"/>
              <a:t>	20  </a:t>
            </a:r>
            <a:r>
              <a:rPr lang="en-US" smtClean="0">
                <a:solidFill>
                  <a:srgbClr val="FF0303"/>
                </a:solidFill>
              </a:rPr>
              <a:t>gosub 100</a:t>
            </a:r>
          </a:p>
          <a:p>
            <a:pPr lvl="1">
              <a:lnSpc>
                <a:spcPct val="115000"/>
              </a:lnSpc>
              <a:buNone/>
            </a:pPr>
            <a:r>
              <a:rPr lang="en-US" smtClean="0"/>
              <a:t>	30  </a:t>
            </a:r>
            <a:r>
              <a:rPr lang="en-US" smtClean="0">
                <a:solidFill>
                  <a:srgbClr val="0000FF"/>
                </a:solidFill>
              </a:rPr>
              <a:t>if</a:t>
            </a:r>
            <a:r>
              <a:rPr lang="en-US" smtClean="0"/>
              <a:t> y &gt; 120 </a:t>
            </a:r>
            <a:r>
              <a:rPr lang="en-US" smtClean="0">
                <a:solidFill>
                  <a:srgbClr val="FF0303"/>
                </a:solidFill>
              </a:rPr>
              <a:t>goto 60</a:t>
            </a:r>
          </a:p>
          <a:p>
            <a:pPr lvl="1">
              <a:lnSpc>
                <a:spcPct val="115000"/>
              </a:lnSpc>
              <a:buNone/>
            </a:pPr>
            <a:r>
              <a:rPr lang="en-US" smtClean="0"/>
              <a:t>	40  k = k+1</a:t>
            </a:r>
          </a:p>
          <a:p>
            <a:pPr lvl="1">
              <a:lnSpc>
                <a:spcPct val="115000"/>
              </a:lnSpc>
              <a:buNone/>
            </a:pPr>
            <a:r>
              <a:rPr lang="en-US" smtClean="0"/>
              <a:t>	50  </a:t>
            </a:r>
            <a:r>
              <a:rPr lang="en-US" smtClean="0">
                <a:solidFill>
                  <a:srgbClr val="FF0303"/>
                </a:solidFill>
              </a:rPr>
              <a:t>goto 20</a:t>
            </a:r>
          </a:p>
          <a:p>
            <a:pPr lvl="1">
              <a:lnSpc>
                <a:spcPct val="115000"/>
              </a:lnSpc>
              <a:buNone/>
            </a:pPr>
            <a:r>
              <a:rPr lang="en-US" smtClean="0"/>
              <a:t>	60  </a:t>
            </a:r>
            <a:r>
              <a:rPr lang="en-US" smtClean="0">
                <a:solidFill>
                  <a:srgbClr val="0000FF"/>
                </a:solidFill>
              </a:rPr>
              <a:t>print</a:t>
            </a:r>
            <a:r>
              <a:rPr lang="en-US" smtClean="0"/>
              <a:t> k, y</a:t>
            </a:r>
          </a:p>
          <a:p>
            <a:pPr lvl="1">
              <a:lnSpc>
                <a:spcPct val="115000"/>
              </a:lnSpc>
              <a:buNone/>
            </a:pPr>
            <a:r>
              <a:rPr lang="en-US" smtClean="0"/>
              <a:t>	70  </a:t>
            </a:r>
            <a:r>
              <a:rPr lang="en-US" smtClean="0">
                <a:solidFill>
                  <a:srgbClr val="0000FF"/>
                </a:solidFill>
              </a:rPr>
              <a:t>stop</a:t>
            </a:r>
          </a:p>
          <a:p>
            <a:pPr lvl="1">
              <a:lnSpc>
                <a:spcPct val="115000"/>
              </a:lnSpc>
              <a:buNone/>
            </a:pPr>
            <a:r>
              <a:rPr lang="en-US" smtClean="0"/>
              <a:t>	100  y = 3*k*k + 7*k-3</a:t>
            </a:r>
          </a:p>
          <a:p>
            <a:pPr lvl="1">
              <a:lnSpc>
                <a:spcPct val="115000"/>
              </a:lnSpc>
              <a:buNone/>
            </a:pPr>
            <a:r>
              <a:rPr lang="en-US" smtClean="0"/>
              <a:t>	110  </a:t>
            </a:r>
            <a:r>
              <a:rPr lang="en-US" smtClean="0">
                <a:solidFill>
                  <a:srgbClr val="0000FF"/>
                </a:solidFill>
              </a:rPr>
              <a:t>return</a:t>
            </a:r>
            <a:endParaRPr lang="vi-VN"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Tổ chức thành các </a:t>
            </a:r>
            <a:r>
              <a:rPr lang="vi-VN" sz="2800" smtClean="0">
                <a:solidFill>
                  <a:srgbClr val="0000FF"/>
                </a:solidFill>
                <a:latin typeface="Arial" pitchFamily="34" charset="0"/>
                <a:cs typeface="Arial" pitchFamily="34" charset="0"/>
              </a:rPr>
              <a:t>chương trình con (hay các module)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này lại có thể chia nhỏ thành các chương trình con nhỏ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AutoShape 4"/>
          <p:cNvSpPr>
            <a:spLocks noChangeArrowheads="1"/>
          </p:cNvSpPr>
          <p:nvPr/>
        </p:nvSpPr>
        <p:spPr bwMode="auto">
          <a:xfrm>
            <a:off x="457200" y="5486400"/>
            <a:ext cx="8534400" cy="1219200"/>
          </a:xfrm>
          <a:prstGeom prst="irregularSeal1">
            <a:avLst/>
          </a:prstGeom>
          <a:solidFill>
            <a:srgbClr val="33CCCC"/>
          </a:solidFill>
          <a:ln w="9525">
            <a:solidFill>
              <a:schemeClr val="tx1"/>
            </a:solidFill>
            <a:miter lim="800000"/>
            <a:headEnd/>
            <a:tailEnd/>
          </a:ln>
        </p:spPr>
        <p:txBody>
          <a:bodyPr wrap="none" anchor="ctr"/>
          <a:lstStyle/>
          <a:p>
            <a:pPr algn="ctr"/>
            <a:r>
              <a:rPr lang="en-US" b="1">
                <a:solidFill>
                  <a:srgbClr val="FF0303"/>
                </a:solidFill>
              </a:rPr>
              <a:t>Chương trình = Cấu trúc dữ liệu + Giải thuật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 lệnh có cấu trúc: </a:t>
            </a:r>
            <a:r>
              <a:rPr lang="vi-VN" sz="2800" smtClean="0">
                <a:solidFill>
                  <a:srgbClr val="0000FF"/>
                </a:solidFill>
                <a:latin typeface="Arial" pitchFamily="34" charset="0"/>
                <a:cs typeface="Arial" pitchFamily="34" charset="0"/>
              </a:rPr>
              <a:t>for, do, while, if then else...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ngôn ngữ: Pascal, 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Chương trình là tập các hàm/thủ tục</a:t>
            </a:r>
          </a:p>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Ưu điểm</a:t>
            </a:r>
            <a:r>
              <a:rPr lang="en-US" sz="2800" smtClean="0">
                <a:solidFill>
                  <a:srgbClr val="C00000"/>
                </a:solidFill>
                <a:latin typeface="Arial" pitchFamily="34" charset="0"/>
                <a:cs typeface="Arial" pitchFamily="34" charset="0"/>
              </a:rPr>
              <a:t>?</a:t>
            </a:r>
            <a:endParaRPr lang="vi-VN" sz="2800" smtClean="0">
              <a:solidFill>
                <a:srgbClr val="C0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Chương trình được module hóa, do đó dễ hiểu, dễ bảo trì hơn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Dễ dàng tạo ra các thư viện phần mềm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a:t>
            </a:r>
            <a:r>
              <a:rPr lang="vi-VN" sz="2800" smtClean="0">
                <a:solidFill>
                  <a:srgbClr val="0000FF"/>
                </a:solidFill>
                <a:latin typeface="Arial" pitchFamily="34" charset="0"/>
                <a:cs typeface="Arial" pitchFamily="34" charset="0"/>
              </a:rPr>
              <a:t>:</a:t>
            </a:r>
          </a:p>
          <a:p>
            <a:pPr lvl="1">
              <a:lnSpc>
                <a:spcPct val="120000"/>
              </a:lnSpc>
              <a:buNone/>
            </a:pPr>
            <a:r>
              <a:rPr lang="en-US" smtClean="0">
                <a:solidFill>
                  <a:srgbClr val="0000FF"/>
                </a:solidFill>
              </a:rPr>
              <a:t>struct</a:t>
            </a:r>
            <a:r>
              <a:rPr lang="en-US" smtClean="0"/>
              <a:t> Date {</a:t>
            </a:r>
          </a:p>
          <a:p>
            <a:pPr lvl="1">
              <a:lnSpc>
                <a:spcPct val="120000"/>
              </a:lnSpc>
              <a:buNone/>
            </a:pPr>
            <a:r>
              <a:rPr lang="en-US" smtClean="0"/>
              <a:t>		</a:t>
            </a:r>
            <a:r>
              <a:rPr lang="en-US" smtClean="0">
                <a:solidFill>
                  <a:srgbClr val="0000FF"/>
                </a:solidFill>
              </a:rPr>
              <a:t>int</a:t>
            </a:r>
            <a:r>
              <a:rPr lang="en-US" smtClean="0"/>
              <a:t> year, mon, day;</a:t>
            </a:r>
          </a:p>
          <a:p>
            <a:pPr lvl="1">
              <a:lnSpc>
                <a:spcPct val="120000"/>
              </a:lnSpc>
              <a:buNone/>
            </a:pPr>
            <a:r>
              <a:rPr lang="en-US" smtClean="0"/>
              <a:t>};</a:t>
            </a:r>
          </a:p>
          <a:p>
            <a:pPr lvl="1">
              <a:lnSpc>
                <a:spcPct val="120000"/>
              </a:lnSpc>
              <a:buNone/>
            </a:pPr>
            <a:r>
              <a:rPr lang="en-US" smtClean="0"/>
              <a:t>//...</a:t>
            </a:r>
          </a:p>
          <a:p>
            <a:pPr lvl="1">
              <a:lnSpc>
                <a:spcPct val="120000"/>
              </a:lnSpc>
              <a:buNone/>
            </a:pPr>
            <a:r>
              <a:rPr lang="en-US" smtClean="0">
                <a:solidFill>
                  <a:srgbClr val="0000FF"/>
                </a:solidFill>
              </a:rPr>
              <a:t>void</a:t>
            </a:r>
            <a:r>
              <a:rPr lang="en-US" smtClean="0"/>
              <a:t> print_date(</a:t>
            </a:r>
            <a:r>
              <a:rPr lang="en-US" smtClean="0">
                <a:solidFill>
                  <a:srgbClr val="0000FF"/>
                </a:solidFill>
              </a:rPr>
              <a:t>Date</a:t>
            </a:r>
            <a:r>
              <a:rPr lang="en-US" smtClean="0"/>
              <a:t> d) {</a:t>
            </a:r>
          </a:p>
          <a:p>
            <a:pPr lvl="1">
              <a:lnSpc>
                <a:spcPct val="120000"/>
              </a:lnSpc>
              <a:buNone/>
            </a:pPr>
            <a:r>
              <a:rPr lang="en-US" smtClean="0"/>
              <a:t>		printf(“%d / %d / %d\n”, d.day, d.mon, d.year);</a:t>
            </a:r>
          </a:p>
          <a:p>
            <a:pPr lvl="1">
              <a:lnSpc>
                <a:spcPct val="120000"/>
              </a:lnSpc>
              <a:buNone/>
            </a:pPr>
            <a:r>
              <a:rPr lang="en-US" smtClean="0"/>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Nhược điểm?</a:t>
            </a:r>
            <a:endParaRPr lang="vi-VN"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Dữ liệu và mã xử lý là tách rời</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Người lập trình phải biết cấu trúc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Khi thay đổi cấu trúc dữ liệu </a:t>
            </a:r>
            <a:r>
              <a:rPr lang="en-US" sz="2400" smtClean="0">
                <a:latin typeface="Arial" pitchFamily="34" charset="0"/>
                <a:cs typeface="Arial" pitchFamily="34" charset="0"/>
                <a:sym typeface="Wingdings" pitchFamily="2" charset="2"/>
              </a:rPr>
              <a:t></a:t>
            </a:r>
            <a:r>
              <a:rPr lang="vi-VN" sz="2400" smtClean="0">
                <a:latin typeface="Arial" pitchFamily="34" charset="0"/>
                <a:cs typeface="Arial" pitchFamily="34" charset="0"/>
              </a:rPr>
              <a:t>thuật toán phải thay đổi theo</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Khó đảm bảo tính đúng đắn của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Không tự động khởi tạo hay giải phóng dữ liệu động</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Không mô tả được đầy đủ, trung thực hệ thống trong thực tế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a:t>
            </a:r>
            <a:r>
              <a:rPr lang="en-US" b="1" smtClean="0">
                <a:effectLst>
                  <a:outerShdw blurRad="38100" dist="38100" dir="2700000" algn="tl">
                    <a:srgbClr val="000000">
                      <a:alpha val="43137"/>
                    </a:srgbClr>
                  </a:outerShdw>
                </a:effectLst>
                <a:latin typeface="Arial" pitchFamily="34" charset="0"/>
                <a:cs typeface="Arial" pitchFamily="34" charset="0"/>
              </a:rPr>
              <a:t>h</a:t>
            </a:r>
            <a:r>
              <a:rPr lang="vi-VN" b="1" smtClean="0">
                <a:effectLst>
                  <a:outerShdw blurRad="38100" dist="38100" dir="2700000" algn="tl">
                    <a:srgbClr val="000000">
                      <a:alpha val="43137"/>
                    </a:srgbClr>
                  </a:outerShdw>
                </a:effectLst>
                <a:latin typeface="Arial" pitchFamily="34" charset="0"/>
                <a:cs typeface="Arial" pitchFamily="34" charset="0"/>
              </a:rPr>
              <a:t>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thế giới thực, chung quanh chúng ta là những đối tượng, đó là các thực thể có mối quan hệ với nhau.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Các phòng trong một công ty</a:t>
            </a: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Lập trình hướng đối tượng (Object Oriented Programming – LTHĐT)?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Là phương pháp lập trình </a:t>
            </a:r>
            <a:r>
              <a:rPr lang="vi-VN" sz="2400" i="1" smtClean="0">
                <a:solidFill>
                  <a:srgbClr val="0000FF"/>
                </a:solidFill>
                <a:latin typeface="Arial" pitchFamily="34" charset="0"/>
                <a:cs typeface="Arial" pitchFamily="34" charset="0"/>
              </a:rPr>
              <a:t>lấy đối tượng </a:t>
            </a:r>
            <a:r>
              <a:rPr lang="vi-VN" sz="2400" i="1" smtClean="0">
                <a:solidFill>
                  <a:srgbClr val="FF3300"/>
                </a:solidFill>
                <a:latin typeface="Arial" pitchFamily="34" charset="0"/>
                <a:cs typeface="Arial" pitchFamily="34" charset="0"/>
              </a:rPr>
              <a:t>làm nền tảng để xây dựng thuật giải, xây dựng chương trình</a:t>
            </a:r>
            <a:r>
              <a:rPr lang="en-US" sz="2400" i="1" smtClean="0">
                <a:solidFill>
                  <a:srgbClr val="FF3300"/>
                </a:solidFill>
                <a:latin typeface="Arial" pitchFamily="34" charset="0"/>
                <a:cs typeface="Arial" pitchFamily="34" charset="0"/>
              </a:rPr>
              <a:t>.</a:t>
            </a:r>
            <a:endParaRPr lang="vi-VN" sz="2400" i="1"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4"/>
          <p:cNvSpPr>
            <a:spLocks noChangeArrowheads="1"/>
          </p:cNvSpPr>
          <p:nvPr/>
        </p:nvSpPr>
        <p:spPr bwMode="auto">
          <a:xfrm>
            <a:off x="609600" y="1447800"/>
            <a:ext cx="7924800" cy="1524000"/>
          </a:xfrm>
          <a:prstGeom prst="rect">
            <a:avLst/>
          </a:prstGeom>
          <a:solidFill>
            <a:srgbClr val="CCFFFF"/>
          </a:solidFill>
          <a:ln w="9525">
            <a:solidFill>
              <a:schemeClr val="tx1"/>
            </a:solidFill>
            <a:miter lim="800000"/>
            <a:headEnd/>
            <a:tailEnd/>
          </a:ln>
          <a:effectLst/>
        </p:spPr>
        <p:txBody>
          <a:bodyPr wrap="none" anchor="ctr" anchorCtr="1"/>
          <a:lstStyle/>
          <a:p>
            <a:pPr algn="ctr">
              <a:lnSpc>
                <a:spcPct val="120000"/>
              </a:lnSpc>
            </a:pPr>
            <a:r>
              <a:rPr lang="en-US" sz="2800"/>
              <a:t>Lập trình hướng đối tượng là phương pháp </a:t>
            </a:r>
          </a:p>
          <a:p>
            <a:pPr algn="ctr">
              <a:lnSpc>
                <a:spcPct val="120000"/>
              </a:lnSpc>
            </a:pPr>
            <a:r>
              <a:rPr lang="en-US" sz="2800"/>
              <a:t>lập trình dựa trên kiến trúc </a:t>
            </a:r>
            <a:r>
              <a:rPr lang="en-US" sz="2800" b="1">
                <a:solidFill>
                  <a:schemeClr val="accent2"/>
                </a:solidFill>
              </a:rPr>
              <a:t>lớp</a:t>
            </a:r>
            <a:r>
              <a:rPr lang="en-US" sz="2800"/>
              <a:t> (class) </a:t>
            </a:r>
          </a:p>
          <a:p>
            <a:pPr algn="ctr">
              <a:lnSpc>
                <a:spcPct val="120000"/>
              </a:lnSpc>
            </a:pPr>
            <a:r>
              <a:rPr lang="en-US" sz="2800"/>
              <a:t>và </a:t>
            </a:r>
            <a:r>
              <a:rPr lang="en-US" sz="2800" b="1">
                <a:solidFill>
                  <a:schemeClr val="accent2"/>
                </a:solidFill>
              </a:rPr>
              <a:t>đối tượng</a:t>
            </a:r>
            <a:r>
              <a:rPr lang="en-US" sz="2800"/>
              <a:t> (object</a:t>
            </a:r>
            <a:r>
              <a:rPr lang="en-US" sz="2800" smtClean="0"/>
              <a:t>)</a:t>
            </a:r>
            <a:endParaRPr lang="en-US" sz="2800"/>
          </a:p>
        </p:txBody>
      </p:sp>
      <p:pic>
        <p:nvPicPr>
          <p:cNvPr id="9" name="Picture 4" descr="img6"/>
          <p:cNvPicPr>
            <a:picLocks noGrp="1" noChangeAspect="1" noChangeArrowheads="1"/>
          </p:cNvPicPr>
          <p:nvPr>
            <p:ph idx="1"/>
          </p:nvPr>
        </p:nvPicPr>
        <p:blipFill>
          <a:blip r:embed="rId3" cstate="print"/>
          <a:srcRect/>
          <a:stretch>
            <a:fillRect/>
          </a:stretch>
        </p:blipFill>
        <p:spPr bwMode="auto">
          <a:xfrm>
            <a:off x="2133600" y="3048000"/>
            <a:ext cx="4876800" cy="3810000"/>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Đối tượng (object)</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Lớp (class)</a:t>
            </a:r>
            <a:endParaRPr lang="vi-VN"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pic>
        <p:nvPicPr>
          <p:cNvPr id="4098" name="Picture 2" descr="http://www.c-sharpcorner.com/UploadFile/e881fb/simplest-way-to-learn-object-oriented-programming/Images/O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6705600" cy="342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thế giới thực, đối tượng được hiểu như là một thực thể: người, vật hoặc một bảng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Mỗi đối tượng sẽ tồn tại trong một hệ thống và có ý nghĩa nhất định trong hệ thống.</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Đối tượng giúp biểu diễn tốt hơn thế giới thực trên máy tính</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Mỗi đối tượng bao gồm 2 thành phần</a:t>
            </a:r>
            <a:r>
              <a:rPr lang="vi-VN" sz="2400" smtClean="0">
                <a:latin typeface="Arial" pitchFamily="34" charset="0"/>
                <a:cs typeface="Arial" pitchFamily="34" charset="0"/>
              </a:rPr>
              <a:t>: </a:t>
            </a:r>
            <a:r>
              <a:rPr lang="vi-VN" sz="2400" i="1" smtClean="0">
                <a:solidFill>
                  <a:srgbClr val="C00000"/>
                </a:solidFill>
                <a:latin typeface="Arial" pitchFamily="34" charset="0"/>
                <a:cs typeface="Arial" pitchFamily="34" charset="0"/>
              </a:rPr>
              <a:t>thuộc tính và thao tác</a:t>
            </a:r>
            <a:r>
              <a:rPr lang="en-US" sz="2400" i="1" smtClean="0">
                <a:solidFill>
                  <a:srgbClr val="C00000"/>
                </a:solidFill>
                <a:latin typeface="Arial" pitchFamily="34" charset="0"/>
                <a:cs typeface="Arial" pitchFamily="34" charset="0"/>
              </a:rPr>
              <a:t> </a:t>
            </a:r>
            <a:r>
              <a:rPr lang="vi-VN" sz="2400" i="1" smtClean="0">
                <a:solidFill>
                  <a:srgbClr val="C00000"/>
                </a:solidFill>
                <a:latin typeface="Arial" pitchFamily="34" charset="0"/>
                <a:cs typeface="Arial" pitchFamily="34" charset="0"/>
              </a:rPr>
              <a:t>(hành động)</a:t>
            </a:r>
            <a:r>
              <a:rPr lang="en-US" sz="2400" i="1" smtClean="0">
                <a:solidFill>
                  <a:srgbClr val="C00000"/>
                </a:solidFill>
                <a:latin typeface="Arial" pitchFamily="34" charset="0"/>
                <a:cs typeface="Arial" pitchFamily="34" charset="0"/>
              </a:rPr>
              <a:t>.</a:t>
            </a:r>
            <a:endParaRPr lang="vi-VN" sz="2400" i="1"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7316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 đối tượng</a:t>
            </a:r>
            <a:r>
              <a:rPr lang="vi-VN" smtClean="0">
                <a:solidFill>
                  <a:schemeClr val="tx1">
                    <a:lumMod val="95000"/>
                    <a:lumOff val="5000"/>
                  </a:schemeClr>
                </a:solidFill>
                <a:latin typeface="Arial" pitchFamily="34" charset="0"/>
                <a:cs typeface="Arial" pitchFamily="34" charset="0"/>
              </a:rPr>
              <a:t>:</a:t>
            </a:r>
            <a:r>
              <a:rPr lang="en-US" smtClean="0">
                <a:solidFill>
                  <a:schemeClr val="tx1">
                    <a:lumMod val="95000"/>
                    <a:lumOff val="5000"/>
                  </a:schemeClr>
                </a:solidFill>
                <a:latin typeface="Arial" pitchFamily="34" charset="0"/>
                <a:cs typeface="Arial" pitchFamily="34" charset="0"/>
              </a:rPr>
              <a:t> một người</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người có các </a:t>
            </a:r>
            <a:r>
              <a:rPr lang="vi-VN" smtClean="0">
                <a:solidFill>
                  <a:srgbClr val="FF3300"/>
                </a:solidFill>
                <a:latin typeface="Arial" pitchFamily="34" charset="0"/>
                <a:cs typeface="Arial" pitchFamily="34" charset="0"/>
              </a:rPr>
              <a:t>thuộc tính:</a:t>
            </a:r>
            <a:r>
              <a:rPr lang="vi-VN" smtClean="0">
                <a:latin typeface="Arial" pitchFamily="34" charset="0"/>
                <a:cs typeface="Arial" pitchFamily="34" charset="0"/>
              </a:rPr>
              <a:t> </a:t>
            </a:r>
            <a:r>
              <a:rPr lang="vi-VN" i="1" smtClean="0">
                <a:solidFill>
                  <a:srgbClr val="0070C0"/>
                </a:solidFill>
                <a:latin typeface="Arial" pitchFamily="34" charset="0"/>
                <a:cs typeface="Arial" pitchFamily="34" charset="0"/>
              </a:rPr>
              <a:t>tên, tuổi, địa chỉ, màu mắt…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a:t>
            </a:r>
            <a:r>
              <a:rPr lang="vi-VN" smtClean="0">
                <a:solidFill>
                  <a:srgbClr val="FF3300"/>
                </a:solidFill>
                <a:latin typeface="Arial" pitchFamily="34" charset="0"/>
                <a:cs typeface="Arial" pitchFamily="34" charset="0"/>
              </a:rPr>
              <a:t>hành động:</a:t>
            </a:r>
            <a:r>
              <a:rPr lang="vi-VN" smtClean="0">
                <a:latin typeface="Arial" pitchFamily="34" charset="0"/>
                <a:cs typeface="Arial" pitchFamily="34" charset="0"/>
              </a:rPr>
              <a:t> </a:t>
            </a:r>
            <a:r>
              <a:rPr lang="vi-VN" i="1" smtClean="0">
                <a:solidFill>
                  <a:srgbClr val="0066FF"/>
                </a:solidFill>
                <a:latin typeface="Arial" pitchFamily="34" charset="0"/>
                <a:cs typeface="Arial" pitchFamily="34" charset="0"/>
              </a:rPr>
              <a:t>đi, nói, thở…</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4"/>
          <p:cNvSpPr>
            <a:spLocks noChangeArrowheads="1"/>
          </p:cNvSpPr>
          <p:nvPr/>
        </p:nvSpPr>
        <p:spPr bwMode="auto">
          <a:xfrm>
            <a:off x="1066800" y="4191000"/>
            <a:ext cx="74676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thực thể bao gồm</a:t>
            </a:r>
          </a:p>
          <a:p>
            <a:pPr algn="ctr"/>
            <a:r>
              <a:rPr lang="en-GB" sz="2800" b="1">
                <a:solidFill>
                  <a:schemeClr val="accent2"/>
                </a:solidFill>
              </a:rPr>
              <a:t>thuộc tính</a:t>
            </a:r>
            <a:r>
              <a:rPr lang="en-GB" sz="2800" b="1"/>
              <a:t> và </a:t>
            </a:r>
            <a:r>
              <a:rPr lang="en-GB" sz="2800" b="1">
                <a:solidFill>
                  <a:schemeClr val="accent2"/>
                </a:solidFill>
              </a:rPr>
              <a:t>hành động</a:t>
            </a:r>
            <a:r>
              <a:rPr lang="en-GB"/>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9/14/2014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447800" y="1676400"/>
            <a:ext cx="6440688" cy="665163"/>
            <a:chOff x="1828800" y="1665516"/>
            <a:chExt cx="6440688" cy="665163"/>
          </a:xfrm>
        </p:grpSpPr>
        <p:grpSp>
          <p:nvGrpSpPr>
            <p:cNvPr id="104" name="Group 103"/>
            <p:cNvGrpSpPr>
              <a:grpSpLocks/>
            </p:cNvGrpSpPr>
            <p:nvPr/>
          </p:nvGrpSpPr>
          <p:grpSpPr bwMode="auto">
            <a:xfrm>
              <a:off x="1828800" y="1665516"/>
              <a:ext cx="762000"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2438400" y="2275116"/>
              <a:ext cx="5831088"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447800" y="2616198"/>
            <a:ext cx="6440688" cy="665163"/>
            <a:chOff x="1828800" y="2605314"/>
            <a:chExt cx="6440688" cy="665163"/>
          </a:xfrm>
        </p:grpSpPr>
        <p:grpSp>
          <p:nvGrpSpPr>
            <p:cNvPr id="97" name="Group 96"/>
            <p:cNvGrpSpPr>
              <a:grpSpLocks/>
            </p:cNvGrpSpPr>
            <p:nvPr/>
          </p:nvGrpSpPr>
          <p:grpSpPr bwMode="auto">
            <a:xfrm>
              <a:off x="1828800" y="2605314"/>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2438400" y="3189515"/>
              <a:ext cx="5831088" cy="48007"/>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phương pháp lập trình</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447800" y="3482975"/>
            <a:ext cx="6440688" cy="665163"/>
            <a:chOff x="1828800" y="3472091"/>
            <a:chExt cx="6440688" cy="665163"/>
          </a:xfrm>
        </p:grpSpPr>
        <p:grpSp>
          <p:nvGrpSpPr>
            <p:cNvPr id="90" name="Group 89"/>
            <p:cNvGrpSpPr>
              <a:grpSpLocks/>
            </p:cNvGrpSpPr>
            <p:nvPr/>
          </p:nvGrpSpPr>
          <p:grpSpPr bwMode="auto">
            <a:xfrm>
              <a:off x="1828800" y="3472091"/>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a:off x="2438400" y="4081690"/>
              <a:ext cx="5831088" cy="485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khái niệm cơ bản</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447800" y="4397375"/>
            <a:ext cx="6593088" cy="665163"/>
            <a:chOff x="1828800" y="4386491"/>
            <a:chExt cx="6593088" cy="665163"/>
          </a:xfrm>
        </p:grpSpPr>
        <p:grpSp>
          <p:nvGrpSpPr>
            <p:cNvPr id="83" name="Group 82"/>
            <p:cNvGrpSpPr>
              <a:grpSpLocks/>
            </p:cNvGrpSpPr>
            <p:nvPr/>
          </p:nvGrpSpPr>
          <p:grpSpPr bwMode="auto">
            <a:xfrm>
              <a:off x="1828800" y="4386491"/>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2438400" y="4996090"/>
              <a:ext cx="5831088" cy="44239"/>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5" name="Text Box 29"/>
            <p:cNvSpPr txBox="1">
              <a:spLocks noChangeArrowheads="1"/>
            </p:cNvSpPr>
            <p:nvPr/>
          </p:nvSpPr>
          <p:spPr bwMode="auto">
            <a:xfrm>
              <a:off x="2743200" y="4462691"/>
              <a:ext cx="56786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86"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447800" y="5334000"/>
            <a:ext cx="6440687" cy="665163"/>
            <a:chOff x="1828800" y="5323116"/>
            <a:chExt cx="6440687" cy="665163"/>
          </a:xfrm>
        </p:grpSpPr>
        <p:sp>
          <p:nvSpPr>
            <p:cNvPr id="73" name="Line 28"/>
            <p:cNvSpPr>
              <a:spLocks noChangeShapeType="1"/>
            </p:cNvSpPr>
            <p:nvPr/>
          </p:nvSpPr>
          <p:spPr bwMode="auto">
            <a:xfrm>
              <a:off x="2441974" y="5912079"/>
              <a:ext cx="5827513" cy="25488"/>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77"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thuật ngữ OOP</a:t>
              </a:r>
              <a:endParaRPr lang="en-US" sz="2800" dirty="0">
                <a:latin typeface="Times New Roman" pitchFamily="18" charset="0"/>
                <a:cs typeface="Times New Roman" pitchFamily="18" charset="0"/>
              </a:endParaRPr>
            </a:p>
          </p:txBody>
        </p:sp>
        <p:sp>
          <p:nvSpPr>
            <p:cNvPr id="78"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79" name="Group 78"/>
            <p:cNvGrpSpPr>
              <a:grpSpLocks/>
            </p:cNvGrpSpPr>
            <p:nvPr/>
          </p:nvGrpSpPr>
          <p:grpSpPr bwMode="auto">
            <a:xfrm>
              <a:off x="1828800" y="5323116"/>
              <a:ext cx="762000" cy="665163"/>
              <a:chOff x="1110" y="2656"/>
              <a:chExt cx="1549" cy="1351"/>
            </a:xfrm>
          </p:grpSpPr>
          <p:sp>
            <p:nvSpPr>
              <p:cNvPr id="8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Lớp (class)</a:t>
            </a:r>
            <a:r>
              <a:rPr lang="vi-VN" sz="3000" smtClean="0">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600" smtClean="0">
                <a:latin typeface="Arial" pitchFamily="34" charset="0"/>
                <a:cs typeface="Arial" pitchFamily="34" charset="0"/>
              </a:rPr>
              <a:t>Các </a:t>
            </a:r>
            <a:r>
              <a:rPr lang="vi-VN" sz="2600" smtClean="0">
                <a:solidFill>
                  <a:srgbClr val="0070C0"/>
                </a:solidFill>
                <a:latin typeface="Arial" pitchFamily="34" charset="0"/>
                <a:cs typeface="Arial" pitchFamily="34" charset="0"/>
              </a:rPr>
              <a:t>đối tượng có các đặc tính tương tự nhau </a:t>
            </a:r>
            <a:r>
              <a:rPr lang="vi-VN" sz="2600" smtClean="0">
                <a:latin typeface="Arial" pitchFamily="34" charset="0"/>
                <a:cs typeface="Arial" pitchFamily="34" charset="0"/>
              </a:rPr>
              <a:t>được gom chung thành </a:t>
            </a:r>
            <a:r>
              <a:rPr lang="vi-VN" sz="2600" smtClean="0">
                <a:solidFill>
                  <a:srgbClr val="0070C0"/>
                </a:solidFill>
                <a:latin typeface="Arial" pitchFamily="34" charset="0"/>
                <a:cs typeface="Arial" pitchFamily="34" charset="0"/>
              </a:rPr>
              <a:t>lớp đối tượng</a:t>
            </a:r>
            <a:r>
              <a:rPr lang="vi-VN" sz="2600" smtClean="0">
                <a:latin typeface="Arial" pitchFamily="34" charset="0"/>
                <a:cs typeface="Arial" pitchFamily="34" charset="0"/>
              </a:rPr>
              <a:t>. Một lớp đối tượng đặc trưng bằng các thuộc tính, và các h</a:t>
            </a:r>
            <a:r>
              <a:rPr lang="en-US" sz="2600" smtClean="0">
                <a:latin typeface="Arial" pitchFamily="34" charset="0"/>
                <a:cs typeface="Arial" pitchFamily="34" charset="0"/>
              </a:rPr>
              <a:t>ành</a:t>
            </a:r>
            <a:r>
              <a:rPr lang="vi-VN" sz="2600" smtClean="0">
                <a:latin typeface="Arial" pitchFamily="34" charset="0"/>
                <a:cs typeface="Arial" pitchFamily="34" charset="0"/>
              </a:rPr>
              <a:t> động (hành vi, thao tác).</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Thuộc tính (Attribute): </a:t>
            </a:r>
            <a:r>
              <a:rPr lang="vi-VN" sz="2600" smtClean="0">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Thao tác (Operation): </a:t>
            </a:r>
            <a:r>
              <a:rPr lang="vi-VN" sz="2600" smtClean="0">
                <a:latin typeface="Arial" pitchFamily="34" charset="0"/>
                <a:cs typeface="Arial" pitchFamily="34" charset="0"/>
              </a:rPr>
              <a:t>Thể hiện hành vi của một đối tượng tác động qua lại với các đối tượng khác hoặc với chính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a:bodyPr>
          <a:lstStyle/>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Mỗi thao tác trên một lớp đối tượng cụ thể tương ứng với một cài đặt cụ thể khác nhau. Một cài đặt như vậy được gọi là một </a:t>
            </a:r>
            <a:r>
              <a:rPr lang="vi-VN" sz="3000" smtClean="0">
                <a:solidFill>
                  <a:srgbClr val="FF3300"/>
                </a:solidFill>
                <a:latin typeface="Arial" pitchFamily="34" charset="0"/>
                <a:cs typeface="Arial" pitchFamily="34" charset="0"/>
              </a:rPr>
              <a:t>phương thức (method)</a:t>
            </a:r>
            <a:r>
              <a:rPr lang="vi-VN" sz="3000" smtClean="0">
                <a:solidFill>
                  <a:schemeClr val="tx1">
                    <a:lumMod val="95000"/>
                    <a:lumOff val="5000"/>
                  </a:schemeClr>
                </a:solidFill>
                <a:latin typeface="Arial" pitchFamily="34" charset="0"/>
                <a:cs typeface="Arial" pitchFamily="34" charset="0"/>
              </a:rPr>
              <a:t>.</a:t>
            </a:r>
          </a:p>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Cùng một phương thức có thể được áp dụng cho nhiều lớp đối tượng khác nhau, một thao tác như vậy được gọi là có tính </a:t>
            </a:r>
            <a:r>
              <a:rPr lang="vi-VN" sz="3000" smtClean="0">
                <a:solidFill>
                  <a:srgbClr val="FF3300"/>
                </a:solidFill>
                <a:latin typeface="Arial" pitchFamily="34" charset="0"/>
                <a:cs typeface="Arial" pitchFamily="34" charset="0"/>
              </a:rPr>
              <a:t>đa hình (polymorphism)</a:t>
            </a:r>
            <a:r>
              <a:rPr lang="vi-VN" sz="3000" smtClean="0">
                <a:solidFill>
                  <a:schemeClr val="tx1">
                    <a:lumMod val="95000"/>
                    <a:lumOff val="5000"/>
                  </a:schemeClr>
                </a:solidFill>
                <a:latin typeface="Arial" pitchFamily="34" charset="0"/>
                <a:cs typeface="Arial" pitchFamily="34" charset="0"/>
              </a:rPr>
              <a:t>. </a:t>
            </a:r>
          </a:p>
          <a:p>
            <a:pPr algn="just">
              <a:lnSpc>
                <a:spcPct val="12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Một đối tượng cụ thể thuộc một lớp được gọi là một </a:t>
            </a:r>
            <a:r>
              <a:rPr lang="vi-VN" sz="3000" smtClean="0">
                <a:solidFill>
                  <a:srgbClr val="FF3300"/>
                </a:solidFill>
                <a:latin typeface="Arial" pitchFamily="34" charset="0"/>
                <a:cs typeface="Arial" pitchFamily="34" charset="0"/>
              </a:rPr>
              <a:t>thể hiện (instance) </a:t>
            </a:r>
            <a:r>
              <a:rPr lang="vi-VN" sz="3000" smtClean="0">
                <a:solidFill>
                  <a:schemeClr val="tx1">
                    <a:lumMod val="95000"/>
                    <a:lumOff val="5000"/>
                  </a:schemeClr>
                </a:solidFill>
                <a:latin typeface="Arial" pitchFamily="34" charset="0"/>
                <a:cs typeface="Arial" pitchFamily="34" charset="0"/>
              </a:rPr>
              <a:t>của lớp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Interacting Objects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aphicFrame>
        <p:nvGraphicFramePr>
          <p:cNvPr id="2050" name="Object 2"/>
          <p:cNvGraphicFramePr>
            <a:graphicFrameLocks noChangeAspect="1"/>
          </p:cNvGraphicFramePr>
          <p:nvPr/>
        </p:nvGraphicFramePr>
        <p:xfrm>
          <a:off x="990600" y="1295400"/>
          <a:ext cx="7086600" cy="5181600"/>
        </p:xfrm>
        <a:graphic>
          <a:graphicData uri="http://schemas.openxmlformats.org/presentationml/2006/ole">
            <mc:AlternateContent xmlns:mc="http://schemas.openxmlformats.org/markup-compatibility/2006">
              <mc:Choice xmlns:v="urn:schemas-microsoft-com:vml" Requires="v">
                <p:oleObj spid="_x0000_s2061" name="Visio" r:id="rId4" imgW="5318963" imgH="3497603" progId="Visio.Drawing.11">
                  <p:embed/>
                </p:oleObj>
              </mc:Choice>
              <mc:Fallback>
                <p:oleObj name="Visio" r:id="rId4" imgW="5318963" imgH="3497603"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95400"/>
                        <a:ext cx="7086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Ta dùng </a:t>
            </a:r>
            <a:r>
              <a:rPr lang="vi-VN" sz="3000" smtClean="0">
                <a:solidFill>
                  <a:srgbClr val="FF3300"/>
                </a:solidFill>
                <a:latin typeface="Arial" pitchFamily="34" charset="0"/>
                <a:cs typeface="Arial" pitchFamily="34" charset="0"/>
              </a:rPr>
              <a:t>sơ đồ đối tượng để mô tả các lớp đối tượng</a:t>
            </a:r>
            <a:r>
              <a:rPr lang="vi-VN" sz="3000" smtClean="0">
                <a:solidFill>
                  <a:schemeClr val="tx1">
                    <a:lumMod val="95000"/>
                    <a:lumOff val="5000"/>
                  </a:schemeClr>
                </a:solidFill>
                <a:latin typeface="Arial" pitchFamily="34" charset="0"/>
                <a:cs typeface="Arial" pitchFamily="34" charset="0"/>
              </a:rPr>
              <a:t>. Sơ đồ đối tượng bao gồm </a:t>
            </a:r>
            <a:r>
              <a:rPr lang="vi-VN" sz="3000" smtClean="0">
                <a:solidFill>
                  <a:srgbClr val="0000FF"/>
                </a:solidFill>
                <a:latin typeface="Arial" pitchFamily="34" charset="0"/>
                <a:cs typeface="Arial" pitchFamily="34" charset="0"/>
              </a:rPr>
              <a:t>sơ đồ lớp </a:t>
            </a:r>
            <a:r>
              <a:rPr lang="vi-VN" sz="3000" smtClean="0">
                <a:solidFill>
                  <a:schemeClr val="tx1">
                    <a:lumMod val="95000"/>
                    <a:lumOff val="5000"/>
                  </a:schemeClr>
                </a:solidFill>
                <a:latin typeface="Arial" pitchFamily="34" charset="0"/>
                <a:cs typeface="Arial" pitchFamily="34" charset="0"/>
              </a:rPr>
              <a:t>và </a:t>
            </a:r>
            <a:r>
              <a:rPr lang="vi-VN" sz="3000" smtClean="0">
                <a:solidFill>
                  <a:srgbClr val="0000FF"/>
                </a:solidFill>
                <a:latin typeface="Arial" pitchFamily="34" charset="0"/>
                <a:cs typeface="Arial" pitchFamily="34" charset="0"/>
              </a:rPr>
              <a:t>sơ đồ thể hiện</a:t>
            </a:r>
            <a:r>
              <a:rPr lang="en-US" sz="3000" smtClean="0">
                <a:solidFill>
                  <a:srgbClr val="0000FF"/>
                </a:solidFill>
                <a:latin typeface="Arial" pitchFamily="34" charset="0"/>
                <a:cs typeface="Arial" pitchFamily="34" charset="0"/>
              </a:rPr>
              <a:t>.</a:t>
            </a:r>
            <a:endParaRPr lang="vi-VN" sz="30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000" smtClean="0">
                <a:solidFill>
                  <a:srgbClr val="FF0000"/>
                </a:solidFill>
                <a:latin typeface="Arial" pitchFamily="34" charset="0"/>
                <a:cs typeface="Arial" pitchFamily="34" charset="0"/>
              </a:rPr>
              <a:t>Sơ đồ lớp </a:t>
            </a:r>
            <a:r>
              <a:rPr lang="vi-VN" sz="3000" smtClean="0">
                <a:solidFill>
                  <a:schemeClr val="tx1">
                    <a:lumMod val="95000"/>
                    <a:lumOff val="5000"/>
                  </a:schemeClr>
                </a:solidFill>
                <a:latin typeface="Arial" pitchFamily="34" charset="0"/>
                <a:cs typeface="Arial" pitchFamily="34" charset="0"/>
              </a:rPr>
              <a:t>mô tả các lớp đối tượng trong hệ thống, một lớp đối tượng được diễn tả bằng một hình chữ nhật gồm 3 phần: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đầu chỉ tên lớp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2 </a:t>
            </a:r>
            <a:r>
              <a:rPr lang="vi-VN" sz="2400" smtClean="0">
                <a:latin typeface="Arial" pitchFamily="34" charset="0"/>
                <a:cs typeface="Arial" pitchFamily="34" charset="0"/>
              </a:rPr>
              <a:t>mô tả các thuộc tính</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3</a:t>
            </a:r>
            <a:r>
              <a:rPr lang="vi-VN" sz="2400" smtClean="0">
                <a:latin typeface="Arial" pitchFamily="34" charset="0"/>
                <a:cs typeface="Arial" pitchFamily="34" charset="0"/>
              </a:rPr>
              <a:t> mô tả các thao tác của </a:t>
            </a:r>
            <a:r>
              <a:rPr lang="en-US" sz="2400" smtClean="0">
                <a:latin typeface="Arial" pitchFamily="34" charset="0"/>
                <a:cs typeface="Arial" pitchFamily="34" charset="0"/>
              </a:rPr>
              <a:t>các </a:t>
            </a:r>
            <a:r>
              <a:rPr lang="vi-VN" sz="2400" smtClean="0">
                <a:latin typeface="Arial" pitchFamily="34" charset="0"/>
                <a:cs typeface="Arial" pitchFamily="34" charset="0"/>
              </a:rPr>
              <a:t>đối tượng trong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dirty="0" smtClean="0">
                <a:effectLst>
                  <a:outerShdw blurRad="38100" dist="38100" dir="2700000" algn="tl">
                    <a:srgbClr val="000000">
                      <a:alpha val="43137"/>
                    </a:srgbClr>
                  </a:outerShdw>
                </a:effectLst>
                <a:cs typeface="Arial" pitchFamily="34" charset="0"/>
              </a:rPr>
              <a:t>Sơ </a:t>
            </a:r>
            <a:r>
              <a:rPr lang="vi-VN" sz="4000" b="1" dirty="0" err="1" smtClean="0">
                <a:effectLst>
                  <a:outerShdw blurRad="38100" dist="38100" dir="2700000" algn="tl">
                    <a:srgbClr val="000000">
                      <a:alpha val="43137"/>
                    </a:srgbClr>
                  </a:outerShdw>
                </a:effectLst>
                <a:cs typeface="Arial" pitchFamily="34" charset="0"/>
              </a:rPr>
              <a:t>đồ</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lớp</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và</a:t>
            </a:r>
            <a:r>
              <a:rPr lang="vi-VN" sz="4000" b="1" dirty="0" smtClean="0">
                <a:effectLst>
                  <a:outerShdw blurRad="38100" dist="38100" dir="2700000" algn="tl">
                    <a:srgbClr val="000000">
                      <a:alpha val="43137"/>
                    </a:srgbClr>
                  </a:outerShdw>
                </a:effectLst>
                <a:cs typeface="Arial" pitchFamily="34" charset="0"/>
              </a:rPr>
              <a:t> sơ </a:t>
            </a:r>
            <a:r>
              <a:rPr lang="vi-VN" sz="4000" b="1" dirty="0" err="1" smtClean="0">
                <a:effectLst>
                  <a:outerShdw blurRad="38100" dist="38100" dir="2700000" algn="tl">
                    <a:srgbClr val="000000">
                      <a:alpha val="43137"/>
                    </a:srgbClr>
                  </a:outerShdw>
                </a:effectLst>
                <a:cs typeface="Arial" pitchFamily="34" charset="0"/>
              </a:rPr>
              <a:t>đồ</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thể</a:t>
            </a:r>
            <a:r>
              <a:rPr lang="vi-VN" sz="4000" b="1" dirty="0" smtClean="0">
                <a:effectLst>
                  <a:outerShdw blurRad="38100" dist="38100" dir="2700000" algn="tl">
                    <a:srgbClr val="000000">
                      <a:alpha val="43137"/>
                    </a:srgbClr>
                  </a:outerShdw>
                </a:effectLst>
                <a:cs typeface="Arial" pitchFamily="34" charset="0"/>
              </a:rPr>
              <a:t> </a:t>
            </a:r>
            <a:r>
              <a:rPr lang="vi-VN" sz="4000" b="1" dirty="0" err="1" smtClean="0">
                <a:effectLst>
                  <a:outerShdw blurRad="38100" dist="38100" dir="2700000" algn="tl">
                    <a:srgbClr val="000000">
                      <a:alpha val="43137"/>
                    </a:srgbClr>
                  </a:outerShdw>
                </a:effectLst>
                <a:cs typeface="Arial" pitchFamily="34" charset="0"/>
              </a:rPr>
              <a:t>hiện</a:t>
            </a:r>
            <a:endParaRPr lang="en-US" sz="4000" b="1" dirty="0">
              <a:effectLst>
                <a:outerShdw blurRad="38100" dist="38100" dir="2700000" algn="tl">
                  <a:srgbClr val="000000">
                    <a:alpha val="43137"/>
                  </a:srgbClr>
                </a:outerShdw>
              </a:effectLst>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z="1050" smtClean="0">
                <a:latin typeface="+mj-lt"/>
              </a:rPr>
              <a:pPr>
                <a:defRPr/>
              </a:pPr>
              <a:t>14/09/2014</a:t>
            </a:fld>
            <a:endParaRPr lang="en-US" sz="1050">
              <a:latin typeface="+mj-lt"/>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z="1050" smtClean="0">
                <a:latin typeface="+mj-lt"/>
                <a:cs typeface="Times New Roman" pitchFamily="18" charset="0"/>
              </a:rPr>
              <a:t>Lập trình </a:t>
            </a:r>
            <a:r>
              <a:rPr lang="en-US" sz="1050" smtClean="0">
                <a:latin typeface="+mj-lt"/>
                <a:cs typeface="Times New Roman" pitchFamily="18" charset="0"/>
              </a:rPr>
              <a:t>hướng đối tượng</a:t>
            </a:r>
            <a:endParaRPr lang="en-US" sz="1050">
              <a:latin typeface="+mj-lt"/>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z="1050" smtClean="0">
                <a:latin typeface="+mj-lt"/>
              </a:rPr>
              <a:pPr>
                <a:defRPr/>
              </a:pPr>
              <a:t>24</a:t>
            </a:fld>
            <a:endParaRPr lang="en-US" sz="1050">
              <a:latin typeface="+mj-lt"/>
            </a:endParaRPr>
          </a:p>
        </p:txBody>
      </p:sp>
      <p:grpSp>
        <p:nvGrpSpPr>
          <p:cNvPr id="8" name="Group 3"/>
          <p:cNvGrpSpPr>
            <a:grpSpLocks/>
          </p:cNvGrpSpPr>
          <p:nvPr/>
        </p:nvGrpSpPr>
        <p:grpSpPr bwMode="auto">
          <a:xfrm>
            <a:off x="2819400" y="1462087"/>
            <a:ext cx="1676400" cy="533400"/>
            <a:chOff x="1104" y="864"/>
            <a:chExt cx="1056" cy="336"/>
          </a:xfrm>
        </p:grpSpPr>
        <p:sp>
          <p:nvSpPr>
            <p:cNvPr id="9" name="Text Box 4"/>
            <p:cNvSpPr txBox="1">
              <a:spLocks noChangeArrowheads="1"/>
            </p:cNvSpPr>
            <p:nvPr/>
          </p:nvSpPr>
          <p:spPr bwMode="auto">
            <a:xfrm>
              <a:off x="1104" y="912"/>
              <a:ext cx="1056" cy="233"/>
            </a:xfrm>
            <a:prstGeom prst="rect">
              <a:avLst/>
            </a:prstGeom>
            <a:noFill/>
            <a:ln w="19050">
              <a:noFill/>
              <a:miter lim="800000"/>
              <a:headEnd/>
              <a:tailEnd/>
            </a:ln>
          </p:spPr>
          <p:txBody>
            <a:bodyPr>
              <a:spAutoFit/>
            </a:bodyPr>
            <a:lstStyle/>
            <a:p>
              <a:pPr algn="ctr" eaLnBrk="0" hangingPunct="0">
                <a:spcBef>
                  <a:spcPct val="50000"/>
                </a:spcBef>
              </a:pPr>
              <a:r>
                <a:rPr lang="en-US" sz="1800" dirty="0" err="1">
                  <a:latin typeface="+mj-lt"/>
                </a:rPr>
                <a:t>Sinh</a:t>
              </a:r>
              <a:r>
                <a:rPr lang="en-US" sz="1800" dirty="0">
                  <a:latin typeface="+mj-lt"/>
                </a:rPr>
                <a:t> </a:t>
              </a:r>
              <a:r>
                <a:rPr lang="en-US" sz="1800" dirty="0" err="1" smtClean="0">
                  <a:latin typeface="+mj-lt"/>
                </a:rPr>
                <a:t>viên</a:t>
              </a:r>
              <a:endParaRPr lang="en-US" sz="1800" dirty="0">
                <a:latin typeface="+mj-lt"/>
              </a:endParaRP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1" name="Group 6"/>
          <p:cNvGrpSpPr>
            <a:grpSpLocks/>
          </p:cNvGrpSpPr>
          <p:nvPr/>
        </p:nvGrpSpPr>
        <p:grpSpPr bwMode="auto">
          <a:xfrm>
            <a:off x="2819400" y="1995487"/>
            <a:ext cx="1676400" cy="1752600"/>
            <a:chOff x="1104" y="1200"/>
            <a:chExt cx="1056" cy="1104"/>
          </a:xfrm>
        </p:grpSpPr>
        <p:sp>
          <p:nvSpPr>
            <p:cNvPr id="12" name="Text Box 7"/>
            <p:cNvSpPr txBox="1">
              <a:spLocks noChangeArrowheads="1"/>
            </p:cNvSpPr>
            <p:nvPr/>
          </p:nvSpPr>
          <p:spPr bwMode="auto">
            <a:xfrm>
              <a:off x="1104" y="1200"/>
              <a:ext cx="1056" cy="861"/>
            </a:xfrm>
            <a:prstGeom prst="rect">
              <a:avLst/>
            </a:prstGeom>
            <a:noFill/>
            <a:ln w="9525">
              <a:noFill/>
              <a:miter lim="800000"/>
              <a:headEnd/>
              <a:tailEnd/>
            </a:ln>
          </p:spPr>
          <p:txBody>
            <a:bodyPr>
              <a:spAutoFit/>
            </a:bodyPr>
            <a:lstStyle/>
            <a:p>
              <a:pPr eaLnBrk="0" hangingPunct="0">
                <a:spcBef>
                  <a:spcPct val="20000"/>
                </a:spcBef>
              </a:pPr>
              <a:r>
                <a:rPr lang="en-US" sz="1800" dirty="0" err="1" smtClean="0">
                  <a:latin typeface="+mj-lt"/>
                </a:rPr>
                <a:t>Họ</a:t>
              </a:r>
              <a:r>
                <a:rPr lang="en-US" sz="1800" dirty="0" smtClean="0">
                  <a:latin typeface="+mj-lt"/>
                </a:rPr>
                <a:t> </a:t>
              </a:r>
              <a:r>
                <a:rPr lang="en-US" sz="1800" dirty="0" err="1" smtClean="0">
                  <a:latin typeface="+mj-lt"/>
                </a:rPr>
                <a:t>tên</a:t>
              </a:r>
              <a:endParaRPr lang="en-US" sz="1800" dirty="0">
                <a:latin typeface="+mj-lt"/>
              </a:endParaRPr>
            </a:p>
            <a:p>
              <a:pPr eaLnBrk="0" hangingPunct="0">
                <a:spcBef>
                  <a:spcPct val="20000"/>
                </a:spcBef>
              </a:pPr>
              <a:r>
                <a:rPr lang="en-US" sz="1800" dirty="0" err="1" smtClean="0">
                  <a:latin typeface="+mj-lt"/>
                </a:rPr>
                <a:t>Năm</a:t>
              </a:r>
              <a:r>
                <a:rPr lang="en-US" sz="1800" dirty="0" smtClean="0">
                  <a:latin typeface="+mj-lt"/>
                </a:rPr>
                <a:t> </a:t>
              </a:r>
              <a:r>
                <a:rPr lang="en-US" sz="1800" dirty="0" err="1">
                  <a:latin typeface="+mj-lt"/>
                </a:rPr>
                <a:t>sinh</a:t>
              </a:r>
              <a:endParaRPr lang="en-US" sz="1800" dirty="0">
                <a:latin typeface="+mj-lt"/>
              </a:endParaRPr>
            </a:p>
            <a:p>
              <a:pPr eaLnBrk="0" hangingPunct="0">
                <a:spcBef>
                  <a:spcPct val="20000"/>
                </a:spcBef>
              </a:pPr>
              <a:r>
                <a:rPr lang="en-US" sz="1800" dirty="0" err="1" smtClean="0">
                  <a:latin typeface="+mj-lt"/>
                </a:rPr>
                <a:t>Mã</a:t>
              </a:r>
              <a:r>
                <a:rPr lang="en-US" sz="1800" dirty="0" smtClean="0">
                  <a:latin typeface="+mj-lt"/>
                </a:rPr>
                <a:t> </a:t>
              </a:r>
              <a:r>
                <a:rPr lang="en-US" sz="1800" dirty="0" err="1" smtClean="0">
                  <a:latin typeface="+mj-lt"/>
                </a:rPr>
                <a:t>số</a:t>
              </a:r>
              <a:endParaRPr lang="en-US" sz="1800" dirty="0">
                <a:latin typeface="+mj-lt"/>
              </a:endParaRPr>
            </a:p>
            <a:p>
              <a:pPr eaLnBrk="0" hangingPunct="0">
                <a:spcBef>
                  <a:spcPct val="20000"/>
                </a:spcBef>
              </a:pPr>
              <a:r>
                <a:rPr lang="en-US" sz="1800" dirty="0" err="1" smtClean="0">
                  <a:latin typeface="+mj-lt"/>
                </a:rPr>
                <a:t>Điểm</a:t>
              </a:r>
              <a:r>
                <a:rPr lang="en-US" sz="1800" dirty="0" smtClean="0">
                  <a:latin typeface="+mj-lt"/>
                </a:rPr>
                <a:t> </a:t>
              </a:r>
              <a:r>
                <a:rPr lang="en-US" sz="1800" dirty="0">
                  <a:latin typeface="+mj-lt"/>
                </a:rPr>
                <a:t>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4" name="Group 9"/>
          <p:cNvGrpSpPr>
            <a:grpSpLocks/>
          </p:cNvGrpSpPr>
          <p:nvPr/>
        </p:nvGrpSpPr>
        <p:grpSpPr bwMode="auto">
          <a:xfrm>
            <a:off x="2819400" y="3748087"/>
            <a:ext cx="1676400" cy="1447800"/>
            <a:chOff x="1104" y="2304"/>
            <a:chExt cx="1056" cy="912"/>
          </a:xfrm>
        </p:grpSpPr>
        <p:sp>
          <p:nvSpPr>
            <p:cNvPr id="15" name="Text Box 10"/>
            <p:cNvSpPr txBox="1">
              <a:spLocks noChangeArrowheads="1"/>
            </p:cNvSpPr>
            <p:nvPr/>
          </p:nvSpPr>
          <p:spPr bwMode="auto">
            <a:xfrm>
              <a:off x="1104" y="2352"/>
              <a:ext cx="1056" cy="675"/>
            </a:xfrm>
            <a:prstGeom prst="rect">
              <a:avLst/>
            </a:prstGeom>
            <a:noFill/>
            <a:ln w="9525">
              <a:noFill/>
              <a:miter lim="800000"/>
              <a:headEnd/>
              <a:tailEnd/>
            </a:ln>
          </p:spPr>
          <p:txBody>
            <a:bodyPr>
              <a:spAutoFit/>
            </a:bodyPr>
            <a:lstStyle/>
            <a:p>
              <a:pPr eaLnBrk="0" hangingPunct="0">
                <a:spcBef>
                  <a:spcPct val="20000"/>
                </a:spcBef>
              </a:pPr>
              <a:r>
                <a:rPr lang="en-US" sz="1800" dirty="0" err="1" smtClean="0">
                  <a:latin typeface="+mj-lt"/>
                </a:rPr>
                <a:t>Đi</a:t>
              </a:r>
              <a:r>
                <a:rPr lang="en-US" sz="1800" dirty="0" smtClean="0">
                  <a:latin typeface="+mj-lt"/>
                </a:rPr>
                <a:t> </a:t>
              </a:r>
              <a:r>
                <a:rPr lang="en-US" sz="1800" dirty="0" err="1" smtClean="0">
                  <a:latin typeface="+mj-lt"/>
                </a:rPr>
                <a:t>học</a:t>
              </a:r>
              <a:endParaRPr lang="en-US" sz="1800" dirty="0">
                <a:latin typeface="+mj-lt"/>
              </a:endParaRPr>
            </a:p>
            <a:p>
              <a:pPr eaLnBrk="0" hangingPunct="0">
                <a:spcBef>
                  <a:spcPct val="20000"/>
                </a:spcBef>
              </a:pPr>
              <a:r>
                <a:rPr lang="en-US" sz="1800" dirty="0" err="1" smtClean="0">
                  <a:latin typeface="+mj-lt"/>
                </a:rPr>
                <a:t>Đi</a:t>
              </a:r>
              <a:r>
                <a:rPr lang="en-US" sz="1800" dirty="0" smtClean="0">
                  <a:latin typeface="+mj-lt"/>
                </a:rPr>
                <a:t> </a:t>
              </a:r>
              <a:r>
                <a:rPr lang="en-US" sz="1800" dirty="0" err="1" smtClean="0">
                  <a:latin typeface="+mj-lt"/>
                </a:rPr>
                <a:t>thi</a:t>
              </a:r>
              <a:endParaRPr lang="en-US" sz="1800" dirty="0">
                <a:latin typeface="+mj-lt"/>
              </a:endParaRPr>
            </a:p>
            <a:p>
              <a:pPr eaLnBrk="0" hangingPunct="0">
                <a:spcBef>
                  <a:spcPct val="20000"/>
                </a:spcBef>
              </a:pPr>
              <a:r>
                <a:rPr lang="en-US" sz="1800" dirty="0" err="1" smtClean="0">
                  <a:latin typeface="+mj-lt"/>
                </a:rPr>
                <a:t>Phân</a:t>
              </a:r>
              <a:r>
                <a:rPr lang="en-US" sz="1800" dirty="0" smtClean="0">
                  <a:latin typeface="+mj-lt"/>
                </a:rPr>
                <a:t> </a:t>
              </a:r>
              <a:r>
                <a:rPr lang="en-US" sz="1800" dirty="0" err="1" smtClean="0">
                  <a:latin typeface="+mj-lt"/>
                </a:rPr>
                <a:t>loại</a:t>
              </a:r>
              <a:endParaRPr lang="en-US" sz="1800" dirty="0">
                <a:latin typeface="+mj-lt"/>
              </a:endParaRP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7" name="Group 12"/>
          <p:cNvGrpSpPr>
            <a:grpSpLocks/>
          </p:cNvGrpSpPr>
          <p:nvPr/>
        </p:nvGrpSpPr>
        <p:grpSpPr bwMode="auto">
          <a:xfrm>
            <a:off x="5715000" y="1462087"/>
            <a:ext cx="2362200" cy="2514600"/>
            <a:chOff x="2688" y="864"/>
            <a:chExt cx="1488" cy="1584"/>
          </a:xfrm>
        </p:grpSpPr>
        <p:sp>
          <p:nvSpPr>
            <p:cNvPr id="18" name="Text Box 13"/>
            <p:cNvSpPr txBox="1">
              <a:spLocks noChangeArrowheads="1"/>
            </p:cNvSpPr>
            <p:nvPr/>
          </p:nvSpPr>
          <p:spPr bwMode="auto">
            <a:xfrm>
              <a:off x="2736" y="912"/>
              <a:ext cx="1344" cy="233"/>
            </a:xfrm>
            <a:prstGeom prst="rect">
              <a:avLst/>
            </a:prstGeom>
            <a:noFill/>
            <a:ln w="15875">
              <a:noFill/>
              <a:miter lim="800000"/>
              <a:headEnd/>
              <a:tailEnd/>
            </a:ln>
          </p:spPr>
          <p:txBody>
            <a:bodyPr>
              <a:spAutoFit/>
            </a:bodyPr>
            <a:lstStyle/>
            <a:p>
              <a:pPr algn="ctr" eaLnBrk="0" hangingPunct="0">
                <a:spcBef>
                  <a:spcPct val="50000"/>
                </a:spcBef>
              </a:pPr>
              <a:r>
                <a:rPr lang="en-US" sz="1800" dirty="0">
                  <a:latin typeface="+mj-lt"/>
                </a:rPr>
                <a:t>(</a:t>
              </a:r>
              <a:r>
                <a:rPr lang="en-US" sz="1800" dirty="0" err="1">
                  <a:latin typeface="+mj-lt"/>
                </a:rPr>
                <a:t>Sinh</a:t>
              </a:r>
              <a:r>
                <a:rPr lang="en-US" sz="1800" dirty="0">
                  <a:latin typeface="+mj-lt"/>
                </a:rPr>
                <a:t> </a:t>
              </a:r>
              <a:r>
                <a:rPr lang="en-US" sz="1800" dirty="0" err="1" smtClean="0">
                  <a:latin typeface="+mj-lt"/>
                </a:rPr>
                <a:t>viên</a:t>
              </a:r>
              <a:r>
                <a:rPr lang="en-US" sz="1800" dirty="0">
                  <a:latin typeface="+mj-lt"/>
                </a:rPr>
                <a:t>)</a:t>
              </a:r>
            </a:p>
          </p:txBody>
        </p:sp>
        <p:sp>
          <p:nvSpPr>
            <p:cNvPr id="19" name="Text Box 14"/>
            <p:cNvSpPr txBox="1">
              <a:spLocks noChangeArrowheads="1"/>
            </p:cNvSpPr>
            <p:nvPr/>
          </p:nvSpPr>
          <p:spPr bwMode="auto">
            <a:xfrm>
              <a:off x="2736" y="1200"/>
              <a:ext cx="1440" cy="861"/>
            </a:xfrm>
            <a:prstGeom prst="rect">
              <a:avLst/>
            </a:prstGeom>
            <a:noFill/>
            <a:ln w="9525">
              <a:noFill/>
              <a:miter lim="800000"/>
              <a:headEnd/>
              <a:tailEnd/>
            </a:ln>
          </p:spPr>
          <p:txBody>
            <a:bodyPr>
              <a:spAutoFit/>
            </a:bodyPr>
            <a:lstStyle/>
            <a:p>
              <a:pPr eaLnBrk="0" hangingPunct="0">
                <a:spcBef>
                  <a:spcPct val="20000"/>
                </a:spcBef>
              </a:pPr>
              <a:r>
                <a:rPr lang="en-US" sz="1800" dirty="0" smtClean="0">
                  <a:latin typeface="+mj-lt"/>
                </a:rPr>
                <a:t>Nguyễn Văn A</a:t>
              </a:r>
              <a:endParaRPr lang="en-US" sz="1800" dirty="0">
                <a:latin typeface="+mj-lt"/>
              </a:endParaRPr>
            </a:p>
            <a:p>
              <a:pPr eaLnBrk="0" hangingPunct="0">
                <a:spcBef>
                  <a:spcPct val="20000"/>
                </a:spcBef>
              </a:pPr>
              <a:r>
                <a:rPr lang="en-US" sz="1800" dirty="0">
                  <a:latin typeface="+mj-lt"/>
                </a:rPr>
                <a:t>1984</a:t>
              </a:r>
            </a:p>
            <a:p>
              <a:pPr eaLnBrk="0" hangingPunct="0">
                <a:spcBef>
                  <a:spcPct val="20000"/>
                </a:spcBef>
              </a:pPr>
              <a:r>
                <a:rPr lang="en-US" sz="1800" dirty="0">
                  <a:latin typeface="+mj-lt"/>
                </a:rPr>
                <a:t>0610234T</a:t>
              </a:r>
            </a:p>
            <a:p>
              <a:pPr eaLnBrk="0" hangingPunct="0">
                <a:spcBef>
                  <a:spcPct val="20000"/>
                </a:spcBef>
              </a:pPr>
              <a:r>
                <a:rPr lang="en-US" sz="1800" dirty="0">
                  <a:latin typeface="+mj-lt"/>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sz="1600">
                <a:latin typeface="+mj-lt"/>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sz="1600">
                <a:latin typeface="+mj-lt"/>
              </a:endParaRPr>
            </a:p>
          </p:txBody>
        </p:sp>
      </p:grpSp>
      <p:grpSp>
        <p:nvGrpSpPr>
          <p:cNvPr id="22" name="Group 17"/>
          <p:cNvGrpSpPr>
            <a:grpSpLocks/>
          </p:cNvGrpSpPr>
          <p:nvPr/>
        </p:nvGrpSpPr>
        <p:grpSpPr bwMode="auto">
          <a:xfrm>
            <a:off x="838200" y="1538289"/>
            <a:ext cx="1981200" cy="338138"/>
            <a:chOff x="384" y="912"/>
            <a:chExt cx="1248" cy="213"/>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4" name="Text Box 19"/>
            <p:cNvSpPr txBox="1">
              <a:spLocks noChangeArrowheads="1"/>
            </p:cNvSpPr>
            <p:nvPr/>
          </p:nvSpPr>
          <p:spPr bwMode="auto">
            <a:xfrm>
              <a:off x="384" y="912"/>
              <a:ext cx="672" cy="213"/>
            </a:xfrm>
            <a:prstGeom prst="rect">
              <a:avLst/>
            </a:prstGeom>
            <a:noFill/>
            <a:ln w="9525">
              <a:noFill/>
              <a:miter lim="800000"/>
              <a:headEnd/>
              <a:tailEnd/>
            </a:ln>
          </p:spPr>
          <p:txBody>
            <a:bodyPr>
              <a:spAutoFit/>
            </a:bodyPr>
            <a:lstStyle/>
            <a:p>
              <a:pPr eaLnBrk="0" hangingPunct="0">
                <a:spcBef>
                  <a:spcPct val="50000"/>
                </a:spcBef>
              </a:pPr>
              <a:r>
                <a:rPr lang="en-US" sz="1600" dirty="0" err="1" smtClean="0">
                  <a:latin typeface="+mj-lt"/>
                </a:rPr>
                <a:t>Tên</a:t>
              </a:r>
              <a:r>
                <a:rPr lang="en-US" sz="1600" dirty="0" smtClean="0">
                  <a:latin typeface="+mj-lt"/>
                </a:rPr>
                <a:t> </a:t>
              </a:r>
              <a:r>
                <a:rPr lang="en-US" sz="1600" dirty="0" err="1" smtClean="0">
                  <a:latin typeface="+mj-lt"/>
                </a:rPr>
                <a:t>lớp</a:t>
              </a:r>
              <a:endParaRPr lang="en-US" sz="1600" dirty="0">
                <a:latin typeface="+mj-lt"/>
              </a:endParaRPr>
            </a:p>
          </p:txBody>
        </p:sp>
      </p:grpSp>
      <p:grpSp>
        <p:nvGrpSpPr>
          <p:cNvPr id="25" name="Group 20"/>
          <p:cNvGrpSpPr>
            <a:grpSpLocks/>
          </p:cNvGrpSpPr>
          <p:nvPr/>
        </p:nvGrpSpPr>
        <p:grpSpPr bwMode="auto">
          <a:xfrm>
            <a:off x="685800" y="2757491"/>
            <a:ext cx="2133600" cy="338138"/>
            <a:chOff x="288" y="1680"/>
            <a:chExt cx="1344" cy="213"/>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7" name="Text Box 22"/>
            <p:cNvSpPr txBox="1">
              <a:spLocks noChangeArrowheads="1"/>
            </p:cNvSpPr>
            <p:nvPr/>
          </p:nvSpPr>
          <p:spPr bwMode="auto">
            <a:xfrm>
              <a:off x="288" y="1680"/>
              <a:ext cx="1056" cy="213"/>
            </a:xfrm>
            <a:prstGeom prst="rect">
              <a:avLst/>
            </a:prstGeom>
            <a:noFill/>
            <a:ln w="9525">
              <a:noFill/>
              <a:miter lim="800000"/>
              <a:headEnd/>
              <a:tailEnd/>
            </a:ln>
          </p:spPr>
          <p:txBody>
            <a:bodyPr wrap="square">
              <a:spAutoFit/>
            </a:bodyPr>
            <a:lstStyle/>
            <a:p>
              <a:pPr eaLnBrk="0" hangingPunct="0">
                <a:spcBef>
                  <a:spcPct val="50000"/>
                </a:spcBef>
              </a:pPr>
              <a:r>
                <a:rPr lang="en-US" sz="1600" dirty="0" err="1" smtClean="0">
                  <a:latin typeface="+mj-lt"/>
                </a:rPr>
                <a:t>Thuộc</a:t>
              </a:r>
              <a:r>
                <a:rPr lang="en-US" sz="1600" dirty="0" smtClean="0">
                  <a:latin typeface="+mj-lt"/>
                </a:rPr>
                <a:t> </a:t>
              </a:r>
              <a:r>
                <a:rPr lang="en-US" sz="1600" dirty="0" err="1">
                  <a:latin typeface="+mj-lt"/>
                </a:rPr>
                <a:t>tính</a:t>
              </a:r>
              <a:endParaRPr lang="en-US" sz="1600" dirty="0">
                <a:latin typeface="+mj-lt"/>
              </a:endParaRPr>
            </a:p>
          </p:txBody>
        </p:sp>
      </p:grpSp>
      <p:grpSp>
        <p:nvGrpSpPr>
          <p:cNvPr id="28" name="Group 23"/>
          <p:cNvGrpSpPr>
            <a:grpSpLocks/>
          </p:cNvGrpSpPr>
          <p:nvPr/>
        </p:nvGrpSpPr>
        <p:grpSpPr bwMode="auto">
          <a:xfrm>
            <a:off x="685800" y="4205291"/>
            <a:ext cx="2133600" cy="338138"/>
            <a:chOff x="288" y="1680"/>
            <a:chExt cx="1344" cy="213"/>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30" name="Text Box 25"/>
            <p:cNvSpPr txBox="1">
              <a:spLocks noChangeArrowheads="1"/>
            </p:cNvSpPr>
            <p:nvPr/>
          </p:nvSpPr>
          <p:spPr bwMode="auto">
            <a:xfrm>
              <a:off x="288" y="1680"/>
              <a:ext cx="864" cy="213"/>
            </a:xfrm>
            <a:prstGeom prst="rect">
              <a:avLst/>
            </a:prstGeom>
            <a:noFill/>
            <a:ln w="9525">
              <a:noFill/>
              <a:miter lim="800000"/>
              <a:headEnd/>
              <a:tailEnd/>
            </a:ln>
          </p:spPr>
          <p:txBody>
            <a:bodyPr>
              <a:spAutoFit/>
            </a:bodyPr>
            <a:lstStyle/>
            <a:p>
              <a:pPr eaLnBrk="0" hangingPunct="0">
                <a:spcBef>
                  <a:spcPct val="50000"/>
                </a:spcBef>
              </a:pPr>
              <a:r>
                <a:rPr lang="en-US" sz="1600" dirty="0" err="1" smtClean="0">
                  <a:latin typeface="+mj-lt"/>
                </a:rPr>
                <a:t>Hành</a:t>
              </a:r>
              <a:r>
                <a:rPr lang="en-US" sz="1600" dirty="0" smtClean="0">
                  <a:latin typeface="+mj-lt"/>
                </a:rPr>
                <a:t> vi</a:t>
              </a:r>
              <a:endParaRPr lang="en-US" sz="1600" dirty="0">
                <a:latin typeface="+mj-lt"/>
              </a:endParaRPr>
            </a:p>
          </p:txBody>
        </p:sp>
      </p:grpSp>
      <p:sp>
        <p:nvSpPr>
          <p:cNvPr id="31" name="Text Box 26"/>
          <p:cNvSpPr txBox="1">
            <a:spLocks noChangeArrowheads="1"/>
          </p:cNvSpPr>
          <p:nvPr/>
        </p:nvSpPr>
        <p:spPr bwMode="auto">
          <a:xfrm>
            <a:off x="2438400" y="5348287"/>
            <a:ext cx="2286000" cy="369332"/>
          </a:xfrm>
          <a:prstGeom prst="rect">
            <a:avLst/>
          </a:prstGeom>
          <a:noFill/>
          <a:ln w="9525">
            <a:noFill/>
            <a:miter lim="800000"/>
            <a:headEnd/>
            <a:tailEnd/>
          </a:ln>
        </p:spPr>
        <p:txBody>
          <a:bodyPr>
            <a:spAutoFit/>
          </a:bodyPr>
          <a:lstStyle/>
          <a:p>
            <a:pPr algn="ctr" eaLnBrk="0" hangingPunct="0">
              <a:spcBef>
                <a:spcPct val="50000"/>
              </a:spcBef>
            </a:pPr>
            <a:r>
              <a:rPr lang="en-US" sz="1800" dirty="0" err="1" smtClean="0">
                <a:latin typeface="+mj-lt"/>
              </a:rPr>
              <a:t>Sơ</a:t>
            </a:r>
            <a:r>
              <a:rPr lang="en-US" sz="1800" dirty="0" smtClean="0">
                <a:latin typeface="+mj-lt"/>
              </a:rPr>
              <a:t> </a:t>
            </a:r>
            <a:r>
              <a:rPr lang="en-US" sz="1800" dirty="0" err="1" smtClean="0">
                <a:latin typeface="+mj-lt"/>
              </a:rPr>
              <a:t>đồ</a:t>
            </a:r>
            <a:r>
              <a:rPr lang="en-US" sz="1800" dirty="0" smtClean="0">
                <a:latin typeface="+mj-lt"/>
              </a:rPr>
              <a:t> </a:t>
            </a:r>
            <a:r>
              <a:rPr lang="en-US" sz="1800" dirty="0" err="1" smtClean="0">
                <a:latin typeface="+mj-lt"/>
              </a:rPr>
              <a:t>lớp</a:t>
            </a:r>
            <a:endParaRPr lang="en-US" sz="1800" dirty="0">
              <a:latin typeface="+mj-lt"/>
            </a:endParaRPr>
          </a:p>
        </p:txBody>
      </p:sp>
      <p:sp>
        <p:nvSpPr>
          <p:cNvPr id="32" name="Text Box 27"/>
          <p:cNvSpPr txBox="1">
            <a:spLocks noChangeArrowheads="1"/>
          </p:cNvSpPr>
          <p:nvPr/>
        </p:nvSpPr>
        <p:spPr bwMode="auto">
          <a:xfrm>
            <a:off x="5638800" y="5348287"/>
            <a:ext cx="2286000" cy="369332"/>
          </a:xfrm>
          <a:prstGeom prst="rect">
            <a:avLst/>
          </a:prstGeom>
          <a:noFill/>
          <a:ln w="9525">
            <a:noFill/>
            <a:miter lim="800000"/>
            <a:headEnd/>
            <a:tailEnd/>
          </a:ln>
        </p:spPr>
        <p:txBody>
          <a:bodyPr>
            <a:spAutoFit/>
          </a:bodyPr>
          <a:lstStyle/>
          <a:p>
            <a:pPr algn="ctr" eaLnBrk="0" hangingPunct="0">
              <a:spcBef>
                <a:spcPct val="50000"/>
              </a:spcBef>
            </a:pPr>
            <a:r>
              <a:rPr lang="en-US" sz="1800" dirty="0" err="1" smtClean="0">
                <a:latin typeface="+mj-lt"/>
              </a:rPr>
              <a:t>Sơ</a:t>
            </a:r>
            <a:r>
              <a:rPr lang="en-US" sz="1800" dirty="0" smtClean="0">
                <a:latin typeface="+mj-lt"/>
              </a:rPr>
              <a:t> </a:t>
            </a:r>
            <a:r>
              <a:rPr lang="en-US" sz="1800" dirty="0" err="1" smtClean="0">
                <a:latin typeface="+mj-lt"/>
              </a:rPr>
              <a:t>đồ</a:t>
            </a:r>
            <a:r>
              <a:rPr lang="en-US" sz="1800" dirty="0" smtClean="0">
                <a:latin typeface="+mj-lt"/>
              </a:rPr>
              <a:t> </a:t>
            </a:r>
            <a:r>
              <a:rPr lang="en-US" sz="1800" dirty="0" err="1" smtClean="0">
                <a:latin typeface="+mj-lt"/>
              </a:rPr>
              <a:t>thể</a:t>
            </a:r>
            <a:r>
              <a:rPr lang="en-US" sz="1800" dirty="0" smtClean="0">
                <a:latin typeface="+mj-lt"/>
              </a:rPr>
              <a:t> </a:t>
            </a:r>
            <a:r>
              <a:rPr lang="en-US" sz="1800" dirty="0" err="1" smtClean="0">
                <a:latin typeface="+mj-lt"/>
              </a:rPr>
              <a:t>hiện</a:t>
            </a:r>
            <a:endParaRPr lang="en-US" sz="1800" dirty="0">
              <a:latin typeface="+mj-lt"/>
            </a:endParaRPr>
          </a:p>
        </p:txBody>
      </p:sp>
      <p:sp>
        <p:nvSpPr>
          <p:cNvPr id="33" name="Rectangle 28"/>
          <p:cNvSpPr>
            <a:spLocks noChangeArrowheads="1"/>
          </p:cNvSpPr>
          <p:nvPr/>
        </p:nvSpPr>
        <p:spPr bwMode="auto">
          <a:xfrm>
            <a:off x="1528762" y="6034087"/>
            <a:ext cx="5487400" cy="523220"/>
          </a:xfrm>
          <a:prstGeom prst="rect">
            <a:avLst/>
          </a:prstGeom>
          <a:noFill/>
          <a:ln w="9525">
            <a:noFill/>
            <a:miter lim="800000"/>
            <a:headEnd/>
            <a:tailEnd/>
          </a:ln>
        </p:spPr>
        <p:txBody>
          <a:bodyPr wrap="none">
            <a:spAutoFit/>
          </a:bodyPr>
          <a:lstStyle/>
          <a:p>
            <a:r>
              <a:rPr lang="en-US" sz="2800" b="1" dirty="0" err="1">
                <a:latin typeface="+mj-lt"/>
              </a:rPr>
              <a:t>Đối</a:t>
            </a:r>
            <a:r>
              <a:rPr lang="en-US" sz="2800" b="1" dirty="0">
                <a:latin typeface="+mj-lt"/>
              </a:rPr>
              <a:t> </a:t>
            </a:r>
            <a:r>
              <a:rPr lang="en-US" sz="2800" b="1" dirty="0" err="1">
                <a:latin typeface="+mj-lt"/>
              </a:rPr>
              <a:t>tượng</a:t>
            </a:r>
            <a:r>
              <a:rPr lang="en-US" sz="2800" b="1" dirty="0">
                <a:latin typeface="+mj-lt"/>
              </a:rPr>
              <a:t> = </a:t>
            </a:r>
            <a:r>
              <a:rPr lang="en-US" sz="2800" b="1" dirty="0" err="1">
                <a:latin typeface="+mj-lt"/>
              </a:rPr>
              <a:t>Dữ</a:t>
            </a:r>
            <a:r>
              <a:rPr lang="en-US" sz="2800" b="1" dirty="0">
                <a:latin typeface="+mj-lt"/>
              </a:rPr>
              <a:t> </a:t>
            </a:r>
            <a:r>
              <a:rPr lang="en-US" sz="2800" b="1" dirty="0" err="1">
                <a:latin typeface="+mj-lt"/>
              </a:rPr>
              <a:t>liệu</a:t>
            </a:r>
            <a:r>
              <a:rPr lang="en-US" sz="2800" b="1" dirty="0">
                <a:latin typeface="+mj-lt"/>
              </a:rPr>
              <a:t> + </a:t>
            </a:r>
            <a:r>
              <a:rPr lang="en-US" sz="2800" b="1" dirty="0" err="1">
                <a:latin typeface="+mj-lt"/>
              </a:rPr>
              <a:t>Phương</a:t>
            </a:r>
            <a:r>
              <a:rPr lang="en-US" sz="2800" b="1" dirty="0">
                <a:latin typeface="+mj-lt"/>
              </a:rPr>
              <a:t> </a:t>
            </a:r>
            <a:r>
              <a:rPr lang="en-US" sz="2800" b="1" dirty="0" err="1">
                <a:latin typeface="+mj-lt"/>
              </a:rPr>
              <a:t>thức</a:t>
            </a:r>
            <a:endParaRPr lang="en-US" sz="2800" b="1" dirty="0">
              <a:latin typeface="+mj-lt"/>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strVal val="#ppt_w*0.70"/>
                                          </p:val>
                                        </p:tav>
                                        <p:tav tm="100000">
                                          <p:val>
                                            <p:strVal val="#ppt_w"/>
                                          </p:val>
                                        </p:tav>
                                      </p:tavLst>
                                    </p:anim>
                                    <p:anim calcmode="lin" valueType="num">
                                      <p:cBhvr>
                                        <p:cTn id="14" dur="1000" fill="hold"/>
                                        <p:tgtEl>
                                          <p:spTgt spid="22"/>
                                        </p:tgtEl>
                                        <p:attrNameLst>
                                          <p:attrName>ppt_h</p:attrName>
                                        </p:attrNameLst>
                                      </p:cBhvr>
                                      <p:tavLst>
                                        <p:tav tm="0">
                                          <p:val>
                                            <p:strVal val="#ppt_h"/>
                                          </p:val>
                                        </p:tav>
                                        <p:tav tm="100000">
                                          <p:val>
                                            <p:strVal val="#ppt_h"/>
                                          </p:val>
                                        </p:tav>
                                      </p:tavLst>
                                    </p:anim>
                                    <p:animEffect transition="in" filter="fade">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0.70"/>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strVal val="#ppt_w*0.70"/>
                                          </p:val>
                                        </p:tav>
                                        <p:tav tm="100000">
                                          <p:val>
                                            <p:strVal val="#ppt_w"/>
                                          </p:val>
                                        </p:tav>
                                      </p:tavLst>
                                    </p:anim>
                                    <p:anim calcmode="lin" valueType="num">
                                      <p:cBhvr>
                                        <p:cTn id="40" dur="1000" fill="hold"/>
                                        <p:tgtEl>
                                          <p:spTgt spid="28"/>
                                        </p:tgtEl>
                                        <p:attrNameLst>
                                          <p:attrName>ppt_h</p:attrName>
                                        </p:attrNameLst>
                                      </p:cBhvr>
                                      <p:tavLst>
                                        <p:tav tm="0">
                                          <p:val>
                                            <p:strVal val="#ppt_h"/>
                                          </p:val>
                                        </p:tav>
                                        <p:tav tm="100000">
                                          <p:val>
                                            <p:strVal val="#ppt_h"/>
                                          </p:val>
                                        </p:tav>
                                      </p:tavLst>
                                    </p:anim>
                                    <p:animEffect transition="in" filter="fade">
                                      <p:cBhvr>
                                        <p:cTn id="41" dur="1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1000" fill="hold"/>
                                        <p:tgtEl>
                                          <p:spTgt spid="31"/>
                                        </p:tgtEl>
                                        <p:attrNameLst>
                                          <p:attrName>ppt_w</p:attrName>
                                        </p:attrNameLst>
                                      </p:cBhvr>
                                      <p:tavLst>
                                        <p:tav tm="0">
                                          <p:val>
                                            <p:strVal val="#ppt_w*0.70"/>
                                          </p:val>
                                        </p:tav>
                                        <p:tav tm="100000">
                                          <p:val>
                                            <p:strVal val="#ppt_w"/>
                                          </p:val>
                                        </p:tav>
                                      </p:tavLst>
                                    </p:anim>
                                    <p:anim calcmode="lin" valueType="num">
                                      <p:cBhvr>
                                        <p:cTn id="53" dur="1000" fill="hold"/>
                                        <p:tgtEl>
                                          <p:spTgt spid="31"/>
                                        </p:tgtEl>
                                        <p:attrNameLst>
                                          <p:attrName>ppt_h</p:attrName>
                                        </p:attrNameLst>
                                      </p:cBhvr>
                                      <p:tavLst>
                                        <p:tav tm="0">
                                          <p:val>
                                            <p:strVal val="#ppt_h"/>
                                          </p:val>
                                        </p:tav>
                                        <p:tav tm="100000">
                                          <p:val>
                                            <p:strVal val="#ppt_h"/>
                                          </p:val>
                                        </p:tav>
                                      </p:tavLst>
                                    </p:anim>
                                    <p:animEffect transition="in" filter="fade">
                                      <p:cBhvr>
                                        <p:cTn id="54" dur="1000"/>
                                        <p:tgtEl>
                                          <p:spTgt spid="31"/>
                                        </p:tgtEl>
                                      </p:cBhvr>
                                    </p:animEffect>
                                  </p:childTnLst>
                                </p:cTn>
                              </p:par>
                            </p:childTnLst>
                          </p:cTn>
                        </p:par>
                        <p:par>
                          <p:cTn id="55" fill="hold">
                            <p:stCondLst>
                              <p:cond delay="1000"/>
                            </p:stCondLst>
                            <p:childTnLst>
                              <p:par>
                                <p:cTn id="56" presetID="55" presetClass="entr" presetSubtype="0"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strVal val="#ppt_w*0.70"/>
                                          </p:val>
                                        </p:tav>
                                        <p:tav tm="100000">
                                          <p:val>
                                            <p:strVal val="#ppt_w"/>
                                          </p:val>
                                        </p:tav>
                                      </p:tavLst>
                                    </p:anim>
                                    <p:anim calcmode="lin" valueType="num">
                                      <p:cBhvr>
                                        <p:cTn id="59" dur="1000" fill="hold"/>
                                        <p:tgtEl>
                                          <p:spTgt spid="32"/>
                                        </p:tgtEl>
                                        <p:attrNameLst>
                                          <p:attrName>ppt_h</p:attrName>
                                        </p:attrNameLst>
                                      </p:cBhvr>
                                      <p:tavLst>
                                        <p:tav tm="0">
                                          <p:val>
                                            <p:strVal val="#ppt_h"/>
                                          </p:val>
                                        </p:tav>
                                        <p:tav tm="100000">
                                          <p:val>
                                            <p:strVal val="#ppt_h"/>
                                          </p:val>
                                        </p:tav>
                                      </p:tavLst>
                                    </p:anim>
                                    <p:animEffect transition="in" filter="fade">
                                      <p:cBhvr>
                                        <p:cTn id="60" dur="10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ox(in)">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Thiết kế theo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Trừu tượng hóa </a:t>
            </a:r>
            <a:r>
              <a:rPr lang="vi-VN" smtClean="0">
                <a:solidFill>
                  <a:schemeClr val="tx1">
                    <a:lumMod val="95000"/>
                    <a:lumOff val="5000"/>
                  </a:schemeClr>
                </a:solidFill>
                <a:latin typeface="Arial" pitchFamily="34" charset="0"/>
                <a:cs typeface="Arial" pitchFamily="34" charset="0"/>
              </a:rPr>
              <a:t>dữ liệu và các hàm/thủ tục liên quan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Chia hệ thống </a:t>
            </a:r>
            <a:r>
              <a:rPr lang="vi-VN" smtClean="0">
                <a:solidFill>
                  <a:schemeClr val="tx1">
                    <a:lumMod val="95000"/>
                    <a:lumOff val="5000"/>
                  </a:schemeClr>
                </a:solidFill>
                <a:latin typeface="Arial" pitchFamily="34" charset="0"/>
                <a:cs typeface="Arial" pitchFamily="34" charset="0"/>
              </a:rPr>
              <a:t>ra thành các lớp/đối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Mỗi lớp/đối tượng có các tính năng và hành động chuyên biệt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có thể được sử dụng để tạo ra nhiều đối tượng cụ thể</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b="1" smtClean="0">
                <a:effectLst>
                  <a:outerShdw blurRad="38100" dist="38100" dir="2700000" algn="tl">
                    <a:srgbClr val="000000">
                      <a:alpha val="43137"/>
                    </a:srgbClr>
                  </a:outerShdw>
                </a:effectLst>
                <a:latin typeface="Arial" pitchFamily="34" charset="0"/>
                <a:cs typeface="Arial" pitchFamily="34" charset="0"/>
              </a:rPr>
              <a:t>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733800" y="2771775"/>
            <a:ext cx="5286652" cy="3781425"/>
          </a:xfrm>
          <a:prstGeom prst="rect">
            <a:avLst/>
          </a:prstGeom>
          <a:noFill/>
        </p:spPr>
      </p:pic>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đối tượng - Classes</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Đóng gói </a:t>
            </a:r>
            <a:r>
              <a:rPr lang="vi-VN" smtClean="0">
                <a:solidFill>
                  <a:schemeClr val="tx1">
                    <a:lumMod val="95000"/>
                    <a:lumOff val="5000"/>
                  </a:schemeClr>
                </a:solidFill>
                <a:latin typeface="Arial" pitchFamily="34" charset="0"/>
                <a:cs typeface="Arial" pitchFamily="34" charset="0"/>
              </a:rPr>
              <a:t>- Encapsulation</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Thừa kế </a:t>
            </a:r>
            <a:r>
              <a:rPr lang="vi-VN" smtClean="0">
                <a:solidFill>
                  <a:schemeClr val="tx1">
                    <a:lumMod val="95000"/>
                    <a:lumOff val="5000"/>
                  </a:schemeClr>
                </a:solidFill>
                <a:latin typeface="Arial" pitchFamily="34" charset="0"/>
                <a:cs typeface="Arial" pitchFamily="34" charset="0"/>
              </a:rPr>
              <a:t>- Inheritance</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Đa hình </a:t>
            </a:r>
            <a:r>
              <a:rPr lang="vi-VN" smtClean="0">
                <a:solidFill>
                  <a:schemeClr val="tx1">
                    <a:lumMod val="95000"/>
                    <a:lumOff val="5000"/>
                  </a:schemeClr>
                </a:solidFill>
                <a:latin typeface="Arial" pitchFamily="34" charset="0"/>
                <a:cs typeface="Arial" pitchFamily="34" charset="0"/>
              </a:rPr>
              <a:t>- Polymorphism</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grpSp>
        <p:nvGrpSpPr>
          <p:cNvPr id="8" name="Group 30"/>
          <p:cNvGrpSpPr>
            <a:grpSpLocks/>
          </p:cNvGrpSpPr>
          <p:nvPr/>
        </p:nvGrpSpPr>
        <p:grpSpPr bwMode="auto">
          <a:xfrm>
            <a:off x="533400" y="3581400"/>
            <a:ext cx="1447800" cy="1103313"/>
            <a:chOff x="192" y="2256"/>
            <a:chExt cx="912" cy="695"/>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192" y="2496"/>
              <a:ext cx="912" cy="231"/>
            </a:xfrm>
            <a:prstGeom prst="rect">
              <a:avLst/>
            </a:prstGeom>
            <a:noFill/>
            <a:ln w="9525">
              <a:noFill/>
              <a:miter lim="800000"/>
              <a:headEnd/>
              <a:tailEnd/>
            </a:ln>
            <a:effectLst/>
          </p:spPr>
          <p:txBody>
            <a:bodyPr>
              <a:spAutoFit/>
            </a:bodyPr>
            <a:lstStyle/>
            <a:p>
              <a:pPr>
                <a:spcBef>
                  <a:spcPct val="50000"/>
                </a:spcBef>
              </a:pPr>
              <a:r>
                <a:rPr lang="en-US"/>
                <a:t>Thực thể</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533400" y="1690688"/>
            <a:ext cx="1981200" cy="366712"/>
          </a:xfrm>
          <a:prstGeom prst="rect">
            <a:avLst/>
          </a:prstGeom>
          <a:noFill/>
          <a:ln w="9525">
            <a:noFill/>
            <a:miter lim="800000"/>
            <a:headEnd/>
            <a:tailEnd/>
          </a:ln>
          <a:effectLst/>
        </p:spPr>
        <p:txBody>
          <a:bodyPr>
            <a:spAutoFit/>
          </a:bodyPr>
          <a:lstStyle/>
          <a:p>
            <a:pPr>
              <a:spcBef>
                <a:spcPct val="50000"/>
              </a:spcBef>
            </a:pPr>
            <a:r>
              <a:rPr lang="en-US" b="1"/>
              <a:t>Thế giới thực</a:t>
            </a:r>
          </a:p>
        </p:txBody>
      </p:sp>
      <p:sp>
        <p:nvSpPr>
          <p:cNvPr id="18" name="Text Box 21"/>
          <p:cNvSpPr txBox="1">
            <a:spLocks noChangeArrowheads="1"/>
          </p:cNvSpPr>
          <p:nvPr/>
        </p:nvSpPr>
        <p:spPr bwMode="auto">
          <a:xfrm>
            <a:off x="3200400" y="1690688"/>
            <a:ext cx="2438400" cy="366712"/>
          </a:xfrm>
          <a:prstGeom prst="rect">
            <a:avLst/>
          </a:prstGeom>
          <a:noFill/>
          <a:ln w="9525">
            <a:noFill/>
            <a:miter lim="800000"/>
            <a:headEnd/>
            <a:tailEnd/>
          </a:ln>
          <a:effectLst/>
        </p:spPr>
        <p:txBody>
          <a:bodyPr>
            <a:spAutoFit/>
          </a:bodyPr>
          <a:lstStyle/>
          <a:p>
            <a:pPr>
              <a:spcBef>
                <a:spcPct val="50000"/>
              </a:spcBef>
            </a:pPr>
            <a:r>
              <a:rPr lang="en-US" b="1"/>
              <a:t>Trừu tượng hóa</a:t>
            </a:r>
          </a:p>
        </p:txBody>
      </p:sp>
      <p:sp>
        <p:nvSpPr>
          <p:cNvPr id="19" name="Text Box 22"/>
          <p:cNvSpPr txBox="1">
            <a:spLocks noChangeArrowheads="1"/>
          </p:cNvSpPr>
          <p:nvPr/>
        </p:nvSpPr>
        <p:spPr bwMode="auto">
          <a:xfrm>
            <a:off x="6629400" y="1690688"/>
            <a:ext cx="1981200" cy="366712"/>
          </a:xfrm>
          <a:prstGeom prst="rect">
            <a:avLst/>
          </a:prstGeom>
          <a:noFill/>
          <a:ln w="9525">
            <a:noFill/>
            <a:miter lim="800000"/>
            <a:headEnd/>
            <a:tailEnd/>
          </a:ln>
          <a:effectLst/>
        </p:spPr>
        <p:txBody>
          <a:bodyPr>
            <a:spAutoFit/>
          </a:bodyPr>
          <a:lstStyle/>
          <a:p>
            <a:pPr>
              <a:spcBef>
                <a:spcPct val="50000"/>
              </a:spcBef>
            </a:pPr>
            <a:r>
              <a:rPr lang="en-US" b="1"/>
              <a:t>Phần mềm</a:t>
            </a:r>
          </a:p>
        </p:txBody>
      </p:sp>
      <p:sp>
        <p:nvSpPr>
          <p:cNvPr id="20" name="Oval 23"/>
          <p:cNvSpPr>
            <a:spLocks noChangeArrowheads="1"/>
          </p:cNvSpPr>
          <p:nvPr/>
        </p:nvSpPr>
        <p:spPr bwMode="auto">
          <a:xfrm>
            <a:off x="6629400" y="2209800"/>
            <a:ext cx="1828800"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7239000" y="5029200"/>
            <a:ext cx="1447800" cy="366713"/>
          </a:xfrm>
          <a:prstGeom prst="rect">
            <a:avLst/>
          </a:prstGeom>
          <a:noFill/>
          <a:ln w="9525">
            <a:noFill/>
            <a:miter lim="800000"/>
            <a:headEnd/>
            <a:tailEnd/>
          </a:ln>
          <a:effectLst/>
        </p:spPr>
        <p:txBody>
          <a:bodyPr>
            <a:spAutoFit/>
          </a:bodyPr>
          <a:lstStyle/>
          <a:p>
            <a:pPr>
              <a:spcBef>
                <a:spcPct val="50000"/>
              </a:spcBef>
            </a:pPr>
            <a:r>
              <a:rPr lang="en-US"/>
              <a:t>hàm</a:t>
            </a:r>
          </a:p>
        </p:txBody>
      </p:sp>
      <p:sp>
        <p:nvSpPr>
          <p:cNvPr id="23" name="Line 26"/>
          <p:cNvSpPr>
            <a:spLocks noChangeShapeType="1"/>
          </p:cNvSpPr>
          <p:nvPr/>
        </p:nvSpPr>
        <p:spPr bwMode="auto">
          <a:xfrm flipV="1">
            <a:off x="1905000" y="3352800"/>
            <a:ext cx="1143000" cy="457200"/>
          </a:xfrm>
          <a:prstGeom prst="line">
            <a:avLst/>
          </a:prstGeom>
          <a:noFill/>
          <a:ln w="22225">
            <a:solidFill>
              <a:schemeClr val="tx1"/>
            </a:solidFill>
            <a:round/>
            <a:headEnd/>
            <a:tailEnd type="arrow" w="med" len="med"/>
          </a:ln>
          <a:effectLst/>
        </p:spPr>
        <p:txBody>
          <a:bodyPr/>
          <a:lstStyle/>
          <a:p>
            <a:endParaRPr lang="en-US"/>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Cách nhìn </a:t>
            </a:r>
            <a:r>
              <a:rPr lang="vi-VN" sz="2800" smtClean="0">
                <a:solidFill>
                  <a:srgbClr val="FF3300"/>
                </a:solidFill>
                <a:latin typeface="Arial" pitchFamily="34" charset="0"/>
                <a:cs typeface="Arial" pitchFamily="34" charset="0"/>
              </a:rPr>
              <a:t>khái quát hóa </a:t>
            </a:r>
            <a:r>
              <a:rPr lang="vi-VN" sz="2800" smtClean="0">
                <a:solidFill>
                  <a:schemeClr val="tx1">
                    <a:lumMod val="95000"/>
                    <a:lumOff val="5000"/>
                  </a:schemeClr>
                </a:solidFill>
                <a:latin typeface="Arial" pitchFamily="34" charset="0"/>
                <a:cs typeface="Arial" pitchFamily="34" charset="0"/>
              </a:rPr>
              <a:t>về một tập các đối tượng có chung các đặc điểm được </a:t>
            </a:r>
            <a:r>
              <a:rPr lang="vi-VN" sz="2800" smtClean="0">
                <a:solidFill>
                  <a:srgbClr val="FF3300"/>
                </a:solidFill>
                <a:latin typeface="Arial" pitchFamily="34" charset="0"/>
                <a:cs typeface="Arial" pitchFamily="34" charset="0"/>
              </a:rPr>
              <a:t>quan tâm </a:t>
            </a:r>
            <a:r>
              <a:rPr lang="vi-VN" sz="2800" smtClean="0">
                <a:solidFill>
                  <a:schemeClr val="tx1">
                    <a:lumMod val="95000"/>
                    <a:lumOff val="5000"/>
                  </a:schemeClr>
                </a:solidFill>
                <a:latin typeface="Arial" pitchFamily="34" charset="0"/>
                <a:cs typeface="Arial" pitchFamily="34" charset="0"/>
              </a:rPr>
              <a:t>(và bỏ qua những chi tiết không cần thiết).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pic>
        <p:nvPicPr>
          <p:cNvPr id="7" name="Picture 4"/>
          <p:cNvPicPr>
            <a:picLocks noChangeAspect="1" noChangeArrowheads="1"/>
          </p:cNvPicPr>
          <p:nvPr/>
        </p:nvPicPr>
        <p:blipFill>
          <a:blip r:embed="rId3" cstate="print"/>
          <a:srcRect/>
          <a:stretch>
            <a:fillRect/>
          </a:stretch>
        </p:blipFill>
        <p:spPr bwMode="auto">
          <a:xfrm>
            <a:off x="1001712" y="1485900"/>
            <a:ext cx="7227888" cy="33147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pic>
        <p:nvPicPr>
          <p:cNvPr id="5122" name="Picture 2" descr="http://3.bp.blogspot.com/-RaE4n2akXyg/Un57jPxqErI/AAAAAAAAA5Y/1aZW3urb7So/s1600/code4lifevn-Encapsulation-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971800"/>
            <a:ext cx="350520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Đóng gói</a:t>
            </a:r>
            <a:r>
              <a:rPr lang="vi-VN" smtClean="0">
                <a:solidFill>
                  <a:srgbClr val="0000FF"/>
                </a:solidFill>
                <a:latin typeface="Arial" pitchFamily="34" charset="0"/>
                <a:cs typeface="Arial" pitchFamily="34" charset="0"/>
              </a:rPr>
              <a:t>:</a:t>
            </a:r>
            <a:r>
              <a:rPr lang="en-US" smtClean="0">
                <a:solidFill>
                  <a:srgbClr val="0000FF"/>
                </a:solidFill>
                <a:latin typeface="Arial" pitchFamily="34" charset="0"/>
                <a:cs typeface="Arial" pitchFamily="34" charset="0"/>
              </a:rPr>
              <a:t> </a:t>
            </a:r>
            <a:r>
              <a:rPr lang="vi-VN" smtClean="0">
                <a:solidFill>
                  <a:srgbClr val="FF3300"/>
                </a:solidFill>
                <a:latin typeface="Arial" pitchFamily="34" charset="0"/>
                <a:cs typeface="Arial" pitchFamily="34" charset="0"/>
              </a:rPr>
              <a:t>Nhóm những gì có liên quan với nhau vào làm một, để sau này có thể dùng một cái tên để gọi đến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hàm/ thủ tục đóng gói</a:t>
            </a:r>
            <a:endParaRPr lang="en-US" smtClean="0">
              <a:latin typeface="Arial" pitchFamily="34" charset="0"/>
              <a:cs typeface="Arial" pitchFamily="34" charset="0"/>
            </a:endParaRPr>
          </a:p>
          <a:p>
            <a:pPr marL="457200" lvl="1" indent="0" algn="just">
              <a:lnSpc>
                <a:spcPct val="130000"/>
              </a:lnSpc>
              <a:spcBef>
                <a:spcPts val="0"/>
              </a:spcBef>
              <a:buNone/>
            </a:pPr>
            <a:r>
              <a:rPr lang="en-US" smtClean="0">
                <a:latin typeface="Arial" pitchFamily="34" charset="0"/>
                <a:cs typeface="Arial" pitchFamily="34" charset="0"/>
              </a:rPr>
              <a:t>   </a:t>
            </a:r>
            <a:r>
              <a:rPr lang="vi-VN" smtClean="0">
                <a:latin typeface="Arial" pitchFamily="34" charset="0"/>
                <a:cs typeface="Arial" pitchFamily="34" charset="0"/>
              </a:rPr>
              <a:t>các câu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đối tượng đóng gói</a:t>
            </a:r>
            <a:endParaRPr lang="en-US" smtClean="0">
              <a:latin typeface="Arial" pitchFamily="34" charset="0"/>
              <a:cs typeface="Arial" pitchFamily="34" charset="0"/>
            </a:endParaRPr>
          </a:p>
          <a:p>
            <a:pPr marL="457200" lvl="1" indent="0" algn="just">
              <a:lnSpc>
                <a:spcPct val="130000"/>
              </a:lnSpc>
              <a:spcBef>
                <a:spcPts val="0"/>
              </a:spcBef>
              <a:buNone/>
            </a:pPr>
            <a:r>
              <a:rPr lang="en-US">
                <a:latin typeface="Arial" pitchFamily="34" charset="0"/>
                <a:cs typeface="Arial" pitchFamily="34" charset="0"/>
              </a:rPr>
              <a:t> </a:t>
            </a:r>
            <a:r>
              <a:rPr lang="en-US" smtClean="0">
                <a:latin typeface="Arial" pitchFamily="34" charset="0"/>
                <a:cs typeface="Arial" pitchFamily="34" charset="0"/>
              </a:rPr>
              <a:t>  </a:t>
            </a:r>
            <a:r>
              <a:rPr lang="vi-VN" smtClean="0">
                <a:latin typeface="Arial" pitchFamily="34" charset="0"/>
                <a:cs typeface="Arial" pitchFamily="34" charset="0"/>
              </a:rPr>
              <a:t>dữ liệu của chúng và</a:t>
            </a:r>
            <a:endParaRPr lang="en-US" smtClean="0">
              <a:latin typeface="Arial" pitchFamily="34" charset="0"/>
              <a:cs typeface="Arial" pitchFamily="34" charset="0"/>
            </a:endParaRPr>
          </a:p>
          <a:p>
            <a:pPr marL="457200" lvl="1" indent="0" algn="just">
              <a:lnSpc>
                <a:spcPct val="130000"/>
              </a:lnSpc>
              <a:spcBef>
                <a:spcPts val="0"/>
              </a:spcBef>
              <a:buNone/>
            </a:pPr>
            <a:r>
              <a:rPr lang="en-US">
                <a:latin typeface="Arial" pitchFamily="34" charset="0"/>
                <a:cs typeface="Arial" pitchFamily="34" charset="0"/>
              </a:rPr>
              <a:t> </a:t>
            </a:r>
            <a:r>
              <a:rPr lang="en-US" smtClean="0">
                <a:latin typeface="Arial" pitchFamily="34" charset="0"/>
                <a:cs typeface="Arial" pitchFamily="34" charset="0"/>
              </a:rPr>
              <a:t>  </a:t>
            </a:r>
            <a:r>
              <a:rPr lang="vi-VN" smtClean="0">
                <a:latin typeface="Arial" pitchFamily="34" charset="0"/>
                <a:cs typeface="Arial" pitchFamily="34" charset="0"/>
              </a:rPr>
              <a:t>các thủ tục có liên quan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Mục tiêu của kỹ sư lập trình:</a:t>
            </a:r>
          </a:p>
          <a:p>
            <a:pPr lvl="1" algn="just">
              <a:lnSpc>
                <a:spcPct val="130000"/>
              </a:lnSpc>
              <a:spcBef>
                <a:spcPts val="300"/>
              </a:spcBef>
              <a:spcAft>
                <a:spcPts val="300"/>
              </a:spcAft>
              <a:buFont typeface="Wingdings" pitchFamily="2" charset="2"/>
              <a:buChar char="§"/>
            </a:pPr>
            <a:r>
              <a:rPr lang="vi-VN" smtClean="0">
                <a:solidFill>
                  <a:srgbClr val="FF3300"/>
                </a:solidFill>
                <a:latin typeface="Arial" pitchFamily="34" charset="0"/>
                <a:cs typeface="Arial" pitchFamily="34" charset="0"/>
              </a:rPr>
              <a:t>Tạo ra sản phẩm tốt </a:t>
            </a:r>
            <a:r>
              <a:rPr lang="vi-VN" smtClean="0">
                <a:latin typeface="Arial" pitchFamily="34" charset="0"/>
                <a:cs typeface="Arial" pitchFamily="34" charset="0"/>
              </a:rPr>
              <a:t>một cách </a:t>
            </a:r>
            <a:r>
              <a:rPr lang="vi-VN" smtClean="0">
                <a:solidFill>
                  <a:srgbClr val="0070C0"/>
                </a:solidFill>
                <a:latin typeface="Arial" pitchFamily="34" charset="0"/>
                <a:cs typeface="Arial" pitchFamily="34" charset="0"/>
              </a:rPr>
              <a:t>có hiệu quả</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Nắm bắt được công nghệ</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838200" y="3665538"/>
            <a:ext cx="7620000" cy="1897062"/>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stack.imgur.com/L9iX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13" y="4257675"/>
            <a:ext cx="3290887" cy="22955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Che dấu thông tin: </a:t>
            </a:r>
            <a:r>
              <a:rPr lang="vi-VN" smtClean="0">
                <a:solidFill>
                  <a:srgbClr val="FF3300"/>
                </a:solidFill>
                <a:latin typeface="Arial" pitchFamily="34" charset="0"/>
                <a:cs typeface="Arial" pitchFamily="34" charset="0"/>
              </a:rPr>
              <a:t>đóng gói để che một số thông tin và chi tiết cài đặt nội bộ để bên ngoài không nhìn thấy</a:t>
            </a:r>
          </a:p>
          <a:p>
            <a:pPr lvl="1" algn="just">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người dùng không cần</a:t>
            </a:r>
            <a:r>
              <a:rPr lang="en-US" smtClean="0">
                <a:latin typeface="Arial" pitchFamily="34" charset="0"/>
                <a:cs typeface="Arial" pitchFamily="34" charset="0"/>
              </a:rPr>
              <a:t>.</a:t>
            </a:r>
            <a:endParaRPr lang="vi-VN" smtClean="0">
              <a:latin typeface="Arial" pitchFamily="34" charset="0"/>
              <a:cs typeface="Arial" pitchFamily="34" charset="0"/>
            </a:endParaRPr>
          </a:p>
          <a:p>
            <a:pPr lvl="1" algn="just">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mình cần giữ bí mật</a:t>
            </a:r>
            <a:r>
              <a:rPr lang="en-US" smtClean="0">
                <a:latin typeface="Arial" pitchFamily="34" charset="0"/>
                <a:cs typeface="Arial" pitchFamily="34" charset="0"/>
              </a:rPr>
              <a:t>.</a:t>
            </a:r>
            <a:endParaRPr lang="vi-VN"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pic>
        <p:nvPicPr>
          <p:cNvPr id="6150" name="Picture 6" descr="https://scs.senecac.on.ca/%7Echris.szalwinski/archives/btp200.072/images/encapsula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9580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Thừa kế</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cơ chế </a:t>
            </a:r>
            <a:r>
              <a:rPr lang="vi-VN" sz="2800" smtClean="0">
                <a:solidFill>
                  <a:srgbClr val="FF3300"/>
                </a:solidFill>
                <a:latin typeface="Arial" pitchFamily="34" charset="0"/>
                <a:cs typeface="Arial" pitchFamily="34" charset="0"/>
              </a:rPr>
              <a:t>cho phép một lớp D</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có được các thuộc tính và thao tác</a:t>
            </a:r>
            <a:r>
              <a:rPr lang="vi-VN" sz="2800" smtClean="0">
                <a:solidFill>
                  <a:schemeClr val="tx1">
                    <a:lumMod val="95000"/>
                    <a:lumOff val="5000"/>
                  </a:schemeClr>
                </a:solidFill>
                <a:latin typeface="Arial" pitchFamily="34" charset="0"/>
                <a:cs typeface="Arial" pitchFamily="34" charset="0"/>
              </a:rPr>
              <a:t> của lớp C, như thể các thuộc tính và thao tác đó đã được định nghĩa tại lớp D.</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Cho phép cài đặt nhiều quan hệ giữa các đối tượng:</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Đặc biệt hóa (“là”)</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Khái quát hóa</a:t>
            </a:r>
            <a:endParaRPr lang="vi-VN" sz="2400" smtClean="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4724400" y="3772118"/>
            <a:ext cx="3519487" cy="2825750"/>
          </a:xfrm>
          <a:prstGeom prst="rect">
            <a:avLst/>
          </a:prstGeom>
          <a:noFill/>
          <a:ln w="9525">
            <a:noFill/>
            <a:miter lim="800000"/>
            <a:headEnd/>
            <a:tailEnd/>
          </a:ln>
          <a:effec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avatpoint.com/images/polymorphi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37000"/>
            <a:ext cx="33528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Đa hình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Là </a:t>
            </a:r>
            <a:r>
              <a:rPr lang="vi-VN" smtClean="0">
                <a:solidFill>
                  <a:schemeClr val="tx1">
                    <a:lumMod val="95000"/>
                    <a:lumOff val="5000"/>
                  </a:schemeClr>
                </a:solidFill>
                <a:latin typeface="Arial" pitchFamily="34" charset="0"/>
                <a:cs typeface="Arial" pitchFamily="34" charset="0"/>
              </a:rPr>
              <a:t>cơ chế cho phép một tên thao tác hoặc thuộc tính có thể được định nghĩa tại nhiều lớp và có thể có nhiều cài đặt khác nhau tại mỗi lớp trong các lớp đó</a:t>
            </a:r>
            <a:r>
              <a:rPr lang="en-US"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pic>
        <p:nvPicPr>
          <p:cNvPr id="3074" name="Picture 2" descr="http://www.mindcount.com/wp-content/uploads/2012/12/polymorph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37000"/>
            <a:ext cx="3535363"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kế thừa: </a:t>
            </a:r>
            <a:r>
              <a:rPr lang="vi-VN" smtClean="0">
                <a:solidFill>
                  <a:schemeClr val="tx1">
                    <a:lumMod val="95000"/>
                    <a:lumOff val="5000"/>
                  </a:schemeClr>
                </a:solidFill>
                <a:latin typeface="Arial" pitchFamily="34" charset="0"/>
                <a:cs typeface="Arial" pitchFamily="34" charset="0"/>
              </a:rPr>
              <a:t>tránh lặp, tái sử dụng.</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đóng gói</a:t>
            </a:r>
            <a:r>
              <a:rPr lang="en-US" smtClean="0">
                <a:solidFill>
                  <a:srgbClr val="0066FF"/>
                </a:solidFill>
                <a:latin typeface="Arial" pitchFamily="34" charset="0"/>
                <a:cs typeface="Arial" pitchFamily="34" charset="0"/>
              </a:rPr>
              <a:t> – </a:t>
            </a:r>
            <a:r>
              <a:rPr lang="vi-VN" smtClean="0">
                <a:solidFill>
                  <a:srgbClr val="0066FF"/>
                </a:solidFill>
                <a:latin typeface="Arial" pitchFamily="34" charset="0"/>
                <a:cs typeface="Arial" pitchFamily="34" charset="0"/>
              </a:rPr>
              <a:t>che dấu thông tin:</a:t>
            </a:r>
            <a:r>
              <a:rPr lang="vi-VN" smtClean="0">
                <a:solidFill>
                  <a:schemeClr val="tx1">
                    <a:lumMod val="95000"/>
                    <a:lumOff val="5000"/>
                  </a:schemeClr>
                </a:solidFill>
                <a:latin typeface="Arial" pitchFamily="34" charset="0"/>
                <a:cs typeface="Arial" pitchFamily="34" charset="0"/>
              </a:rPr>
              <a:t> chương trình an toàn không bị thay đổi bới những đoạn chương trình khác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Dễ mở rộng, nâng cấp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Mô phỏng thế giới thực tốt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a:t>
            </a:r>
            <a:r>
              <a:rPr lang="vi-VN" smtClean="0">
                <a:solidFill>
                  <a:srgbClr val="0066FF"/>
                </a:solidFill>
                <a:latin typeface="Arial" pitchFamily="34" charset="0"/>
                <a:cs typeface="Arial" pitchFamily="34" charset="0"/>
              </a:rPr>
              <a:t>chia thành các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cấu trúc dữ liệu được thiết kế sao cho đặc tả được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hàm thao tác trên các vùng dữ liệu của đối tượng được gắn với cấu trúc dữ liệu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Dữ liệu được đóng gói lại, được che giấu và không cho phép các hàm ngoại lai truy nhập tự do.</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đối tượng tác động và trao đổi thông tin với nhau qua các hàm</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Có thể dễ dàng bổ sung dữ liệu và các hàm mới vào đối tượng nào đó khi cần thiết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thiết kế theo cách tiếp cận từ dưới lên (bottom-up).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Một số thuật ngữ </a:t>
            </a:r>
            <a:r>
              <a:rPr lang="en-US" b="1" smtClean="0">
                <a:effectLst>
                  <a:outerShdw blurRad="38100" dist="38100" dir="2700000" algn="tl">
                    <a:srgbClr val="000000">
                      <a:alpha val="43137"/>
                    </a:srgbClr>
                  </a:outerShdw>
                </a:effectLst>
                <a:latin typeface="Arial" pitchFamily="34" charset="0"/>
                <a:cs typeface="Arial" pitchFamily="34" charset="0"/>
              </a:rPr>
              <a:t>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OOM </a:t>
            </a:r>
            <a:r>
              <a:rPr lang="en-US" sz="2800" smtClean="0">
                <a:latin typeface="Arial" pitchFamily="34" charset="0"/>
                <a:cs typeface="Arial" pitchFamily="34" charset="0"/>
              </a:rPr>
              <a:t>(Object Oriented Methodology): Phương pháp luận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OOA</a:t>
            </a:r>
            <a:r>
              <a:rPr lang="en-US" sz="2800" smtClean="0">
                <a:latin typeface="Arial" pitchFamily="34" charset="0"/>
                <a:cs typeface="Arial" pitchFamily="34" charset="0"/>
              </a:rPr>
              <a:t> (Object Oriented Analysis): Phân tích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OOD</a:t>
            </a:r>
            <a:r>
              <a:rPr lang="en-US" sz="2800" smtClean="0">
                <a:latin typeface="Arial" pitchFamily="34" charset="0"/>
                <a:cs typeface="Arial" pitchFamily="34" charset="0"/>
              </a:rPr>
              <a:t>: Object Oriented Design (Thiết kế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OOP</a:t>
            </a:r>
            <a:r>
              <a:rPr lang="en-US" sz="2800" smtClean="0">
                <a:latin typeface="Arial" pitchFamily="34" charset="0"/>
                <a:cs typeface="Arial" pitchFamily="34" charset="0"/>
              </a:rPr>
              <a:t>: Object Oriented Programming (LTHĐT).</a:t>
            </a:r>
          </a:p>
          <a:p>
            <a:pPr algn="just">
              <a:buFont typeface="Wingdings" pitchFamily="2" charset="2"/>
              <a:buChar char="v"/>
            </a:pPr>
            <a:r>
              <a:rPr lang="en-US" sz="2800" smtClean="0">
                <a:solidFill>
                  <a:srgbClr val="0000FF"/>
                </a:solidFill>
                <a:latin typeface="Arial" pitchFamily="34" charset="0"/>
                <a:cs typeface="Arial" pitchFamily="34" charset="0"/>
              </a:rPr>
              <a:t>Inheritance</a:t>
            </a:r>
            <a:r>
              <a:rPr lang="en-US" sz="2800" smtClean="0">
                <a:latin typeface="Arial" pitchFamily="34" charset="0"/>
                <a:cs typeface="Arial" pitchFamily="34" charset="0"/>
              </a:rPr>
              <a:t>: Kế thừa</a:t>
            </a:r>
          </a:p>
          <a:p>
            <a:pPr algn="just">
              <a:buFont typeface="Wingdings" pitchFamily="2" charset="2"/>
              <a:buChar char="v"/>
            </a:pPr>
            <a:r>
              <a:rPr lang="en-US" sz="2800" smtClean="0">
                <a:solidFill>
                  <a:srgbClr val="0000FF"/>
                </a:solidFill>
                <a:latin typeface="Arial" pitchFamily="34" charset="0"/>
                <a:cs typeface="Arial" pitchFamily="34" charset="0"/>
              </a:rPr>
              <a:t>Polymorphism</a:t>
            </a:r>
            <a:r>
              <a:rPr lang="en-US" sz="2800" smtClean="0">
                <a:latin typeface="Arial" pitchFamily="34" charset="0"/>
                <a:cs typeface="Arial" pitchFamily="34" charset="0"/>
              </a:rPr>
              <a:t>: Đa hình</a:t>
            </a:r>
          </a:p>
          <a:p>
            <a:pPr algn="just">
              <a:buFont typeface="Wingdings" pitchFamily="2" charset="2"/>
              <a:buChar char="v"/>
            </a:pPr>
            <a:r>
              <a:rPr lang="en-US" sz="2800" smtClean="0">
                <a:solidFill>
                  <a:srgbClr val="0000FF"/>
                </a:solidFill>
                <a:latin typeface="Arial" pitchFamily="34" charset="0"/>
                <a:cs typeface="Arial" pitchFamily="34" charset="0"/>
              </a:rPr>
              <a:t>Encapsulation</a:t>
            </a:r>
            <a:r>
              <a:rPr lang="en-US" sz="2800" smtClean="0">
                <a:latin typeface="Arial" pitchFamily="34" charset="0"/>
                <a:cs typeface="Arial" pitchFamily="34" charset="0"/>
              </a:rPr>
              <a:t>: Tính đóng gói.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Ngôn ngữ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Cung cấp được những </a:t>
            </a:r>
            <a:r>
              <a:rPr lang="vi-VN" smtClean="0">
                <a:solidFill>
                  <a:srgbClr val="0070C0"/>
                </a:solidFill>
                <a:latin typeface="Arial" pitchFamily="34" charset="0"/>
                <a:cs typeface="Arial" pitchFamily="34" charset="0"/>
              </a:rPr>
              <a:t>khả năng lập trình hướng 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a:t>
            </a:r>
            <a:r>
              <a:rPr lang="vi-VN" smtClean="0">
                <a:solidFill>
                  <a:schemeClr val="tx1">
                    <a:lumMod val="95000"/>
                    <a:lumOff val="5000"/>
                  </a:schemeClr>
                </a:solidFill>
                <a:latin typeface="Arial" pitchFamily="34" charset="0"/>
                <a:cs typeface="Arial" pitchFamily="34" charset="0"/>
              </a:rPr>
              <a:t>ung cấp khả năng kiểm soát truy cập</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K</a:t>
            </a:r>
            <a:r>
              <a:rPr lang="vi-VN" smtClean="0">
                <a:solidFill>
                  <a:schemeClr val="tx1">
                    <a:lumMod val="95000"/>
                    <a:lumOff val="5000"/>
                  </a:schemeClr>
                </a:solidFill>
                <a:latin typeface="Arial" pitchFamily="34" charset="0"/>
                <a:cs typeface="Arial" pitchFamily="34" charset="0"/>
              </a:rPr>
              <a:t>ế thừa</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Đ</a:t>
            </a:r>
            <a:r>
              <a:rPr lang="vi-VN" smtClean="0">
                <a:solidFill>
                  <a:schemeClr val="tx1">
                    <a:lumMod val="95000"/>
                    <a:lumOff val="5000"/>
                  </a:schemeClr>
                </a:solidFill>
                <a:latin typeface="Arial" pitchFamily="34" charset="0"/>
                <a:cs typeface="Arial" pitchFamily="34" charset="0"/>
              </a:rPr>
              <a:t>a hình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err="1" smtClean="0">
                <a:effectLst>
                  <a:outerShdw blurRad="38100" dist="38100" dir="2700000" algn="tl">
                    <a:srgbClr val="000000">
                      <a:alpha val="43137"/>
                    </a:srgbClr>
                  </a:outerShdw>
                </a:effectLst>
                <a:latin typeface="Arial" pitchFamily="34" charset="0"/>
                <a:cs typeface="Arial" pitchFamily="34" charset="0"/>
              </a:rPr>
              <a:t>Bài</a:t>
            </a:r>
            <a:r>
              <a:rPr lang="en-US" b="1" smtClean="0">
                <a:effectLst>
                  <a:outerShdw blurRad="38100" dist="38100" dir="2700000" algn="tl">
                    <a:srgbClr val="000000">
                      <a:alpha val="43137"/>
                    </a:srgbClr>
                  </a:outerShdw>
                </a:effectLst>
                <a:latin typeface="Arial" pitchFamily="34" charset="0"/>
                <a:cs typeface="Arial" pitchFamily="34" charset="0"/>
              </a:rPr>
              <a:t> kiểm</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tra</a:t>
            </a:r>
            <a:r>
              <a:rPr lang="en-US" b="1" dirty="0" smtClean="0">
                <a:effectLst>
                  <a:outerShdw blurRad="38100" dist="38100" dir="2700000" algn="tl">
                    <a:srgbClr val="000000">
                      <a:alpha val="43137"/>
                    </a:srgbClr>
                  </a:outerShdw>
                </a:effectLst>
                <a:latin typeface="Arial" pitchFamily="34" charset="0"/>
                <a:cs typeface="Arial" pitchFamily="34" charset="0"/>
              </a:rPr>
              <a:t> 1</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16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36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3600" smtClean="0">
                <a:solidFill>
                  <a:schemeClr val="tx1">
                    <a:lumMod val="95000"/>
                    <a:lumOff val="5000"/>
                  </a:schemeClr>
                </a:solidFill>
                <a:latin typeface="Arial" pitchFamily="34" charset="0"/>
                <a:cs typeface="Arial" pitchFamily="34" charset="0"/>
              </a:rPr>
              <a:t>Viết chương trình cho phép nhập một dãy phân số. Cài đặt hàm tính tổng các phân số và tìm phân số lớn nhất.</a:t>
            </a:r>
            <a:endParaRPr lang="vi-VN" sz="3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311972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Độ phức tạp và độ lớn ngày càng cao:</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số hệ Unix chứa khoảng 4M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MS Windows chứa hàng chục triệu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Người dùng ngày càng đòi hỏi nhiều chức năng, đặc biệt là chức năng thông minh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Phần mềm luôn cần được sửa đổi</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Cần kiểm soát chi phí:</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phát triển</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bảo trì</a:t>
            </a:r>
            <a:endParaRPr lang="vi-VN"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Giải pháp chính là </a:t>
            </a:r>
            <a:r>
              <a:rPr lang="vi-VN" b="1" i="1" smtClean="0">
                <a:solidFill>
                  <a:srgbClr val="0000FF"/>
                </a:solidFill>
                <a:latin typeface="Arial" pitchFamily="34" charset="0"/>
                <a:cs typeface="Arial" pitchFamily="34" charset="0"/>
              </a:rPr>
              <a:t>sử dụng lại </a:t>
            </a:r>
            <a:r>
              <a:rPr lang="vi-VN" smtClean="0">
                <a:solidFill>
                  <a:srgbClr val="0000FF"/>
                </a:solidFill>
                <a:latin typeface="Arial" pitchFamily="34" charset="0"/>
                <a:cs typeface="Arial" pitchFamily="34" charset="0"/>
              </a:rPr>
              <a:t>(tái sử dụng):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Giảm chi phí và thời gian phát triển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Nâng cao chất lượng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Để sử dụng lại (mã nguồn):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Cần dễ hiểu</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Được coi là chính xác</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Có giao diện rõ ràng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Tính module hóa</a:t>
            </a:r>
          </a:p>
          <a:p>
            <a:pPr lvl="1" algn="just">
              <a:lnSpc>
                <a:spcPct val="130000"/>
              </a:lnSpc>
              <a:spcBef>
                <a:spcPts val="300"/>
              </a:spcBef>
              <a:spcAft>
                <a:spcPts val="300"/>
              </a:spcAft>
              <a:buFont typeface="Wingdings" pitchFamily="2" charset="2"/>
              <a:buChar char="§"/>
            </a:pPr>
            <a:r>
              <a:rPr lang="vi-VN" i="1" smtClean="0">
                <a:solidFill>
                  <a:srgbClr val="FF3300"/>
                </a:solidFill>
                <a:latin typeface="Arial" pitchFamily="34" charset="0"/>
                <a:cs typeface="Arial" pitchFamily="34" charset="0"/>
              </a:rPr>
              <a:t>Không yêu cầu thay đổi khi sử dụng trong chương trình mới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smtClean="0">
                <a:effectLst>
                  <a:outerShdw blurRad="38100" dist="38100" dir="2700000" algn="tl">
                    <a:srgbClr val="000000">
                      <a:alpha val="43137"/>
                    </a:srgbClr>
                  </a:outerShdw>
                </a:effectLst>
                <a:latin typeface="Arial" pitchFamily="34" charset="0"/>
                <a:cs typeface="Arial" pitchFamily="34" charset="0"/>
              </a:rPr>
              <a:t>Mục tiêu của việc thiết kế</a:t>
            </a:r>
            <a:br>
              <a:rPr lang="en-US" sz="3600" b="1" smtClean="0">
                <a:effectLst>
                  <a:outerShdw blurRad="38100" dist="38100" dir="2700000" algn="tl">
                    <a:srgbClr val="000000">
                      <a:alpha val="43137"/>
                    </a:srgbClr>
                  </a:outerShdw>
                </a:effectLst>
                <a:latin typeface="Arial" pitchFamily="34" charset="0"/>
                <a:cs typeface="Arial" pitchFamily="34" charset="0"/>
              </a:rPr>
            </a:br>
            <a:r>
              <a:rPr lang="en-US" sz="3600" b="1" smtClean="0">
                <a:effectLst>
                  <a:outerShdw blurRad="38100" dist="38100" dir="2700000" algn="tl">
                    <a:srgbClr val="000000">
                      <a:alpha val="43137"/>
                    </a:srgbClr>
                  </a:outerShdw>
                </a:effectLst>
                <a:latin typeface="Arial" pitchFamily="34" charset="0"/>
                <a:cs typeface="Arial" pitchFamily="34" charset="0"/>
              </a:rPr>
              <a:t>một phần mềm</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tái sử dụng (reusability): </a:t>
            </a:r>
            <a:r>
              <a:rPr lang="vi-VN" sz="3500" smtClean="0">
                <a:solidFill>
                  <a:schemeClr val="tx1">
                    <a:lumMod val="95000"/>
                    <a:lumOff val="5000"/>
                  </a:schemeClr>
                </a:solidFill>
                <a:latin typeface="Arial" pitchFamily="34" charset="0"/>
                <a:cs typeface="Arial" pitchFamily="34" charset="0"/>
              </a:rPr>
              <a:t>thiết kế các thành phần có thể được sử dụng trong nhiều phần mềm khác nhau</a:t>
            </a:r>
          </a:p>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mở rộng (extensibility)</a:t>
            </a:r>
            <a:endParaRPr lang="vi-VN" sz="35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smtClean="0">
                <a:solidFill>
                  <a:srgbClr val="0000FF"/>
                </a:solidFill>
                <a:latin typeface="Arial" pitchFamily="34" charset="0"/>
                <a:cs typeface="Arial" pitchFamily="34" charset="0"/>
              </a:rPr>
              <a:t>Tính mềm dẻo (flexibility):</a:t>
            </a:r>
          </a:p>
          <a:p>
            <a:pPr lvl="1" algn="just">
              <a:lnSpc>
                <a:spcPct val="130000"/>
              </a:lnSpc>
              <a:spcBef>
                <a:spcPts val="300"/>
              </a:spcBef>
              <a:spcAft>
                <a:spcPts val="300"/>
              </a:spcAft>
              <a:buFont typeface="Wingdings" pitchFamily="2" charset="2"/>
              <a:buChar char="§"/>
            </a:pPr>
            <a:r>
              <a:rPr lang="vi-VN" sz="3000" smtClean="0">
                <a:latin typeface="Arial" pitchFamily="34" charset="0"/>
                <a:cs typeface="Arial" pitchFamily="34" charset="0"/>
              </a:rPr>
              <a:t>Có thể dễ dàng thay đổi khi thêm mới dữ liệu hay tính năng.</a:t>
            </a:r>
          </a:p>
          <a:p>
            <a:pPr lvl="1" algn="just">
              <a:lnSpc>
                <a:spcPct val="130000"/>
              </a:lnSpc>
              <a:spcBef>
                <a:spcPts val="300"/>
              </a:spcBef>
              <a:spcAft>
                <a:spcPts val="300"/>
              </a:spcAft>
              <a:buFont typeface="Wingdings" pitchFamily="2" charset="2"/>
              <a:buChar char="§"/>
            </a:pPr>
            <a:r>
              <a:rPr lang="vi-VN" sz="3000" smtClean="0">
                <a:latin typeface="Arial" pitchFamily="34" charset="0"/>
                <a:cs typeface="Arial" pitchFamily="34" charset="0"/>
              </a:rPr>
              <a:t>Các thay đổi không làm ảnh hưởng nhiều đến toàn bộ hệ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Sự tiến hóa của các phương pháp lập trình: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Lập trình không có cấu trúc</a:t>
            </a:r>
          </a:p>
          <a:p>
            <a:pPr lvl="1" algn="just">
              <a:lnSpc>
                <a:spcPct val="130000"/>
              </a:lnSpc>
              <a:spcBef>
                <a:spcPts val="300"/>
              </a:spcBef>
              <a:spcAft>
                <a:spcPts val="300"/>
              </a:spcAft>
              <a:buFont typeface="Wingdings" pitchFamily="2" charset="2"/>
              <a:buChar char="§"/>
            </a:pPr>
            <a:r>
              <a:rPr lang="vi-VN" smtClean="0">
                <a:solidFill>
                  <a:srgbClr val="C00000"/>
                </a:solidFill>
                <a:latin typeface="Arial" pitchFamily="34" charset="0"/>
                <a:cs typeface="Arial" pitchFamily="34" charset="0"/>
              </a:rPr>
              <a:t>Lập trình có cấu trúc </a:t>
            </a:r>
            <a:r>
              <a:rPr lang="vi-VN" smtClean="0">
                <a:latin typeface="Arial" pitchFamily="34" charset="0"/>
                <a:cs typeface="Arial" pitchFamily="34" charset="0"/>
              </a:rPr>
              <a:t>(lập trình thủ tục), hướng chức năng</a:t>
            </a:r>
          </a:p>
          <a:p>
            <a:pPr lvl="1" algn="just">
              <a:lnSpc>
                <a:spcPct val="130000"/>
              </a:lnSpc>
              <a:spcBef>
                <a:spcPts val="300"/>
              </a:spcBef>
              <a:spcAft>
                <a:spcPts val="300"/>
              </a:spcAft>
              <a:buFont typeface="Wingdings" pitchFamily="2" charset="2"/>
              <a:buChar char="§"/>
            </a:pPr>
            <a:r>
              <a:rPr lang="vi-VN" b="1" smtClean="0">
                <a:solidFill>
                  <a:srgbClr val="FF0000"/>
                </a:solidFill>
                <a:latin typeface="Arial" pitchFamily="34" charset="0"/>
                <a:cs typeface="Arial" pitchFamily="34" charset="0"/>
              </a:rPr>
              <a:t>Lập trình hướng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Các ngôn ngữ như Assembly, Basic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Sử dụng các biến toàn cục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Lạm dụng lệnh GOTO</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smtClean="0">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smtClean="0">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smtClean="0">
                <a:latin typeface="Arial" pitchFamily="34" charset="0"/>
                <a:cs typeface="Arial" pitchFamily="34" charset="0"/>
              </a:rPr>
              <a:t>Không thể phát triển các ứng dụng lớn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11777</TotalTime>
  <Words>2692</Words>
  <Application>Microsoft Office PowerPoint</Application>
  <PresentationFormat>On-screen Show (4:3)</PresentationFormat>
  <Paragraphs>404</Paragraphs>
  <Slides>39</Slides>
  <Notes>36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Times New Roman</vt:lpstr>
      <vt:lpstr>Wingdings</vt:lpstr>
      <vt:lpstr>Template</vt:lpstr>
      <vt:lpstr>Visio</vt:lpstr>
      <vt:lpstr>TỔNG QUAN  LẬP TRÌNH HƯỚNG ĐỐI TƯỢNG</vt:lpstr>
      <vt:lpstr>Nội dung</vt:lpstr>
      <vt:lpstr>Giới thiệu</vt:lpstr>
      <vt:lpstr>Giới thiệu</vt:lpstr>
      <vt:lpstr>Giải pháp</vt:lpstr>
      <vt:lpstr>Giải pháp</vt:lpstr>
      <vt:lpstr>Mục tiêu của việc thiết kế một phần mềm</vt:lpstr>
      <vt:lpstr>Các phương pháp lập trình</vt:lpstr>
      <vt:lpstr>Lập trình không có cấu trúc</vt:lpstr>
      <vt:lpstr>Lập trình không có cấu trúc</vt:lpstr>
      <vt:lpstr>Lập trình có cấu trúc</vt:lpstr>
      <vt:lpstr>Lập trình có cấu trúc</vt:lpstr>
      <vt:lpstr>Lập trình có cấu trúc</vt:lpstr>
      <vt:lpstr>Lập trình có cấu trúc</vt:lpstr>
      <vt:lpstr>Lập trình hướng đối tượng</vt:lpstr>
      <vt:lpstr>Lập trình Hướng đối tượng</vt:lpstr>
      <vt:lpstr>Một số khái niệm cơ bản</vt:lpstr>
      <vt:lpstr>Một số khái niệm cơ bản</vt:lpstr>
      <vt:lpstr>Một số khái niệm cơ bản</vt:lpstr>
      <vt:lpstr>Một số khái niệm cơ bản</vt:lpstr>
      <vt:lpstr>Một số khái niệm cơ bản</vt:lpstr>
      <vt:lpstr>Interacting Objects</vt:lpstr>
      <vt:lpstr>Sơ đồ đối tượng</vt:lpstr>
      <vt:lpstr>Sơ đồ lớp và sơ đồ thể hiện</vt:lpstr>
      <vt:lpstr>Thiết kế theo hướng đối tượng</vt:lpstr>
      <vt:lpstr>Các đặc điểm quan trọng của OOP</vt:lpstr>
      <vt:lpstr>Trừu tượng hóa</vt:lpstr>
      <vt:lpstr>Trừu tượng hóa</vt:lpstr>
      <vt:lpstr>Đóng gói – Che dấu thông tin</vt:lpstr>
      <vt:lpstr>Đóng gói – Che dấu thông tin</vt:lpstr>
      <vt:lpstr>Thừa kế</vt:lpstr>
      <vt:lpstr>Đa hình</vt:lpstr>
      <vt:lpstr>Các ưu điểm của OOP</vt:lpstr>
      <vt:lpstr>Các đặc tính chính của OOP</vt:lpstr>
      <vt:lpstr>Các đặc tính chính của OOP</vt:lpstr>
      <vt:lpstr>Một số thuật ngữ OOP</vt:lpstr>
      <vt:lpstr>Ngôn ngữ OOP</vt:lpstr>
      <vt:lpstr>Bài kiểm tra 1</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713</cp:revision>
  <cp:lastPrinted>1601-01-01T00:00:00Z</cp:lastPrinted>
  <dcterms:created xsi:type="dcterms:W3CDTF">1601-01-01T00:00:00Z</dcterms:created>
  <dcterms:modified xsi:type="dcterms:W3CDTF">2014-09-14T09:31:24Z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