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50"/>
  </p:notesMasterIdLst>
  <p:handoutMasterIdLst>
    <p:handoutMasterId r:id="rId51"/>
  </p:handoutMasterIdLst>
  <p:sldIdLst>
    <p:sldId id="747" r:id="rId2"/>
    <p:sldId id="946" r:id="rId3"/>
    <p:sldId id="1002" r:id="rId4"/>
    <p:sldId id="1054" r:id="rId5"/>
    <p:sldId id="1006" r:id="rId6"/>
    <p:sldId id="1005" r:id="rId7"/>
    <p:sldId id="1003" r:id="rId8"/>
    <p:sldId id="1008" r:id="rId9"/>
    <p:sldId id="1009" r:id="rId10"/>
    <p:sldId id="1056" r:id="rId11"/>
    <p:sldId id="1011" r:id="rId12"/>
    <p:sldId id="1010" r:id="rId13"/>
    <p:sldId id="1015" r:id="rId14"/>
    <p:sldId id="1013" r:id="rId15"/>
    <p:sldId id="1014" r:id="rId16"/>
    <p:sldId id="1016" r:id="rId17"/>
    <p:sldId id="1018" r:id="rId18"/>
    <p:sldId id="1012" r:id="rId19"/>
    <p:sldId id="1019" r:id="rId20"/>
    <p:sldId id="1021" r:id="rId21"/>
    <p:sldId id="1017" r:id="rId22"/>
    <p:sldId id="1022" r:id="rId23"/>
    <p:sldId id="1024" r:id="rId24"/>
    <p:sldId id="1023" r:id="rId25"/>
    <p:sldId id="1020" r:id="rId26"/>
    <p:sldId id="1025" r:id="rId27"/>
    <p:sldId id="1026" r:id="rId28"/>
    <p:sldId id="1029" r:id="rId29"/>
    <p:sldId id="1057" r:id="rId30"/>
    <p:sldId id="1058" r:id="rId31"/>
    <p:sldId id="1059" r:id="rId32"/>
    <p:sldId id="1060" r:id="rId33"/>
    <p:sldId id="1061" r:id="rId34"/>
    <p:sldId id="1062" r:id="rId35"/>
    <p:sldId id="1063" r:id="rId36"/>
    <p:sldId id="1027" r:id="rId37"/>
    <p:sldId id="1052" r:id="rId38"/>
    <p:sldId id="1028" r:id="rId39"/>
    <p:sldId id="1033" r:id="rId40"/>
    <p:sldId id="1053" r:id="rId41"/>
    <p:sldId id="1034" r:id="rId42"/>
    <p:sldId id="1035" r:id="rId43"/>
    <p:sldId id="1036" r:id="rId44"/>
    <p:sldId id="1037" r:id="rId45"/>
    <p:sldId id="1038" r:id="rId46"/>
    <p:sldId id="1055" r:id="rId47"/>
    <p:sldId id="1039" r:id="rId48"/>
    <p:sldId id="941" r:id="rId49"/>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0066FF"/>
    <a:srgbClr val="FF3300"/>
    <a:srgbClr val="FF0000"/>
    <a:srgbClr val="66FFFF"/>
    <a:srgbClr val="CC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0994" autoAdjust="0"/>
  </p:normalViewPr>
  <p:slideViewPr>
    <p:cSldViewPr>
      <p:cViewPr varScale="1">
        <p:scale>
          <a:sx n="68" d="100"/>
          <a:sy n="68" d="100"/>
        </p:scale>
        <p:origin x="1644" y="4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3/19/2015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3/19/2015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987996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210848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238974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32104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buFont typeface="Wingdings" pitchFamily="2" charset="2"/>
              <a:buNone/>
            </a:pPr>
            <a:r>
              <a:rPr lang="en-US" sz="1200" b="0" smtClean="0">
                <a:solidFill>
                  <a:schemeClr val="tx1">
                    <a:lumMod val="95000"/>
                    <a:lumOff val="5000"/>
                  </a:schemeClr>
                </a:solidFill>
              </a:rPr>
              <a:t>String arrs[3]; 		</a:t>
            </a:r>
            <a:r>
              <a:rPr lang="en-US" sz="1200" b="0" smtClean="0">
                <a:solidFill>
                  <a:srgbClr val="FF3300"/>
                </a:solidFill>
              </a:rPr>
              <a:t>// Error</a:t>
            </a:r>
          </a:p>
          <a:p>
            <a:pPr marL="342900" indent="-342900">
              <a:spcBef>
                <a:spcPct val="20000"/>
              </a:spcBef>
              <a:buFont typeface="Wingdings" pitchFamily="2" charset="2"/>
              <a:buNone/>
            </a:pPr>
            <a:r>
              <a:rPr lang="en-US" sz="1200" b="0" smtClean="0">
                <a:solidFill>
                  <a:schemeClr val="tx1">
                    <a:lumMod val="95000"/>
                    <a:lumOff val="5000"/>
                  </a:schemeClr>
                </a:solidFill>
              </a:rPr>
              <a:t>Diem arrd[5];		</a:t>
            </a:r>
            <a:r>
              <a:rPr lang="en-US" sz="1200" b="0" smtClean="0">
                <a:solidFill>
                  <a:srgbClr val="FF3300"/>
                </a:solidFill>
              </a:rPr>
              <a:t>// Error</a:t>
            </a:r>
          </a:p>
          <a:p>
            <a:pPr marL="342900" indent="-342900">
              <a:spcBef>
                <a:spcPct val="20000"/>
              </a:spcBef>
              <a:buFont typeface="Wingdings" pitchFamily="2" charset="2"/>
              <a:buNone/>
            </a:pPr>
            <a:r>
              <a:rPr lang="en-US" sz="1200" b="0" smtClean="0">
                <a:solidFill>
                  <a:schemeClr val="tx1">
                    <a:lumMod val="95000"/>
                    <a:lumOff val="5000"/>
                  </a:schemeClr>
                </a:solidFill>
              </a:rPr>
              <a:t>SinhVien arrsv[7];		</a:t>
            </a:r>
            <a:r>
              <a:rPr lang="en-US" sz="1200" b="0" smtClean="0">
                <a:solidFill>
                  <a:srgbClr val="FF3300"/>
                </a:solidFill>
              </a:rPr>
              <a:t>// Error</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533363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978836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261672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lnSpc>
                <a:spcPct val="120000"/>
              </a:lnSpc>
              <a:spcBef>
                <a:spcPct val="20000"/>
              </a:spcBef>
              <a:buFont typeface="Wingdings" pitchFamily="2" charset="2"/>
              <a:buNone/>
            </a:pPr>
            <a:r>
              <a:rPr lang="en-US" sz="1200" b="0" smtClean="0">
                <a:solidFill>
                  <a:schemeClr val="tx1">
                    <a:lumMod val="95000"/>
                    <a:lumOff val="5000"/>
                  </a:schemeClr>
                </a:solidFill>
              </a:rPr>
              <a:t>String as[3]; // Ok: Ca ba phan tu deu la chuoi rong</a:t>
            </a:r>
          </a:p>
          <a:p>
            <a:pPr marL="342900" indent="-342900">
              <a:lnSpc>
                <a:spcPct val="120000"/>
              </a:lnSpc>
              <a:spcBef>
                <a:spcPct val="20000"/>
              </a:spcBef>
              <a:buFont typeface="Wingdings" pitchFamily="2" charset="2"/>
              <a:buNone/>
            </a:pPr>
            <a:r>
              <a:rPr lang="en-US" sz="1200" b="0" smtClean="0">
                <a:solidFill>
                  <a:schemeClr val="tx1">
                    <a:lumMod val="95000"/>
                    <a:lumOff val="5000"/>
                  </a:schemeClr>
                </a:solidFill>
              </a:rPr>
              <a:t>Diem ad[5];	// Ok: ca 5 diem deu la (0,0)</a:t>
            </a:r>
          </a:p>
          <a:p>
            <a:pPr marL="342900" indent="-342900">
              <a:lnSpc>
                <a:spcPct val="120000"/>
              </a:lnSpc>
              <a:spcBef>
                <a:spcPct val="20000"/>
              </a:spcBef>
              <a:buFont typeface="Wingdings" pitchFamily="2" charset="2"/>
              <a:buNone/>
            </a:pPr>
            <a:r>
              <a:rPr lang="en-US" sz="1200" b="0" smtClean="0">
                <a:solidFill>
                  <a:schemeClr val="tx1">
                    <a:lumMod val="95000"/>
                    <a:lumOff val="5000"/>
                  </a:schemeClr>
                </a:solidFill>
              </a:rPr>
              <a:t>SinhVien asv[7];</a:t>
            </a:r>
            <a:r>
              <a:rPr lang="en-US" sz="1200" b="0" baseline="0" smtClean="0">
                <a:solidFill>
                  <a:schemeClr val="tx1">
                    <a:lumMod val="95000"/>
                    <a:lumOff val="5000"/>
                  </a:schemeClr>
                </a:solidFill>
              </a:rPr>
              <a:t> </a:t>
            </a:r>
            <a:r>
              <a:rPr lang="en-US" sz="1200" b="0" smtClean="0">
                <a:solidFill>
                  <a:schemeClr val="tx1">
                    <a:lumMod val="95000"/>
                    <a:lumOff val="5000"/>
                  </a:schemeClr>
                </a:solidFill>
              </a:rPr>
              <a:t>// Ok: Het sai ca 7 sinh vien deu co cung hoten, maso, namsinh</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2686941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625117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1119472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String as[3]; // Ca ba phan tu deu la chuoi rong</a:t>
            </a:r>
          </a:p>
          <a:p>
            <a:r>
              <a:rPr lang="en-US" smtClean="0"/>
              <a:t>Diem ad[5];	// ca 5 diem deu la (0,0)</a:t>
            </a:r>
          </a:p>
          <a:p>
            <a:r>
              <a:rPr lang="en-US" smtClean="0"/>
              <a:t>SinhVien asv[7];// Ca 7 sinh vien deu co cung hoten, maso, namsinh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78191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339041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Phép toán </a:t>
            </a:r>
            <a:r>
              <a:rPr lang="vi-VN" sz="1200" smtClean="0">
                <a:solidFill>
                  <a:srgbClr val="0000FF"/>
                </a:solidFill>
                <a:latin typeface="Arial" pitchFamily="34" charset="0"/>
                <a:cs typeface="Arial" pitchFamily="34" charset="0"/>
              </a:rPr>
              <a:t>new</a:t>
            </a:r>
            <a:r>
              <a:rPr lang="vi-VN" sz="1200" smtClean="0">
                <a:solidFill>
                  <a:schemeClr val="tx1">
                    <a:lumMod val="95000"/>
                    <a:lumOff val="5000"/>
                  </a:schemeClr>
                </a:solidFill>
                <a:latin typeface="Arial" pitchFamily="34" charset="0"/>
                <a:cs typeface="Arial" pitchFamily="34" charset="0"/>
              </a:rPr>
              <a:t> cấp đối tượng trong vùng heap (hay vùng free store) và gọi phương thức thiết lập cho đối tượng được cấp.</a:t>
            </a:r>
            <a:endParaRPr lang="en-US" sz="1200" smtClean="0">
              <a:solidFill>
                <a:schemeClr val="tx1">
                  <a:lumMod val="95000"/>
                  <a:lumOff val="5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Dùng new và delete cũng có thể cấp nhiều đối tượng và hủy nhiều đối tượng.</a:t>
            </a:r>
            <a:endParaRPr lang="en-US"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3558849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252393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4157283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4233171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2363812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297933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2320154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784999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Hàm </a:t>
            </a:r>
            <a:r>
              <a:rPr lang="en-US" smtClean="0">
                <a:solidFill>
                  <a:srgbClr val="FF0303"/>
                </a:solidFill>
                <a:latin typeface="Arial" pitchFamily="34" charset="0"/>
                <a:cs typeface="Arial" pitchFamily="34" charset="0"/>
              </a:rPr>
              <a:t>nhân</a:t>
            </a:r>
            <a:r>
              <a:rPr lang="en-US"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Vector</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Matrix</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tự do</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301088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01684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363318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363412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1431306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584596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2790529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3160573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3748048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250805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7146123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1700008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Các thuộc tính dữ liệu phải </a:t>
            </a:r>
            <a:r>
              <a:rPr lang="en-US" u="sng" smtClean="0">
                <a:solidFill>
                  <a:srgbClr val="0000FF"/>
                </a:solidFill>
              </a:rPr>
              <a:t>vừa đủ</a:t>
            </a:r>
            <a:r>
              <a:rPr lang="en-US" smtClean="0"/>
              <a:t> để mô tả khái niệm, không dư, không thiếu.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3073871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668712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1526661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Nên khai báo hằng đối với:</a:t>
            </a:r>
          </a:p>
          <a:p>
            <a:pPr lvl="1" eaLnBrk="1" hangingPunct="1">
              <a:buFontTx/>
              <a:buChar char="-"/>
            </a:pPr>
            <a:r>
              <a:rPr lang="en-US" sz="1300" smtClean="0"/>
              <a:t>Các đối tượng mà ta không định sửa đổi. Ví dụ: </a:t>
            </a:r>
            <a:r>
              <a:rPr lang="en-US" sz="1400" b="1" smtClean="0"/>
              <a:t>const </a:t>
            </a:r>
            <a:r>
              <a:rPr lang="en-US" sz="1400" smtClean="0"/>
              <a:t>double PI = 3.14;</a:t>
            </a:r>
          </a:p>
          <a:p>
            <a:pPr lvl="1" eaLnBrk="1" hangingPunct="1">
              <a:buFontTx/>
              <a:buChar char="-"/>
            </a:pPr>
            <a:r>
              <a:rPr lang="en-US" sz="1300" smtClean="0"/>
              <a:t>Các tham số của hàm mà ta không định cho hàm đó sửa đổi: </a:t>
            </a:r>
            <a:r>
              <a:rPr lang="en-US" sz="1400" smtClean="0"/>
              <a:t>void printHeight(</a:t>
            </a:r>
            <a:r>
              <a:rPr lang="en-US" sz="1400" b="1" smtClean="0"/>
              <a:t>const </a:t>
            </a:r>
            <a:r>
              <a:rPr lang="en-US" sz="1400" smtClean="0"/>
              <a:t>LargeObj &amp;LO){ cout &lt;&lt; LO.height; }</a:t>
            </a:r>
          </a:p>
          <a:p>
            <a:pPr lvl="1" eaLnBrk="1" hangingPunct="1">
              <a:buFontTx/>
              <a:buChar char="-"/>
            </a:pPr>
            <a:r>
              <a:rPr lang="en-US" sz="1300" smtClean="0"/>
              <a:t>Các hàm thành viên không thay đổi đối tượng chủ: </a:t>
            </a:r>
            <a:r>
              <a:rPr lang="en-US" sz="1400" smtClean="0"/>
              <a:t>int Date::getDay() </a:t>
            </a:r>
            <a:r>
              <a:rPr lang="en-US" sz="1400" b="1" smtClean="0"/>
              <a:t>const </a:t>
            </a:r>
            <a:r>
              <a:rPr lang="en-US" sz="1400" smtClean="0"/>
              <a:t>{ return day;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3028162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20249426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Dữ liệu thành phần nên được kết hợp thay vì phân rã</a:t>
            </a:r>
            <a:endParaRPr lang="en-US"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4255033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z="1200" smtClean="0"/>
              <a:t>phương thức thiết lập sao chép – copy constructor</a:t>
            </a:r>
          </a:p>
          <a:p>
            <a:pPr eaLnBrk="1" hangingPunct="1">
              <a:buFontTx/>
              <a:buChar char="-"/>
            </a:pPr>
            <a:r>
              <a:rPr lang="en-US" sz="1200" smtClean="0"/>
              <a:t>phương thức hủy bỏ - destructor</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2210225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z="1200" smtClean="0"/>
              <a:t>phương thức thiết lập sao chép – copy constructor</a:t>
            </a:r>
          </a:p>
          <a:p>
            <a:pPr eaLnBrk="1" hangingPunct="1">
              <a:buFontTx/>
              <a:buChar char="-"/>
            </a:pPr>
            <a:r>
              <a:rPr lang="en-US" sz="1200" smtClean="0"/>
              <a:t>phương thức hủy bỏ - destructor</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6887404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425058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703262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solidFill>
                <a:srgbClr val="0000FF"/>
              </a:solidFill>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2479595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Đoạn chương trình trên đúng hay sai? </a:t>
            </a:r>
            <a:r>
              <a:rPr lang="en-US" smtClean="0">
                <a:sym typeface="Wingdings" pitchFamily="2" charset="2"/>
              </a:rPr>
              <a:t> Đúng</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450247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038109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71421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19/03/2015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19/03/2015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19/03/2015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19/03/2015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19/03/2015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19/03/2015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19/03/2015</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19/03/2015</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19/03/2015</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19/03/2015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19/03/2015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19/03/2015</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b="1" dirty="0" smtClean="0"/>
              <a:t>KHỞI TẠO ĐỐI TƯỢNG HÀM BẠN VÀ LỚP BẠN</a:t>
            </a:r>
            <a:endParaRPr lang="es-ES"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Khi một mảng được tạo ra</a:t>
            </a:r>
            <a:r>
              <a:rPr lang="en-US" sz="2800" smtClean="0">
                <a:latin typeface="Arial" pitchFamily="34" charset="0"/>
                <a:cs typeface="Arial" pitchFamily="34" charset="0"/>
              </a:rPr>
              <a:t> </a:t>
            </a:r>
            <a:r>
              <a:rPr lang="en-US" sz="2800" smtClean="0">
                <a:latin typeface="Arial" pitchFamily="34" charset="0"/>
                <a:cs typeface="Arial" pitchFamily="34" charset="0"/>
                <a:sym typeface="Wingdings" pitchFamily="2" charset="2"/>
              </a:rPr>
              <a:t>các phần tử của nó cũng được tạo ra </a:t>
            </a:r>
            <a:r>
              <a:rPr lang="en-US" sz="2800" smtClean="0">
                <a:solidFill>
                  <a:srgbClr val="0000FF"/>
                </a:solidFill>
                <a:latin typeface="Arial" pitchFamily="34" charset="0"/>
                <a:cs typeface="Arial" pitchFamily="34" charset="0"/>
                <a:sym typeface="Wingdings" pitchFamily="2" charset="2"/>
              </a:rPr>
              <a:t>phương thức thiết lập sẽ được gọi cho từng phần tử</a:t>
            </a:r>
            <a:r>
              <a:rPr lang="en-US" sz="2800" smtClean="0">
                <a:latin typeface="Arial" pitchFamily="34" charset="0"/>
                <a:cs typeface="Arial" pitchFamily="34" charset="0"/>
                <a:sym typeface="Wingdings" pitchFamily="2" charset="2"/>
              </a:rPr>
              <a:t>.</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sym typeface="Wingdings" pitchFamily="2" charset="2"/>
              </a:rPr>
              <a:t>Vì không thể cung cấp tham số khởi động cho tất cả các phần tử của mảng khi khai báo mảng, mỗi đối tượng trong mảng phải có </a:t>
            </a:r>
            <a:r>
              <a:rPr lang="en-US" sz="2800" smtClean="0">
                <a:solidFill>
                  <a:srgbClr val="FF3300"/>
                </a:solidFill>
                <a:latin typeface="Arial" pitchFamily="34" charset="0"/>
                <a:cs typeface="Arial" pitchFamily="34" charset="0"/>
                <a:sym typeface="Wingdings" pitchFamily="2" charset="2"/>
              </a:rPr>
              <a:t>khả năng tự khởi động</a:t>
            </a:r>
            <a:r>
              <a:rPr lang="en-US" sz="2800" smtClean="0">
                <a:latin typeface="Arial" pitchFamily="34" charset="0"/>
                <a:cs typeface="Arial" pitchFamily="34" charset="0"/>
                <a:sym typeface="Wingdings" pitchFamily="2" charset="2"/>
              </a:rPr>
              <a:t>, nghĩa là có thể thiết lập không cần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114619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Đối tượng có khả năng tự khởi động trong </a:t>
            </a:r>
            <a:r>
              <a:rPr lang="en-US" smtClean="0">
                <a:solidFill>
                  <a:srgbClr val="FF3300"/>
                </a:solidFill>
                <a:latin typeface="Arial" pitchFamily="34" charset="0"/>
                <a:cs typeface="Arial" pitchFamily="34" charset="0"/>
              </a:rPr>
              <a:t>những </a:t>
            </a:r>
            <a:r>
              <a:rPr lang="vi-VN" smtClean="0">
                <a:solidFill>
                  <a:srgbClr val="FF3300"/>
                </a:solidFill>
                <a:latin typeface="Arial" pitchFamily="34" charset="0"/>
                <a:cs typeface="Arial" pitchFamily="34" charset="0"/>
              </a:rPr>
              <a:t>trường hợp </a:t>
            </a:r>
            <a:r>
              <a:rPr lang="en-US" smtClean="0">
                <a:solidFill>
                  <a:srgbClr val="FF3300"/>
                </a:solidFill>
                <a:latin typeface="Arial" pitchFamily="34" charset="0"/>
                <a:cs typeface="Arial" pitchFamily="34" charset="0"/>
              </a:rPr>
              <a:t>nào?</a:t>
            </a:r>
            <a:endParaRPr lang="vi-VN" smtClean="0">
              <a:solidFill>
                <a:srgbClr val="FF3300"/>
              </a:solidFill>
              <a:latin typeface="Arial" pitchFamily="34" charset="0"/>
              <a:cs typeface="Arial" pitchFamily="34" charset="0"/>
            </a:endParaRPr>
          </a:p>
          <a:p>
            <a:pPr marL="971550" lvl="1" indent="-514350" algn="just">
              <a:lnSpc>
                <a:spcPct val="130000"/>
              </a:lnSpc>
              <a:spcBef>
                <a:spcPts val="300"/>
              </a:spcBef>
              <a:spcAft>
                <a:spcPts val="300"/>
              </a:spcAft>
              <a:buFont typeface="+mj-lt"/>
              <a:buAutoNum type="arabicPeriod"/>
            </a:pPr>
            <a:r>
              <a:rPr lang="vi-VN" sz="3200" smtClean="0">
                <a:solidFill>
                  <a:schemeClr val="tx1">
                    <a:lumMod val="95000"/>
                    <a:lumOff val="5000"/>
                  </a:schemeClr>
                </a:solidFill>
                <a:latin typeface="Arial" pitchFamily="34" charset="0"/>
                <a:cs typeface="Arial" pitchFamily="34" charset="0"/>
              </a:rPr>
              <a:t>Lớp không có phương thức thiết lập</a:t>
            </a:r>
          </a:p>
          <a:p>
            <a:pPr marL="971550" lvl="1" indent="-514350" algn="just">
              <a:lnSpc>
                <a:spcPct val="130000"/>
              </a:lnSpc>
              <a:spcBef>
                <a:spcPts val="300"/>
              </a:spcBef>
              <a:spcAft>
                <a:spcPts val="300"/>
              </a:spcAft>
              <a:buFont typeface="+mj-lt"/>
              <a:buAutoNum type="arabicPeriod"/>
            </a:pPr>
            <a:r>
              <a:rPr lang="vi-VN" sz="3200" smtClean="0">
                <a:solidFill>
                  <a:schemeClr val="tx1">
                    <a:lumMod val="95000"/>
                    <a:lumOff val="5000"/>
                  </a:schemeClr>
                </a:solidFill>
                <a:latin typeface="Arial" pitchFamily="34" charset="0"/>
                <a:cs typeface="Arial" pitchFamily="34" charset="0"/>
              </a:rPr>
              <a:t>Lớp có phương thức thiết lập không tham số</a:t>
            </a:r>
          </a:p>
          <a:p>
            <a:pPr marL="971550" lvl="1" indent="-514350" algn="just">
              <a:lnSpc>
                <a:spcPct val="130000"/>
              </a:lnSpc>
              <a:spcBef>
                <a:spcPts val="300"/>
              </a:spcBef>
              <a:spcAft>
                <a:spcPts val="300"/>
              </a:spcAft>
              <a:buFont typeface="+mj-lt"/>
              <a:buAutoNum type="arabicPeriod"/>
            </a:pPr>
            <a:r>
              <a:rPr lang="vi-VN" sz="3200" smtClean="0">
                <a:solidFill>
                  <a:schemeClr val="tx1">
                    <a:lumMod val="95000"/>
                    <a:lumOff val="5000"/>
                  </a:schemeClr>
                </a:solidFill>
                <a:latin typeface="Arial" pitchFamily="34" charset="0"/>
                <a:cs typeface="Arial" pitchFamily="34" charset="0"/>
              </a:rPr>
              <a:t>Lớp có phương thức thiết lập mà mọi tham số đều có giá trị mặc nhiên</a:t>
            </a:r>
            <a:endParaRPr lang="en-US" sz="32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Diem</a:t>
            </a:r>
          </a:p>
          <a:p>
            <a:pPr marL="342900" indent="-342900">
              <a:lnSpc>
                <a:spcPct val="120000"/>
              </a:lnSpc>
              <a:spcBef>
                <a:spcPts val="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x,y;</a:t>
            </a:r>
          </a:p>
          <a:p>
            <a:pPr marL="342900" indent="-342900">
              <a:lnSpc>
                <a:spcPct val="120000"/>
              </a:lnSpc>
              <a:spcBef>
                <a:spcPct val="20000"/>
              </a:spcBef>
              <a:buFont typeface="Wingdings" pitchFamily="2" charset="2"/>
              <a:buNone/>
            </a:pPr>
            <a:r>
              <a:rPr lang="en-US" sz="2400" b="0" smtClean="0">
                <a:solidFill>
                  <a:srgbClr val="0000FF"/>
                </a:solidFill>
              </a:rPr>
              <a:t>	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 </a:t>
            </a:r>
            <a:r>
              <a:rPr lang="en-US" sz="2400" b="0" smtClean="0">
                <a:solidFill>
                  <a:srgbClr val="FF3300"/>
                </a:solidFill>
              </a:rPr>
              <a:t>x(xx), y(yy)</a:t>
            </a: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a:t>
            </a:r>
            <a:r>
              <a:rPr lang="en-US" sz="2400" b="0" smtClean="0">
                <a:solidFill>
                  <a:schemeClr val="tx1">
                    <a:lumMod val="95000"/>
                    <a:lumOff val="5000"/>
                  </a:schemeClr>
                </a:solidFill>
              </a:rPr>
              <a:t> Set(</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x = xx, y = yy;</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String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char</a:t>
            </a:r>
            <a:r>
              <a:rPr lang="en-US" sz="2400" b="0" smtClean="0">
                <a:solidFill>
                  <a:schemeClr val="tx1">
                    <a:lumMod val="95000"/>
                    <a:lumOff val="5000"/>
                  </a:schemeClr>
                </a:solidFill>
              </a:rPr>
              <a:t> *p;</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char</a:t>
            </a:r>
            <a:r>
              <a:rPr lang="en-US" sz="2400" b="0" smtClean="0">
                <a:solidFill>
                  <a:schemeClr val="tx1">
                    <a:lumMod val="95000"/>
                    <a:lumOff val="5000"/>
                  </a:schemeClr>
                </a:solidFill>
              </a:rPr>
              <a:t> *s) { p = strdup(s);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const</a:t>
            </a:r>
            <a:r>
              <a:rPr lang="en-US" sz="2400" b="0" smtClean="0">
                <a:solidFill>
                  <a:schemeClr val="tx1">
                    <a:lumMod val="95000"/>
                    <a:lumOff val="5000"/>
                  </a:schemeClr>
                </a:solidFill>
              </a:rPr>
              <a:t> String &amp;s) { p = strdup(s.p);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cout &lt;&lt; "delete "&lt;&lt; (void *)p &lt;&lt; "\n";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delete</a:t>
            </a:r>
            <a:r>
              <a:rPr lang="en-US" sz="2400" b="0" smtClean="0">
                <a:solidFill>
                  <a:schemeClr val="tx1">
                    <a:lumMod val="95000"/>
                    <a:lumOff val="5000"/>
                  </a:schemeClr>
                </a:solidFill>
              </a:rPr>
              <a:t> [] p;</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SinhVien{</a:t>
            </a:r>
          </a:p>
          <a:p>
            <a:pPr marL="342900" indent="-342900">
              <a:spcBef>
                <a:spcPct val="20000"/>
              </a:spcBef>
              <a:buFont typeface="Wingdings" pitchFamily="2" charset="2"/>
              <a:buNone/>
            </a:pPr>
            <a:r>
              <a:rPr lang="en-US" sz="2400" b="0" smtClean="0">
                <a:solidFill>
                  <a:schemeClr val="tx1">
                    <a:lumMod val="95000"/>
                    <a:lumOff val="5000"/>
                  </a:schemeClr>
                </a:solidFill>
              </a:rPr>
              <a:t>	String MaSo;</a:t>
            </a:r>
          </a:p>
          <a:p>
            <a:pPr marL="342900" indent="-342900">
              <a:spcBef>
                <a:spcPct val="20000"/>
              </a:spcBef>
              <a:buFont typeface="Wingdings" pitchFamily="2" charset="2"/>
              <a:buNone/>
            </a:pPr>
            <a:r>
              <a:rPr lang="en-US" sz="2400" b="0" smtClean="0">
                <a:solidFill>
                  <a:schemeClr val="tx1">
                    <a:lumMod val="95000"/>
                    <a:lumOff val="5000"/>
                  </a:schemeClr>
                </a:solidFill>
              </a:rPr>
              <a:t>	String HoTen;</a:t>
            </a:r>
          </a:p>
          <a:p>
            <a:pPr marL="342900" indent="-342900">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a:t>
            </a:r>
            <a:r>
              <a:rPr lang="en-US" sz="2400" b="0" smtClean="0">
                <a:solidFill>
                  <a:schemeClr val="tx1">
                    <a:lumMod val="95000"/>
                    <a:lumOff val="5000"/>
                  </a:schemeClr>
                </a:solidFill>
              </a:rPr>
              <a:t> NamSinh;</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	SinhVien(</a:t>
            </a:r>
            <a:r>
              <a:rPr lang="en-US" sz="2400" b="0" smtClean="0">
                <a:solidFill>
                  <a:srgbClr val="0000FF"/>
                </a:solidFill>
              </a:rPr>
              <a:t>char</a:t>
            </a:r>
            <a:r>
              <a:rPr lang="en-US" sz="2400" b="0" smtClean="0">
                <a:solidFill>
                  <a:schemeClr val="tx1">
                    <a:lumMod val="95000"/>
                    <a:lumOff val="5000"/>
                  </a:schemeClr>
                </a:solidFill>
              </a:rPr>
              <a:t> *ht, </a:t>
            </a:r>
            <a:r>
              <a:rPr lang="en-US" sz="2400" b="0" smtClean="0">
                <a:solidFill>
                  <a:srgbClr val="0000FF"/>
                </a:solidFill>
              </a:rPr>
              <a:t>char</a:t>
            </a:r>
            <a:r>
              <a:rPr lang="en-US" sz="2400" b="0" smtClean="0">
                <a:solidFill>
                  <a:schemeClr val="tx1">
                    <a:lumMod val="95000"/>
                    <a:lumOff val="5000"/>
                  </a:schemeClr>
                </a:solidFill>
              </a:rPr>
              <a:t> *ms, </a:t>
            </a:r>
            <a:r>
              <a:rPr lang="en-US" sz="2400" b="0" smtClean="0">
                <a:solidFill>
                  <a:srgbClr val="0000FF"/>
                </a:solidFill>
              </a:rPr>
              <a:t>int</a:t>
            </a:r>
            <a:r>
              <a:rPr lang="en-US" sz="2400" b="0" smtClean="0">
                <a:solidFill>
                  <a:schemeClr val="tx1">
                    <a:lumMod val="95000"/>
                    <a:lumOff val="5000"/>
                  </a:schemeClr>
                </a:solidFill>
              </a:rPr>
              <a:t> ns) : HoTen(ht), MaSo(ms), NamSinh(ns){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rgbClr val="FF3300"/>
                </a:solidFill>
              </a:rPr>
              <a:t>String arrs[3];</a:t>
            </a:r>
          </a:p>
          <a:p>
            <a:pPr marL="342900" indent="-342900">
              <a:spcBef>
                <a:spcPct val="20000"/>
              </a:spcBef>
              <a:buFont typeface="Wingdings" pitchFamily="2" charset="2"/>
              <a:buNone/>
            </a:pPr>
            <a:r>
              <a:rPr lang="en-US" sz="2400" b="0" smtClean="0">
                <a:solidFill>
                  <a:srgbClr val="FF3300"/>
                </a:solidFill>
              </a:rPr>
              <a:t>Diem arrd[5];</a:t>
            </a:r>
          </a:p>
          <a:p>
            <a:pPr marL="342900" indent="-342900">
              <a:spcBef>
                <a:spcPct val="20000"/>
              </a:spcBef>
              <a:buFont typeface="Wingdings" pitchFamily="2" charset="2"/>
              <a:buNone/>
            </a:pPr>
            <a:r>
              <a:rPr lang="en-US" sz="2400" b="0" smtClean="0">
                <a:solidFill>
                  <a:srgbClr val="FF3300"/>
                </a:solidFill>
              </a:rPr>
              <a:t>SinhVien arrsv[7];</a:t>
            </a:r>
            <a:endParaRPr lang="en-US" sz="2400" b="0">
              <a:solidFill>
                <a:srgbClr val="FF3300"/>
              </a:solidFill>
            </a:endParaRPr>
          </a:p>
        </p:txBody>
      </p:sp>
      <p:sp>
        <p:nvSpPr>
          <p:cNvPr id="7" name="Oval Callout 6"/>
          <p:cNvSpPr/>
          <p:nvPr/>
        </p:nvSpPr>
        <p:spPr>
          <a:xfrm>
            <a:off x="5835868" y="5318234"/>
            <a:ext cx="1295400" cy="762000"/>
          </a:xfrm>
          <a:prstGeom prst="wedgeEllipseCallout">
            <a:avLst>
              <a:gd name="adj1" fmla="val -239981"/>
              <a:gd name="adj2" fmla="val 112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solidFill>
                  <a:srgbClr val="FF0000"/>
                </a:solidFill>
                <a:latin typeface="Times New Roman" pitchFamily="18" charset="0"/>
                <a:cs typeface="Times New Roman" pitchFamily="18" charset="0"/>
              </a:rPr>
              <a:t>?</a:t>
            </a:r>
            <a:endParaRPr lang="en-US" sz="3600">
              <a:solidFill>
                <a:srgbClr val="FF0000"/>
              </a:solidFill>
              <a:latin typeface="Times New Roman" pitchFamily="18" charset="0"/>
              <a:cs typeface="Times New Roman" pitchFamily="18" charset="0"/>
            </a:endParaRPr>
          </a:p>
        </p:txBody>
      </p:sp>
      <p:sp>
        <p:nvSpPr>
          <p:cNvPr id="3" name="Right Brace 2"/>
          <p:cNvSpPr/>
          <p:nvPr/>
        </p:nvSpPr>
        <p:spPr>
          <a:xfrm>
            <a:off x="2835166" y="5121166"/>
            <a:ext cx="533400" cy="1219200"/>
          </a:xfrm>
          <a:prstGeom prst="rightBrace">
            <a:avLst>
              <a:gd name="adj1" fmla="val 8333"/>
              <a:gd name="adj2" fmla="val 48707"/>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với tham số có giá trị mặc nhiên</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Diem</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x,y;</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a:t>
            </a:r>
            <a:r>
              <a:rPr lang="en-US" sz="2400" b="0" smtClean="0">
                <a:solidFill>
                  <a:srgbClr val="0000FF"/>
                </a:solidFill>
              </a:rPr>
              <a:t>double</a:t>
            </a:r>
            <a:r>
              <a:rPr lang="en-US" sz="2400" b="0" smtClean="0">
                <a:solidFill>
                  <a:schemeClr val="tx1">
                    <a:lumMod val="95000"/>
                    <a:lumOff val="5000"/>
                  </a:schemeClr>
                </a:solidFill>
              </a:rPr>
              <a:t> xx = 0, </a:t>
            </a:r>
            <a:r>
              <a:rPr lang="en-US" sz="2400" b="0" smtClean="0">
                <a:solidFill>
                  <a:srgbClr val="0000FF"/>
                </a:solidFill>
              </a:rPr>
              <a:t>double</a:t>
            </a:r>
            <a:r>
              <a:rPr lang="en-US" sz="2400" b="0" smtClean="0">
                <a:solidFill>
                  <a:schemeClr val="tx1">
                    <a:lumMod val="95000"/>
                    <a:lumOff val="5000"/>
                  </a:schemeClr>
                </a:solidFill>
              </a:rPr>
              <a:t> yy = 0) </a:t>
            </a:r>
            <a:r>
              <a:rPr lang="en-US" sz="2400" b="0" smtClean="0">
                <a:solidFill>
                  <a:srgbClr val="FF3300"/>
                </a:solidFill>
              </a:rPr>
              <a:t>: x(xx), y(yy)</a:t>
            </a: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a:t>
            </a:r>
            <a:r>
              <a:rPr lang="en-US" sz="2400" b="0" smtClean="0">
                <a:solidFill>
                  <a:schemeClr val="tx1">
                    <a:lumMod val="95000"/>
                    <a:lumOff val="5000"/>
                  </a:schemeClr>
                </a:solidFill>
              </a:rPr>
              <a:t> Set(</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x = xx, y = yy;</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với tham số có giá trị mặc nhiên</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String{</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char </a:t>
            </a:r>
            <a:r>
              <a:rPr lang="en-US" sz="2400" b="0" smtClean="0">
                <a:solidFill>
                  <a:schemeClr val="tx1">
                    <a:lumMod val="95000"/>
                    <a:lumOff val="5000"/>
                  </a:schemeClr>
                </a:solidFill>
              </a:rPr>
              <a:t>*p;</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char</a:t>
            </a:r>
            <a:r>
              <a:rPr lang="en-US" sz="2400" b="0" smtClean="0">
                <a:solidFill>
                  <a:schemeClr val="tx1">
                    <a:lumMod val="95000"/>
                    <a:lumOff val="5000"/>
                  </a:schemeClr>
                </a:solidFill>
              </a:rPr>
              <a:t> *s = "") { p = strdup(s);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const </a:t>
            </a:r>
            <a:r>
              <a:rPr lang="en-US" sz="2400" b="0" smtClean="0">
                <a:solidFill>
                  <a:schemeClr val="tx1">
                    <a:lumMod val="95000"/>
                    <a:lumOff val="5000"/>
                  </a:schemeClr>
                </a:solidFill>
              </a:rPr>
              <a:t>String &amp;s) { p = strdup(s.p);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cout &lt;&lt; "delete "&lt;&lt; (void *)p &lt;&lt; "\n";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delete</a:t>
            </a:r>
            <a:r>
              <a:rPr lang="en-US" sz="2400" b="0" smtClean="0">
                <a:solidFill>
                  <a:schemeClr val="tx1">
                    <a:lumMod val="95000"/>
                    <a:lumOff val="5000"/>
                  </a:schemeClr>
                </a:solidFill>
              </a:rPr>
              <a:t> [] p;</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với tham số có giá trị mặc nhiên</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SinhVien{</a:t>
            </a:r>
          </a:p>
          <a:p>
            <a:pPr marL="342900" indent="-342900">
              <a:spcBef>
                <a:spcPct val="20000"/>
              </a:spcBef>
              <a:buFont typeface="Wingdings" pitchFamily="2" charset="2"/>
              <a:buNone/>
            </a:pPr>
            <a:r>
              <a:rPr lang="en-US" sz="2400" b="0" smtClean="0">
                <a:solidFill>
                  <a:schemeClr val="tx1">
                    <a:lumMod val="95000"/>
                    <a:lumOff val="5000"/>
                  </a:schemeClr>
                </a:solidFill>
              </a:rPr>
              <a:t>	String MaSo, HoTen;</a:t>
            </a:r>
          </a:p>
          <a:p>
            <a:pPr marL="342900" indent="-342900">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a:t>
            </a:r>
            <a:r>
              <a:rPr lang="en-US" sz="2400" b="0" smtClean="0">
                <a:solidFill>
                  <a:schemeClr val="tx1">
                    <a:lumMod val="95000"/>
                    <a:lumOff val="5000"/>
                  </a:schemeClr>
                </a:solidFill>
              </a:rPr>
              <a:t> NamSinh;</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	SinhVien(</a:t>
            </a:r>
            <a:r>
              <a:rPr lang="en-US" sz="2400" b="0" smtClean="0">
                <a:solidFill>
                  <a:srgbClr val="0000FF"/>
                </a:solidFill>
              </a:rPr>
              <a:t>char</a:t>
            </a:r>
            <a:r>
              <a:rPr lang="en-US" sz="2400" b="0" smtClean="0">
                <a:solidFill>
                  <a:schemeClr val="tx1">
                    <a:lumMod val="95000"/>
                    <a:lumOff val="5000"/>
                  </a:schemeClr>
                </a:solidFill>
              </a:rPr>
              <a:t> *ht=“Nguyen Van A”, </a:t>
            </a:r>
            <a:r>
              <a:rPr lang="en-US" sz="2400" b="0" smtClean="0">
                <a:solidFill>
                  <a:srgbClr val="0000FF"/>
                </a:solidFill>
              </a:rPr>
              <a:t>char</a:t>
            </a:r>
            <a:r>
              <a:rPr lang="en-US" sz="2400" b="0" smtClean="0">
                <a:solidFill>
                  <a:schemeClr val="tx1">
                    <a:lumMod val="95000"/>
                    <a:lumOff val="5000"/>
                  </a:schemeClr>
                </a:solidFill>
              </a:rPr>
              <a:t> *ms=“19920014”, </a:t>
            </a:r>
            <a:r>
              <a:rPr lang="en-US" sz="2400" b="0" smtClean="0">
                <a:solidFill>
                  <a:srgbClr val="0000FF"/>
                </a:solidFill>
              </a:rPr>
              <a:t>int</a:t>
            </a:r>
            <a:r>
              <a:rPr lang="en-US" sz="2400" b="0" smtClean="0">
                <a:solidFill>
                  <a:schemeClr val="tx1">
                    <a:lumMod val="95000"/>
                    <a:lumOff val="5000"/>
                  </a:schemeClr>
                </a:solidFill>
              </a:rPr>
              <a:t> ns = 1982) : HoTen(ht), MaSo(ms), NamSinh(ns)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String as[3];</a:t>
            </a:r>
          </a:p>
          <a:p>
            <a:pPr marL="342900" indent="-342900">
              <a:spcBef>
                <a:spcPct val="20000"/>
              </a:spcBef>
              <a:buFont typeface="Wingdings" pitchFamily="2" charset="2"/>
              <a:buNone/>
            </a:pPr>
            <a:r>
              <a:rPr lang="en-US" sz="2400" b="0" smtClean="0">
                <a:solidFill>
                  <a:schemeClr val="tx1">
                    <a:lumMod val="95000"/>
                    <a:lumOff val="5000"/>
                  </a:schemeClr>
                </a:solidFill>
              </a:rPr>
              <a:t>Diem ad[5];</a:t>
            </a:r>
          </a:p>
          <a:p>
            <a:pPr marL="342900" indent="-342900">
              <a:spcBef>
                <a:spcPct val="20000"/>
              </a:spcBef>
              <a:buFont typeface="Wingdings" pitchFamily="2" charset="2"/>
              <a:buNone/>
            </a:pPr>
            <a:r>
              <a:rPr lang="en-US" sz="2400" b="0" smtClean="0">
                <a:solidFill>
                  <a:schemeClr val="tx1">
                    <a:lumMod val="95000"/>
                    <a:lumOff val="5000"/>
                  </a:schemeClr>
                </a:solidFill>
              </a:rPr>
              <a:t>SinhVien asv[7];</a:t>
            </a:r>
          </a:p>
        </p:txBody>
      </p:sp>
      <p:sp>
        <p:nvSpPr>
          <p:cNvPr id="7" name="AutoShape 6"/>
          <p:cNvSpPr>
            <a:spLocks noChangeArrowheads="1"/>
          </p:cNvSpPr>
          <p:nvPr/>
        </p:nvSpPr>
        <p:spPr bwMode="auto">
          <a:xfrm>
            <a:off x="4547038" y="4572000"/>
            <a:ext cx="2362200" cy="1828800"/>
          </a:xfrm>
          <a:prstGeom prst="irregularSeal1">
            <a:avLst/>
          </a:prstGeom>
          <a:solidFill>
            <a:schemeClr val="accent1"/>
          </a:solidFill>
          <a:ln w="9525">
            <a:solidFill>
              <a:schemeClr val="tx1"/>
            </a:solidFill>
            <a:miter lim="800000"/>
            <a:headEnd/>
            <a:tailEnd/>
          </a:ln>
        </p:spPr>
        <p:txBody>
          <a:bodyPr wrap="none" anchor="ctr"/>
          <a:lstStyle/>
          <a:p>
            <a:pPr algn="ctr"/>
            <a:r>
              <a:rPr lang="en-US" sz="6000" b="1" smtClean="0">
                <a:solidFill>
                  <a:srgbClr val="FF0303"/>
                </a:solidFill>
              </a:rPr>
              <a:t>?</a:t>
            </a:r>
            <a:endParaRPr lang="en-US" sz="6000" b="1">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 </a:t>
            </a:r>
            <a:br>
              <a:rPr lang="vi-VN"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không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Diem</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x,y;</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 x(xx), y(yy)</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 : x(0), y(0)</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 </a:t>
            </a:r>
            <a:br>
              <a:rPr lang="vi-VN"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không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 </a:t>
            </a:r>
            <a:r>
              <a:rPr lang="en-US" sz="2400" b="0" smtClean="0">
                <a:solidFill>
                  <a:schemeClr val="tx1">
                    <a:lumMod val="95000"/>
                    <a:lumOff val="5000"/>
                  </a:schemeClr>
                </a:solidFill>
              </a:rPr>
              <a:t>String{</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char </a:t>
            </a:r>
            <a:r>
              <a:rPr lang="en-US" sz="2400" b="0" smtClean="0">
                <a:solidFill>
                  <a:schemeClr val="tx1">
                    <a:lumMod val="95000"/>
                    <a:lumOff val="5000"/>
                  </a:schemeClr>
                </a:solidFill>
              </a:rPr>
              <a:t>*p;</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char</a:t>
            </a:r>
            <a:r>
              <a:rPr lang="en-US" sz="2400" b="0" smtClean="0">
                <a:solidFill>
                  <a:schemeClr val="tx1">
                    <a:lumMod val="95000"/>
                    <a:lumOff val="5000"/>
                  </a:schemeClr>
                </a:solidFill>
              </a:rPr>
              <a:t> *s) { p = strdup(s);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 p = strdup(“”);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cout &lt;&lt; "delete "&lt;&lt; (void *)p &lt;&lt; "\n";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delete</a:t>
            </a:r>
            <a:r>
              <a:rPr lang="en-US" sz="2400" b="0" smtClean="0">
                <a:solidFill>
                  <a:schemeClr val="tx1">
                    <a:lumMod val="95000"/>
                    <a:lumOff val="5000"/>
                  </a:schemeClr>
                </a:solidFill>
              </a:rPr>
              <a:t> [] p;</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Đối tượng là thành phần của lớp</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Đối tượng là thành phần của mảng</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Đối tượng được cấp phát động</a:t>
            </a: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smtClean="0">
                <a:solidFill>
                  <a:schemeClr val="tx1">
                    <a:lumMod val="95000"/>
                    <a:lumOff val="5000"/>
                  </a:schemeClr>
                </a:solidFill>
                <a:latin typeface="Arial" pitchFamily="34" charset="0"/>
                <a:cs typeface="Arial" pitchFamily="34" charset="0"/>
              </a:rPr>
              <a:t>Hàm bạn</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L</a:t>
            </a:r>
            <a:r>
              <a:rPr lang="vi-VN" sz="2800" smtClean="0">
                <a:solidFill>
                  <a:schemeClr val="tx1">
                    <a:lumMod val="95000"/>
                    <a:lumOff val="5000"/>
                  </a:schemeClr>
                </a:solidFill>
                <a:latin typeface="Arial" pitchFamily="34" charset="0"/>
                <a:cs typeface="Arial" pitchFamily="34" charset="0"/>
              </a:rPr>
              <a:t>ớp bạn</a:t>
            </a:r>
          </a:p>
          <a:p>
            <a:pPr algn="just">
              <a:lnSpc>
                <a:spcPct val="130000"/>
              </a:lnSpc>
              <a:spcBef>
                <a:spcPts val="0"/>
              </a:spcBef>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nguyên tắc xây dựng lớp</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 </a:t>
            </a:r>
            <a:br>
              <a:rPr lang="vi-VN"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không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SinhVien {</a:t>
            </a:r>
          </a:p>
          <a:p>
            <a:pPr marL="342900" indent="-342900">
              <a:spcBef>
                <a:spcPct val="20000"/>
              </a:spcBef>
              <a:buFont typeface="Wingdings" pitchFamily="2" charset="2"/>
              <a:buNone/>
            </a:pPr>
            <a:r>
              <a:rPr lang="en-US" sz="2400" b="0" smtClean="0">
                <a:solidFill>
                  <a:schemeClr val="tx1">
                    <a:lumMod val="95000"/>
                    <a:lumOff val="5000"/>
                  </a:schemeClr>
                </a:solidFill>
              </a:rPr>
              <a:t>	String MaSo, HoTen;</a:t>
            </a:r>
          </a:p>
          <a:p>
            <a:pPr marL="342900" indent="-342900">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a:t>
            </a:r>
            <a:r>
              <a:rPr lang="en-US" sz="2400" b="0" smtClean="0">
                <a:solidFill>
                  <a:schemeClr val="tx1">
                    <a:lumMod val="95000"/>
                    <a:lumOff val="5000"/>
                  </a:schemeClr>
                </a:solidFill>
              </a:rPr>
              <a:t> NamSinh;</a:t>
            </a:r>
          </a:p>
          <a:p>
            <a:pPr marL="342900" indent="-342900">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	SinhVien(</a:t>
            </a:r>
            <a:r>
              <a:rPr lang="en-US" sz="2400" b="0" smtClean="0">
                <a:solidFill>
                  <a:srgbClr val="0000FF"/>
                </a:solidFill>
              </a:rPr>
              <a:t>char</a:t>
            </a:r>
            <a:r>
              <a:rPr lang="en-US" sz="2400" b="0" smtClean="0">
                <a:solidFill>
                  <a:schemeClr val="tx1">
                    <a:lumMod val="95000"/>
                    <a:lumOff val="5000"/>
                  </a:schemeClr>
                </a:solidFill>
              </a:rPr>
              <a:t> *ht, </a:t>
            </a:r>
            <a:r>
              <a:rPr lang="en-US" sz="2400" b="0" smtClean="0">
                <a:solidFill>
                  <a:srgbClr val="0000FF"/>
                </a:solidFill>
              </a:rPr>
              <a:t>char</a:t>
            </a:r>
            <a:r>
              <a:rPr lang="en-US" sz="2400" b="0" smtClean="0">
                <a:solidFill>
                  <a:schemeClr val="tx1">
                    <a:lumMod val="95000"/>
                    <a:lumOff val="5000"/>
                  </a:schemeClr>
                </a:solidFill>
              </a:rPr>
              <a:t> *ms, </a:t>
            </a:r>
            <a:r>
              <a:rPr lang="en-US" sz="2400" b="0" smtClean="0">
                <a:solidFill>
                  <a:srgbClr val="0000FF"/>
                </a:solidFill>
              </a:rPr>
              <a:t>int</a:t>
            </a:r>
            <a:r>
              <a:rPr lang="en-US" sz="2400" b="0" smtClean="0">
                <a:solidFill>
                  <a:schemeClr val="tx1">
                    <a:lumMod val="95000"/>
                    <a:lumOff val="5000"/>
                  </a:schemeClr>
                </a:solidFill>
              </a:rPr>
              <a:t> ns) : HoTen(ht), MaSo(ms), NamSinh(ns) { }</a:t>
            </a:r>
          </a:p>
          <a:p>
            <a:pPr marL="342900" indent="-342900">
              <a:spcBef>
                <a:spcPct val="20000"/>
              </a:spcBef>
              <a:buFont typeface="Wingdings" pitchFamily="2" charset="2"/>
              <a:buNone/>
            </a:pPr>
            <a:r>
              <a:rPr lang="en-US" sz="2400" b="0" smtClean="0">
                <a:solidFill>
                  <a:schemeClr val="tx1">
                    <a:lumMod val="95000"/>
                    <a:lumOff val="5000"/>
                  </a:schemeClr>
                </a:solidFill>
              </a:rPr>
              <a:t>	SinhVien() : HoTen(“Nguyen Van A”), MaSo(“19920014”), NamSinh(1982) { }</a:t>
            </a:r>
          </a:p>
          <a:p>
            <a:pPr marL="342900" indent="-342900">
              <a:spcBef>
                <a:spcPct val="20000"/>
              </a:spcBef>
              <a:buFont typeface="Wingdings" pitchFamily="2" charset="2"/>
              <a:buNone/>
            </a:pP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String as[3];</a:t>
            </a:r>
          </a:p>
          <a:p>
            <a:pPr marL="342900" indent="-342900">
              <a:spcBef>
                <a:spcPct val="20000"/>
              </a:spcBef>
              <a:buFont typeface="Wingdings" pitchFamily="2" charset="2"/>
              <a:buNone/>
            </a:pPr>
            <a:r>
              <a:rPr lang="en-US" sz="2400" b="0" smtClean="0">
                <a:solidFill>
                  <a:schemeClr val="tx1">
                    <a:lumMod val="95000"/>
                    <a:lumOff val="5000"/>
                  </a:schemeClr>
                </a:solidFill>
              </a:rPr>
              <a:t>Diem ad[5];</a:t>
            </a:r>
          </a:p>
          <a:p>
            <a:pPr marL="342900" indent="-342900">
              <a:spcBef>
                <a:spcPct val="20000"/>
              </a:spcBef>
              <a:buFont typeface="Wingdings" pitchFamily="2" charset="2"/>
              <a:buNone/>
            </a:pPr>
            <a:r>
              <a:rPr lang="en-US" sz="2400" b="0" smtClean="0">
                <a:solidFill>
                  <a:schemeClr val="tx1">
                    <a:lumMod val="95000"/>
                    <a:lumOff val="5000"/>
                  </a:schemeClr>
                </a:solidFill>
              </a:rPr>
              <a:t>SinhVien asv[7];</a:t>
            </a:r>
          </a:p>
        </p:txBody>
      </p:sp>
      <p:sp>
        <p:nvSpPr>
          <p:cNvPr id="7" name="AutoShape 6"/>
          <p:cNvSpPr>
            <a:spLocks noChangeArrowheads="1"/>
          </p:cNvSpPr>
          <p:nvPr/>
        </p:nvSpPr>
        <p:spPr bwMode="auto">
          <a:xfrm>
            <a:off x="6248400" y="4572000"/>
            <a:ext cx="2362200" cy="1828800"/>
          </a:xfrm>
          <a:prstGeom prst="irregularSeal1">
            <a:avLst/>
          </a:prstGeom>
          <a:solidFill>
            <a:schemeClr val="accent1"/>
          </a:solidFill>
          <a:ln w="9525">
            <a:solidFill>
              <a:schemeClr val="tx1"/>
            </a:solidFill>
            <a:miter lim="800000"/>
            <a:headEnd/>
            <a:tailEnd/>
          </a:ln>
        </p:spPr>
        <p:txBody>
          <a:bodyPr wrap="none" anchor="ctr"/>
          <a:lstStyle/>
          <a:p>
            <a:pPr algn="ctr"/>
            <a:r>
              <a:rPr lang="en-US" sz="6000" b="1" smtClean="0">
                <a:solidFill>
                  <a:srgbClr val="FF0303"/>
                </a:solidFill>
              </a:rPr>
              <a:t>?</a:t>
            </a:r>
            <a:endParaRPr lang="en-US" sz="6000" b="1">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được cấp phát động</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Đối tượng được cấp phát động là các đối tượng được tạo ra bằng phép toán </a:t>
            </a:r>
            <a:r>
              <a:rPr lang="vi-VN" sz="2800" smtClean="0">
                <a:solidFill>
                  <a:srgbClr val="0000FF"/>
                </a:solidFill>
                <a:latin typeface="Arial" pitchFamily="34" charset="0"/>
                <a:cs typeface="Arial" pitchFamily="34" charset="0"/>
              </a:rPr>
              <a:t>new</a:t>
            </a:r>
            <a:r>
              <a:rPr lang="vi-VN" sz="2800" smtClean="0">
                <a:solidFill>
                  <a:schemeClr val="tx1">
                    <a:lumMod val="95000"/>
                    <a:lumOff val="5000"/>
                  </a:schemeClr>
                </a:solidFill>
                <a:latin typeface="Arial" pitchFamily="34" charset="0"/>
                <a:cs typeface="Arial" pitchFamily="34" charset="0"/>
              </a:rPr>
              <a:t> và bị hủy đi bằng phép toán </a:t>
            </a:r>
            <a:r>
              <a:rPr lang="vi-VN" sz="2800" smtClean="0">
                <a:solidFill>
                  <a:srgbClr val="0000FF"/>
                </a:solidFill>
                <a:latin typeface="Arial" pitchFamily="34" charset="0"/>
                <a:cs typeface="Arial" pitchFamily="34" charset="0"/>
              </a:rPr>
              <a:t>delete</a:t>
            </a: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a:t>
            </a:r>
            <a:r>
              <a:rPr lang="vi-VN" sz="2800" smtClean="0">
                <a:solidFill>
                  <a:srgbClr val="0000FF"/>
                </a:solidFill>
                <a:latin typeface="Arial" pitchFamily="34" charset="0"/>
                <a:cs typeface="Arial" pitchFamily="34" charset="0"/>
              </a:rPr>
              <a:t>new</a:t>
            </a:r>
            <a:r>
              <a:rPr lang="vi-VN" sz="2800" smtClean="0">
                <a:solidFill>
                  <a:schemeClr val="tx1">
                    <a:lumMod val="95000"/>
                    <a:lumOff val="5000"/>
                  </a:schemeClr>
                </a:solidFill>
                <a:latin typeface="Arial" pitchFamily="34" charset="0"/>
                <a:cs typeface="Arial" pitchFamily="34" charset="0"/>
              </a:rPr>
              <a:t> cấp đối tượng trong vùng heap và gọi phương thức thiết lập cho đối tượng được cấp.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được cấp phát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String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char</a:t>
            </a:r>
            <a:r>
              <a:rPr lang="en-US" b="0" smtClean="0">
                <a:solidFill>
                  <a:schemeClr val="tx1">
                    <a:lumMod val="95000"/>
                    <a:lumOff val="5000"/>
                  </a:schemeClr>
                </a:solidFill>
              </a:rPr>
              <a:t> *p;</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char</a:t>
            </a:r>
            <a:r>
              <a:rPr lang="en-US" b="0" smtClean="0">
                <a:solidFill>
                  <a:schemeClr val="tx1">
                    <a:lumMod val="95000"/>
                    <a:lumOff val="5000"/>
                  </a:schemeClr>
                </a:solidFill>
              </a:rPr>
              <a:t> *s ) { p = strdup(s); }</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const</a:t>
            </a:r>
            <a:r>
              <a:rPr lang="en-US" b="0" smtClean="0">
                <a:solidFill>
                  <a:schemeClr val="tx1">
                    <a:lumMod val="95000"/>
                    <a:lumOff val="5000"/>
                  </a:schemeClr>
                </a:solidFill>
              </a:rPr>
              <a:t> String &amp;s ) { p = strdup(s.p); }</a:t>
            </a:r>
          </a:p>
          <a:p>
            <a:pPr marL="342900" indent="-342900">
              <a:spcBef>
                <a:spcPct val="20000"/>
              </a:spcBef>
              <a:buFont typeface="Wingdings" pitchFamily="2" charset="2"/>
              <a:buNone/>
            </a:pPr>
            <a:r>
              <a:rPr lang="en-US" b="0" smtClean="0">
                <a:solidFill>
                  <a:schemeClr val="tx1">
                    <a:lumMod val="95000"/>
                    <a:lumOff val="5000"/>
                  </a:schemeClr>
                </a:solidFill>
              </a:rPr>
              <a:t>    ~String() { </a:t>
            </a:r>
            <a:r>
              <a:rPr lang="en-US" b="0" smtClean="0">
                <a:solidFill>
                  <a:srgbClr val="0000FF"/>
                </a:solidFill>
              </a:rPr>
              <a:t>delete</a:t>
            </a:r>
            <a:r>
              <a:rPr lang="en-US" b="0" smtClean="0">
                <a:solidFill>
                  <a:schemeClr val="tx1">
                    <a:lumMod val="95000"/>
                    <a:lumOff val="5000"/>
                  </a:schemeClr>
                </a:solidFill>
              </a:rPr>
              <a:t> [] p; }</a:t>
            </a:r>
          </a:p>
          <a:p>
            <a:pPr marL="342900" indent="-342900">
              <a:spcBef>
                <a:spcPct val="20000"/>
              </a:spcBef>
              <a:buFont typeface="Wingdings" pitchFamily="2" charset="2"/>
              <a:buNone/>
            </a:pPr>
            <a:r>
              <a:rPr lang="en-US" b="0" smtClean="0">
                <a:solidFill>
                  <a:schemeClr val="tx1">
                    <a:lumMod val="95000"/>
                    <a:lumOff val="5000"/>
                  </a:schemeClr>
                </a:solidFill>
              </a:rPr>
              <a:t>    //...</a:t>
            </a:r>
          </a:p>
          <a:p>
            <a:pPr marL="342900" indent="-342900">
              <a:spcBef>
                <a:spcPct val="20000"/>
              </a:spcBef>
              <a:buFont typeface="Wingdings" pitchFamily="2" charset="2"/>
              <a:buNone/>
            </a:pP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Diem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double</a:t>
            </a:r>
            <a:r>
              <a:rPr lang="en-US" b="0" smtClean="0">
                <a:solidFill>
                  <a:schemeClr val="tx1">
                    <a:lumMod val="95000"/>
                    <a:lumOff val="5000"/>
                  </a:schemeClr>
                </a:solidFill>
              </a:rPr>
              <a:t> x,y;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Diem(</a:t>
            </a:r>
            <a:r>
              <a:rPr lang="en-US" b="0" smtClean="0">
                <a:solidFill>
                  <a:srgbClr val="0000FF"/>
                </a:solidFill>
              </a:rPr>
              <a:t>double</a:t>
            </a:r>
            <a:r>
              <a:rPr lang="en-US" b="0" smtClean="0">
                <a:solidFill>
                  <a:schemeClr val="tx1">
                    <a:lumMod val="95000"/>
                    <a:lumOff val="5000"/>
                  </a:schemeClr>
                </a:solidFill>
              </a:rPr>
              <a:t> xx, </a:t>
            </a:r>
            <a:r>
              <a:rPr lang="en-US" b="0" smtClean="0">
                <a:solidFill>
                  <a:srgbClr val="0000FF"/>
                </a:solidFill>
              </a:rPr>
              <a:t>double</a:t>
            </a:r>
            <a:r>
              <a:rPr lang="en-US" b="0" smtClean="0">
                <a:solidFill>
                  <a:schemeClr val="tx1">
                    <a:lumMod val="95000"/>
                    <a:lumOff val="5000"/>
                  </a:schemeClr>
                </a:solidFill>
              </a:rPr>
              <a:t> yy) : x(xx), y(yy) {  }</a:t>
            </a:r>
          </a:p>
          <a:p>
            <a:pPr marL="342900" indent="-342900">
              <a:spcBef>
                <a:spcPct val="20000"/>
              </a:spcBef>
              <a:buFont typeface="Wingdings" pitchFamily="2" charset="2"/>
              <a:buNone/>
            </a:pPr>
            <a:r>
              <a:rPr lang="en-US" b="0" smtClean="0">
                <a:solidFill>
                  <a:schemeClr val="tx1">
                    <a:lumMod val="95000"/>
                    <a:lumOff val="5000"/>
                  </a:schemeClr>
                </a:solidFill>
              </a:rPr>
              <a:t>    //...</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a:t>
            </a:r>
            <a:r>
              <a:rPr lang="en-US" b="1" smtClean="0">
                <a:effectLst>
                  <a:outerShdw blurRad="38100" dist="38100" dir="2700000" algn="tl">
                    <a:srgbClr val="000000">
                      <a:alpha val="43137"/>
                    </a:srgbClr>
                  </a:outerShdw>
                </a:effectLst>
                <a:latin typeface="Arial" pitchFamily="34" charset="0"/>
                <a:cs typeface="Arial" pitchFamily="34" charset="0"/>
              </a:rPr>
              <a:t>phát </a:t>
            </a:r>
            <a:r>
              <a:rPr lang="vi-VN" b="1" smtClean="0">
                <a:effectLst>
                  <a:outerShdw blurRad="38100" dist="38100" dir="2700000" algn="tl">
                    <a:srgbClr val="000000">
                      <a:alpha val="43137"/>
                    </a:srgbClr>
                  </a:outerShdw>
                </a:effectLst>
                <a:latin typeface="Arial" pitchFamily="34" charset="0"/>
                <a:cs typeface="Arial" pitchFamily="34" charset="0"/>
              </a:rPr>
              <a:t>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một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800" b="0" smtClean="0">
                <a:solidFill>
                  <a:srgbClr val="0000FF"/>
                </a:solidFill>
              </a:rPr>
              <a:t>int</a:t>
            </a:r>
            <a:r>
              <a:rPr lang="en-US" sz="2800" b="0" smtClean="0">
                <a:solidFill>
                  <a:schemeClr val="tx1">
                    <a:lumMod val="95000"/>
                    <a:lumOff val="5000"/>
                  </a:schemeClr>
                </a:solidFill>
              </a:rPr>
              <a:t> *pi = </a:t>
            </a:r>
            <a:r>
              <a:rPr lang="en-US" sz="2800" b="0" smtClean="0">
                <a:solidFill>
                  <a:srgbClr val="0000FF"/>
                </a:solidFill>
              </a:rPr>
              <a:t>new int</a:t>
            </a:r>
            <a:r>
              <a:rPr lang="en-US" sz="28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800" b="0" smtClean="0">
                <a:solidFill>
                  <a:srgbClr val="0000FF"/>
                </a:solidFill>
              </a:rPr>
              <a:t>int</a:t>
            </a:r>
            <a:r>
              <a:rPr lang="en-US" sz="2800" b="0" smtClean="0">
                <a:solidFill>
                  <a:schemeClr val="tx1">
                    <a:lumMod val="95000"/>
                    <a:lumOff val="5000"/>
                  </a:schemeClr>
                </a:solidFill>
              </a:rPr>
              <a:t> *pj = </a:t>
            </a:r>
            <a:r>
              <a:rPr lang="en-US" sz="2800" b="0" smtClean="0">
                <a:solidFill>
                  <a:srgbClr val="0000FF"/>
                </a:solidFill>
              </a:rPr>
              <a:t>new int</a:t>
            </a:r>
            <a:r>
              <a:rPr lang="en-US" sz="2800" b="0" smtClean="0">
                <a:solidFill>
                  <a:schemeClr val="tx1">
                    <a:lumMod val="95000"/>
                    <a:lumOff val="5000"/>
                  </a:schemeClr>
                </a:solidFill>
              </a:rPr>
              <a:t>(15);</a:t>
            </a:r>
          </a:p>
          <a:p>
            <a:pPr marL="342900" indent="-342900">
              <a:lnSpc>
                <a:spcPct val="120000"/>
              </a:lnSpc>
              <a:spcBef>
                <a:spcPct val="20000"/>
              </a:spcBef>
              <a:buFont typeface="Wingdings" pitchFamily="2" charset="2"/>
              <a:buNone/>
            </a:pPr>
            <a:r>
              <a:rPr lang="en-US" sz="2800" b="0" smtClean="0">
                <a:solidFill>
                  <a:schemeClr val="tx1">
                    <a:lumMod val="95000"/>
                    <a:lumOff val="5000"/>
                  </a:schemeClr>
                </a:solidFill>
              </a:rPr>
              <a:t>Diem *pd = </a:t>
            </a:r>
            <a:r>
              <a:rPr lang="en-US" sz="2800" b="0" smtClean="0">
                <a:solidFill>
                  <a:srgbClr val="0000FF"/>
                </a:solidFill>
              </a:rPr>
              <a:t>new</a:t>
            </a:r>
            <a:r>
              <a:rPr lang="en-US" sz="2800" b="0" smtClean="0">
                <a:solidFill>
                  <a:schemeClr val="tx1">
                    <a:lumMod val="95000"/>
                    <a:lumOff val="5000"/>
                  </a:schemeClr>
                </a:solidFill>
              </a:rPr>
              <a:t> Diem(20,40);</a:t>
            </a:r>
          </a:p>
          <a:p>
            <a:pPr marL="342900" indent="-342900">
              <a:lnSpc>
                <a:spcPct val="120000"/>
              </a:lnSpc>
              <a:spcBef>
                <a:spcPct val="20000"/>
              </a:spcBef>
              <a:buFont typeface="Wingdings" pitchFamily="2" charset="2"/>
              <a:buNone/>
            </a:pPr>
            <a:r>
              <a:rPr lang="en-US" sz="2800" b="0" smtClean="0">
                <a:solidFill>
                  <a:schemeClr val="tx1">
                    <a:lumMod val="95000"/>
                    <a:lumOff val="5000"/>
                  </a:schemeClr>
                </a:solidFill>
              </a:rPr>
              <a:t>String *pa = </a:t>
            </a:r>
            <a:r>
              <a:rPr lang="en-US" sz="2800" b="0" smtClean="0">
                <a:solidFill>
                  <a:srgbClr val="0000FF"/>
                </a:solidFill>
              </a:rPr>
              <a:t>new</a:t>
            </a:r>
            <a:r>
              <a:rPr lang="en-US" sz="2800" b="0" smtClean="0">
                <a:solidFill>
                  <a:schemeClr val="tx1">
                    <a:lumMod val="95000"/>
                    <a:lumOff val="5000"/>
                  </a:schemeClr>
                </a:solidFill>
              </a:rPr>
              <a:t> String("Nguyen Van A");</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a:t>
            </a:r>
          </a:p>
          <a:p>
            <a:pPr marL="342900" indent="-342900">
              <a:lnSpc>
                <a:spcPct val="120000"/>
              </a:lnSpc>
              <a:spcBef>
                <a:spcPts val="0"/>
              </a:spcBef>
              <a:buFont typeface="Wingdings" pitchFamily="2" charset="2"/>
              <a:buNone/>
            </a:pPr>
            <a:r>
              <a:rPr lang="en-US" sz="2800" b="0" smtClean="0">
                <a:solidFill>
                  <a:srgbClr val="0000FF"/>
                </a:solidFill>
              </a:rPr>
              <a:t>delete</a:t>
            </a:r>
            <a:r>
              <a:rPr lang="en-US" sz="2800" b="0" smtClean="0">
                <a:solidFill>
                  <a:schemeClr val="tx1">
                    <a:lumMod val="95000"/>
                    <a:lumOff val="5000"/>
                  </a:schemeClr>
                </a:solidFill>
              </a:rPr>
              <a:t> pa;</a:t>
            </a:r>
          </a:p>
          <a:p>
            <a:pPr marL="342900" indent="-342900">
              <a:lnSpc>
                <a:spcPct val="120000"/>
              </a:lnSpc>
              <a:spcBef>
                <a:spcPts val="0"/>
              </a:spcBef>
              <a:buFont typeface="Wingdings" pitchFamily="2" charset="2"/>
              <a:buNone/>
            </a:pPr>
            <a:r>
              <a:rPr lang="en-US" sz="2800" b="0" smtClean="0">
                <a:solidFill>
                  <a:srgbClr val="0000FF"/>
                </a:solidFill>
              </a:rPr>
              <a:t>delete</a:t>
            </a:r>
            <a:r>
              <a:rPr lang="en-US" sz="2800" b="0" smtClean="0">
                <a:solidFill>
                  <a:schemeClr val="tx1">
                    <a:lumMod val="95000"/>
                    <a:lumOff val="5000"/>
                  </a:schemeClr>
                </a:solidFill>
              </a:rPr>
              <a:t> pd;</a:t>
            </a:r>
          </a:p>
          <a:p>
            <a:pPr marL="342900" indent="-342900">
              <a:lnSpc>
                <a:spcPct val="120000"/>
              </a:lnSpc>
              <a:spcBef>
                <a:spcPts val="0"/>
              </a:spcBef>
              <a:buFont typeface="Wingdings" pitchFamily="2" charset="2"/>
              <a:buNone/>
            </a:pPr>
            <a:r>
              <a:rPr lang="en-US" sz="2800" b="0" smtClean="0">
                <a:solidFill>
                  <a:srgbClr val="0000FF"/>
                </a:solidFill>
              </a:rPr>
              <a:t>delete</a:t>
            </a:r>
            <a:r>
              <a:rPr lang="en-US" sz="2800" b="0" smtClean="0">
                <a:solidFill>
                  <a:schemeClr val="tx1">
                    <a:lumMod val="95000"/>
                    <a:lumOff val="5000"/>
                  </a:schemeClr>
                </a:solidFill>
              </a:rPr>
              <a:t> pj;</a:t>
            </a:r>
          </a:p>
          <a:p>
            <a:pPr marL="342900" indent="-342900">
              <a:lnSpc>
                <a:spcPct val="120000"/>
              </a:lnSpc>
              <a:spcBef>
                <a:spcPts val="0"/>
              </a:spcBef>
              <a:buFont typeface="Wingdings" pitchFamily="2" charset="2"/>
              <a:buNone/>
            </a:pPr>
            <a:r>
              <a:rPr lang="en-US" sz="2800" b="0" smtClean="0">
                <a:solidFill>
                  <a:srgbClr val="0000FF"/>
                </a:solidFill>
              </a:rPr>
              <a:t>delete</a:t>
            </a:r>
            <a:r>
              <a:rPr lang="en-US" sz="2800" b="0" smtClean="0">
                <a:solidFill>
                  <a:schemeClr val="tx1">
                    <a:lumMod val="95000"/>
                    <a:lumOff val="5000"/>
                  </a:schemeClr>
                </a:solidFill>
              </a:rPr>
              <a:t> pi;</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a:t>
            </a:r>
            <a:r>
              <a:rPr lang="en-US" b="1" smtClean="0">
                <a:effectLst>
                  <a:outerShdw blurRad="38100" dist="38100" dir="2700000" algn="tl">
                    <a:srgbClr val="000000">
                      <a:alpha val="43137"/>
                    </a:srgbClr>
                  </a:outerShdw>
                </a:effectLst>
                <a:latin typeface="Arial" pitchFamily="34" charset="0"/>
                <a:cs typeface="Arial" pitchFamily="34" charset="0"/>
              </a:rPr>
              <a:t>phát </a:t>
            </a:r>
            <a:r>
              <a:rPr lang="vi-VN" b="1" smtClean="0">
                <a:effectLst>
                  <a:outerShdw blurRad="38100" dist="38100" dir="2700000" algn="tl">
                    <a:srgbClr val="000000">
                      <a:alpha val="43137"/>
                    </a:srgbClr>
                  </a:outerShdw>
                </a:effectLst>
                <a:latin typeface="Arial" pitchFamily="34" charset="0"/>
                <a:cs typeface="Arial" pitchFamily="34" charset="0"/>
              </a:rPr>
              <a:t>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p>
        </p:txBody>
      </p:sp>
      <p:sp>
        <p:nvSpPr>
          <p:cNvPr id="3" name="Content Placeholder 2"/>
          <p:cNvSpPr>
            <a:spLocks noGrp="1"/>
          </p:cNvSpPr>
          <p:nvPr>
            <p:ph idx="1"/>
          </p:nvPr>
        </p:nvSpPr>
        <p:spPr>
          <a:xfrm>
            <a:off x="457200" y="1596847"/>
            <a:ext cx="8382000" cy="2365553"/>
          </a:xfrm>
        </p:spPr>
        <p:txBody>
          <a:bodyPr>
            <a:normAutofit/>
          </a:bodyPr>
          <a:lstStyle/>
          <a:p>
            <a:pPr lvl="1" algn="just">
              <a:lnSpc>
                <a:spcPct val="130000"/>
              </a:lnSpc>
              <a:spcBef>
                <a:spcPts val="300"/>
              </a:spcBef>
              <a:spcAft>
                <a:spcPts val="300"/>
              </a:spcAft>
              <a:buNone/>
            </a:pPr>
            <a:r>
              <a:rPr lang="en-US" smtClean="0">
                <a:solidFill>
                  <a:srgbClr val="0000FF"/>
                </a:solidFill>
                <a:latin typeface="Arial" pitchFamily="34" charset="0"/>
                <a:cs typeface="Arial" pitchFamily="34" charset="0"/>
              </a:rPr>
              <a:t>int</a:t>
            </a:r>
            <a:r>
              <a:rPr lang="en-US" smtClean="0">
                <a:solidFill>
                  <a:schemeClr val="tx1">
                    <a:lumMod val="95000"/>
                    <a:lumOff val="5000"/>
                  </a:schemeClr>
                </a:solidFill>
                <a:latin typeface="Arial" pitchFamily="34" charset="0"/>
                <a:cs typeface="Arial" pitchFamily="34" charset="0"/>
              </a:rPr>
              <a:t> *pai = </a:t>
            </a:r>
            <a:r>
              <a:rPr lang="en-US" smtClean="0">
                <a:solidFill>
                  <a:srgbClr val="0000FF"/>
                </a:solidFill>
                <a:latin typeface="Arial" pitchFamily="34" charset="0"/>
                <a:cs typeface="Arial" pitchFamily="34" charset="0"/>
              </a:rPr>
              <a:t>new</a:t>
            </a:r>
            <a:r>
              <a:rPr lang="en-US" smtClean="0">
                <a:solidFill>
                  <a:schemeClr val="tx1">
                    <a:lumMod val="95000"/>
                    <a:lumOff val="5000"/>
                  </a:schemeClr>
                </a:solidFill>
                <a:latin typeface="Arial" pitchFamily="34" charset="0"/>
                <a:cs typeface="Arial" pitchFamily="34" charset="0"/>
              </a:rPr>
              <a:t> </a:t>
            </a:r>
            <a:r>
              <a:rPr lang="en-US" smtClean="0">
                <a:solidFill>
                  <a:srgbClr val="0000FF"/>
                </a:solidFill>
                <a:latin typeface="Arial" pitchFamily="34" charset="0"/>
                <a:cs typeface="Arial" pitchFamily="34" charset="0"/>
              </a:rPr>
              <a:t>int</a:t>
            </a:r>
            <a:r>
              <a:rPr lang="en-US" smtClean="0">
                <a:solidFill>
                  <a:schemeClr val="tx1">
                    <a:lumMod val="95000"/>
                    <a:lumOff val="5000"/>
                  </a:schemeClr>
                </a:solidFill>
                <a:latin typeface="Arial" pitchFamily="34" charset="0"/>
                <a:cs typeface="Arial" pitchFamily="34" charset="0"/>
              </a:rPr>
              <a:t>[10];</a:t>
            </a:r>
          </a:p>
          <a:p>
            <a:pPr lvl="1" algn="just">
              <a:lnSpc>
                <a:spcPct val="130000"/>
              </a:lnSpc>
              <a:spcBef>
                <a:spcPts val="300"/>
              </a:spcBef>
              <a:spcAft>
                <a:spcPts val="300"/>
              </a:spcAft>
              <a:buNone/>
            </a:pPr>
            <a:r>
              <a:rPr lang="en-US" smtClean="0">
                <a:solidFill>
                  <a:schemeClr val="tx1">
                    <a:lumMod val="95000"/>
                    <a:lumOff val="5000"/>
                  </a:schemeClr>
                </a:solidFill>
                <a:latin typeface="Arial" pitchFamily="34" charset="0"/>
                <a:cs typeface="Arial" pitchFamily="34" charset="0"/>
              </a:rPr>
              <a:t>Diem *pad = </a:t>
            </a:r>
            <a:r>
              <a:rPr lang="en-US" smtClean="0">
                <a:solidFill>
                  <a:srgbClr val="0000FF"/>
                </a:solidFill>
                <a:latin typeface="Arial" pitchFamily="34" charset="0"/>
                <a:cs typeface="Arial" pitchFamily="34" charset="0"/>
              </a:rPr>
              <a:t>new</a:t>
            </a:r>
            <a:r>
              <a:rPr lang="en-US" smtClean="0">
                <a:solidFill>
                  <a:schemeClr val="tx1">
                    <a:lumMod val="95000"/>
                    <a:lumOff val="5000"/>
                  </a:schemeClr>
                </a:solidFill>
                <a:latin typeface="Arial" pitchFamily="34" charset="0"/>
                <a:cs typeface="Arial" pitchFamily="34" charset="0"/>
              </a:rPr>
              <a:t> Diem[5];	</a:t>
            </a:r>
            <a:endParaRPr lang="en-US" smtClean="0">
              <a:solidFill>
                <a:srgbClr val="FF0000"/>
              </a:solidFill>
              <a:latin typeface="Arial" pitchFamily="34" charset="0"/>
              <a:cs typeface="Arial" pitchFamily="34" charset="0"/>
            </a:endParaRPr>
          </a:p>
          <a:p>
            <a:pPr lvl="1" algn="just">
              <a:lnSpc>
                <a:spcPct val="130000"/>
              </a:lnSpc>
              <a:spcBef>
                <a:spcPts val="300"/>
              </a:spcBef>
              <a:spcAft>
                <a:spcPts val="300"/>
              </a:spcAft>
              <a:buNone/>
            </a:pPr>
            <a:r>
              <a:rPr lang="en-US" smtClean="0">
                <a:solidFill>
                  <a:schemeClr val="tx1">
                    <a:lumMod val="95000"/>
                    <a:lumOff val="5000"/>
                  </a:schemeClr>
                </a:solidFill>
                <a:latin typeface="Arial" pitchFamily="34" charset="0"/>
                <a:cs typeface="Arial" pitchFamily="34" charset="0"/>
              </a:rPr>
              <a:t>String *pas = </a:t>
            </a:r>
            <a:r>
              <a:rPr lang="en-US" smtClean="0">
                <a:solidFill>
                  <a:srgbClr val="0000FF"/>
                </a:solidFill>
                <a:latin typeface="Arial" pitchFamily="34" charset="0"/>
                <a:cs typeface="Arial" pitchFamily="34" charset="0"/>
              </a:rPr>
              <a:t>new</a:t>
            </a:r>
            <a:r>
              <a:rPr lang="en-US" smtClean="0">
                <a:solidFill>
                  <a:schemeClr val="tx1">
                    <a:lumMod val="95000"/>
                    <a:lumOff val="5000"/>
                  </a:schemeClr>
                </a:solidFill>
                <a:latin typeface="Arial" pitchFamily="34" charset="0"/>
                <a:cs typeface="Arial" pitchFamily="34" charset="0"/>
              </a:rPr>
              <a:t> String[5]; 	</a:t>
            </a:r>
            <a:endParaRPr lang="vi-VN" smtClean="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AutoShape 6"/>
          <p:cNvSpPr>
            <a:spLocks noChangeArrowheads="1"/>
          </p:cNvSpPr>
          <p:nvPr/>
        </p:nvSpPr>
        <p:spPr bwMode="auto">
          <a:xfrm>
            <a:off x="5775434" y="1797268"/>
            <a:ext cx="2362200" cy="1828800"/>
          </a:xfrm>
          <a:prstGeom prst="irregularSeal1">
            <a:avLst/>
          </a:prstGeom>
          <a:solidFill>
            <a:schemeClr val="accent1"/>
          </a:solidFill>
          <a:ln w="9525">
            <a:solidFill>
              <a:schemeClr val="tx1"/>
            </a:solidFill>
            <a:miter lim="800000"/>
            <a:headEnd/>
            <a:tailEnd/>
          </a:ln>
        </p:spPr>
        <p:txBody>
          <a:bodyPr wrap="none" anchor="ctr"/>
          <a:lstStyle/>
          <a:p>
            <a:pPr algn="ctr"/>
            <a:r>
              <a:rPr lang="en-US" sz="6000" b="1" smtClean="0">
                <a:solidFill>
                  <a:srgbClr val="FF0303"/>
                </a:solidFill>
              </a:rPr>
              <a:t>?</a:t>
            </a:r>
            <a:endParaRPr lang="en-US" sz="6000" b="1">
              <a:solidFill>
                <a:srgbClr val="FF0303"/>
              </a:solidFill>
            </a:endParaRPr>
          </a:p>
        </p:txBody>
      </p:sp>
      <p:sp>
        <p:nvSpPr>
          <p:cNvPr id="9" name="Right Brace 8"/>
          <p:cNvSpPr/>
          <p:nvPr/>
        </p:nvSpPr>
        <p:spPr>
          <a:xfrm>
            <a:off x="5334000" y="1697872"/>
            <a:ext cx="457200" cy="169959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181600" y="3453825"/>
            <a:ext cx="1600200" cy="584775"/>
          </a:xfrm>
          <a:prstGeom prst="rect">
            <a:avLst/>
          </a:prstGeom>
          <a:noFill/>
        </p:spPr>
        <p:txBody>
          <a:bodyPr wrap="square" rtlCol="0">
            <a:spAutoFit/>
          </a:bodyPr>
          <a:lstStyle/>
          <a:p>
            <a:pPr algn="ctr"/>
            <a:r>
              <a:rPr lang="en-US" sz="3200" smtClean="0">
                <a:solidFill>
                  <a:srgbClr val="FF3300"/>
                </a:solidFill>
              </a:rPr>
              <a:t>Sai</a:t>
            </a:r>
            <a:endParaRPr lang="en-US" sz="3200">
              <a:solidFill>
                <a:srgbClr val="FF3300"/>
              </a:solidFill>
            </a:endParaRPr>
          </a:p>
        </p:txBody>
      </p:sp>
      <p:sp>
        <p:nvSpPr>
          <p:cNvPr id="11" name="Content Placeholder 2"/>
          <p:cNvSpPr txBox="1">
            <a:spLocks/>
          </p:cNvSpPr>
          <p:nvPr/>
        </p:nvSpPr>
        <p:spPr>
          <a:xfrm>
            <a:off x="441434" y="4114800"/>
            <a:ext cx="83820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spcBef>
                <a:spcPts val="300"/>
              </a:spcBef>
              <a:spcAft>
                <a:spcPts val="300"/>
              </a:spcAft>
              <a:buFont typeface="Wingdings" pitchFamily="2" charset="2"/>
              <a:buChar char="v"/>
            </a:pPr>
            <a:r>
              <a:rPr lang="vi-VN" sz="2800" b="0" smtClean="0">
                <a:solidFill>
                  <a:schemeClr val="tx1">
                    <a:lumMod val="95000"/>
                    <a:lumOff val="5000"/>
                  </a:schemeClr>
                </a:solidFill>
                <a:latin typeface="Arial" pitchFamily="34" charset="0"/>
                <a:cs typeface="Arial" pitchFamily="34" charset="0"/>
              </a:rPr>
              <a:t>Trong trường hợp cấp </a:t>
            </a:r>
            <a:r>
              <a:rPr lang="en-US" sz="2800" b="0" smtClean="0">
                <a:solidFill>
                  <a:schemeClr val="tx1">
                    <a:lumMod val="95000"/>
                    <a:lumOff val="5000"/>
                  </a:schemeClr>
                </a:solidFill>
                <a:latin typeface="Arial" pitchFamily="34" charset="0"/>
                <a:cs typeface="Arial" pitchFamily="34" charset="0"/>
              </a:rPr>
              <a:t>phát </a:t>
            </a:r>
            <a:r>
              <a:rPr lang="vi-VN" sz="2800" b="0" smtClean="0">
                <a:solidFill>
                  <a:schemeClr val="tx1">
                    <a:lumMod val="95000"/>
                    <a:lumOff val="5000"/>
                  </a:schemeClr>
                </a:solidFill>
                <a:latin typeface="Arial" pitchFamily="34" charset="0"/>
                <a:cs typeface="Arial" pitchFamily="34" charset="0"/>
              </a:rPr>
              <a:t>nhiều đối tượng, ta không thể cung cấp tham số cho từng phần tử được cấp</a:t>
            </a:r>
            <a:r>
              <a:rPr lang="en-US" sz="2800" b="0" smtClean="0">
                <a:solidFill>
                  <a:schemeClr val="tx1">
                    <a:lumMod val="95000"/>
                    <a:lumOff val="5000"/>
                  </a:schemeClr>
                </a:solidFill>
                <a:latin typeface="Arial" pitchFamily="34" charset="0"/>
                <a:cs typeface="Arial" pitchFamily="34" charset="0"/>
              </a:rPr>
              <a:t> phát.</a:t>
            </a:r>
            <a:endParaRPr lang="vi-VN" sz="2800" b="0" smtClean="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Thông báo lỗi cho đoạn chương trình trên như sau:</a:t>
            </a:r>
          </a:p>
          <a:p>
            <a:pPr lvl="1" algn="just">
              <a:lnSpc>
                <a:spcPct val="130000"/>
              </a:lnSpc>
              <a:spcBef>
                <a:spcPts val="300"/>
              </a:spcBef>
              <a:spcAft>
                <a:spcPts val="300"/>
              </a:spcAft>
              <a:buFont typeface="Wingdings" pitchFamily="2" charset="2"/>
              <a:buChar char="§"/>
            </a:pPr>
            <a:r>
              <a:rPr lang="en-US" sz="2400" i="1" smtClean="0">
                <a:solidFill>
                  <a:srgbClr val="0070C0"/>
                </a:solidFill>
                <a:latin typeface="Arial" pitchFamily="34" charset="0"/>
                <a:cs typeface="Arial" pitchFamily="34" charset="0"/>
              </a:rPr>
              <a:t>Cannot find default constructor to initialize array element of type 'Diem'</a:t>
            </a:r>
          </a:p>
          <a:p>
            <a:pPr lvl="1" algn="just">
              <a:lnSpc>
                <a:spcPct val="130000"/>
              </a:lnSpc>
              <a:spcBef>
                <a:spcPts val="300"/>
              </a:spcBef>
              <a:spcAft>
                <a:spcPts val="300"/>
              </a:spcAft>
              <a:buFont typeface="Wingdings" pitchFamily="2" charset="2"/>
              <a:buChar char="§"/>
            </a:pPr>
            <a:r>
              <a:rPr lang="en-US" sz="2400" i="1" smtClean="0">
                <a:solidFill>
                  <a:srgbClr val="0070C0"/>
                </a:solidFill>
                <a:latin typeface="Arial" pitchFamily="34" charset="0"/>
                <a:cs typeface="Arial" pitchFamily="34" charset="0"/>
              </a:rPr>
              <a:t>Cannot find default constructor to initialize array element of type String’</a:t>
            </a:r>
            <a:endParaRPr lang="vi-VN" i="1" smtClean="0">
              <a:solidFill>
                <a:srgbClr val="0070C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Khắc phục lỗi?</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7" name="TextBox 6"/>
          <p:cNvSpPr txBox="1"/>
          <p:nvPr/>
        </p:nvSpPr>
        <p:spPr>
          <a:xfrm>
            <a:off x="806668" y="5256238"/>
            <a:ext cx="8108732" cy="1002582"/>
          </a:xfrm>
          <a:prstGeom prst="rect">
            <a:avLst/>
          </a:prstGeom>
          <a:noFill/>
        </p:spPr>
        <p:txBody>
          <a:bodyPr wrap="square" rtlCol="0">
            <a:spAutoFit/>
          </a:bodyPr>
          <a:lstStyle/>
          <a:p>
            <a:pPr algn="just">
              <a:lnSpc>
                <a:spcPct val="130000"/>
              </a:lnSpc>
            </a:pPr>
            <a:r>
              <a:rPr lang="vi-VN" sz="2400" b="0"/>
              <a:t>Lỗi trên được khắc phục bằng cách </a:t>
            </a:r>
            <a:r>
              <a:rPr lang="vi-VN" sz="2400" b="0">
                <a:solidFill>
                  <a:srgbClr val="FF3300"/>
                </a:solidFill>
              </a:rPr>
              <a:t>cung cấp phương thức thiết lập để đối tượng có khả năng tự khởi động</a:t>
            </a:r>
            <a:r>
              <a:rPr lang="vi-VN" sz="2400" b="0"/>
              <a:t>.</a:t>
            </a:r>
            <a:endParaRPr lang="en-US" sz="2400"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String{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char</a:t>
            </a:r>
            <a:r>
              <a:rPr lang="en-US" b="0" smtClean="0">
                <a:solidFill>
                  <a:schemeClr val="tx1">
                    <a:lumMod val="95000"/>
                    <a:lumOff val="5000"/>
                  </a:schemeClr>
                </a:solidFill>
              </a:rPr>
              <a:t> *p;</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char</a:t>
            </a:r>
            <a:r>
              <a:rPr lang="en-US" b="0" smtClean="0">
                <a:solidFill>
                  <a:schemeClr val="tx1">
                    <a:lumMod val="95000"/>
                    <a:lumOff val="5000"/>
                  </a:schemeClr>
                </a:solidFill>
              </a:rPr>
              <a:t> *s = "Alibaba") { p = strdup(s); }</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const</a:t>
            </a:r>
            <a:r>
              <a:rPr lang="en-US" b="0" smtClean="0">
                <a:solidFill>
                  <a:schemeClr val="tx1">
                    <a:lumMod val="95000"/>
                    <a:lumOff val="5000"/>
                  </a:schemeClr>
                </a:solidFill>
              </a:rPr>
              <a:t> String &amp;s) { p = strdup(s.p); }</a:t>
            </a:r>
          </a:p>
          <a:p>
            <a:pPr marL="342900" indent="-342900">
              <a:spcBef>
                <a:spcPct val="20000"/>
              </a:spcBef>
              <a:buFont typeface="Wingdings" pitchFamily="2" charset="2"/>
              <a:buNone/>
            </a:pPr>
            <a:r>
              <a:rPr lang="en-US" b="0" smtClean="0">
                <a:solidFill>
                  <a:schemeClr val="tx1">
                    <a:lumMod val="95000"/>
                    <a:lumOff val="5000"/>
                  </a:schemeClr>
                </a:solidFill>
              </a:rPr>
              <a:t>	~String () {</a:t>
            </a:r>
            <a:r>
              <a:rPr lang="en-US" b="0" smtClean="0">
                <a:solidFill>
                  <a:srgbClr val="0000FF"/>
                </a:solidFill>
              </a:rPr>
              <a:t>delete</a:t>
            </a:r>
            <a:r>
              <a:rPr lang="en-US" b="0" smtClean="0">
                <a:solidFill>
                  <a:schemeClr val="tx1">
                    <a:lumMod val="95000"/>
                    <a:lumOff val="5000"/>
                  </a:schemeClr>
                </a:solidFill>
              </a:rPr>
              <a:t> [] p;}</a:t>
            </a:r>
          </a:p>
          <a:p>
            <a:pPr marL="342900" indent="-342900">
              <a:spcBef>
                <a:spcPct val="20000"/>
              </a:spcBef>
              <a:buFont typeface="Wingdings" pitchFamily="2" charset="2"/>
              <a:buNone/>
            </a:pPr>
            <a:r>
              <a:rPr lang="en-US" b="0" smtClean="0">
                <a:solidFill>
                  <a:schemeClr val="tx1">
                    <a:lumMod val="95000"/>
                    <a:lumOff val="5000"/>
                  </a:schemeClr>
                </a:solidFill>
              </a:rPr>
              <a:t>	//...</a:t>
            </a:r>
          </a:p>
          <a:p>
            <a:pPr marL="342900" indent="-342900">
              <a:spcBef>
                <a:spcPts val="0"/>
              </a:spcBef>
              <a:buFont typeface="Wingdings" pitchFamily="2" charset="2"/>
              <a:buNone/>
            </a:pP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Diem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double</a:t>
            </a:r>
            <a:r>
              <a:rPr lang="en-US" b="0" smtClean="0">
                <a:solidFill>
                  <a:schemeClr val="tx1">
                    <a:lumMod val="95000"/>
                    <a:lumOff val="5000"/>
                  </a:schemeClr>
                </a:solidFill>
              </a:rPr>
              <a:t> x,y;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Diem (</a:t>
            </a:r>
            <a:r>
              <a:rPr lang="en-US" b="0" smtClean="0">
                <a:solidFill>
                  <a:srgbClr val="0000FF"/>
                </a:solidFill>
              </a:rPr>
              <a:t>double</a:t>
            </a:r>
            <a:r>
              <a:rPr lang="en-US" b="0" smtClean="0">
                <a:solidFill>
                  <a:schemeClr val="tx1">
                    <a:lumMod val="95000"/>
                    <a:lumOff val="5000"/>
                  </a:schemeClr>
                </a:solidFill>
              </a:rPr>
              <a:t> xx, </a:t>
            </a:r>
            <a:r>
              <a:rPr lang="en-US" b="0" smtClean="0">
                <a:solidFill>
                  <a:srgbClr val="0000FF"/>
                </a:solidFill>
              </a:rPr>
              <a:t>double</a:t>
            </a:r>
            <a:r>
              <a:rPr lang="en-US" b="0" smtClean="0">
                <a:solidFill>
                  <a:schemeClr val="tx1">
                    <a:lumMod val="95000"/>
                    <a:lumOff val="5000"/>
                  </a:schemeClr>
                </a:solidFill>
              </a:rPr>
              <a:t> yy) : x(xx),y(yy){};</a:t>
            </a:r>
          </a:p>
          <a:p>
            <a:pPr marL="342900" indent="-342900">
              <a:spcBef>
                <a:spcPct val="20000"/>
              </a:spcBef>
              <a:buFont typeface="Wingdings" pitchFamily="2" charset="2"/>
              <a:buNone/>
            </a:pPr>
            <a:r>
              <a:rPr lang="en-US" b="0" smtClean="0">
                <a:solidFill>
                  <a:schemeClr val="tx1">
                    <a:lumMod val="95000"/>
                    <a:lumOff val="5000"/>
                  </a:schemeClr>
                </a:solidFill>
              </a:rPr>
              <a:t>	Diem () : x(0),y(0){};</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đó mọi phần tử được cấp đều được khởi động với cùng giá trị.</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int</a:t>
            </a:r>
            <a:r>
              <a:rPr lang="en-US" sz="2400" smtClean="0">
                <a:solidFill>
                  <a:schemeClr val="tx1">
                    <a:lumMod val="95000"/>
                    <a:lumOff val="5000"/>
                  </a:schemeClr>
                </a:solidFill>
                <a:latin typeface="Arial" pitchFamily="34" charset="0"/>
                <a:cs typeface="Arial" pitchFamily="34" charset="0"/>
              </a:rPr>
              <a:t> *pai = </a:t>
            </a:r>
            <a:r>
              <a:rPr lang="en-US" sz="2400" smtClean="0">
                <a:solidFill>
                  <a:srgbClr val="0000FF"/>
                </a:solidFill>
                <a:latin typeface="Arial" pitchFamily="34" charset="0"/>
                <a:cs typeface="Arial" pitchFamily="34" charset="0"/>
              </a:rPr>
              <a:t>new int</a:t>
            </a:r>
            <a:r>
              <a:rPr lang="en-US" sz="2400" smtClean="0">
                <a:solidFill>
                  <a:schemeClr val="tx1">
                    <a:lumMod val="95000"/>
                    <a:lumOff val="5000"/>
                  </a:schemeClr>
                </a:solidFill>
                <a:latin typeface="Arial" pitchFamily="34" charset="0"/>
                <a:cs typeface="Arial" pitchFamily="34" charset="0"/>
              </a:rPr>
              <a:t>[10];</a:t>
            </a:r>
          </a:p>
          <a:p>
            <a:pPr lvl="1" algn="just">
              <a:lnSpc>
                <a:spcPct val="130000"/>
              </a:lnSpc>
              <a:spcBef>
                <a:spcPts val="300"/>
              </a:spcBef>
              <a:spcAft>
                <a:spcPts val="300"/>
              </a:spcAft>
              <a:buNone/>
            </a:pPr>
            <a:r>
              <a:rPr lang="en-US" sz="2400" smtClean="0">
                <a:solidFill>
                  <a:schemeClr val="tx1">
                    <a:lumMod val="95000"/>
                    <a:lumOff val="5000"/>
                  </a:schemeClr>
                </a:solidFill>
                <a:latin typeface="Arial" pitchFamily="34" charset="0"/>
                <a:cs typeface="Arial" pitchFamily="34" charset="0"/>
              </a:rPr>
              <a:t>Diem *pad = </a:t>
            </a:r>
            <a:r>
              <a:rPr lang="en-US" sz="2400" smtClean="0">
                <a:solidFill>
                  <a:srgbClr val="0000FF"/>
                </a:solidFill>
                <a:latin typeface="Arial" pitchFamily="34" charset="0"/>
                <a:cs typeface="Arial" pitchFamily="34" charset="0"/>
              </a:rPr>
              <a:t>new</a:t>
            </a:r>
            <a:r>
              <a:rPr lang="en-US" sz="2400" smtClean="0">
                <a:solidFill>
                  <a:schemeClr val="tx1">
                    <a:lumMod val="95000"/>
                    <a:lumOff val="5000"/>
                  </a:schemeClr>
                </a:solidFill>
                <a:latin typeface="Arial" pitchFamily="34" charset="0"/>
                <a:cs typeface="Arial" pitchFamily="34" charset="0"/>
              </a:rPr>
              <a:t> Diem[5]; </a:t>
            </a:r>
          </a:p>
          <a:p>
            <a:pPr lvl="1" algn="just">
              <a:lnSpc>
                <a:spcPct val="130000"/>
              </a:lnSpc>
              <a:spcBef>
                <a:spcPts val="300"/>
              </a:spcBef>
              <a:spcAft>
                <a:spcPts val="300"/>
              </a:spcAft>
              <a:buNone/>
            </a:pPr>
            <a:r>
              <a:rPr lang="en-US" sz="2400" smtClean="0">
                <a:solidFill>
                  <a:srgbClr val="009900"/>
                </a:solidFill>
                <a:latin typeface="Arial" pitchFamily="34" charset="0"/>
                <a:cs typeface="Arial" pitchFamily="34" charset="0"/>
              </a:rPr>
              <a:t>//Ca 5 diem co cung toa do (0,0)</a:t>
            </a:r>
          </a:p>
          <a:p>
            <a:pPr lvl="1" algn="just">
              <a:lnSpc>
                <a:spcPct val="130000"/>
              </a:lnSpc>
              <a:spcBef>
                <a:spcPts val="300"/>
              </a:spcBef>
              <a:spcAft>
                <a:spcPts val="300"/>
              </a:spcAft>
              <a:buNone/>
            </a:pPr>
            <a:r>
              <a:rPr lang="en-US" sz="2400" smtClean="0">
                <a:solidFill>
                  <a:schemeClr val="tx1">
                    <a:lumMod val="95000"/>
                    <a:lumOff val="5000"/>
                  </a:schemeClr>
                </a:solidFill>
                <a:latin typeface="Arial" pitchFamily="34" charset="0"/>
                <a:cs typeface="Arial" pitchFamily="34" charset="0"/>
              </a:rPr>
              <a:t>String *pas = </a:t>
            </a:r>
            <a:r>
              <a:rPr lang="en-US" sz="2400" smtClean="0">
                <a:solidFill>
                  <a:srgbClr val="0000FF"/>
                </a:solidFill>
                <a:latin typeface="Arial" pitchFamily="34" charset="0"/>
                <a:cs typeface="Arial" pitchFamily="34" charset="0"/>
              </a:rPr>
              <a:t>new</a:t>
            </a:r>
            <a:r>
              <a:rPr lang="en-US" sz="2400" smtClean="0">
                <a:solidFill>
                  <a:schemeClr val="tx1">
                    <a:lumMod val="95000"/>
                    <a:lumOff val="5000"/>
                  </a:schemeClr>
                </a:solidFill>
                <a:latin typeface="Arial" pitchFamily="34" charset="0"/>
                <a:cs typeface="Arial" pitchFamily="34" charset="0"/>
              </a:rPr>
              <a:t> String[5]; </a:t>
            </a:r>
          </a:p>
          <a:p>
            <a:pPr lvl="1" algn="just">
              <a:lnSpc>
                <a:spcPct val="130000"/>
              </a:lnSpc>
              <a:spcBef>
                <a:spcPts val="300"/>
              </a:spcBef>
              <a:spcAft>
                <a:spcPts val="300"/>
              </a:spcAft>
              <a:buNone/>
            </a:pPr>
            <a:r>
              <a:rPr lang="en-US" sz="2400" smtClean="0">
                <a:solidFill>
                  <a:srgbClr val="009900"/>
                </a:solidFill>
                <a:latin typeface="Arial" pitchFamily="34" charset="0"/>
                <a:cs typeface="Arial" pitchFamily="34" charset="0"/>
              </a:rPr>
              <a:t>//Ca 5 chuoi cung duoc khoi dong la “Alibaba”</a:t>
            </a:r>
            <a:endParaRPr lang="vi-VN" sz="2400" smtClean="0">
              <a:solidFill>
                <a:srgbClr val="0099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Việc h</a:t>
            </a:r>
            <a:r>
              <a:rPr lang="en-US" sz="2800" smtClean="0">
                <a:solidFill>
                  <a:schemeClr val="tx1">
                    <a:lumMod val="95000"/>
                    <a:lumOff val="5000"/>
                  </a:schemeClr>
                </a:solidFill>
                <a:latin typeface="Arial" pitchFamily="34" charset="0"/>
                <a:cs typeface="Arial" pitchFamily="34" charset="0"/>
              </a:rPr>
              <a:t>ủy</a:t>
            </a:r>
            <a:r>
              <a:rPr lang="vi-VN" sz="2800" smtClean="0">
                <a:solidFill>
                  <a:schemeClr val="tx1">
                    <a:lumMod val="95000"/>
                    <a:lumOff val="5000"/>
                  </a:schemeClr>
                </a:solidFill>
                <a:latin typeface="Arial" pitchFamily="34" charset="0"/>
                <a:cs typeface="Arial" pitchFamily="34" charset="0"/>
              </a:rPr>
              <a:t> nhiều đối tượng được thực hiện bằng cách dùng </a:t>
            </a:r>
            <a:r>
              <a:rPr lang="vi-VN" sz="2800" smtClean="0">
                <a:solidFill>
                  <a:srgbClr val="0000FF"/>
                </a:solidFill>
                <a:latin typeface="Arial" pitchFamily="34" charset="0"/>
                <a:cs typeface="Arial" pitchFamily="34" charset="0"/>
              </a:rPr>
              <a:t>delete</a:t>
            </a:r>
            <a:r>
              <a:rPr lang="vi-VN" sz="2800" smtClean="0">
                <a:solidFill>
                  <a:schemeClr val="tx1">
                    <a:lumMod val="95000"/>
                    <a:lumOff val="5000"/>
                  </a:schemeClr>
                </a:solidFill>
                <a:latin typeface="Arial" pitchFamily="34" charset="0"/>
                <a:cs typeface="Arial" pitchFamily="34" charset="0"/>
              </a:rPr>
              <a:t> và có thêm dấu </a:t>
            </a:r>
            <a:r>
              <a:rPr lang="vi-VN" sz="2800" smtClean="0">
                <a:solidFill>
                  <a:srgbClr val="0000FF"/>
                </a:solidFill>
                <a:latin typeface="Arial" pitchFamily="34" charset="0"/>
                <a:cs typeface="Arial" pitchFamily="34" charset="0"/>
              </a:rPr>
              <a:t>[] ở trước</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delete</a:t>
            </a:r>
            <a:r>
              <a:rPr lang="en-US" sz="2400" smtClean="0">
                <a:solidFill>
                  <a:schemeClr val="tx1">
                    <a:lumMod val="95000"/>
                    <a:lumOff val="5000"/>
                  </a:schemeClr>
                </a:solidFill>
                <a:latin typeface="Arial" pitchFamily="34" charset="0"/>
                <a:cs typeface="Arial" pitchFamily="34" charset="0"/>
              </a:rPr>
              <a:t> [] pas;</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delete</a:t>
            </a:r>
            <a:r>
              <a:rPr lang="en-US" sz="2400" smtClean="0">
                <a:solidFill>
                  <a:schemeClr val="tx1">
                    <a:lumMod val="95000"/>
                    <a:lumOff val="5000"/>
                  </a:schemeClr>
                </a:solidFill>
                <a:latin typeface="Arial" pitchFamily="34" charset="0"/>
                <a:cs typeface="Arial" pitchFamily="34" charset="0"/>
              </a:rPr>
              <a:t> [] pad;</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delete</a:t>
            </a:r>
            <a:r>
              <a:rPr lang="en-US" sz="2400" smtClean="0">
                <a:solidFill>
                  <a:schemeClr val="tx1">
                    <a:lumMod val="95000"/>
                    <a:lumOff val="5000"/>
                  </a:schemeClr>
                </a:solidFill>
                <a:latin typeface="Arial" pitchFamily="34" charset="0"/>
                <a:cs typeface="Arial" pitchFamily="34" charset="0"/>
              </a:rPr>
              <a:t> [] pai;</a:t>
            </a:r>
            <a:endParaRPr lang="vi-VN" sz="2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Có thể thay ba phát biểu trên bằng một phát biểu duy nhất sau</a:t>
            </a:r>
            <a:r>
              <a:rPr lang="en-US" sz="2800" smtClean="0">
                <a:solidFill>
                  <a:schemeClr val="tx1">
                    <a:lumMod val="95000"/>
                    <a:lumOff val="5000"/>
                  </a:schemeClr>
                </a:solidFill>
                <a:latin typeface="Arial" pitchFamily="34" charset="0"/>
                <a:cs typeface="Arial" pitchFamily="34" charset="0"/>
              </a:rPr>
              <a:t> hay không?</a:t>
            </a:r>
          </a:p>
          <a:p>
            <a:pPr lvl="1" algn="just">
              <a:lnSpc>
                <a:spcPct val="130000"/>
              </a:lnSpc>
              <a:spcBef>
                <a:spcPts val="300"/>
              </a:spcBef>
              <a:spcAft>
                <a:spcPts val="300"/>
              </a:spcAft>
              <a:buNone/>
            </a:pPr>
            <a:r>
              <a:rPr lang="vi-VN" sz="2400" smtClean="0">
                <a:solidFill>
                  <a:srgbClr val="0000FF"/>
                </a:solidFill>
                <a:latin typeface="Arial" pitchFamily="34" charset="0"/>
                <a:cs typeface="Arial" pitchFamily="34" charset="0"/>
              </a:rPr>
              <a:t>delete</a:t>
            </a:r>
            <a:r>
              <a:rPr lang="vi-VN" sz="2400" smtClean="0">
                <a:solidFill>
                  <a:schemeClr val="tx1">
                    <a:lumMod val="95000"/>
                    <a:lumOff val="5000"/>
                  </a:schemeClr>
                </a:solidFill>
                <a:latin typeface="Arial" pitchFamily="34" charset="0"/>
                <a:cs typeface="Arial" pitchFamily="34" charset="0"/>
              </a:rPr>
              <a:t> pas,pad,pai;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lớp bạn</a:t>
            </a:r>
          </a:p>
        </p:txBody>
      </p:sp>
      <p:sp>
        <p:nvSpPr>
          <p:cNvPr id="3" name="Content Placeholder 2"/>
          <p:cNvSpPr>
            <a:spLocks noGrp="1"/>
          </p:cNvSpPr>
          <p:nvPr>
            <p:ph idx="1"/>
          </p:nvPr>
        </p:nvSpPr>
        <p:spPr>
          <a:xfrm>
            <a:off x="457200" y="1447800"/>
            <a:ext cx="8382000" cy="4876800"/>
          </a:xfrm>
        </p:spPr>
        <p:txBody>
          <a:bodyPr>
            <a:no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Giả sử có lớp Vector, lớp Matrix</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Cần viết hàm </a:t>
            </a:r>
            <a:r>
              <a:rPr lang="en-US" smtClean="0">
                <a:solidFill>
                  <a:srgbClr val="FF0303"/>
                </a:solidFill>
                <a:latin typeface="Arial" pitchFamily="34" charset="0"/>
                <a:cs typeface="Arial" pitchFamily="34" charset="0"/>
              </a:rPr>
              <a:t>nhân</a:t>
            </a:r>
            <a:r>
              <a:rPr lang="en-US" smtClean="0">
                <a:latin typeface="Arial" pitchFamily="34" charset="0"/>
                <a:cs typeface="Arial" pitchFamily="34" charset="0"/>
              </a:rPr>
              <a:t> Vector với một Matrix</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Hàm </a:t>
            </a:r>
            <a:r>
              <a:rPr lang="en-US" smtClean="0">
                <a:solidFill>
                  <a:srgbClr val="FF0303"/>
                </a:solidFill>
                <a:latin typeface="Arial" pitchFamily="34" charset="0"/>
                <a:cs typeface="Arial" pitchFamily="34" charset="0"/>
              </a:rPr>
              <a:t>nhân</a:t>
            </a:r>
            <a:r>
              <a:rPr lang="en-US"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Vector</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Matrix</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tự do</a:t>
            </a:r>
          </a:p>
          <a:p>
            <a:pPr algn="just">
              <a:lnSpc>
                <a:spcPct val="130000"/>
              </a:lnSpc>
              <a:spcBef>
                <a:spcPts val="300"/>
              </a:spcBef>
              <a:spcAft>
                <a:spcPts val="300"/>
              </a:spcAft>
              <a:buNone/>
            </a:pPr>
            <a:r>
              <a:rPr lang="en-US" smtClean="0">
                <a:latin typeface="Arial" pitchFamily="34" charset="0"/>
                <a:cs typeface="Arial" pitchFamily="34" charset="0"/>
                <a:sym typeface="Wingdings" pitchFamily="2" charset="2"/>
              </a:rPr>
              <a:t></a:t>
            </a:r>
            <a:r>
              <a:rPr lang="en-US" smtClean="0">
                <a:latin typeface="Arial" pitchFamily="34" charset="0"/>
                <a:cs typeface="Arial" pitchFamily="34" charset="0"/>
              </a:rPr>
              <a:t>Giải pháp: Xây dựng hàm truy cập dữ liệu?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345232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Đối tượng có thể là thành phần của đối tượng khác</a:t>
            </a:r>
            <a:r>
              <a:rPr lang="vi-VN" sz="2800" smtClean="0">
                <a:solidFill>
                  <a:schemeClr val="tx1">
                    <a:lumMod val="95000"/>
                    <a:lumOff val="5000"/>
                  </a:schemeClr>
                </a:solidFill>
                <a:latin typeface="Arial" pitchFamily="34" charset="0"/>
                <a:cs typeface="Arial" pitchFamily="34" charset="0"/>
              </a:rPr>
              <a:t>, khi một đối tượng thuộc lớp “lớn” được tạo ra, các thành phần của nó cũng được tạo ra.</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pic>
        <p:nvPicPr>
          <p:cNvPr id="2050" name="Picture 2" descr="http://lh3.ggpht.com/_aUOgqE3fGXc/Sh35Y1ga0lI/AAAAAAAAAas/9FnQ1sRJObY/image_thumb%5B2%5D.png?imgmax=8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276600"/>
            <a:ext cx="3886200" cy="319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(Friend function)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Hàm bạn không thuộc lớp</a:t>
            </a:r>
            <a:r>
              <a:rPr lang="en-US" smtClean="0">
                <a:latin typeface="Arial" pitchFamily="34" charset="0"/>
                <a:cs typeface="Arial" pitchFamily="34" charset="0"/>
              </a:rPr>
              <a:t>. Tuy nhiên, </a:t>
            </a:r>
            <a:r>
              <a:rPr lang="en-US" smtClean="0">
                <a:solidFill>
                  <a:srgbClr val="0000FF"/>
                </a:solidFill>
                <a:latin typeface="Arial" pitchFamily="34" charset="0"/>
                <a:cs typeface="Arial" pitchFamily="34" charset="0"/>
              </a:rPr>
              <a:t>có quyền truy cập các thành viên private</a:t>
            </a:r>
            <a:r>
              <a:rPr lang="en-US" smtClean="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Khi định nghĩa một lớp, có thể khai báo một hay nhiều hàm “bạn” (bên ngoài lớp) </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Ưu điểm:</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Kiểm soát các truy nhập ở cấp độ lớp – không thể áp đặt hàm bạn cho lớp nếu điều đó không được dự trù trước trong khai báo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10188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(Friend function)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Các tính chất của quan hệ friend:</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Phải được cho, không được nhận</a:t>
            </a:r>
          </a:p>
          <a:p>
            <a:pPr lvl="2"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Lớp B là bạn của lớp A, lớp A phải khai báo rõ ràng B là bạn của nó</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Không đối xứng</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Không bắc cầu</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54983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8" name="Rectangle 2"/>
          <p:cNvSpPr>
            <a:spLocks noChangeArrowheads="1"/>
          </p:cNvSpPr>
          <p:nvPr/>
        </p:nvSpPr>
        <p:spPr bwMode="auto">
          <a:xfrm>
            <a:off x="457200" y="1371600"/>
            <a:ext cx="8305800" cy="51816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COUNTERCLASS</a:t>
            </a:r>
            <a:r>
              <a:rPr lang="en-US" sz="2400" b="0">
                <a:solidFill>
                  <a:schemeClr val="tx1">
                    <a:lumMod val="95000"/>
                    <a:lumOff val="5000"/>
                  </a:schemeClr>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CounterChar;</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 </a:t>
            </a:r>
            <a:r>
              <a:rPr lang="en-US" sz="2400" b="0">
                <a:solidFill>
                  <a:srgbClr val="0000FF"/>
                </a:solidFill>
              </a:rPr>
              <a:t>char</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AddOne( ){</a:t>
            </a:r>
          </a:p>
          <a:p>
            <a:pPr marL="342900" indent="-342900">
              <a:lnSpc>
                <a:spcPct val="115000"/>
              </a:lnSpc>
              <a:spcBef>
                <a:spcPct val="20000"/>
              </a:spcBef>
              <a:buFont typeface="Wingdings" pitchFamily="2" charset="2"/>
              <a:buNone/>
            </a:pP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friend</a:t>
            </a:r>
            <a:r>
              <a:rPr lang="en-US" sz="2400" b="0">
                <a:solidFill>
                  <a:srgbClr val="000000"/>
                </a:solidFill>
              </a:rPr>
              <a:t> int Total (int);</a:t>
            </a:r>
          </a:p>
          <a:p>
            <a:pPr marL="342900" indent="-342900">
              <a:lnSpc>
                <a:spcPct val="115000"/>
              </a:lnSpc>
              <a:spcBef>
                <a:spcPct val="200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615371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8" name="Rectangle 2"/>
          <p:cNvSpPr>
            <a:spLocks noChangeArrowheads="1"/>
          </p:cNvSpPr>
          <p:nvPr/>
        </p:nvSpPr>
        <p:spPr bwMode="auto">
          <a:xfrm>
            <a:off x="457200" y="1371600"/>
            <a:ext cx="8305800" cy="51816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COUNTERCLASS</a:t>
            </a:r>
            <a:r>
              <a:rPr lang="en-US" sz="2400" b="0">
                <a:solidFill>
                  <a:srgbClr val="000000"/>
                </a:solidFill>
              </a:rPr>
              <a:t> MyCounter[26</a:t>
            </a:r>
            <a:r>
              <a:rPr lang="en-US" sz="2400" b="0" smtClean="0">
                <a:solidFill>
                  <a:srgbClr val="000000"/>
                </a:solidFill>
              </a:rPr>
              <a:t>];</a:t>
            </a:r>
            <a:endParaRPr lang="en-US" sz="2400" b="0">
              <a:solidFill>
                <a:srgbClr val="FF0303"/>
              </a:solidFill>
            </a:endParaRPr>
          </a:p>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Total(</a:t>
            </a:r>
            <a:r>
              <a:rPr lang="en-US" sz="2400" b="0">
                <a:solidFill>
                  <a:srgbClr val="0000FF"/>
                </a:solidFill>
              </a:rPr>
              <a:t>int</a:t>
            </a:r>
            <a:r>
              <a:rPr lang="en-US" sz="2400" b="0">
                <a:solidFill>
                  <a:srgbClr val="000000"/>
                </a:solidFill>
              </a:rPr>
              <a:t> NumberObjects</a:t>
            </a:r>
            <a:r>
              <a:rPr lang="en-US" sz="2400" b="0" smtClean="0">
                <a:solidFill>
                  <a:srgbClr val="000000"/>
                </a:solidFill>
              </a:rPr>
              <a:t>)</a:t>
            </a:r>
          </a:p>
          <a:p>
            <a:pPr marL="342900" indent="-3429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i=0, sum=0; i&lt;NumberObjects; i++)</a:t>
            </a:r>
          </a:p>
          <a:p>
            <a:pPr marL="342900" indent="-342900">
              <a:lnSpc>
                <a:spcPct val="120000"/>
              </a:lnSpc>
              <a:spcBef>
                <a:spcPct val="20000"/>
              </a:spcBef>
              <a:buFont typeface="Wingdings" pitchFamily="2" charset="2"/>
              <a:buNone/>
            </a:pPr>
            <a:r>
              <a:rPr lang="en-US" sz="2400" b="0">
                <a:solidFill>
                  <a:srgbClr val="000000"/>
                </a:solidFill>
              </a:rPr>
              <a:t>		sum += MyCounter[i].Counter</a:t>
            </a:r>
          </a:p>
          <a:p>
            <a:pPr marL="342900" indent="-342900">
              <a:lnSpc>
                <a:spcPct val="120000"/>
              </a:lnSpc>
              <a:spcBef>
                <a:spcPct val="20000"/>
              </a:spcBef>
              <a:buFont typeface="Wingdings" pitchFamily="2" charset="2"/>
              <a:buNone/>
            </a:pPr>
            <a:r>
              <a:rPr lang="en-US" sz="2400" b="0">
                <a:solidFill>
                  <a:srgbClr val="000000"/>
                </a:solidFill>
              </a:rPr>
              <a:t>		//Tính tổng số ký tự trong số các Objects ký tự</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sum;</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36530121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Lớp bạn (Friend class)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Một lớp </a:t>
            </a:r>
            <a:r>
              <a:rPr lang="en-US" smtClean="0">
                <a:solidFill>
                  <a:srgbClr val="0000FF"/>
                </a:solidFill>
                <a:latin typeface="Arial" pitchFamily="34" charset="0"/>
                <a:cs typeface="Arial" pitchFamily="34" charset="0"/>
              </a:rPr>
              <a:t>có thể</a:t>
            </a:r>
            <a:r>
              <a:rPr lang="en-US" smtClean="0">
                <a:latin typeface="Arial" pitchFamily="34" charset="0"/>
                <a:cs typeface="Arial" pitchFamily="34" charset="0"/>
              </a:rPr>
              <a:t> truy cập đến các thành phần có thuộc tính </a:t>
            </a:r>
            <a:r>
              <a:rPr lang="en-US" smtClean="0">
                <a:solidFill>
                  <a:srgbClr val="0000FF"/>
                </a:solidFill>
                <a:latin typeface="Arial" pitchFamily="34" charset="0"/>
                <a:cs typeface="Arial" pitchFamily="34" charset="0"/>
              </a:rPr>
              <a:t>private</a:t>
            </a:r>
            <a:r>
              <a:rPr lang="en-US" smtClean="0">
                <a:latin typeface="Arial" pitchFamily="34" charset="0"/>
                <a:cs typeface="Arial" pitchFamily="34" charset="0"/>
              </a:rPr>
              <a:t> của một lớp khác.</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Để thực hiện được điều này, chúng ta có thể lấy toàn bộ một lớp làm bạn (hàm friend) cho lớp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pic>
        <p:nvPicPr>
          <p:cNvPr id="6146" name="Picture 2" descr="http://3.bp.blogspot.com/-TNw4zitqFxs/UQkJiAdMsvI/AAAAAAAAA6g/BT1LLjJ-OGk/s1600/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267200"/>
            <a:ext cx="4191000" cy="213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94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dirty="0">
                <a:solidFill>
                  <a:srgbClr val="0000FF"/>
                </a:solidFill>
              </a:rPr>
              <a:t>class</a:t>
            </a:r>
            <a:r>
              <a:rPr lang="en-US" sz="2400" b="0" dirty="0">
                <a:solidFill>
                  <a:srgbClr val="000000"/>
                </a:solidFill>
              </a:rPr>
              <a:t> TOM{</a:t>
            </a:r>
          </a:p>
          <a:p>
            <a:pPr marL="342900" indent="-342900">
              <a:spcBef>
                <a:spcPct val="20000"/>
              </a:spcBef>
              <a:buFont typeface="Wingdings" pitchFamily="2" charset="2"/>
              <a:buNone/>
            </a:pPr>
            <a:r>
              <a:rPr lang="en-US" sz="2400" b="0" dirty="0">
                <a:solidFill>
                  <a:srgbClr val="0000FF"/>
                </a:solidFill>
              </a:rPr>
              <a:t>public</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FF0303"/>
                </a:solidFill>
              </a:rPr>
              <a:t>friend class</a:t>
            </a:r>
            <a:r>
              <a:rPr lang="en-US" sz="2400" b="0" dirty="0">
                <a:solidFill>
                  <a:srgbClr val="000000"/>
                </a:solidFill>
              </a:rPr>
              <a:t> JERRY; 	//</a:t>
            </a:r>
            <a:r>
              <a:rPr lang="en-US" sz="2400" b="0" dirty="0" err="1">
                <a:solidFill>
                  <a:srgbClr val="000000"/>
                </a:solidFill>
              </a:rPr>
              <a:t>Có</a:t>
            </a:r>
            <a:r>
              <a:rPr lang="en-US" sz="2400" b="0" dirty="0">
                <a:solidFill>
                  <a:srgbClr val="000000"/>
                </a:solidFill>
              </a:rPr>
              <a:t> </a:t>
            </a:r>
            <a:r>
              <a:rPr lang="en-US" sz="2400" b="0" dirty="0" err="1">
                <a:solidFill>
                  <a:srgbClr val="000000"/>
                </a:solidFill>
              </a:rPr>
              <a:t>lớp</a:t>
            </a:r>
            <a:r>
              <a:rPr lang="en-US" sz="2400" b="0" dirty="0">
                <a:solidFill>
                  <a:srgbClr val="000000"/>
                </a:solidFill>
              </a:rPr>
              <a:t> </a:t>
            </a:r>
            <a:r>
              <a:rPr lang="en-US" sz="2400" b="0" dirty="0" err="1">
                <a:solidFill>
                  <a:srgbClr val="000000"/>
                </a:solidFill>
              </a:rPr>
              <a:t>bạn</a:t>
            </a:r>
            <a:r>
              <a:rPr lang="en-US" sz="2400" b="0" dirty="0">
                <a:solidFill>
                  <a:srgbClr val="000000"/>
                </a:solidFill>
              </a:rPr>
              <a:t> </a:t>
            </a:r>
            <a:r>
              <a:rPr lang="en-US" sz="2400" b="0" dirty="0" err="1">
                <a:solidFill>
                  <a:srgbClr val="000000"/>
                </a:solidFill>
              </a:rPr>
              <a:t>là</a:t>
            </a:r>
            <a:r>
              <a:rPr lang="en-US" sz="2400" b="0" dirty="0">
                <a:solidFill>
                  <a:srgbClr val="000000"/>
                </a:solidFill>
              </a:rPr>
              <a:t> JERRY</a:t>
            </a:r>
          </a:p>
          <a:p>
            <a:pPr marL="342900" indent="-342900">
              <a:spcBef>
                <a:spcPct val="20000"/>
              </a:spcBef>
              <a:buFont typeface="Wingdings" pitchFamily="2" charset="2"/>
              <a:buNone/>
            </a:pPr>
            <a:r>
              <a:rPr lang="en-US" sz="2400" b="0" dirty="0">
                <a:solidFill>
                  <a:srgbClr val="0000FF"/>
                </a:solidFill>
              </a:rPr>
              <a:t>private</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	</a:t>
            </a:r>
            <a:r>
              <a:rPr lang="en-US" sz="2400" b="0" dirty="0" err="1">
                <a:solidFill>
                  <a:srgbClr val="0000FF"/>
                </a:solidFill>
              </a:rPr>
              <a:t>int</a:t>
            </a:r>
            <a:r>
              <a:rPr lang="en-US" sz="2400" b="0" dirty="0">
                <a:solidFill>
                  <a:srgbClr val="000000"/>
                </a:solidFill>
              </a:rPr>
              <a:t> </a:t>
            </a:r>
            <a:r>
              <a:rPr lang="en-US" sz="2400" b="0" dirty="0" err="1">
                <a:solidFill>
                  <a:srgbClr val="000000"/>
                </a:solidFill>
              </a:rPr>
              <a:t>SecretTom</a:t>
            </a:r>
            <a:r>
              <a:rPr lang="en-US" sz="2400" b="0" dirty="0">
                <a:solidFill>
                  <a:srgbClr val="000000"/>
                </a:solidFill>
              </a:rPr>
              <a:t>;		//</a:t>
            </a:r>
            <a:r>
              <a:rPr lang="en-US" sz="2400" b="0" dirty="0" err="1">
                <a:solidFill>
                  <a:srgbClr val="000000"/>
                </a:solidFill>
              </a:rPr>
              <a:t>Bí</a:t>
            </a:r>
            <a:r>
              <a:rPr lang="en-US" sz="2400" b="0" dirty="0">
                <a:solidFill>
                  <a:srgbClr val="000000"/>
                </a:solidFill>
              </a:rPr>
              <a:t> </a:t>
            </a:r>
            <a:r>
              <a:rPr lang="en-US" sz="2400" b="0" dirty="0" err="1">
                <a:solidFill>
                  <a:srgbClr val="000000"/>
                </a:solidFill>
              </a:rPr>
              <a:t>mật</a:t>
            </a:r>
            <a:r>
              <a:rPr lang="en-US" sz="2400" b="0" dirty="0">
                <a:solidFill>
                  <a:srgbClr val="000000"/>
                </a:solidFill>
              </a:rPr>
              <a:t> </a:t>
            </a:r>
            <a:r>
              <a:rPr lang="en-US" sz="2400" b="0" dirty="0" err="1">
                <a:solidFill>
                  <a:srgbClr val="000000"/>
                </a:solidFill>
              </a:rPr>
              <a:t>của</a:t>
            </a:r>
            <a:r>
              <a:rPr lang="en-US" sz="2400" b="0" dirty="0">
                <a:solidFill>
                  <a:srgbClr val="000000"/>
                </a:solidFill>
              </a:rPr>
              <a:t> TOM</a:t>
            </a:r>
          </a:p>
          <a:p>
            <a:pPr marL="342900" indent="-342900">
              <a:spcBef>
                <a:spcPct val="20000"/>
              </a:spcBef>
              <a:buFont typeface="Wingdings" pitchFamily="2" charset="2"/>
              <a:buNone/>
            </a:pP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FF"/>
                </a:solidFill>
              </a:rPr>
              <a:t>class</a:t>
            </a:r>
            <a:r>
              <a:rPr lang="en-US" sz="2400" b="0" dirty="0">
                <a:solidFill>
                  <a:srgbClr val="000000"/>
                </a:solidFill>
              </a:rPr>
              <a:t> JERRY{</a:t>
            </a:r>
          </a:p>
          <a:p>
            <a:pPr marL="342900" indent="-342900">
              <a:spcBef>
                <a:spcPct val="20000"/>
              </a:spcBef>
              <a:buFont typeface="Wingdings" pitchFamily="2" charset="2"/>
              <a:buNone/>
            </a:pPr>
            <a:r>
              <a:rPr lang="en-US" sz="2400" b="0" dirty="0">
                <a:solidFill>
                  <a:srgbClr val="0000FF"/>
                </a:solidFill>
              </a:rPr>
              <a:t>public</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void</a:t>
            </a:r>
            <a:r>
              <a:rPr lang="en-US" sz="2400" b="0" dirty="0">
                <a:solidFill>
                  <a:srgbClr val="000000"/>
                </a:solidFill>
              </a:rPr>
              <a:t> Change(TOM T){</a:t>
            </a:r>
          </a:p>
          <a:p>
            <a:pPr marL="342900" indent="-342900">
              <a:spcBef>
                <a:spcPct val="20000"/>
              </a:spcBef>
              <a:buFont typeface="Wingdings" pitchFamily="2" charset="2"/>
              <a:buNone/>
            </a:pPr>
            <a:r>
              <a:rPr lang="en-US" sz="2400" b="0" dirty="0">
                <a:solidFill>
                  <a:srgbClr val="000000"/>
                </a:solidFill>
              </a:rPr>
              <a:t>		</a:t>
            </a:r>
            <a:r>
              <a:rPr lang="en-US" sz="2400" b="0" dirty="0" err="1">
                <a:solidFill>
                  <a:srgbClr val="008000"/>
                </a:solidFill>
              </a:rPr>
              <a:t>T.SecterTom</a:t>
            </a:r>
            <a:r>
              <a:rPr lang="en-US" sz="2400" b="0" dirty="0">
                <a:solidFill>
                  <a:srgbClr val="008000"/>
                </a:solidFill>
              </a:rPr>
              <a:t>++;</a:t>
            </a:r>
            <a:r>
              <a:rPr lang="en-US" sz="2400" b="0" dirty="0">
                <a:solidFill>
                  <a:srgbClr val="000000"/>
                </a:solidFill>
              </a:rPr>
              <a:t> 	//</a:t>
            </a:r>
            <a:r>
              <a:rPr lang="en-US" sz="2400" b="0" dirty="0" err="1">
                <a:solidFill>
                  <a:srgbClr val="000000"/>
                </a:solidFill>
              </a:rPr>
              <a:t>Bạn</a:t>
            </a:r>
            <a:r>
              <a:rPr lang="en-US" sz="2400" b="0" dirty="0">
                <a:solidFill>
                  <a:srgbClr val="000000"/>
                </a:solidFill>
              </a:rPr>
              <a:t> </a:t>
            </a:r>
            <a:r>
              <a:rPr lang="en-US" sz="2400" b="0" dirty="0" err="1">
                <a:solidFill>
                  <a:srgbClr val="000000"/>
                </a:solidFill>
              </a:rPr>
              <a:t>nên</a:t>
            </a:r>
            <a:r>
              <a:rPr lang="en-US" sz="2400" b="0" dirty="0">
                <a:solidFill>
                  <a:srgbClr val="000000"/>
                </a:solidFill>
              </a:rPr>
              <a:t> </a:t>
            </a:r>
            <a:r>
              <a:rPr lang="en-US" sz="2400" b="0" dirty="0" err="1">
                <a:solidFill>
                  <a:srgbClr val="000000"/>
                </a:solidFill>
              </a:rPr>
              <a:t>có</a:t>
            </a:r>
            <a:r>
              <a:rPr lang="en-US" sz="2400" b="0" dirty="0">
                <a:solidFill>
                  <a:srgbClr val="000000"/>
                </a:solidFill>
              </a:rPr>
              <a:t> </a:t>
            </a:r>
            <a:r>
              <a:rPr lang="en-US" sz="2400" b="0" dirty="0" err="1">
                <a:solidFill>
                  <a:srgbClr val="000000"/>
                </a:solidFill>
              </a:rPr>
              <a:t>thể</a:t>
            </a:r>
            <a:r>
              <a:rPr lang="en-US" sz="2400" b="0" dirty="0">
                <a:solidFill>
                  <a:srgbClr val="000000"/>
                </a:solidFill>
              </a:rPr>
              <a:t> </a:t>
            </a:r>
            <a:r>
              <a:rPr lang="en-US" sz="2400" b="0" dirty="0" err="1" smtClean="0">
                <a:solidFill>
                  <a:srgbClr val="000000"/>
                </a:solidFill>
              </a:rPr>
              <a:t>thay</a:t>
            </a:r>
            <a:r>
              <a:rPr lang="en-US" sz="2400" b="0" dirty="0" smtClean="0">
                <a:solidFill>
                  <a:srgbClr val="000000"/>
                </a:solidFill>
              </a:rPr>
              <a:t> </a:t>
            </a:r>
            <a:r>
              <a:rPr lang="en-US" sz="2400" b="0" dirty="0" err="1">
                <a:solidFill>
                  <a:srgbClr val="000000"/>
                </a:solidFill>
              </a:rPr>
              <a:t>thế</a:t>
            </a:r>
            <a:endParaRPr lang="en-US" sz="2400" b="0" dirty="0">
              <a:solidFill>
                <a:srgbClr val="000000"/>
              </a:solidFill>
            </a:endParaRPr>
          </a:p>
          <a:p>
            <a:pPr marL="342900" indent="-342900">
              <a:lnSpc>
                <a:spcPct val="80000"/>
              </a:lnSpc>
              <a:spcBef>
                <a:spcPct val="20000"/>
              </a:spcBef>
              <a:buFont typeface="Wingdings" pitchFamily="2" charset="2"/>
              <a:buNone/>
            </a:pPr>
            <a:r>
              <a:rPr lang="en-US" sz="2400" b="0" dirty="0">
                <a:solidFill>
                  <a:srgbClr val="000000"/>
                </a:solidFill>
              </a:rPr>
              <a:t>	}</a:t>
            </a:r>
          </a:p>
          <a:p>
            <a:pPr marL="342900" indent="-342900">
              <a:lnSpc>
                <a:spcPct val="80000"/>
              </a:lnSpc>
              <a:spcBef>
                <a:spcPct val="20000"/>
              </a:spcBef>
              <a:buFont typeface="Wingdings" pitchFamily="2" charset="2"/>
              <a:buNone/>
            </a:pPr>
            <a:r>
              <a:rPr lang="en-US" sz="2400" b="0" dirty="0">
                <a:solidFill>
                  <a:srgbClr val="000000"/>
                </a:solidFill>
              </a:rPr>
              <a:t>};</a:t>
            </a:r>
          </a:p>
        </p:txBody>
      </p:sp>
    </p:spTree>
    <p:extLst>
      <p:ext uri="{BB962C8B-B14F-4D97-AF65-F5344CB8AC3E}">
        <p14:creationId xmlns:p14="http://schemas.microsoft.com/office/powerpoint/2010/main" val="4123896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Giao diện và chi tiết cài đặt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có hai phần tách rời</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rgbClr val="0000FF"/>
                </a:solidFill>
                <a:latin typeface="Arial" pitchFamily="34" charset="0"/>
                <a:cs typeface="Arial" pitchFamily="34" charset="0"/>
              </a:rPr>
              <a:t>P</a:t>
            </a:r>
            <a:r>
              <a:rPr lang="vi-VN" sz="2400" smtClean="0">
                <a:solidFill>
                  <a:srgbClr val="0000FF"/>
                </a:solidFill>
                <a:latin typeface="Arial" pitchFamily="34" charset="0"/>
                <a:cs typeface="Arial" pitchFamily="34" charset="0"/>
              </a:rPr>
              <a:t>hần giao diện khai báo trong phần public </a:t>
            </a:r>
            <a:r>
              <a:rPr lang="vi-VN" sz="2400" smtClean="0">
                <a:solidFill>
                  <a:schemeClr val="tx1">
                    <a:lumMod val="95000"/>
                    <a:lumOff val="5000"/>
                  </a:schemeClr>
                </a:solidFill>
                <a:latin typeface="Arial" pitchFamily="34" charset="0"/>
                <a:cs typeface="Arial" pitchFamily="34" charset="0"/>
              </a:rPr>
              <a:t>để người sử dụng “thấy” và sử dụng</a:t>
            </a:r>
            <a:r>
              <a:rPr lang="en-US" sz="24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400" smtClean="0">
                <a:solidFill>
                  <a:srgbClr val="0000FF"/>
                </a:solidFill>
                <a:latin typeface="Arial" pitchFamily="34" charset="0"/>
                <a:cs typeface="Arial" pitchFamily="34" charset="0"/>
              </a:rPr>
              <a:t>C</a:t>
            </a:r>
            <a:r>
              <a:rPr lang="vi-VN" sz="2400" smtClean="0">
                <a:solidFill>
                  <a:srgbClr val="0000FF"/>
                </a:solidFill>
                <a:latin typeface="Arial" pitchFamily="34" charset="0"/>
                <a:cs typeface="Arial" pitchFamily="34" charset="0"/>
              </a:rPr>
              <a:t>hi tiết cài đặt bao gồm dữ liệu khai báo trong phần private </a:t>
            </a:r>
            <a:r>
              <a:rPr lang="vi-VN" sz="2400" smtClean="0">
                <a:solidFill>
                  <a:schemeClr val="tx1">
                    <a:lumMod val="95000"/>
                    <a:lumOff val="5000"/>
                  </a:schemeClr>
                </a:solidFill>
                <a:latin typeface="Arial" pitchFamily="34" charset="0"/>
                <a:cs typeface="Arial" pitchFamily="34" charset="0"/>
              </a:rPr>
              <a:t>của lớp và chi tiết mã h</a:t>
            </a:r>
            <a:r>
              <a:rPr lang="en-US" sz="2400" smtClean="0">
                <a:solidFill>
                  <a:schemeClr val="tx1">
                    <a:lumMod val="95000"/>
                    <a:lumOff val="5000"/>
                  </a:schemeClr>
                </a:solidFill>
                <a:latin typeface="Arial" pitchFamily="34" charset="0"/>
                <a:cs typeface="Arial" pitchFamily="34" charset="0"/>
              </a:rPr>
              <a:t>óa</a:t>
            </a:r>
            <a:r>
              <a:rPr lang="vi-VN" sz="2400" smtClean="0">
                <a:solidFill>
                  <a:schemeClr val="tx1">
                    <a:lumMod val="95000"/>
                    <a:lumOff val="5000"/>
                  </a:schemeClr>
                </a:solidFill>
                <a:latin typeface="Arial" pitchFamily="34" charset="0"/>
                <a:cs typeface="Arial" pitchFamily="34" charset="0"/>
              </a:rPr>
              <a:t> các hàm thành phần, vô hình đối với người dùng.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ThoiDiem có thể được cài đặt với các thành phần dữ liệu là giờ, phút, giây hoặc tổng số giây tính từ 0 giờ.</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Giao diện và chi tiết cài đặt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a:t>
            </a:r>
            <a:r>
              <a:rPr lang="vi-VN" sz="2800">
                <a:solidFill>
                  <a:srgbClr val="FF3300"/>
                </a:solidFill>
                <a:latin typeface="Arial" pitchFamily="34" charset="0"/>
                <a:cs typeface="Arial" pitchFamily="34" charset="0"/>
              </a:rPr>
              <a:t>có thể thay đổi uyển chuyển chi tiết cài đặt</a:t>
            </a:r>
            <a:r>
              <a:rPr lang="vi-VN" sz="2800">
                <a:solidFill>
                  <a:schemeClr val="tx1">
                    <a:lumMod val="95000"/>
                    <a:lumOff val="5000"/>
                  </a:schemeClr>
                </a:solidFill>
                <a:latin typeface="Arial" pitchFamily="34" charset="0"/>
                <a:cs typeface="Arial" pitchFamily="34" charset="0"/>
              </a:rPr>
              <a:t>, nghĩa là có thể thay đổi tổ chức dữ liệu của lớp, cũng như có thể thay đổi chi tiết thực hiện các hàm thành phần (do sự thay đổi tổ chức dữ liệu hoặc để cải tiến giải thuật</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Nhưng </a:t>
            </a:r>
            <a:r>
              <a:rPr lang="vi-VN" sz="2800">
                <a:solidFill>
                  <a:schemeClr val="tx1">
                    <a:lumMod val="95000"/>
                    <a:lumOff val="5000"/>
                  </a:schemeClr>
                </a:solidFill>
                <a:latin typeface="Arial" pitchFamily="34" charset="0"/>
                <a:cs typeface="Arial" pitchFamily="34" charset="0"/>
              </a:rPr>
              <a:t>nếu bảo đảm không thay đổi phần giao diện thì không ảnh hưởng đến người sử dụng, và do đó </a:t>
            </a:r>
            <a:r>
              <a:rPr lang="vi-VN" sz="2800">
                <a:solidFill>
                  <a:srgbClr val="0066FF"/>
                </a:solidFill>
                <a:latin typeface="Arial" pitchFamily="34" charset="0"/>
                <a:cs typeface="Arial" pitchFamily="34" charset="0"/>
              </a:rPr>
              <a:t>không làm đổ vỡ kiến trúc của hệ thống</a:t>
            </a:r>
            <a:r>
              <a:rPr lang="vi-VN" sz="280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2693907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ThoiDiem – Cách 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ThoiDiem{</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 </a:t>
            </a:r>
            <a:r>
              <a:rPr lang="en-US" b="0" smtClean="0">
                <a:solidFill>
                  <a:schemeClr val="tx1">
                    <a:lumMod val="95000"/>
                    <a:lumOff val="5000"/>
                  </a:schemeClr>
                </a:solidFill>
              </a:rPr>
              <a:t>gio, phut, giay;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static</a:t>
            </a:r>
            <a:r>
              <a:rPr lang="en-US" b="0" smtClean="0">
                <a:solidFill>
                  <a:schemeClr val="tx1">
                    <a:lumMod val="95000"/>
                    <a:lumOff val="5000"/>
                  </a:schemeClr>
                </a:solidFill>
              </a:rPr>
              <a:t> </a:t>
            </a:r>
            <a:r>
              <a:rPr lang="en-US" b="0" smtClean="0">
                <a:solidFill>
                  <a:srgbClr val="0000FF"/>
                </a:solidFill>
              </a:rPr>
              <a:t>bool</a:t>
            </a:r>
            <a:r>
              <a:rPr lang="en-US" b="0" smtClean="0">
                <a:solidFill>
                  <a:schemeClr val="tx1">
                    <a:lumMod val="95000"/>
                    <a:lumOff val="5000"/>
                  </a:schemeClr>
                </a:solidFill>
              </a:rPr>
              <a:t> HopLe(</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ThoiDiem(</a:t>
            </a:r>
            <a:r>
              <a:rPr lang="en-US" b="0" smtClean="0">
                <a:solidFill>
                  <a:srgbClr val="0000FF"/>
                </a:solidFill>
              </a:rPr>
              <a:t>int</a:t>
            </a:r>
            <a:r>
              <a:rPr lang="en-US" b="0" smtClean="0">
                <a:solidFill>
                  <a:schemeClr val="tx1">
                    <a:lumMod val="95000"/>
                    <a:lumOff val="5000"/>
                  </a:schemeClr>
                </a:solidFill>
              </a:rPr>
              <a:t> g = 0, </a:t>
            </a:r>
            <a:r>
              <a:rPr lang="en-US" b="0" smtClean="0">
                <a:solidFill>
                  <a:srgbClr val="0000FF"/>
                </a:solidFill>
              </a:rPr>
              <a:t>int</a:t>
            </a:r>
            <a:r>
              <a:rPr lang="en-US" b="0" smtClean="0">
                <a:solidFill>
                  <a:schemeClr val="tx1">
                    <a:lumMod val="95000"/>
                    <a:lumOff val="5000"/>
                  </a:schemeClr>
                </a:solidFill>
              </a:rPr>
              <a:t> p = 0, </a:t>
            </a:r>
            <a:r>
              <a:rPr lang="en-US" b="0" smtClean="0">
                <a:solidFill>
                  <a:srgbClr val="0000FF"/>
                </a:solidFill>
              </a:rPr>
              <a:t>int</a:t>
            </a:r>
            <a:r>
              <a:rPr lang="en-US" b="0" smtClean="0">
                <a:solidFill>
                  <a:schemeClr val="tx1">
                    <a:lumMod val="95000"/>
                    <a:lumOff val="5000"/>
                  </a:schemeClr>
                </a:solidFill>
              </a:rPr>
              <a:t> gy = 0) {Set(g,p,gy);}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Set(</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LayGio()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gio;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LayPhut()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phut;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LayGiay()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giay;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Nhap();</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Xuat() </a:t>
            </a:r>
            <a:r>
              <a:rPr lang="en-US" b="0" smtClean="0">
                <a:solidFill>
                  <a:srgbClr val="0000FF"/>
                </a:solidFill>
              </a:rPr>
              <a:t>const</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Tang();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Giam();</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ThoiDiem – Cách </a:t>
            </a:r>
            <a:r>
              <a:rPr lang="en-US" b="1" smtClean="0">
                <a:effectLst>
                  <a:outerShdw blurRad="38100" dist="38100" dir="2700000" algn="tl">
                    <a:srgbClr val="000000">
                      <a:alpha val="43137"/>
                    </a:srgbClr>
                  </a:outerShdw>
                </a:effectLst>
                <a:latin typeface="Arial" pitchFamily="34" charset="0"/>
                <a:cs typeface="Arial" pitchFamily="34" charset="0"/>
              </a:rPr>
              <a:t>2</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ThoiDiem{</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long</a:t>
            </a:r>
            <a:r>
              <a:rPr lang="en-US" b="0" smtClean="0">
                <a:solidFill>
                  <a:schemeClr val="tx1">
                    <a:lumMod val="95000"/>
                    <a:lumOff val="5000"/>
                  </a:schemeClr>
                </a:solidFill>
              </a:rPr>
              <a:t> tsgiay;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static</a:t>
            </a:r>
            <a:r>
              <a:rPr lang="en-US" b="0" smtClean="0">
                <a:solidFill>
                  <a:schemeClr val="tx1">
                    <a:lumMod val="95000"/>
                    <a:lumOff val="5000"/>
                  </a:schemeClr>
                </a:solidFill>
              </a:rPr>
              <a:t> </a:t>
            </a:r>
            <a:r>
              <a:rPr lang="en-US" b="0" smtClean="0">
                <a:solidFill>
                  <a:srgbClr val="0000FF"/>
                </a:solidFill>
              </a:rPr>
              <a:t>bool</a:t>
            </a:r>
            <a:r>
              <a:rPr lang="en-US" b="0" smtClean="0">
                <a:solidFill>
                  <a:schemeClr val="tx1">
                    <a:lumMod val="95000"/>
                    <a:lumOff val="5000"/>
                  </a:schemeClr>
                </a:solidFill>
              </a:rPr>
              <a:t> HopLe(</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ThoiDiem(</a:t>
            </a:r>
            <a:r>
              <a:rPr lang="en-US" b="0" smtClean="0">
                <a:solidFill>
                  <a:srgbClr val="0000FF"/>
                </a:solidFill>
              </a:rPr>
              <a:t>int</a:t>
            </a:r>
            <a:r>
              <a:rPr lang="en-US" b="0" smtClean="0">
                <a:solidFill>
                  <a:schemeClr val="tx1">
                    <a:lumMod val="95000"/>
                    <a:lumOff val="5000"/>
                  </a:schemeClr>
                </a:solidFill>
              </a:rPr>
              <a:t> g = 0, </a:t>
            </a:r>
            <a:r>
              <a:rPr lang="en-US" b="0" smtClean="0">
                <a:solidFill>
                  <a:srgbClr val="0000FF"/>
                </a:solidFill>
              </a:rPr>
              <a:t>int</a:t>
            </a:r>
            <a:r>
              <a:rPr lang="en-US" b="0" smtClean="0">
                <a:solidFill>
                  <a:schemeClr val="tx1">
                    <a:lumMod val="95000"/>
                    <a:lumOff val="5000"/>
                  </a:schemeClr>
                </a:solidFill>
              </a:rPr>
              <a:t> p = 0, </a:t>
            </a:r>
            <a:r>
              <a:rPr lang="en-US" b="0" smtClean="0">
                <a:solidFill>
                  <a:srgbClr val="0000FF"/>
                </a:solidFill>
              </a:rPr>
              <a:t>int</a:t>
            </a:r>
            <a:r>
              <a:rPr lang="en-US" b="0" smtClean="0">
                <a:solidFill>
                  <a:schemeClr val="tx1">
                    <a:lumMod val="95000"/>
                    <a:lumOff val="5000"/>
                  </a:schemeClr>
                </a:solidFill>
              </a:rPr>
              <a:t> gy = 0) {Set(g,p,gy);}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Set(</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LayGio()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tsgiay/3600;}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LayPhut()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(tsgiay%3600)/60;}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LayGiay()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tsgiay%60;}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Nhap();</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Xuat() </a:t>
            </a:r>
            <a:r>
              <a:rPr lang="en-US" b="0" smtClean="0">
                <a:solidFill>
                  <a:srgbClr val="0000FF"/>
                </a:solidFill>
              </a:rPr>
              <a:t>const</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Tang();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Giam();</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Phương thức thiết lập (nếu có) sẽ được tự động gọi cho các đối tượng thành phần.</a:t>
            </a:r>
            <a:endParaRPr lang="en-US" sz="2800"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Khi </a:t>
            </a:r>
            <a:r>
              <a:rPr lang="vi-VN" sz="2800">
                <a:solidFill>
                  <a:srgbClr val="0066FF"/>
                </a:solidFill>
                <a:latin typeface="Arial" pitchFamily="34" charset="0"/>
                <a:cs typeface="Arial" pitchFamily="34" charset="0"/>
              </a:rPr>
              <a:t>đối tượng kết hợp bị hủy </a:t>
            </a:r>
            <a:r>
              <a:rPr lang="en-US" sz="2800" smtClean="0">
                <a:solidFill>
                  <a:srgbClr val="0066FF"/>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đối tượng thành phần của nó cũng bị hủy</a:t>
            </a:r>
            <a:r>
              <a:rPr lang="vi-VN" sz="2800">
                <a:solidFill>
                  <a:schemeClr val="tx1">
                    <a:lumMod val="95000"/>
                    <a:lumOff val="5000"/>
                  </a:schemeClr>
                </a:solidFill>
                <a:latin typeface="Arial" pitchFamily="34" charset="0"/>
                <a:cs typeface="Arial" pitchFamily="34" charset="0"/>
              </a:rPr>
              <a:t>, nghĩa là phương thức hủy bỏ sẽ được gọi cho các đối tượng thành phần, sau khi phương thức hủy bỏ của đối tượng kết hợp được gọi.</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24053576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Hình thành lớp: </a:t>
            </a:r>
            <a:r>
              <a:rPr lang="en-US" sz="2800" smtClean="0">
                <a:latin typeface="Arial" pitchFamily="34" charset="0"/>
                <a:cs typeface="Arial" pitchFamily="34" charset="0"/>
              </a:rPr>
              <a:t>Khi ta nghĩ đến “nó” như một khái niệm riêng lẻ </a:t>
            </a:r>
            <a:r>
              <a:rPr lang="en-US" sz="2800" smtClean="0">
                <a:latin typeface="Arial" pitchFamily="34" charset="0"/>
                <a:cs typeface="Arial" pitchFamily="34" charset="0"/>
                <a:sym typeface="Wingdings" pitchFamily="2" charset="2"/>
              </a:rPr>
              <a:t>Xây dựng lớp biểu diễn khái niệm đó.</a:t>
            </a:r>
            <a:endParaRPr lang="en-US" sz="2800" smtClean="0">
              <a:latin typeface="Arial" pitchFamily="34" charset="0"/>
              <a:cs typeface="Arial" pitchFamily="34" charset="0"/>
            </a:endParaRP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Lớp</a:t>
            </a:r>
            <a:r>
              <a:rPr lang="en-US" sz="2800" smtClean="0">
                <a:latin typeface="Arial" pitchFamily="34" charset="0"/>
                <a:cs typeface="Arial" pitchFamily="34" charset="0"/>
              </a:rPr>
              <a:t> là biểu diễn cụ thể của một khái niệm vì vậy </a:t>
            </a:r>
            <a:r>
              <a:rPr lang="en-US" sz="2800" smtClean="0">
                <a:solidFill>
                  <a:srgbClr val="0000FF"/>
                </a:solidFill>
                <a:latin typeface="Arial" pitchFamily="34" charset="0"/>
                <a:cs typeface="Arial" pitchFamily="34" charset="0"/>
              </a:rPr>
              <a:t>tên lớp luôn là danh từ</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Các thuộc tính</a:t>
            </a:r>
            <a:r>
              <a:rPr lang="en-US" sz="2800" smtClean="0">
                <a:latin typeface="Arial" pitchFamily="34" charset="0"/>
                <a:cs typeface="Arial" pitchFamily="34" charset="0"/>
              </a:rPr>
              <a:t> của lớp là các thành phần dữ liệu nên chúng </a:t>
            </a:r>
            <a:r>
              <a:rPr lang="en-US" sz="2800" smtClean="0">
                <a:solidFill>
                  <a:srgbClr val="0000FF"/>
                </a:solidFill>
                <a:latin typeface="Arial" pitchFamily="34" charset="0"/>
                <a:cs typeface="Arial" pitchFamily="34" charset="0"/>
              </a:rPr>
              <a:t>luôn là danh từ</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Các hàm thành phần</a:t>
            </a:r>
            <a:r>
              <a:rPr lang="en-US" sz="2800" smtClean="0">
                <a:latin typeface="Arial" pitchFamily="34" charset="0"/>
                <a:cs typeface="Arial" pitchFamily="34" charset="0"/>
              </a:rPr>
              <a:t> (các hành vi) là các thao tác chỉ rõ hoạt động của lớp nên </a:t>
            </a:r>
            <a:r>
              <a:rPr lang="en-US" sz="2800" smtClean="0">
                <a:solidFill>
                  <a:srgbClr val="0000FF"/>
                </a:solidFill>
                <a:latin typeface="Arial" pitchFamily="34" charset="0"/>
                <a:cs typeface="Arial" pitchFamily="34" charset="0"/>
              </a:rPr>
              <a:t>các hàm là động từ</a:t>
            </a:r>
            <a:r>
              <a:rPr lang="en-US" sz="2800" smtClean="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2011536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8" name="Rectangle 5"/>
          <p:cNvSpPr>
            <a:spLocks noChangeArrowheads="1"/>
          </p:cNvSpPr>
          <p:nvPr/>
        </p:nvSpPr>
        <p:spPr bwMode="auto">
          <a:xfrm>
            <a:off x="457200" y="3505200"/>
            <a:ext cx="1143000" cy="533400"/>
          </a:xfrm>
          <a:prstGeom prst="rect">
            <a:avLst/>
          </a:prstGeom>
          <a:solidFill>
            <a:srgbClr val="660033"/>
          </a:solidFill>
          <a:ln w="9525">
            <a:solidFill>
              <a:schemeClr val="tx1"/>
            </a:solidFill>
            <a:miter lim="800000"/>
            <a:headEnd/>
            <a:tailEnd/>
          </a:ln>
        </p:spPr>
        <p:txBody>
          <a:bodyPr wrap="none" anchor="ctr"/>
          <a:lstStyle/>
          <a:p>
            <a:pPr algn="ctr"/>
            <a:r>
              <a:rPr lang="en-US" b="1">
                <a:solidFill>
                  <a:schemeClr val="bg1"/>
                </a:solidFill>
              </a:rPr>
              <a:t>Problem</a:t>
            </a:r>
          </a:p>
        </p:txBody>
      </p:sp>
      <p:sp>
        <p:nvSpPr>
          <p:cNvPr id="9" name="Rectangle 6"/>
          <p:cNvSpPr>
            <a:spLocks noChangeArrowheads="1"/>
          </p:cNvSpPr>
          <p:nvPr/>
        </p:nvSpPr>
        <p:spPr bwMode="auto">
          <a:xfrm>
            <a:off x="3581400" y="2362200"/>
            <a:ext cx="1295400" cy="685800"/>
          </a:xfrm>
          <a:prstGeom prst="rect">
            <a:avLst/>
          </a:prstGeom>
          <a:solidFill>
            <a:srgbClr val="FFFF99"/>
          </a:solidFill>
          <a:ln w="9525">
            <a:solidFill>
              <a:schemeClr val="tx1"/>
            </a:solidFill>
            <a:miter lim="800000"/>
            <a:headEnd/>
            <a:tailEnd/>
          </a:ln>
        </p:spPr>
        <p:txBody>
          <a:bodyPr wrap="none" anchor="ctr"/>
          <a:lstStyle/>
          <a:p>
            <a:pPr algn="ctr"/>
            <a:r>
              <a:rPr lang="en-US" b="1"/>
              <a:t>properties</a:t>
            </a:r>
          </a:p>
        </p:txBody>
      </p:sp>
      <p:sp>
        <p:nvSpPr>
          <p:cNvPr id="10" name="Rectangle 7"/>
          <p:cNvSpPr>
            <a:spLocks noChangeArrowheads="1"/>
          </p:cNvSpPr>
          <p:nvPr/>
        </p:nvSpPr>
        <p:spPr bwMode="auto">
          <a:xfrm>
            <a:off x="3581400" y="4800600"/>
            <a:ext cx="1295400" cy="1371600"/>
          </a:xfrm>
          <a:prstGeom prst="rect">
            <a:avLst/>
          </a:prstGeom>
          <a:solidFill>
            <a:srgbClr val="99FF66"/>
          </a:solidFill>
          <a:ln w="9525">
            <a:solidFill>
              <a:schemeClr val="tx1"/>
            </a:solidFill>
            <a:miter lim="800000"/>
            <a:headEnd/>
            <a:tailEnd/>
          </a:ln>
        </p:spPr>
        <p:txBody>
          <a:bodyPr wrap="none" anchor="ctr"/>
          <a:lstStyle/>
          <a:p>
            <a:pPr algn="ctr"/>
            <a:r>
              <a:rPr lang="en-US" b="1"/>
              <a:t>Operation</a:t>
            </a:r>
          </a:p>
          <a:p>
            <a:pPr algn="ctr"/>
            <a:r>
              <a:rPr lang="en-US" b="1"/>
              <a:t>(function,</a:t>
            </a:r>
          </a:p>
          <a:p>
            <a:pPr algn="ctr"/>
            <a:r>
              <a:rPr lang="en-US" b="1"/>
              <a:t>method,</a:t>
            </a:r>
          </a:p>
          <a:p>
            <a:pPr algn="ctr"/>
            <a:r>
              <a:rPr lang="en-US" b="1"/>
              <a:t>behavior)</a:t>
            </a:r>
          </a:p>
        </p:txBody>
      </p:sp>
      <p:sp>
        <p:nvSpPr>
          <p:cNvPr id="11" name="Rectangle 8"/>
          <p:cNvSpPr>
            <a:spLocks noChangeArrowheads="1"/>
          </p:cNvSpPr>
          <p:nvPr/>
        </p:nvSpPr>
        <p:spPr bwMode="auto">
          <a:xfrm>
            <a:off x="5638800" y="1447800"/>
            <a:ext cx="2057400" cy="381000"/>
          </a:xfrm>
          <a:prstGeom prst="rect">
            <a:avLst/>
          </a:prstGeom>
          <a:solidFill>
            <a:srgbClr val="660033"/>
          </a:solidFill>
          <a:ln w="9525">
            <a:solidFill>
              <a:srgbClr val="FFFFFF"/>
            </a:solidFill>
            <a:miter lim="800000"/>
            <a:headEnd/>
            <a:tailEnd/>
          </a:ln>
        </p:spPr>
        <p:txBody>
          <a:bodyPr wrap="none" anchor="ctr"/>
          <a:lstStyle/>
          <a:p>
            <a:pPr algn="ctr"/>
            <a:r>
              <a:rPr lang="en-US" b="1">
                <a:solidFill>
                  <a:schemeClr val="bg1"/>
                </a:solidFill>
              </a:rPr>
              <a:t>Program</a:t>
            </a:r>
          </a:p>
        </p:txBody>
      </p:sp>
      <p:sp>
        <p:nvSpPr>
          <p:cNvPr id="12" name="Rectangle 9"/>
          <p:cNvSpPr>
            <a:spLocks noChangeArrowheads="1"/>
          </p:cNvSpPr>
          <p:nvPr/>
        </p:nvSpPr>
        <p:spPr bwMode="auto">
          <a:xfrm>
            <a:off x="5410200" y="1905000"/>
            <a:ext cx="2590800" cy="44196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13" name="Rectangle 10"/>
          <p:cNvSpPr>
            <a:spLocks noChangeArrowheads="1"/>
          </p:cNvSpPr>
          <p:nvPr/>
        </p:nvSpPr>
        <p:spPr bwMode="auto">
          <a:xfrm>
            <a:off x="5486400" y="1981200"/>
            <a:ext cx="2438400" cy="2895600"/>
          </a:xfrm>
          <a:prstGeom prst="rect">
            <a:avLst/>
          </a:prstGeom>
          <a:solidFill>
            <a:srgbClr val="FFFF99"/>
          </a:solidFill>
          <a:ln w="9525">
            <a:solidFill>
              <a:schemeClr val="tx1"/>
            </a:solidFill>
            <a:miter lim="800000"/>
            <a:headEnd/>
            <a:tailEnd/>
          </a:ln>
        </p:spPr>
        <p:txBody>
          <a:bodyPr wrap="none" anchor="ctr"/>
          <a:lstStyle/>
          <a:p>
            <a:r>
              <a:rPr lang="en-US" b="1"/>
              <a:t>class XX</a:t>
            </a:r>
          </a:p>
          <a:p>
            <a:r>
              <a:rPr lang="en-US" b="1"/>
              <a:t>{ type1 prop1;</a:t>
            </a:r>
          </a:p>
          <a:p>
            <a:r>
              <a:rPr lang="en-US" b="1"/>
              <a:t>  type2  prop2;</a:t>
            </a:r>
          </a:p>
          <a:p>
            <a:r>
              <a:rPr lang="en-US" b="1"/>
              <a:t>  .......</a:t>
            </a:r>
          </a:p>
          <a:p>
            <a:r>
              <a:rPr lang="en-US" b="1"/>
              <a:t>  type Method1(...)</a:t>
            </a:r>
          </a:p>
          <a:p>
            <a:r>
              <a:rPr lang="en-US" b="1"/>
              <a:t>  {</a:t>
            </a:r>
          </a:p>
          <a:p>
            <a:r>
              <a:rPr lang="en-US" b="1"/>
              <a:t>   }</a:t>
            </a:r>
          </a:p>
          <a:p>
            <a:r>
              <a:rPr lang="en-US" b="1"/>
              <a:t>   .....</a:t>
            </a:r>
          </a:p>
          <a:p>
            <a:r>
              <a:rPr lang="en-US" b="1"/>
              <a:t>};</a:t>
            </a:r>
          </a:p>
        </p:txBody>
      </p:sp>
      <p:sp>
        <p:nvSpPr>
          <p:cNvPr id="14" name="Rectangle 11"/>
          <p:cNvSpPr>
            <a:spLocks noChangeArrowheads="1"/>
          </p:cNvSpPr>
          <p:nvPr/>
        </p:nvSpPr>
        <p:spPr bwMode="auto">
          <a:xfrm>
            <a:off x="5486400" y="5029200"/>
            <a:ext cx="2438400" cy="1143000"/>
          </a:xfrm>
          <a:prstGeom prst="rect">
            <a:avLst/>
          </a:prstGeom>
          <a:solidFill>
            <a:srgbClr val="66FF99"/>
          </a:solidFill>
          <a:ln w="9525">
            <a:solidFill>
              <a:schemeClr val="tx1"/>
            </a:solidFill>
            <a:miter lim="800000"/>
            <a:headEnd/>
            <a:tailEnd/>
          </a:ln>
        </p:spPr>
        <p:txBody>
          <a:bodyPr wrap="none" anchor="ctr"/>
          <a:lstStyle/>
          <a:p>
            <a:r>
              <a:rPr lang="en-US" b="1"/>
              <a:t>void main()</a:t>
            </a:r>
          </a:p>
          <a:p>
            <a:r>
              <a:rPr lang="en-US" b="1"/>
              <a:t>{ XX x;  </a:t>
            </a:r>
            <a:r>
              <a:rPr lang="en-US" sz="1400" b="1">
                <a:solidFill>
                  <a:srgbClr val="FF0000"/>
                </a:solidFill>
              </a:rPr>
              <a:t>// object variable</a:t>
            </a:r>
          </a:p>
          <a:p>
            <a:r>
              <a:rPr lang="en-US" b="1"/>
              <a:t>   x.Method(...);</a:t>
            </a:r>
          </a:p>
          <a:p>
            <a:r>
              <a:rPr lang="en-US" b="1"/>
              <a:t>}</a:t>
            </a:r>
          </a:p>
        </p:txBody>
      </p:sp>
      <p:sp>
        <p:nvSpPr>
          <p:cNvPr id="15" name="Oval 12"/>
          <p:cNvSpPr>
            <a:spLocks noChangeArrowheads="1"/>
          </p:cNvSpPr>
          <p:nvPr/>
        </p:nvSpPr>
        <p:spPr bwMode="auto">
          <a:xfrm>
            <a:off x="2057400" y="2362200"/>
            <a:ext cx="990600" cy="838200"/>
          </a:xfrm>
          <a:prstGeom prst="ellipse">
            <a:avLst/>
          </a:prstGeom>
          <a:solidFill>
            <a:srgbClr val="FFFF99"/>
          </a:solidFill>
          <a:ln w="9525">
            <a:solidFill>
              <a:schemeClr val="tx1"/>
            </a:solidFill>
            <a:round/>
            <a:headEnd/>
            <a:tailEnd/>
          </a:ln>
        </p:spPr>
        <p:txBody>
          <a:bodyPr wrap="none" anchor="ctr"/>
          <a:lstStyle/>
          <a:p>
            <a:pPr algn="ctr"/>
            <a:r>
              <a:rPr lang="en-US"/>
              <a:t>pick</a:t>
            </a:r>
          </a:p>
          <a:p>
            <a:pPr algn="ctr"/>
            <a:r>
              <a:rPr lang="en-US"/>
              <a:t>nouns</a:t>
            </a:r>
          </a:p>
        </p:txBody>
      </p:sp>
      <p:sp>
        <p:nvSpPr>
          <p:cNvPr id="16" name="Oval 13"/>
          <p:cNvSpPr>
            <a:spLocks noChangeArrowheads="1"/>
          </p:cNvSpPr>
          <p:nvPr/>
        </p:nvSpPr>
        <p:spPr bwMode="auto">
          <a:xfrm>
            <a:off x="2057400" y="4648200"/>
            <a:ext cx="990600" cy="838200"/>
          </a:xfrm>
          <a:prstGeom prst="ellipse">
            <a:avLst/>
          </a:prstGeom>
          <a:solidFill>
            <a:srgbClr val="99FF66"/>
          </a:solidFill>
          <a:ln w="9525">
            <a:solidFill>
              <a:schemeClr val="tx1"/>
            </a:solidFill>
            <a:round/>
            <a:headEnd/>
            <a:tailEnd/>
          </a:ln>
        </p:spPr>
        <p:txBody>
          <a:bodyPr wrap="none" anchor="ctr"/>
          <a:lstStyle/>
          <a:p>
            <a:pPr algn="ctr"/>
            <a:r>
              <a:rPr lang="en-US" b="1"/>
              <a:t>pick</a:t>
            </a:r>
          </a:p>
          <a:p>
            <a:pPr algn="ctr"/>
            <a:r>
              <a:rPr lang="en-US" b="1"/>
              <a:t>verbs</a:t>
            </a:r>
          </a:p>
        </p:txBody>
      </p:sp>
      <p:sp>
        <p:nvSpPr>
          <p:cNvPr id="17" name="Line 14"/>
          <p:cNvSpPr>
            <a:spLocks noChangeShapeType="1"/>
          </p:cNvSpPr>
          <p:nvPr/>
        </p:nvSpPr>
        <p:spPr bwMode="auto">
          <a:xfrm flipV="1">
            <a:off x="1600200" y="2971800"/>
            <a:ext cx="533400" cy="533400"/>
          </a:xfrm>
          <a:prstGeom prst="line">
            <a:avLst/>
          </a:prstGeom>
          <a:noFill/>
          <a:ln w="9525">
            <a:solidFill>
              <a:schemeClr val="tx1"/>
            </a:solidFill>
            <a:round/>
            <a:headEnd/>
            <a:tailEnd type="triangle" w="med" len="med"/>
          </a:ln>
        </p:spPr>
        <p:txBody>
          <a:bodyPr/>
          <a:lstStyle/>
          <a:p>
            <a:endParaRPr lang="en-US"/>
          </a:p>
        </p:txBody>
      </p:sp>
      <p:sp>
        <p:nvSpPr>
          <p:cNvPr id="18" name="Line 15"/>
          <p:cNvSpPr>
            <a:spLocks noChangeShapeType="1"/>
          </p:cNvSpPr>
          <p:nvPr/>
        </p:nvSpPr>
        <p:spPr bwMode="auto">
          <a:xfrm>
            <a:off x="3048000" y="2743200"/>
            <a:ext cx="533400" cy="0"/>
          </a:xfrm>
          <a:prstGeom prst="line">
            <a:avLst/>
          </a:prstGeom>
          <a:noFill/>
          <a:ln w="9525">
            <a:solidFill>
              <a:schemeClr val="tx1"/>
            </a:solidFill>
            <a:round/>
            <a:headEnd/>
            <a:tailEnd type="triangle" w="med" len="med"/>
          </a:ln>
        </p:spPr>
        <p:txBody>
          <a:bodyPr/>
          <a:lstStyle/>
          <a:p>
            <a:endParaRPr lang="en-US"/>
          </a:p>
        </p:txBody>
      </p:sp>
      <p:sp>
        <p:nvSpPr>
          <p:cNvPr id="19" name="Line 16"/>
          <p:cNvSpPr>
            <a:spLocks noChangeShapeType="1"/>
          </p:cNvSpPr>
          <p:nvPr/>
        </p:nvSpPr>
        <p:spPr bwMode="auto">
          <a:xfrm>
            <a:off x="4876800" y="2705100"/>
            <a:ext cx="762000" cy="190500"/>
          </a:xfrm>
          <a:prstGeom prst="line">
            <a:avLst/>
          </a:prstGeom>
          <a:noFill/>
          <a:ln w="9525">
            <a:solidFill>
              <a:schemeClr val="tx1"/>
            </a:solidFill>
            <a:round/>
            <a:headEnd/>
            <a:tailEnd type="triangle" w="med" len="med"/>
          </a:ln>
        </p:spPr>
        <p:txBody>
          <a:bodyPr/>
          <a:lstStyle/>
          <a:p>
            <a:endParaRPr lang="en-US"/>
          </a:p>
        </p:txBody>
      </p:sp>
      <p:sp>
        <p:nvSpPr>
          <p:cNvPr id="20" name="Line 17"/>
          <p:cNvSpPr>
            <a:spLocks noChangeShapeType="1"/>
          </p:cNvSpPr>
          <p:nvPr/>
        </p:nvSpPr>
        <p:spPr bwMode="auto">
          <a:xfrm>
            <a:off x="1600200" y="4038600"/>
            <a:ext cx="533400" cy="685800"/>
          </a:xfrm>
          <a:prstGeom prst="line">
            <a:avLst/>
          </a:prstGeom>
          <a:noFill/>
          <a:ln w="9525">
            <a:solidFill>
              <a:schemeClr val="tx1"/>
            </a:solidFill>
            <a:round/>
            <a:headEnd/>
            <a:tailEnd type="triangle" w="med" len="med"/>
          </a:ln>
        </p:spPr>
        <p:txBody>
          <a:bodyPr/>
          <a:lstStyle/>
          <a:p>
            <a:endParaRPr lang="en-US"/>
          </a:p>
        </p:txBody>
      </p:sp>
      <p:sp>
        <p:nvSpPr>
          <p:cNvPr id="21" name="Line 18"/>
          <p:cNvSpPr>
            <a:spLocks noChangeShapeType="1"/>
          </p:cNvSpPr>
          <p:nvPr/>
        </p:nvSpPr>
        <p:spPr bwMode="auto">
          <a:xfrm>
            <a:off x="3048000" y="5105400"/>
            <a:ext cx="533400" cy="0"/>
          </a:xfrm>
          <a:prstGeom prst="line">
            <a:avLst/>
          </a:prstGeom>
          <a:noFill/>
          <a:ln w="9525">
            <a:solidFill>
              <a:schemeClr val="tx1"/>
            </a:solidFill>
            <a:round/>
            <a:headEnd/>
            <a:tailEnd type="triangle" w="med" len="med"/>
          </a:ln>
        </p:spPr>
        <p:txBody>
          <a:bodyPr/>
          <a:lstStyle/>
          <a:p>
            <a:endParaRPr lang="en-US"/>
          </a:p>
        </p:txBody>
      </p:sp>
      <p:sp>
        <p:nvSpPr>
          <p:cNvPr id="22" name="Line 19"/>
          <p:cNvSpPr>
            <a:spLocks noChangeShapeType="1"/>
          </p:cNvSpPr>
          <p:nvPr/>
        </p:nvSpPr>
        <p:spPr bwMode="auto">
          <a:xfrm flipV="1">
            <a:off x="4724400" y="3429000"/>
            <a:ext cx="914400" cy="1600200"/>
          </a:xfrm>
          <a:prstGeom prst="line">
            <a:avLst/>
          </a:prstGeom>
          <a:noFill/>
          <a:ln w="9525">
            <a:solidFill>
              <a:schemeClr val="tx1"/>
            </a:solidFill>
            <a:round/>
            <a:headEnd/>
            <a:tailEnd type="triangle" w="med" len="med"/>
          </a:ln>
        </p:spPr>
        <p:txBody>
          <a:bodyPr/>
          <a:lstStyle/>
          <a:p>
            <a:endParaRPr lang="en-US"/>
          </a:p>
        </p:txBody>
      </p:sp>
      <p:sp>
        <p:nvSpPr>
          <p:cNvPr id="23" name="Line 20"/>
          <p:cNvSpPr>
            <a:spLocks noChangeShapeType="1"/>
          </p:cNvSpPr>
          <p:nvPr/>
        </p:nvSpPr>
        <p:spPr bwMode="auto">
          <a:xfrm flipH="1">
            <a:off x="7467600" y="5791200"/>
            <a:ext cx="838200" cy="0"/>
          </a:xfrm>
          <a:prstGeom prst="line">
            <a:avLst/>
          </a:prstGeom>
          <a:noFill/>
          <a:ln w="9525">
            <a:solidFill>
              <a:schemeClr val="tx1"/>
            </a:solidFill>
            <a:round/>
            <a:headEnd/>
            <a:tailEnd type="triangle" w="med" len="med"/>
          </a:ln>
        </p:spPr>
        <p:txBody>
          <a:bodyPr/>
          <a:lstStyle/>
          <a:p>
            <a:endParaRPr lang="en-US"/>
          </a:p>
        </p:txBody>
      </p:sp>
      <p:sp>
        <p:nvSpPr>
          <p:cNvPr id="24" name="Line 21"/>
          <p:cNvSpPr>
            <a:spLocks noChangeShapeType="1"/>
          </p:cNvSpPr>
          <p:nvPr/>
        </p:nvSpPr>
        <p:spPr bwMode="auto">
          <a:xfrm>
            <a:off x="7696200" y="3505200"/>
            <a:ext cx="609600" cy="0"/>
          </a:xfrm>
          <a:prstGeom prst="line">
            <a:avLst/>
          </a:prstGeom>
          <a:noFill/>
          <a:ln w="9525">
            <a:solidFill>
              <a:schemeClr val="tx1"/>
            </a:solidFill>
            <a:round/>
            <a:headEnd/>
            <a:tailEnd/>
          </a:ln>
        </p:spPr>
        <p:txBody>
          <a:bodyPr/>
          <a:lstStyle/>
          <a:p>
            <a:endParaRPr lang="en-US"/>
          </a:p>
        </p:txBody>
      </p:sp>
      <p:sp>
        <p:nvSpPr>
          <p:cNvPr id="25" name="Line 22"/>
          <p:cNvSpPr>
            <a:spLocks noChangeShapeType="1"/>
          </p:cNvSpPr>
          <p:nvPr/>
        </p:nvSpPr>
        <p:spPr bwMode="auto">
          <a:xfrm>
            <a:off x="8305800" y="3505200"/>
            <a:ext cx="0" cy="2286000"/>
          </a:xfrm>
          <a:prstGeom prst="line">
            <a:avLst/>
          </a:prstGeom>
          <a:noFill/>
          <a:ln w="9525">
            <a:solidFill>
              <a:schemeClr val="tx1"/>
            </a:solidFill>
            <a:round/>
            <a:headEnd/>
            <a:tailEnd/>
          </a:ln>
        </p:spPr>
        <p:txBody>
          <a:bodyPr/>
          <a:lstStyle/>
          <a:p>
            <a:endParaRPr lang="en-US"/>
          </a:p>
        </p:txBody>
      </p:sp>
      <p:sp>
        <p:nvSpPr>
          <p:cNvPr id="26" name="Oval 23"/>
          <p:cNvSpPr>
            <a:spLocks noChangeArrowheads="1"/>
          </p:cNvSpPr>
          <p:nvPr/>
        </p:nvSpPr>
        <p:spPr bwMode="auto">
          <a:xfrm>
            <a:off x="2057400" y="3276600"/>
            <a:ext cx="2895600" cy="1295400"/>
          </a:xfrm>
          <a:prstGeom prst="ellipse">
            <a:avLst/>
          </a:prstGeom>
          <a:solidFill>
            <a:srgbClr val="CCFFFF"/>
          </a:solidFill>
          <a:ln w="9525">
            <a:solidFill>
              <a:schemeClr val="tx1"/>
            </a:solidFill>
            <a:round/>
            <a:headEnd/>
            <a:tailEnd/>
          </a:ln>
        </p:spPr>
        <p:txBody>
          <a:bodyPr wrap="none" anchor="ctr"/>
          <a:lstStyle/>
          <a:p>
            <a:pPr algn="ctr"/>
            <a:r>
              <a:rPr lang="en-US" b="1"/>
              <a:t>Bao gói dữ liệu và </a:t>
            </a:r>
          </a:p>
          <a:p>
            <a:pPr algn="ctr"/>
            <a:r>
              <a:rPr lang="en-US" b="1"/>
              <a:t>hành vi thành class</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thuộc tính </a:t>
            </a:r>
            <a:r>
              <a:rPr lang="vi-VN" sz="2800" smtClean="0">
                <a:solidFill>
                  <a:srgbClr val="0000FF"/>
                </a:solidFill>
                <a:latin typeface="Arial" pitchFamily="34" charset="0"/>
                <a:cs typeface="Arial" pitchFamily="34" charset="0"/>
              </a:rPr>
              <a:t>có thể suy diễn từ những thuộc tính khác</a:t>
            </a:r>
            <a:r>
              <a:rPr lang="vi-VN" sz="2800" smtClean="0">
                <a:solidFill>
                  <a:schemeClr val="tx1">
                    <a:lumMod val="95000"/>
                    <a:lumOff val="5000"/>
                  </a:schemeClr>
                </a:solidFill>
                <a:latin typeface="Arial" pitchFamily="34" charset="0"/>
                <a:cs typeface="Arial" pitchFamily="34" charset="0"/>
              </a:rPr>
              <a:t> thì </a:t>
            </a:r>
            <a:r>
              <a:rPr lang="en-US" sz="2800" smtClean="0">
                <a:solidFill>
                  <a:schemeClr val="tx1">
                    <a:lumMod val="95000"/>
                    <a:lumOff val="5000"/>
                  </a:schemeClr>
                </a:solidFill>
                <a:latin typeface="Arial" pitchFamily="34" charset="0"/>
                <a:cs typeface="Arial" pitchFamily="34" charset="0"/>
              </a:rPr>
              <a:t>nên </a:t>
            </a:r>
            <a:r>
              <a:rPr lang="vi-VN" sz="2800" smtClean="0">
                <a:solidFill>
                  <a:schemeClr val="tx1">
                    <a:lumMod val="95000"/>
                    <a:lumOff val="5000"/>
                  </a:schemeClr>
                </a:solidFill>
                <a:latin typeface="Arial" pitchFamily="34" charset="0"/>
                <a:cs typeface="Arial" pitchFamily="34" charset="0"/>
              </a:rPr>
              <a:t>dùng hàm thành phần để thực hiện tính toán.</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
        <p:nvSpPr>
          <p:cNvPr id="7" name="Rectangle 2"/>
          <p:cNvSpPr>
            <a:spLocks noChangeArrowheads="1"/>
          </p:cNvSpPr>
          <p:nvPr/>
        </p:nvSpPr>
        <p:spPr bwMode="auto">
          <a:xfrm>
            <a:off x="685800" y="3200400"/>
            <a:ext cx="3962400" cy="33528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fr-FR" sz="2400" b="0">
                <a:solidFill>
                  <a:srgbClr val="0000FF"/>
                </a:solidFill>
              </a:rPr>
              <a:t>class</a:t>
            </a:r>
            <a:r>
              <a:rPr lang="fr-FR" sz="2400" b="0">
                <a:solidFill>
                  <a:srgbClr val="000000"/>
                </a:solidFill>
              </a:rPr>
              <a:t> TamGiac{</a:t>
            </a:r>
          </a:p>
          <a:p>
            <a:pPr marL="342900" indent="-342900">
              <a:lnSpc>
                <a:spcPct val="110000"/>
              </a:lnSpc>
              <a:spcBef>
                <a:spcPct val="20000"/>
              </a:spcBef>
              <a:buFont typeface="Wingdings" pitchFamily="2" charset="2"/>
              <a:buNone/>
            </a:pPr>
            <a:r>
              <a:rPr lang="fr-FR" sz="2400" b="0">
                <a:solidFill>
                  <a:srgbClr val="000000"/>
                </a:solidFill>
              </a:rPr>
              <a:t>	Diem A,B,C;</a:t>
            </a:r>
          </a:p>
          <a:p>
            <a:pPr marL="342900" indent="-342900">
              <a:lnSpc>
                <a:spcPct val="11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ChuVi;</a:t>
            </a:r>
          </a:p>
          <a:p>
            <a:pPr marL="342900" indent="-342900">
              <a:lnSpc>
                <a:spcPct val="11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DienTich;</a:t>
            </a:r>
          </a:p>
          <a:p>
            <a:pPr marL="342900" indent="-342900">
              <a:lnSpc>
                <a:spcPct val="110000"/>
              </a:lnSpc>
              <a:spcBef>
                <a:spcPct val="20000"/>
              </a:spcBef>
              <a:buFont typeface="Wingdings" pitchFamily="2" charset="2"/>
              <a:buNone/>
            </a:pPr>
            <a:r>
              <a:rPr lang="fr-FR" sz="2400" b="0">
                <a:solidFill>
                  <a:srgbClr val="0000FF"/>
                </a:solidFill>
              </a:rPr>
              <a:t>public</a:t>
            </a:r>
            <a:r>
              <a:rPr lang="fr-FR" sz="2400" b="0">
                <a:solidFill>
                  <a:srgbClr val="000000"/>
                </a:solidFill>
              </a:rPr>
              <a:t>:</a:t>
            </a:r>
          </a:p>
          <a:p>
            <a:pPr marL="342900" indent="-342900">
              <a:lnSpc>
                <a:spcPct val="110000"/>
              </a:lnSpc>
              <a:spcBef>
                <a:spcPct val="20000"/>
              </a:spcBef>
              <a:buFont typeface="Wingdings" pitchFamily="2" charset="2"/>
              <a:buNone/>
            </a:pPr>
            <a:r>
              <a:rPr lang="fr-FR" sz="2400" b="0">
                <a:solidFill>
                  <a:srgbClr val="000000"/>
                </a:solidFill>
              </a:rPr>
              <a:t>	//...</a:t>
            </a:r>
          </a:p>
          <a:p>
            <a:pPr marL="342900" indent="-342900">
              <a:lnSpc>
                <a:spcPct val="110000"/>
              </a:lnSpc>
              <a:spcBef>
                <a:spcPct val="20000"/>
              </a:spcBef>
              <a:buFont typeface="Wingdings" pitchFamily="2" charset="2"/>
              <a:buNone/>
            </a:pPr>
            <a:r>
              <a:rPr lang="fr-FR" sz="2400" b="0">
                <a:solidFill>
                  <a:srgbClr val="000000"/>
                </a:solidFill>
              </a:rPr>
              <a:t>};</a:t>
            </a:r>
            <a:endParaRPr lang="en-US" sz="2400" b="0">
              <a:solidFill>
                <a:srgbClr val="000000"/>
              </a:solidFill>
            </a:endParaRPr>
          </a:p>
        </p:txBody>
      </p:sp>
      <p:sp>
        <p:nvSpPr>
          <p:cNvPr id="8" name="Rectangle 2"/>
          <p:cNvSpPr>
            <a:spLocks noChangeArrowheads="1"/>
          </p:cNvSpPr>
          <p:nvPr/>
        </p:nvSpPr>
        <p:spPr bwMode="auto">
          <a:xfrm>
            <a:off x="4692650" y="3200400"/>
            <a:ext cx="4070350" cy="33528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lnSpc>
                <a:spcPct val="110000"/>
              </a:lnSpc>
              <a:spcBef>
                <a:spcPct val="20000"/>
              </a:spcBef>
              <a:buFont typeface="Wingdings" pitchFamily="2" charset="2"/>
              <a:buNone/>
            </a:pPr>
            <a:r>
              <a:rPr lang="en-US" sz="2400" b="0">
                <a:solidFill>
                  <a:srgbClr val="000000"/>
                </a:solidFill>
              </a:rPr>
              <a:t>	Diem A,B,C;	</a:t>
            </a:r>
          </a:p>
          <a:p>
            <a:pPr marL="342900" indent="-342900">
              <a:lnSpc>
                <a:spcPct val="11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	//...</a:t>
            </a:r>
          </a:p>
          <a:p>
            <a:pPr marL="342900" indent="-342900">
              <a:lnSpc>
                <a:spcPct val="11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ChuVi() </a:t>
            </a:r>
            <a:r>
              <a:rPr lang="en-US" sz="2400" b="0">
                <a:solidFill>
                  <a:srgbClr val="0000FF"/>
                </a:solidFill>
              </a:rPr>
              <a:t>const</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DienTich() </a:t>
            </a:r>
            <a:r>
              <a:rPr lang="en-US" sz="2400" b="0">
                <a:solidFill>
                  <a:srgbClr val="0000FF"/>
                </a:solidFill>
              </a:rPr>
              <a:t>const</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nếu các </a:t>
            </a:r>
            <a:r>
              <a:rPr lang="vi-VN" sz="2800" smtClean="0">
                <a:solidFill>
                  <a:srgbClr val="0000FF"/>
                </a:solidFill>
                <a:latin typeface="Arial" pitchFamily="34" charset="0"/>
                <a:cs typeface="Arial" pitchFamily="34" charset="0"/>
              </a:rPr>
              <a:t>thuộc tính suy diễn dòi hỏi nhiều tài nguyên</a:t>
            </a:r>
            <a:r>
              <a:rPr lang="vi-VN" sz="2800" smtClean="0">
                <a:solidFill>
                  <a:schemeClr val="tx1">
                    <a:lumMod val="95000"/>
                    <a:lumOff val="5000"/>
                  </a:schemeClr>
                </a:solidFill>
                <a:latin typeface="Arial" pitchFamily="34" charset="0"/>
                <a:cs typeface="Arial" pitchFamily="34" charset="0"/>
              </a:rPr>
              <a:t> hoặc thời gian để thực hiện tính toán, ta </a:t>
            </a:r>
            <a:r>
              <a:rPr lang="en-US" sz="2800" smtClean="0">
                <a:solidFill>
                  <a:schemeClr val="tx1">
                    <a:lumMod val="95000"/>
                    <a:lumOff val="5000"/>
                  </a:schemeClr>
                </a:solidFill>
                <a:latin typeface="Arial" pitchFamily="34" charset="0"/>
                <a:cs typeface="Arial" pitchFamily="34" charset="0"/>
              </a:rPr>
              <a:t>nên </a:t>
            </a:r>
            <a:r>
              <a:rPr lang="vi-VN" sz="2800" smtClean="0">
                <a:solidFill>
                  <a:schemeClr val="tx1">
                    <a:lumMod val="95000"/>
                    <a:lumOff val="5000"/>
                  </a:schemeClr>
                </a:solidFill>
                <a:latin typeface="Arial" pitchFamily="34" charset="0"/>
                <a:cs typeface="Arial" pitchFamily="34" charset="0"/>
              </a:rPr>
              <a:t>khai báo là dữ liệu thành phần.</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7" name="Rectangle 2"/>
          <p:cNvSpPr>
            <a:spLocks noChangeArrowheads="1"/>
          </p:cNvSpPr>
          <p:nvPr/>
        </p:nvSpPr>
        <p:spPr bwMode="auto">
          <a:xfrm>
            <a:off x="685800" y="3200400"/>
            <a:ext cx="8077200" cy="3276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a:solidFill>
                  <a:srgbClr val="0000FF"/>
                </a:solidFill>
              </a:rPr>
              <a:t>class</a:t>
            </a:r>
            <a:r>
              <a:rPr lang="fr-FR" sz="2400" b="0">
                <a:solidFill>
                  <a:srgbClr val="000000"/>
                </a:solidFill>
              </a:rPr>
              <a:t> QuocGia{</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long</a:t>
            </a:r>
            <a:r>
              <a:rPr lang="fr-FR" sz="2400" b="0">
                <a:solidFill>
                  <a:srgbClr val="000000"/>
                </a:solidFill>
              </a:rPr>
              <a:t> DanSo; </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DienTich; </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a:t>
            </a:r>
            <a:r>
              <a:rPr lang="fr-FR" sz="2400" b="0">
                <a:solidFill>
                  <a:srgbClr val="FF0303"/>
                </a:solidFill>
              </a:rPr>
              <a:t>TuoiTrungBinh</a:t>
            </a:r>
            <a:r>
              <a:rPr lang="fr-FR" sz="2400" b="0" smtClean="0">
                <a:solidFill>
                  <a:srgbClr val="000000"/>
                </a:solidFill>
              </a:rPr>
              <a:t>;</a:t>
            </a:r>
            <a:endParaRPr lang="fr-FR" sz="2400" b="0">
              <a:solidFill>
                <a:srgbClr val="000000"/>
              </a:solidFill>
            </a:endParaRPr>
          </a:p>
          <a:p>
            <a:pPr marL="342900" indent="-342900">
              <a:lnSpc>
                <a:spcPct val="90000"/>
              </a:lnSpc>
              <a:spcBef>
                <a:spcPct val="20000"/>
              </a:spcBef>
              <a:buFont typeface="Wingdings" pitchFamily="2" charset="2"/>
              <a:buNone/>
            </a:pPr>
            <a:r>
              <a:rPr lang="fr-FR" sz="2400" b="0">
                <a:solidFill>
                  <a:srgbClr val="0000FF"/>
                </a:solidFill>
              </a:rPr>
              <a:t>public</a:t>
            </a:r>
            <a:r>
              <a:rPr lang="fr-FR" sz="2400" b="0">
                <a:solidFill>
                  <a:srgbClr val="000000"/>
                </a:solidFill>
              </a:rPr>
              <a:t>:</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a:t>
            </a:r>
            <a:r>
              <a:rPr lang="fr-FR" sz="2400" b="0">
                <a:solidFill>
                  <a:srgbClr val="FF0303"/>
                </a:solidFill>
              </a:rPr>
              <a:t>TinhTuoiTB</a:t>
            </a:r>
            <a:r>
              <a:rPr lang="fr-FR" sz="2400" b="0" smtClean="0">
                <a:solidFill>
                  <a:srgbClr val="FF0303"/>
                </a:solidFill>
              </a:rPr>
              <a:t>()</a:t>
            </a:r>
            <a:r>
              <a:rPr lang="fr-FR" sz="2400" b="0" smtClean="0">
                <a:solidFill>
                  <a:srgbClr val="000000"/>
                </a:solidFill>
              </a:rPr>
              <a:t> </a:t>
            </a:r>
            <a:r>
              <a:rPr lang="fr-FR" sz="2400" b="0">
                <a:solidFill>
                  <a:srgbClr val="0000FF"/>
                </a:solidFill>
              </a:rPr>
              <a:t>const</a:t>
            </a:r>
            <a:r>
              <a:rPr lang="fr-FR" sz="2400" b="0">
                <a:solidFill>
                  <a:srgbClr val="000000"/>
                </a:solidFill>
              </a:rPr>
              <a:t>;</a:t>
            </a:r>
          </a:p>
          <a:p>
            <a:pPr marL="342900" indent="-342900">
              <a:lnSpc>
                <a:spcPct val="90000"/>
              </a:lnSpc>
              <a:spcBef>
                <a:spcPct val="20000"/>
              </a:spcBef>
              <a:buFont typeface="Wingdings" pitchFamily="2" charset="2"/>
              <a:buNone/>
            </a:pPr>
            <a:r>
              <a:rPr lang="fr-FR" sz="2400" b="0">
                <a:solidFill>
                  <a:srgbClr val="000000"/>
                </a:solidFill>
              </a:rPr>
              <a:t>	//...</a:t>
            </a:r>
          </a:p>
          <a:p>
            <a:pPr marL="342900" indent="-342900">
              <a:lnSpc>
                <a:spcPct val="90000"/>
              </a:lnSpc>
              <a:spcBef>
                <a:spcPct val="200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Dữ liệu thành phần nên được kết hợp</a:t>
            </a:r>
            <a:r>
              <a:rPr lang="en-US"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7" name="Rectangle 2"/>
          <p:cNvSpPr>
            <a:spLocks noChangeArrowheads="1"/>
          </p:cNvSpPr>
          <p:nvPr/>
        </p:nvSpPr>
        <p:spPr bwMode="auto">
          <a:xfrm>
            <a:off x="685800" y="1981200"/>
            <a:ext cx="3962400" cy="45720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TamGiac{</a:t>
            </a:r>
          </a:p>
          <a:p>
            <a:pPr marL="342900" indent="-342900">
              <a:spcBef>
                <a:spcPct val="20000"/>
              </a:spcBef>
              <a:buFont typeface="Wingdings" pitchFamily="2" charset="2"/>
              <a:buNone/>
            </a:pPr>
            <a:r>
              <a:rPr lang="en-US" sz="2200" b="0">
                <a:solidFill>
                  <a:srgbClr val="000000"/>
                </a:solidFill>
              </a:rPr>
              <a:t>	Diem A,B,C;</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HinhTron{</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Diem Tam;</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BanKinh;</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
        <p:nvSpPr>
          <p:cNvPr id="8" name="Rectangle 2"/>
          <p:cNvSpPr>
            <a:spLocks noChangeArrowheads="1"/>
          </p:cNvSpPr>
          <p:nvPr/>
        </p:nvSpPr>
        <p:spPr bwMode="auto">
          <a:xfrm>
            <a:off x="4692650" y="1981200"/>
            <a:ext cx="4070350" cy="45720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TamGiac{</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a:t>
            </a:r>
            <a:r>
              <a:rPr lang="en-US" sz="2200" b="0">
                <a:solidFill>
                  <a:srgbClr val="FF0303"/>
                </a:solidFill>
              </a:rPr>
              <a:t>xA, yA</a:t>
            </a:r>
            <a:r>
              <a:rPr lang="en-US" sz="2200" b="0">
                <a:solidFill>
                  <a:srgbClr val="000000"/>
                </a:solidFill>
              </a:rPr>
              <a:t>;</a:t>
            </a:r>
          </a:p>
          <a:p>
            <a:pPr marL="342900" indent="-342900">
              <a:spcBef>
                <a:spcPct val="20000"/>
              </a:spcBef>
              <a:buFont typeface="Wingdings" pitchFamily="2" charset="2"/>
              <a:buNone/>
            </a:pPr>
            <a:r>
              <a:rPr lang="en-US" sz="2200" b="0">
                <a:solidFill>
                  <a:srgbClr val="FF0303"/>
                </a:solidFill>
              </a:rPr>
              <a:t>	</a:t>
            </a:r>
            <a:r>
              <a:rPr lang="en-US" sz="2200" b="0">
                <a:solidFill>
                  <a:srgbClr val="0000FF"/>
                </a:solidFill>
              </a:rPr>
              <a:t>double</a:t>
            </a:r>
            <a:r>
              <a:rPr lang="en-US" sz="2200" b="0">
                <a:solidFill>
                  <a:srgbClr val="FF0303"/>
                </a:solidFill>
              </a:rPr>
              <a:t> xB, yB, xC, yC</a:t>
            </a: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HinhTron{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a:t>
            </a:r>
            <a:r>
              <a:rPr lang="en-US" sz="2200" b="0">
                <a:solidFill>
                  <a:srgbClr val="FF0303"/>
                </a:solidFill>
              </a:rPr>
              <a:t>tx, ty</a:t>
            </a:r>
            <a:r>
              <a:rPr lang="en-US" sz="2200" b="0">
                <a:solidFill>
                  <a:srgbClr val="000000"/>
                </a:solidFill>
              </a:rPr>
              <a:t>, BanKinh;</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mọi trường hợp, nên có phương thức thiết lập (Constructor) để khởi động đối tượng</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Nên có phương thức thiết lập có khả năng tự khởi động không cần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pic>
        <p:nvPicPr>
          <p:cNvPr id="4098" name="Picture 2" descr="http://www-numi.fnal.gov/offline_software/srt_public_context/WebDocs/Companion/cxx_crib/const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86200"/>
            <a:ext cx="6172200" cy="255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4098"/>
                                        </p:tgtEl>
                                        <p:attrNameLst>
                                          <p:attrName>style.visibility</p:attrName>
                                        </p:attrNameLst>
                                      </p:cBhvr>
                                      <p:to>
                                        <p:strVal val="visible"/>
                                      </p:to>
                                    </p:set>
                                    <p:animEffect transition="in" filter="fade">
                                      <p:cBhvr>
                                        <p:cTn id="18"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đối tượng có nhu cầu cấp phát tài nguyên thì phải có phương thức thiết lập, copy constructor để khởi động đối tượng bằng đối tượng cùng kiểu và có destructor để dọn dẹp. Ngoài ra còn có phép gán (chương </a:t>
            </a:r>
            <a:r>
              <a:rPr lang="en-US" sz="2800">
                <a:solidFill>
                  <a:schemeClr val="tx1">
                    <a:lumMod val="95000"/>
                    <a:lumOff val="5000"/>
                  </a:schemeClr>
                </a:solidFill>
                <a:latin typeface="Arial" pitchFamily="34" charset="0"/>
                <a:cs typeface="Arial" pitchFamily="34" charset="0"/>
              </a:rPr>
              <a:t>5</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đối tượng đơn giản không cần tài nguyên riêng </a:t>
            </a:r>
            <a:r>
              <a:rPr lang="en-US" sz="2800" smtClean="0">
                <a:solidFill>
                  <a:schemeClr val="tx1">
                    <a:lumMod val="95000"/>
                    <a:lumOff val="5000"/>
                  </a:schemeClr>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Không cần copy constructor và destructor</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99104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Viết chương trình cho phép </a:t>
            </a:r>
            <a:r>
              <a:rPr lang="en-US" sz="2800" b="1" i="1" smtClean="0">
                <a:solidFill>
                  <a:srgbClr val="660033"/>
                </a:solidFill>
                <a:latin typeface="Arial" pitchFamily="34" charset="0"/>
                <a:cs typeface="Arial" pitchFamily="34" charset="0"/>
              </a:rPr>
              <a:t>nhập</a:t>
            </a:r>
            <a:r>
              <a:rPr lang="en-US" sz="2800" smtClean="0">
                <a:solidFill>
                  <a:srgbClr val="660033"/>
                </a:solidFill>
                <a:latin typeface="Arial" pitchFamily="34" charset="0"/>
                <a:cs typeface="Arial" pitchFamily="34" charset="0"/>
              </a:rPr>
              <a:t>,</a:t>
            </a:r>
            <a:r>
              <a:rPr lang="en-US" sz="2800" smtClean="0">
                <a:latin typeface="Arial" pitchFamily="34" charset="0"/>
                <a:cs typeface="Arial" pitchFamily="34" charset="0"/>
              </a:rPr>
              <a:t> </a:t>
            </a:r>
            <a:r>
              <a:rPr lang="en-US" sz="2800" b="1" i="1" smtClean="0">
                <a:solidFill>
                  <a:srgbClr val="0000CC"/>
                </a:solidFill>
                <a:latin typeface="Arial" pitchFamily="34" charset="0"/>
                <a:cs typeface="Arial" pitchFamily="34" charset="0"/>
              </a:rPr>
              <a:t>xuất, khởi tạo</a:t>
            </a:r>
            <a:r>
              <a:rPr lang="en-US" sz="2800" smtClean="0">
                <a:latin typeface="Arial" pitchFamily="34" charset="0"/>
                <a:cs typeface="Arial" pitchFamily="34" charset="0"/>
              </a:rPr>
              <a:t> </a:t>
            </a:r>
            <a:r>
              <a:rPr lang="en-US" sz="2800" u="sng" smtClean="0">
                <a:solidFill>
                  <a:srgbClr val="FF0000"/>
                </a:solidFill>
                <a:latin typeface="Arial" pitchFamily="34" charset="0"/>
                <a:cs typeface="Arial" pitchFamily="34" charset="0"/>
              </a:rPr>
              <a:t>1 học sinh. Thông tin cần quan tâm về 1 học sinh</a:t>
            </a:r>
            <a:r>
              <a:rPr lang="en-US" sz="2800" smtClean="0">
                <a:latin typeface="Arial" pitchFamily="34" charset="0"/>
                <a:cs typeface="Arial" pitchFamily="34" charset="0"/>
              </a:rPr>
              <a:t>: Mã học sinh (8 ký tự), họ tên học sinh (30 ký tự), điểm toán (int), điểm văn (int).</a:t>
            </a:r>
            <a:endParaRPr lang="vi-VN" sz="2800" smtClean="0">
              <a:solidFill>
                <a:schemeClr val="tx1">
                  <a:lumMod val="95000"/>
                  <a:lumOff val="5000"/>
                </a:schemeClr>
              </a:solidFill>
              <a:latin typeface="Arial" pitchFamily="34" charset="0"/>
              <a:cs typeface="Arial" pitchFamily="34" charset="0"/>
            </a:endParaRPr>
          </a:p>
          <a:p>
            <a:pPr algn="just">
              <a:lnSpc>
                <a:spcPct val="120000"/>
              </a:lnSpc>
              <a:buFont typeface="Wingdings" pitchFamily="2" charset="2"/>
              <a:buChar char="v"/>
            </a:pPr>
            <a:r>
              <a:rPr lang="en-US" sz="2800" smtClean="0">
                <a:latin typeface="Arial" pitchFamily="34" charset="0"/>
                <a:cs typeface="Arial" pitchFamily="34" charset="0"/>
              </a:rPr>
              <a:t>Danh từ: Học sinh </a:t>
            </a:r>
            <a:r>
              <a:rPr lang="en-US" sz="2800" smtClean="0">
                <a:latin typeface="Arial" pitchFamily="34" charset="0"/>
                <a:cs typeface="Arial" pitchFamily="34" charset="0"/>
                <a:sym typeface="Wingdings" pitchFamily="2" charset="2"/>
              </a:rPr>
              <a:t> cấu trúc HS</a:t>
            </a:r>
          </a:p>
          <a:p>
            <a:pPr>
              <a:lnSpc>
                <a:spcPct val="120000"/>
              </a:lnSpc>
              <a:buFont typeface="Wingdings" pitchFamily="2" charset="2"/>
              <a:buChar char="v"/>
            </a:pPr>
            <a:r>
              <a:rPr lang="en-US" sz="2800" smtClean="0">
                <a:latin typeface="Arial" pitchFamily="34" charset="0"/>
                <a:cs typeface="Arial" pitchFamily="34" charset="0"/>
                <a:sym typeface="Wingdings" pitchFamily="2" charset="2"/>
              </a:rPr>
              <a:t>Động từ:</a:t>
            </a:r>
          </a:p>
          <a:p>
            <a:pPr lvl="1">
              <a:lnSpc>
                <a:spcPct val="120000"/>
              </a:lnSpc>
              <a:buFont typeface="Wingdings" pitchFamily="2" charset="2"/>
              <a:buChar char="§"/>
            </a:pPr>
            <a:r>
              <a:rPr lang="en-US" sz="2400" smtClean="0">
                <a:latin typeface="Arial" pitchFamily="34" charset="0"/>
                <a:cs typeface="Arial" pitchFamily="34" charset="0"/>
              </a:rPr>
              <a:t>Nhập một hs </a:t>
            </a:r>
            <a:r>
              <a:rPr lang="en-US" sz="2400" smtClean="0">
                <a:latin typeface="Arial" pitchFamily="34" charset="0"/>
                <a:cs typeface="Arial" pitchFamily="34" charset="0"/>
                <a:sym typeface="Wingdings" pitchFamily="2" charset="2"/>
              </a:rPr>
              <a:t> Hàm Nhap()</a:t>
            </a:r>
          </a:p>
          <a:p>
            <a:pPr lvl="1">
              <a:lnSpc>
                <a:spcPct val="120000"/>
              </a:lnSpc>
              <a:buFont typeface="Wingdings" pitchFamily="2" charset="2"/>
              <a:buChar char="§"/>
            </a:pPr>
            <a:r>
              <a:rPr lang="en-US" sz="2400" smtClean="0">
                <a:latin typeface="Arial" pitchFamily="34" charset="0"/>
                <a:cs typeface="Arial" pitchFamily="34" charset="0"/>
                <a:sym typeface="Wingdings" pitchFamily="2" charset="2"/>
              </a:rPr>
              <a:t>Xuất một hs  Hàm Xuat();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đối tượng thành phần phải cung cấp tham số khi thiết lập thì đối tượng kết hợp (đối tượng lớn) </a:t>
            </a:r>
            <a:r>
              <a:rPr lang="vi-VN" sz="2800" smtClean="0">
                <a:solidFill>
                  <a:srgbClr val="0000FF"/>
                </a:solidFill>
                <a:latin typeface="Arial" pitchFamily="34" charset="0"/>
                <a:cs typeface="Arial" pitchFamily="34" charset="0"/>
              </a:rPr>
              <a:t>phải có phương thức thiết lập </a:t>
            </a:r>
            <a:r>
              <a:rPr lang="vi-VN" sz="2800" smtClean="0">
                <a:solidFill>
                  <a:schemeClr val="tx1">
                    <a:lumMod val="95000"/>
                    <a:lumOff val="5000"/>
                  </a:schemeClr>
                </a:solidFill>
                <a:latin typeface="Arial" pitchFamily="34" charset="0"/>
                <a:cs typeface="Arial" pitchFamily="34" charset="0"/>
              </a:rPr>
              <a:t>để cung cấp tham số thiết lập cho các đối tượng thành phần.</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rgbClr val="FF33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Cú pháp để khởi động đối tượng thành phần là dùng dấu hai chấm (:) </a:t>
            </a:r>
            <a:r>
              <a:rPr lang="vi-VN" sz="2800" smtClean="0">
                <a:solidFill>
                  <a:schemeClr val="tx1">
                    <a:lumMod val="95000"/>
                    <a:lumOff val="5000"/>
                  </a:schemeClr>
                </a:solidFill>
                <a:latin typeface="Arial" pitchFamily="34" charset="0"/>
                <a:cs typeface="Arial" pitchFamily="34" charset="0"/>
              </a:rPr>
              <a:t>theo sau bởi tên thành phần và tham số khởi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8" name="Rectangle 2"/>
          <p:cNvSpPr>
            <a:spLocks noChangeArrowheads="1"/>
          </p:cNvSpPr>
          <p:nvPr/>
        </p:nvSpPr>
        <p:spPr bwMode="auto">
          <a:xfrm>
            <a:off x="381000" y="1371600"/>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303"/>
                </a:solidFill>
              </a:rPr>
              <a:t>Diem A</a:t>
            </a:r>
            <a:r>
              <a:rPr lang="en-US" sz="2400" b="0" smtClean="0">
                <a:solidFill>
                  <a:srgbClr val="FF0303"/>
                </a:solidFill>
              </a:rPr>
              <a:t>, B, C</a:t>
            </a:r>
            <a:r>
              <a:rPr lang="en-US" sz="2400" b="0">
                <a:solidFill>
                  <a:srgbClr val="FF0303"/>
                </a:solidFill>
              </a:rPr>
              <a:t>;</a:t>
            </a:r>
          </a:p>
          <a:p>
            <a:pPr marL="342900" indent="-342900">
              <a:lnSpc>
                <a:spcPct val="12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TamGiac(</a:t>
            </a:r>
            <a:r>
              <a:rPr lang="en-US" sz="2400" b="0">
                <a:solidFill>
                  <a:srgbClr val="0000FF"/>
                </a:solidFill>
              </a:rPr>
              <a:t>double</a:t>
            </a:r>
            <a:r>
              <a:rPr lang="en-US" sz="2400" b="0">
                <a:solidFill>
                  <a:srgbClr val="000000"/>
                </a:solidFill>
              </a:rPr>
              <a:t> xA, </a:t>
            </a:r>
            <a:r>
              <a:rPr lang="en-US" sz="2400" b="0">
                <a:solidFill>
                  <a:srgbClr val="0000FF"/>
                </a:solidFill>
              </a:rPr>
              <a:t>double</a:t>
            </a:r>
            <a:r>
              <a:rPr lang="en-US" sz="2400" b="0">
                <a:solidFill>
                  <a:srgbClr val="000000"/>
                </a:solidFill>
              </a:rPr>
              <a:t> yA, </a:t>
            </a:r>
            <a:r>
              <a:rPr lang="en-US" sz="2400" b="0">
                <a:solidFill>
                  <a:srgbClr val="0000FF"/>
                </a:solidFill>
              </a:rPr>
              <a:t>double</a:t>
            </a:r>
            <a:r>
              <a:rPr lang="en-US" sz="2400" b="0">
                <a:solidFill>
                  <a:srgbClr val="000000"/>
                </a:solidFill>
              </a:rPr>
              <a:t> xB, </a:t>
            </a:r>
            <a:r>
              <a:rPr lang="en-US" sz="2400" b="0">
                <a:solidFill>
                  <a:srgbClr val="0000FF"/>
                </a:solidFill>
              </a:rPr>
              <a:t>double</a:t>
            </a:r>
            <a:r>
              <a:rPr lang="en-US" sz="2400" b="0">
                <a:solidFill>
                  <a:srgbClr val="000000"/>
                </a:solidFill>
              </a:rPr>
              <a:t> yB, </a:t>
            </a:r>
            <a:r>
              <a:rPr lang="en-US" sz="2400" b="0">
                <a:solidFill>
                  <a:srgbClr val="0000FF"/>
                </a:solidFill>
              </a:rPr>
              <a:t>double</a:t>
            </a:r>
            <a:r>
              <a:rPr lang="en-US" sz="2400" b="0">
                <a:solidFill>
                  <a:srgbClr val="000000"/>
                </a:solidFill>
              </a:rPr>
              <a:t> xC, </a:t>
            </a:r>
            <a:r>
              <a:rPr lang="en-US" sz="2400" b="0">
                <a:solidFill>
                  <a:srgbClr val="0000FF"/>
                </a:solidFill>
              </a:rPr>
              <a:t>double</a:t>
            </a:r>
            <a:r>
              <a:rPr lang="en-US" sz="2400" b="0">
                <a:solidFill>
                  <a:srgbClr val="000000"/>
                </a:solidFill>
              </a:rPr>
              <a:t> yC</a:t>
            </a:r>
            <a:r>
              <a:rPr lang="en-US" sz="2400" b="0" smtClean="0">
                <a:solidFill>
                  <a:srgbClr val="000000"/>
                </a:solidFill>
              </a:rPr>
              <a:t>)</a:t>
            </a:r>
            <a:r>
              <a:rPr lang="en-US" sz="2400" b="0" smtClean="0">
                <a:solidFill>
                  <a:srgbClr val="FF3300"/>
                </a:solidFill>
              </a:rPr>
              <a:t> : </a:t>
            </a:r>
            <a:r>
              <a:rPr lang="en-US" sz="2400" b="0">
                <a:solidFill>
                  <a:srgbClr val="FF3300"/>
                </a:solidFill>
              </a:rPr>
              <a:t>A(xA,yA), B(xB,yB),</a:t>
            </a:r>
            <a:r>
              <a:rPr lang="en-US" sz="2400" b="0" smtClean="0">
                <a:solidFill>
                  <a:srgbClr val="FF3300"/>
                </a:solidFill>
              </a:rPr>
              <a:t>C(xC,yC)</a:t>
            </a: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p>
          <a:p>
            <a:pPr marL="342900" indent="-342900">
              <a:lnSpc>
                <a:spcPct val="120000"/>
              </a:lnSpc>
              <a:spcBef>
                <a:spcPct val="20000"/>
              </a:spcBef>
              <a:buFont typeface="Wingdings" pitchFamily="2" charset="2"/>
              <a:buNone/>
            </a:pPr>
            <a:r>
              <a:rPr lang="en-US" sz="2400" b="0">
                <a:solidFill>
                  <a:srgbClr val="000000"/>
                </a:solidFill>
              </a:rPr>
              <a:t>	// ...</a:t>
            </a:r>
          </a:p>
          <a:p>
            <a:pPr marL="342900" indent="-342900">
              <a:lnSpc>
                <a:spcPct val="120000"/>
              </a:lnSpc>
              <a:spcBef>
                <a:spcPct val="20000"/>
              </a:spcBef>
              <a:buFont typeface="Wingdings" pitchFamily="2" charset="2"/>
              <a:buNone/>
            </a:pP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FF0303"/>
                </a:solidFill>
              </a:rPr>
              <a:t>TamGiac t(100,100,200,400,300,300);</a:t>
            </a:r>
          </a:p>
        </p:txBody>
      </p:sp>
      <p:sp>
        <p:nvSpPr>
          <p:cNvPr id="3" name="Rectangle 2"/>
          <p:cNvSpPr/>
          <p:nvPr/>
        </p:nvSpPr>
        <p:spPr>
          <a:xfrm>
            <a:off x="3930868" y="3444766"/>
            <a:ext cx="4298732" cy="38100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733800" y="3368568"/>
            <a:ext cx="381000" cy="461665"/>
          </a:xfrm>
          <a:prstGeom prst="rect">
            <a:avLst/>
          </a:prstGeom>
          <a:noFill/>
        </p:spPr>
        <p:txBody>
          <a:bodyPr wrap="square" rtlCol="0">
            <a:spAutoFit/>
          </a:bodyPr>
          <a:lstStyle/>
          <a:p>
            <a:r>
              <a:rPr lang="en-US" sz="2400" b="0" smtClean="0"/>
              <a:t>{</a:t>
            </a:r>
            <a:endParaRPr lang="en-US" sz="2400"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2"/>
          <p:cNvSpPr>
            <a:spLocks noChangeArrowheads="1"/>
          </p:cNvSpPr>
          <p:nvPr/>
        </p:nvSpPr>
        <p:spPr bwMode="auto">
          <a:xfrm>
            <a:off x="381000" y="13716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spcBef>
                <a:spcPct val="20000"/>
              </a:spcBef>
              <a:buFont typeface="Wingdings" pitchFamily="2" charset="2"/>
              <a:buNone/>
            </a:pPr>
            <a:r>
              <a:rPr lang="en-US" sz="2400" b="0">
                <a:solidFill>
                  <a:srgbClr val="000000"/>
                </a:solidFill>
              </a:rPr>
              <a:t>	</a:t>
            </a:r>
            <a:r>
              <a:rPr lang="en-US" sz="2400" b="0">
                <a:solidFill>
                  <a:srgbClr val="FF0303"/>
                </a:solidFill>
              </a:rPr>
              <a:t>Diem A,B,C;</a:t>
            </a:r>
          </a:p>
          <a:p>
            <a:pPr marL="342900" indent="-342900">
              <a:spcBef>
                <a:spcPct val="20000"/>
              </a:spcBef>
              <a:buFont typeface="Wingdings" pitchFamily="2" charset="2"/>
              <a:buNone/>
            </a:pPr>
            <a:r>
              <a:rPr lang="en-US" sz="2400" b="0">
                <a:solidFill>
                  <a:srgbClr val="FF0303"/>
                </a:solidFill>
              </a:rPr>
              <a:t>	</a:t>
            </a:r>
            <a:r>
              <a:rPr lang="en-US" sz="2400" b="0">
                <a:solidFill>
                  <a:srgbClr val="0000FF"/>
                </a:solidFill>
              </a:rPr>
              <a:t>int</a:t>
            </a:r>
            <a:r>
              <a:rPr lang="en-US" sz="2400" b="0">
                <a:solidFill>
                  <a:srgbClr val="FF0303"/>
                </a:solidFill>
              </a:rPr>
              <a:t> </a:t>
            </a:r>
            <a:r>
              <a:rPr lang="en-US" sz="2400" b="0">
                <a:solidFill>
                  <a:srgbClr val="000000"/>
                </a:solidFill>
              </a:rPr>
              <a:t>loai;</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TamGiac(</a:t>
            </a:r>
            <a:r>
              <a:rPr lang="en-US" sz="2400" b="0">
                <a:solidFill>
                  <a:srgbClr val="0000FF"/>
                </a:solidFill>
              </a:rPr>
              <a:t>double</a:t>
            </a:r>
            <a:r>
              <a:rPr lang="en-US" sz="2400" b="0">
                <a:solidFill>
                  <a:srgbClr val="000000"/>
                </a:solidFill>
              </a:rPr>
              <a:t> xA, </a:t>
            </a:r>
            <a:r>
              <a:rPr lang="en-US" sz="2400" b="0">
                <a:solidFill>
                  <a:srgbClr val="0000FF"/>
                </a:solidFill>
              </a:rPr>
              <a:t>double</a:t>
            </a:r>
            <a:r>
              <a:rPr lang="en-US" sz="2400" b="0">
                <a:solidFill>
                  <a:srgbClr val="000000"/>
                </a:solidFill>
              </a:rPr>
              <a:t> yA, </a:t>
            </a:r>
            <a:r>
              <a:rPr lang="en-US" sz="2400" b="0">
                <a:solidFill>
                  <a:srgbClr val="0000FF"/>
                </a:solidFill>
              </a:rPr>
              <a:t>double</a:t>
            </a:r>
            <a:r>
              <a:rPr lang="en-US" sz="2400" b="0">
                <a:solidFill>
                  <a:srgbClr val="000000"/>
                </a:solidFill>
              </a:rPr>
              <a:t> xB, </a:t>
            </a:r>
            <a:r>
              <a:rPr lang="en-US" sz="2400" b="0">
                <a:solidFill>
                  <a:srgbClr val="0000FF"/>
                </a:solidFill>
              </a:rPr>
              <a:t>double</a:t>
            </a:r>
            <a:r>
              <a:rPr lang="en-US" sz="2400" b="0">
                <a:solidFill>
                  <a:srgbClr val="000000"/>
                </a:solidFill>
              </a:rPr>
              <a:t> yB, </a:t>
            </a:r>
            <a:r>
              <a:rPr lang="en-US" sz="2400" b="0">
                <a:solidFill>
                  <a:srgbClr val="0000FF"/>
                </a:solidFill>
              </a:rPr>
              <a:t>double</a:t>
            </a:r>
            <a:r>
              <a:rPr lang="en-US" sz="2400" b="0">
                <a:solidFill>
                  <a:srgbClr val="000000"/>
                </a:solidFill>
              </a:rPr>
              <a:t> xC, </a:t>
            </a:r>
            <a:r>
              <a:rPr lang="en-US" sz="2400" b="0">
                <a:solidFill>
                  <a:srgbClr val="0000FF"/>
                </a:solidFill>
              </a:rPr>
              <a:t>double</a:t>
            </a:r>
            <a:r>
              <a:rPr lang="en-US" sz="2400" b="0">
                <a:solidFill>
                  <a:srgbClr val="000000"/>
                </a:solidFill>
              </a:rPr>
              <a:t> yC, </a:t>
            </a:r>
            <a:r>
              <a:rPr lang="en-US" sz="2400" b="0">
                <a:solidFill>
                  <a:srgbClr val="0000FF"/>
                </a:solidFill>
              </a:rPr>
              <a:t>int</a:t>
            </a:r>
            <a:r>
              <a:rPr lang="en-US" sz="2400" b="0">
                <a:solidFill>
                  <a:srgbClr val="000000"/>
                </a:solidFill>
              </a:rPr>
              <a:t> </a:t>
            </a:r>
            <a:r>
              <a:rPr lang="en-US" sz="2400" b="0" smtClean="0">
                <a:solidFill>
                  <a:srgbClr val="000000"/>
                </a:solidFill>
              </a:rPr>
              <a:t>l): </a:t>
            </a:r>
            <a:r>
              <a:rPr lang="en-US" sz="2400" b="0">
                <a:solidFill>
                  <a:srgbClr val="000000"/>
                </a:solidFill>
              </a:rPr>
              <a:t>A(xA,yA), B(xB,yB</a:t>
            </a:r>
            <a:r>
              <a:rPr lang="en-US" sz="2400" b="0" smtClean="0">
                <a:solidFill>
                  <a:srgbClr val="000000"/>
                </a:solidFill>
              </a:rPr>
              <a:t>), C(xC,yC), </a:t>
            </a:r>
            <a:r>
              <a:rPr lang="en-US" sz="2400" b="0">
                <a:solidFill>
                  <a:srgbClr val="FF0303"/>
                </a:solidFill>
              </a:rPr>
              <a:t>loai(l</a:t>
            </a:r>
            <a:r>
              <a:rPr lang="en-US" sz="2400" b="0" smtClean="0">
                <a:solidFill>
                  <a:srgbClr val="FF0303"/>
                </a:solidFill>
              </a:rPr>
              <a:t>) </a:t>
            </a:r>
            <a:r>
              <a:rPr lang="en-US" sz="2400" b="0" smtClean="0">
                <a:solidFill>
                  <a:srgbClr val="000000"/>
                </a:solidFill>
              </a:rPr>
              <a:t>{</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p>
          <a:p>
            <a:pPr marL="342900" indent="-342900">
              <a:spcBef>
                <a:spcPct val="20000"/>
              </a:spcBef>
              <a:buFont typeface="Wingdings" pitchFamily="2" charset="2"/>
              <a:buNone/>
            </a:pPr>
            <a:r>
              <a:rPr lang="en-US" sz="2400" b="0">
                <a:solidFill>
                  <a:srgbClr val="000000"/>
                </a:solidFill>
              </a:rPr>
              <a:t>	//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FF0303"/>
                </a:solidFill>
              </a:rPr>
              <a:t>TamGiac </a:t>
            </a:r>
            <a:r>
              <a:rPr lang="en-US" sz="2400" b="0" smtClean="0">
                <a:solidFill>
                  <a:srgbClr val="FF0303"/>
                </a:solidFill>
              </a:rPr>
              <a:t>t (</a:t>
            </a:r>
            <a:r>
              <a:rPr lang="en-US" sz="2400" b="0">
                <a:solidFill>
                  <a:srgbClr val="FF0303"/>
                </a:solidFill>
              </a:rPr>
              <a:t>100, 100, 200, 400, 300, 300, 1);</a:t>
            </a:r>
          </a:p>
        </p:txBody>
      </p:sp>
      <p:sp>
        <p:nvSpPr>
          <p:cNvPr id="10" name="Rectangular Callout 9"/>
          <p:cNvSpPr/>
          <p:nvPr/>
        </p:nvSpPr>
        <p:spPr>
          <a:xfrm>
            <a:off x="4800600" y="4343400"/>
            <a:ext cx="3657600" cy="1600200"/>
          </a:xfrm>
          <a:prstGeom prst="wedgeRectCallout">
            <a:avLst>
              <a:gd name="adj1" fmla="val -63444"/>
              <a:gd name="adj2" fmla="val -76417"/>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b="0">
                <a:solidFill>
                  <a:schemeClr val="tx1">
                    <a:lumMod val="95000"/>
                    <a:lumOff val="5000"/>
                  </a:schemeClr>
                </a:solidFill>
              </a:rPr>
              <a:t>Cú pháp dấu hai chấm cũng được dùng cho đối tượng thành phần thuộc kiểu cơ sở</a:t>
            </a:r>
            <a:endParaRPr lang="en-US" sz="2400" b="0">
              <a:solidFill>
                <a:schemeClr val="tx1">
                  <a:lumMod val="95000"/>
                  <a:lumOff val="5000"/>
                </a:schemeClr>
              </a:solidFill>
            </a:endParaRPr>
          </a:p>
        </p:txBody>
      </p:sp>
      <p:sp>
        <p:nvSpPr>
          <p:cNvPr id="3" name="Oval Callout 2"/>
          <p:cNvSpPr/>
          <p:nvPr/>
        </p:nvSpPr>
        <p:spPr>
          <a:xfrm>
            <a:off x="3429000" y="4876800"/>
            <a:ext cx="1143000" cy="609600"/>
          </a:xfrm>
          <a:prstGeom prst="wedgeEllipseCallout">
            <a:avLst>
              <a:gd name="adj1" fmla="val -114626"/>
              <a:gd name="adj2" fmla="val -147845"/>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rgbClr val="FF0000"/>
                </a:solidFill>
              </a:rPr>
              <a:t>?</a:t>
            </a:r>
            <a:endParaRPr lang="en-US">
              <a:solidFill>
                <a:srgbClr val="FF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in)">
                                      <p:cBhvr>
                                        <p:cTn id="1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2"/>
          <p:cNvSpPr>
            <a:spLocks noChangeArrowheads="1"/>
          </p:cNvSpPr>
          <p:nvPr/>
        </p:nvSpPr>
        <p:spPr bwMode="auto">
          <a:xfrm>
            <a:off x="381000" y="1371600"/>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Diem{</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x,y;</a:t>
            </a:r>
          </a:p>
          <a:p>
            <a:pPr marL="342900" indent="-342900">
              <a:lnSpc>
                <a:spcPct val="12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Diem(</a:t>
            </a:r>
            <a:r>
              <a:rPr lang="en-US" sz="2400" b="0">
                <a:solidFill>
                  <a:srgbClr val="0000FF"/>
                </a:solidFill>
              </a:rPr>
              <a:t>double</a:t>
            </a:r>
            <a:r>
              <a:rPr lang="en-US" sz="2400" b="0">
                <a:solidFill>
                  <a:srgbClr val="000000"/>
                </a:solidFill>
              </a:rPr>
              <a:t> xx = 0, </a:t>
            </a:r>
            <a:r>
              <a:rPr lang="en-US" sz="2400" b="0">
                <a:solidFill>
                  <a:srgbClr val="0000FF"/>
                </a:solidFill>
              </a:rPr>
              <a:t>double</a:t>
            </a:r>
            <a:r>
              <a:rPr lang="en-US" sz="2400" b="0">
                <a:solidFill>
                  <a:srgbClr val="000000"/>
                </a:solidFill>
              </a:rPr>
              <a:t> yy = 0) </a:t>
            </a:r>
            <a:r>
              <a:rPr lang="en-US" sz="2400" b="0">
                <a:solidFill>
                  <a:srgbClr val="FF3300"/>
                </a:solidFill>
              </a:rPr>
              <a:t>: x(xx), y(yy)</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Set(</a:t>
            </a:r>
            <a:r>
              <a:rPr lang="en-US" sz="2400" b="0">
                <a:solidFill>
                  <a:srgbClr val="0000FF"/>
                </a:solidFill>
              </a:rPr>
              <a:t>double</a:t>
            </a:r>
            <a:r>
              <a:rPr lang="en-US" sz="2400" b="0">
                <a:solidFill>
                  <a:srgbClr val="000000"/>
                </a:solidFill>
              </a:rPr>
              <a:t> xx, </a:t>
            </a:r>
            <a:r>
              <a:rPr lang="en-US" sz="2400" b="0">
                <a:solidFill>
                  <a:srgbClr val="0000FF"/>
                </a:solidFill>
              </a:rPr>
              <a:t>double</a:t>
            </a:r>
            <a:r>
              <a:rPr lang="en-US" sz="2400" b="0">
                <a:solidFill>
                  <a:srgbClr val="000000"/>
                </a:solidFill>
              </a:rPr>
              <a:t> yy){</a:t>
            </a:r>
          </a:p>
          <a:p>
            <a:pPr marL="342900" indent="-342900">
              <a:lnSpc>
                <a:spcPct val="120000"/>
              </a:lnSpc>
              <a:spcBef>
                <a:spcPct val="20000"/>
              </a:spcBef>
              <a:buFont typeface="Wingdings" pitchFamily="2" charset="2"/>
              <a:buNone/>
            </a:pPr>
            <a:r>
              <a:rPr lang="en-US" sz="2400" b="0">
                <a:solidFill>
                  <a:srgbClr val="000000"/>
                </a:solidFill>
              </a:rPr>
              <a:t>		x = xx;</a:t>
            </a:r>
          </a:p>
          <a:p>
            <a:pPr marL="342900" indent="-342900">
              <a:lnSpc>
                <a:spcPct val="120000"/>
              </a:lnSpc>
              <a:spcBef>
                <a:spcPct val="20000"/>
              </a:spcBef>
              <a:buFont typeface="Wingdings" pitchFamily="2" charset="2"/>
              <a:buNone/>
            </a:pPr>
            <a:r>
              <a:rPr lang="en-US" sz="2400" b="0">
                <a:solidFill>
                  <a:srgbClr val="000000"/>
                </a:solidFill>
              </a:rPr>
              <a:t>		y = yy;</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a:t>
            </a:r>
          </a:p>
        </p:txBody>
      </p:sp>
      <p:sp>
        <p:nvSpPr>
          <p:cNvPr id="9" name="AutoShape 6"/>
          <p:cNvSpPr>
            <a:spLocks noChangeArrowheads="1"/>
          </p:cNvSpPr>
          <p:nvPr/>
        </p:nvSpPr>
        <p:spPr bwMode="auto">
          <a:xfrm>
            <a:off x="6019800" y="4343400"/>
            <a:ext cx="2362200" cy="1828800"/>
          </a:xfrm>
          <a:prstGeom prst="irregularSeal1">
            <a:avLst/>
          </a:prstGeom>
          <a:solidFill>
            <a:schemeClr val="accent1"/>
          </a:solidFill>
          <a:ln w="9525">
            <a:solidFill>
              <a:schemeClr val="tx1"/>
            </a:solidFill>
            <a:miter lim="800000"/>
            <a:headEnd/>
            <a:tailEnd/>
          </a:ln>
        </p:spPr>
        <p:txBody>
          <a:bodyPr wrap="none" anchor="ctr"/>
          <a:lstStyle/>
          <a:p>
            <a:pPr algn="ctr"/>
            <a:r>
              <a:rPr lang="en-US" sz="6000" b="1" smtClean="0">
                <a:solidFill>
                  <a:srgbClr val="FF0303"/>
                </a:solidFill>
              </a:rPr>
              <a:t>?</a:t>
            </a:r>
            <a:endParaRPr lang="en-US" sz="6000" b="1">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pic>
        <p:nvPicPr>
          <p:cNvPr id="3074" name="Picture 2" descr="http://i.stack.imgur.com/DYnY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90699"/>
            <a:ext cx="800100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16943</TotalTime>
  <Words>2464</Words>
  <Application>Microsoft Office PowerPoint</Application>
  <PresentationFormat>On-screen Show (4:3)</PresentationFormat>
  <Paragraphs>632</Paragraphs>
  <Slides>48</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Times New Roman</vt:lpstr>
      <vt:lpstr>Wingdings</vt:lpstr>
      <vt:lpstr>Template</vt:lpstr>
      <vt:lpstr>KHỞI TẠO ĐỐI TƯỢNG HÀM BẠN VÀ LỚP BẠN</vt:lpstr>
      <vt:lpstr>Nội dung</vt:lpstr>
      <vt:lpstr>Đối tượng là thành phần của lớp</vt:lpstr>
      <vt:lpstr>Đối tượng là thành phần của lớp</vt:lpstr>
      <vt:lpstr>Đối tượng là thành phần của lớp</vt:lpstr>
      <vt:lpstr>Ví dụ</vt:lpstr>
      <vt:lpstr>Ví dụ</vt:lpstr>
      <vt:lpstr>Ví dụ</vt:lpstr>
      <vt:lpstr>Đối tượng là thành phần của mảng</vt:lpstr>
      <vt:lpstr>Đối tượng là thành phần của mảng</vt:lpstr>
      <vt:lpstr>Đối tượng là thành phần của mảng</vt:lpstr>
      <vt:lpstr>Đối tượng là thành phần của mảng</vt:lpstr>
      <vt:lpstr>Đối tượng là thành phần của mảng</vt:lpstr>
      <vt:lpstr>Đối tượng là thành phần của mảng</vt:lpstr>
      <vt:lpstr>Dùng phương thức thiết lập với tham số có giá trị mặc nhiên</vt:lpstr>
      <vt:lpstr>Dùng phương thức thiết lập với tham số có giá trị mặc nhiên</vt:lpstr>
      <vt:lpstr>Dùng phương thức thiết lập với tham số có giá trị mặc nhiên</vt:lpstr>
      <vt:lpstr>Dùng phương thức thiết lập  không tham số</vt:lpstr>
      <vt:lpstr>Dùng phương thức thiết lập  không tham số</vt:lpstr>
      <vt:lpstr>Dùng phương thức thiết lập  không tham số</vt:lpstr>
      <vt:lpstr>Đối tượng được cấp phát động</vt:lpstr>
      <vt:lpstr>Đối tượng được cấp phát động</vt:lpstr>
      <vt:lpstr>Cấp phát và hủy một đối tượng</vt:lpstr>
      <vt:lpstr>Cấp phát và hủy nhiều đối tượng</vt:lpstr>
      <vt:lpstr>Cấp và hủy nhiều đối tượng</vt:lpstr>
      <vt:lpstr>Cấp và hủy nhiều đối tượng</vt:lpstr>
      <vt:lpstr>Cấp và hủy nhiều đối tượng</vt:lpstr>
      <vt:lpstr>Cấp và hủy nhiều đối tượng</vt:lpstr>
      <vt:lpstr>Hàm bạn, lớp bạn</vt:lpstr>
      <vt:lpstr>Hàm bạn (Friend function)</vt:lpstr>
      <vt:lpstr>Hàm bạn (Friend function)</vt:lpstr>
      <vt:lpstr>Ví dụ</vt:lpstr>
      <vt:lpstr>Ví dụ</vt:lpstr>
      <vt:lpstr>Lớp bạn (Friend class)</vt:lpstr>
      <vt:lpstr>Ví dụ</vt:lpstr>
      <vt:lpstr>Giao diện và chi tiết cài đặt</vt:lpstr>
      <vt:lpstr>Giao diện và chi tiết cài đặt</vt:lpstr>
      <vt:lpstr>Lớp ThoiDiem – Cách 1</vt:lpstr>
      <vt:lpstr>Lớp ThoiDiem – Cách 2</vt:lpstr>
      <vt:lpstr>Các nguyên tắc xây dựng lớp</vt:lpstr>
      <vt:lpstr>Các nguyên tắc xây dựng lớp</vt:lpstr>
      <vt:lpstr>Các nguyên tắc xây dựng lớp</vt:lpstr>
      <vt:lpstr>Các nguyên tắc xây dựng lớp</vt:lpstr>
      <vt:lpstr>Các nguyên tắc xây dựng lớp</vt:lpstr>
      <vt:lpstr>Các nguyên tắc xây dựng lớp</vt:lpstr>
      <vt:lpstr>Các nguyên tắc xây dựng lớp</vt:lpstr>
      <vt:lpstr>Bài tập</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Pham Thi Vuong</cp:lastModifiedBy>
  <cp:revision>872</cp:revision>
  <cp:lastPrinted>1601-01-01T00:00:00Z</cp:lastPrinted>
  <dcterms:created xsi:type="dcterms:W3CDTF">1601-01-01T00:00:00Z</dcterms:created>
  <dcterms:modified xsi:type="dcterms:W3CDTF">2015-03-19T06:35:50Z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