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8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EB31-7DA3-43AB-85CF-F99067BB072B}" type="datetimeFigureOut">
              <a:rPr lang="en-US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6677-02F1-4F8A-B9AC-60FEEEBB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839200" cy="61722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morning  all teachers and every students in the room. My name is Dung, a student from mathematics department. I am very excited today to present my thesis topic.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 topic is about Pricing European barrier option with rebates and my supervisor is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Prof.Tan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My topic can be looked under the following headings: firstly, </a:t>
            </a:r>
            <a:r>
              <a:rPr lang="en-US" sz="2000" dirty="0">
                <a:solidFill>
                  <a:schemeClr val="tx1"/>
                </a:solidFill>
              </a:rPr>
              <a:t>The reason for selecting topic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; secondly, Methodology;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thirdly, Objectives and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finally, Process and completion.</a:t>
            </a:r>
            <a:endParaRPr lang="en-US" sz="20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I shall only take 10 minutes of your time</a:t>
            </a:r>
            <a:endParaRPr lang="en-US" sz="20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  <a:latin typeface="Times New Roman"/>
                <a:ea typeface="Calibri"/>
              </a:rPr>
              <a:t>Please interrupt me if there’s something which needs clarifying. Otherwise, there’ll be time for discussion at the end.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Ok, let’s start with first part, the reasons why I choose this topic. 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Look at the situation of Vietnamese derivatives market this year. Derivatives offer bright future for Vietnamese stocks.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Vietnam has opened a derivatives market to draw more investment to its capital markets with future contracts 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market will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two main derivative products and once fully operational, more instruments will be introduced.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According to the predict of economic experts. Option contract will be operated in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Vietnam in December.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Next, We  will discuss  the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potentiality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barrier options. So, What does barrier option mean?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the option which offers the right to buy or sell securities but not the obligation.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special features here is that </a:t>
            </a:r>
            <a:r>
              <a:rPr lang="en-US" sz="2000" dirty="0" smtClean="0"/>
              <a:t>payoffs  </a:t>
            </a:r>
            <a:r>
              <a:rPr lang="en-US" sz="2000" dirty="0"/>
              <a:t>depends on whether or </a:t>
            </a:r>
            <a:r>
              <a:rPr lang="en-US" sz="2000" dirty="0" smtClean="0"/>
              <a:t>not the </a:t>
            </a:r>
            <a:r>
              <a:rPr lang="en-US" sz="2000" dirty="0"/>
              <a:t>underlying asset price has reached or exceeded some barrier </a:t>
            </a:r>
            <a:r>
              <a:rPr lang="en-US" sz="2000" dirty="0" smtClean="0"/>
              <a:t>level during </a:t>
            </a:r>
            <a:r>
              <a:rPr lang="en-US" sz="2000" dirty="0"/>
              <a:t>the </a:t>
            </a:r>
            <a:r>
              <a:rPr lang="en-US" sz="2000" dirty="0" smtClean="0"/>
              <a:t>option’s </a:t>
            </a:r>
            <a:r>
              <a:rPr lang="en-US" sz="2000" dirty="0" smtClean="0"/>
              <a:t>life. For example: Consider </a:t>
            </a:r>
            <a:r>
              <a:rPr lang="en-US" sz="2000" dirty="0" err="1" smtClean="0"/>
              <a:t>FPT</a:t>
            </a:r>
            <a:r>
              <a:rPr lang="en-US" sz="2000" dirty="0" smtClean="0"/>
              <a:t> stock, which has current price is 47,000VND, the strike price is 53 ,000VND and barrier level is 42,000VND.  In </a:t>
            </a:r>
            <a:r>
              <a:rPr lang="en-US" sz="2000" dirty="0" smtClean="0"/>
              <a:t>the option’s </a:t>
            </a:r>
            <a:r>
              <a:rPr lang="en-US" sz="2000" dirty="0" smtClean="0"/>
              <a:t>life, If knock-out  barrier option, the price reach or exceed 42,000VND, this option will be </a:t>
            </a:r>
            <a:r>
              <a:rPr lang="en-US" sz="2000" dirty="0" smtClean="0"/>
              <a:t>deactivated</a:t>
            </a:r>
            <a:r>
              <a:rPr lang="en-US" sz="2000" dirty="0" smtClean="0"/>
              <a:t>. Conversely, If knock-in barrier option, this  option will be </a:t>
            </a:r>
            <a:r>
              <a:rPr lang="en-US" sz="2000" dirty="0" smtClean="0"/>
              <a:t>activated.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barrier options are popular and attractive thanks to benefits that they give investors more flexibility to express their view on the asset price movement in the option contract</a:t>
            </a:r>
            <a:r>
              <a:rPr lang="en-US" sz="2000" dirty="0" smtClean="0"/>
              <a:t>. Look at </a:t>
            </a:r>
            <a:r>
              <a:rPr lang="en-US" sz="2000" smtClean="0"/>
              <a:t>some advantages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barrier option depends on the predict of the investor about price of stock in the future,  So it is suitable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/>
              <a:t>beliefs </a:t>
            </a:r>
            <a:r>
              <a:rPr lang="en-US" sz="2000" dirty="0"/>
              <a:t>about the future behavior of the </a:t>
            </a:r>
            <a:r>
              <a:rPr lang="en-US" sz="2000" dirty="0" smtClean="0"/>
              <a:t>market. </a:t>
            </a:r>
          </a:p>
          <a:p>
            <a:r>
              <a:rPr lang="en-US" sz="2000" dirty="0" smtClean="0"/>
              <a:t>This means that it helps  the investor reduce risk  because of the fluctuation of prices.</a:t>
            </a:r>
          </a:p>
          <a:p>
            <a:r>
              <a:rPr lang="en-US" sz="2000" dirty="0"/>
              <a:t>Premiums are generally </a:t>
            </a:r>
            <a:r>
              <a:rPr lang="en-US" sz="2000" dirty="0" smtClean="0"/>
              <a:t>low  </a:t>
            </a:r>
            <a:r>
              <a:rPr lang="en-US" sz="2000" dirty="0" smtClean="0">
                <a:effectLst/>
              </a:rPr>
              <a:t>by not paying a premium to cover scenarios he or she views as unlikely</a:t>
            </a:r>
            <a:endParaRPr lang="en-US" sz="2000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0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Now, we come to the second part, the methodology  which I use to find out the final result is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martingale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pricing approach.  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bases on  the foundation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BSM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model.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the reflection principle in the Brownian process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Deriving the density function of the first passage time to the barrier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important things I want to mention now, this is the new ideas in my thesis. Firstly, I summarize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knowledges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which I have learned  about math and finance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my school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classify some formulas related to my topic  and using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computer’s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programme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test and  draw  graphs. Second, I try to apply the model I already find and classify  to Vietnam securities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In particular, applying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stock. </a:t>
            </a:r>
          </a:p>
        </p:txBody>
      </p:sp>
    </p:spTree>
    <p:extLst>
      <p:ext uri="{BB962C8B-B14F-4D97-AF65-F5344CB8AC3E}">
        <p14:creationId xmlns:p14="http://schemas.microsoft.com/office/powerpoint/2010/main" val="293123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Let’s move on to third part, the objectives. There are 3 main goals I tends to here.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first one is I can apply  </a:t>
            </a:r>
            <a:r>
              <a:rPr lang="en-US" sz="1800" dirty="0"/>
              <a:t>knowledge from 3 majors</a:t>
            </a:r>
            <a:r>
              <a:rPr lang="en-US" sz="1800" dirty="0" smtClean="0"/>
              <a:t>:  </a:t>
            </a:r>
            <a:r>
              <a:rPr lang="en-US" sz="1800" dirty="0"/>
              <a:t>risk </a:t>
            </a:r>
            <a:r>
              <a:rPr lang="en-US" sz="1800" dirty="0" smtClean="0"/>
              <a:t>management, finance </a:t>
            </a:r>
            <a:r>
              <a:rPr lang="en-US" sz="1800" dirty="0"/>
              <a:t>and </a:t>
            </a:r>
            <a:r>
              <a:rPr lang="en-US" sz="1800" dirty="0" smtClean="0"/>
              <a:t>programming into my thesis what cover subjects in my department.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second one is proving and classifying the European barrier option model  The last, I can apply this model in the reality for Vietnam market.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6014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 brings us to final section, process and completion.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have performed 65% of process. It includes writing 35%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the report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/>
              <a:t>Deriving the Black-Scholes-Merton </a:t>
            </a:r>
            <a:r>
              <a:rPr lang="en-US" sz="1800" dirty="0" smtClean="0"/>
              <a:t>model and  </a:t>
            </a:r>
            <a:r>
              <a:rPr lang="en-US" sz="1800" dirty="0"/>
              <a:t>Applying the Black-Scholes-Merton model to </a:t>
            </a:r>
            <a:r>
              <a:rPr lang="en-US" sz="1800" dirty="0" err="1"/>
              <a:t>FPT</a:t>
            </a:r>
            <a:r>
              <a:rPr lang="en-US" sz="1800" dirty="0"/>
              <a:t> </a:t>
            </a:r>
            <a:r>
              <a:rPr lang="en-US" sz="1800" dirty="0" smtClean="0"/>
              <a:t>stock.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expect to complete 35% remain of work for 2 months involve </a:t>
            </a:r>
            <a:r>
              <a:rPr lang="en-US" sz="1800" dirty="0"/>
              <a:t>Deriving the pricing model of the European barrier call </a:t>
            </a:r>
            <a:r>
              <a:rPr lang="en-US" sz="1800" dirty="0" smtClean="0"/>
              <a:t>option, </a:t>
            </a:r>
            <a:r>
              <a:rPr lang="en-US" sz="1800" dirty="0"/>
              <a:t>Apply this model to </a:t>
            </a:r>
            <a:r>
              <a:rPr lang="en-US" sz="1800" dirty="0" err="1"/>
              <a:t>FPT</a:t>
            </a:r>
            <a:r>
              <a:rPr lang="en-US" sz="1800" dirty="0"/>
              <a:t> </a:t>
            </a:r>
            <a:r>
              <a:rPr lang="en-US" sz="1800" dirty="0" smtClean="0"/>
              <a:t>stock, </a:t>
            </a:r>
            <a:r>
              <a:rPr lang="en-US" sz="1800" dirty="0"/>
              <a:t>Completing the </a:t>
            </a:r>
            <a:r>
              <a:rPr lang="en-US" sz="1800" dirty="0" smtClean="0"/>
              <a:t>report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 covers all I wanted to say today. Thanks for listening. </a:t>
            </a:r>
            <a:r>
              <a:rPr lang="en-US" sz="1800" dirty="0"/>
              <a:t>So, I’d now be glad to answer any </a:t>
            </a:r>
            <a:r>
              <a:rPr lang="en-US" sz="1800" dirty="0" smtClean="0"/>
              <a:t>questions</a:t>
            </a:r>
            <a:r>
              <a:rPr lang="en-US" sz="1800" dirty="0" smtClean="0"/>
              <a:t>.                                                                                                                                                                                                   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3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738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 Pudu</dc:creator>
  <cp:lastModifiedBy>Ta Pudu</cp:lastModifiedBy>
  <cp:revision>16</cp:revision>
  <dcterms:created xsi:type="dcterms:W3CDTF">2017-11-21T14:11:35Z</dcterms:created>
  <dcterms:modified xsi:type="dcterms:W3CDTF">2017-11-21T17:23:03Z</dcterms:modified>
</cp:coreProperties>
</file>