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10" r:id="rId2"/>
    <p:sldId id="351" r:id="rId3"/>
    <p:sldId id="349" r:id="rId4"/>
    <p:sldId id="360" r:id="rId5"/>
    <p:sldId id="335" r:id="rId6"/>
    <p:sldId id="336" r:id="rId7"/>
    <p:sldId id="337" r:id="rId8"/>
    <p:sldId id="338" r:id="rId9"/>
    <p:sldId id="352" r:id="rId10"/>
    <p:sldId id="353" r:id="rId11"/>
    <p:sldId id="354" r:id="rId12"/>
    <p:sldId id="358" r:id="rId13"/>
    <p:sldId id="359" r:id="rId14"/>
    <p:sldId id="355" r:id="rId1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99"/>
    <a:srgbClr val="009999"/>
    <a:srgbClr val="CCFFCC"/>
    <a:srgbClr val="CCECFF"/>
    <a:srgbClr val="990000"/>
    <a:srgbClr val="9900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4275" autoAdjust="0"/>
  </p:normalViewPr>
  <p:slideViewPr>
    <p:cSldViewPr>
      <p:cViewPr>
        <p:scale>
          <a:sx n="100" d="100"/>
          <a:sy n="100" d="100"/>
        </p:scale>
        <p:origin x="-606" y="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648B158-3334-45C4-9794-79FA69D1D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8215732-BA96-4FF5-85E4-9ACF33846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9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112254B-4211-468C-B987-0F5672EEE6FD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Chỗ dành sẵn cho Ghi chú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657B17-F3F9-4BE8-A008-D557C90EE1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F51AEE-3AF6-4A8A-8CDD-50600B2B19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Chỗ dành sẵn cho Ghi chú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100DB-253F-410B-9216-FC73E5E449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0702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966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23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4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1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85725" y="6324600"/>
            <a:ext cx="829468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3" descr="FSS Logo without slogan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95263"/>
            <a:ext cx="15986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23825" y="771525"/>
            <a:ext cx="8991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1143000" y="653732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solidFill>
                  <a:srgbClr val="000080"/>
                </a:solidFill>
                <a:latin typeface="Arial" pitchFamily="34" charset="0"/>
              </a:rPr>
              <a:t>www.fssc.com.vn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6858000" y="653732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smtClean="0">
                <a:solidFill>
                  <a:srgbClr val="000080"/>
                </a:solidFill>
                <a:latin typeface="Arial" pitchFamily="34" charset="0"/>
              </a:rPr>
              <a:t>Page </a:t>
            </a:r>
            <a:fld id="{136C77C7-00F2-4D21-AC2D-F25CFE6978C4}" type="slidenum">
              <a:rPr lang="en-US" sz="1000" smtClean="0">
                <a:solidFill>
                  <a:srgbClr val="000080"/>
                </a:solidFill>
                <a:latin typeface="Arial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solidFill>
                <a:srgbClr val="000080"/>
              </a:solidFill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8142288" y="6035675"/>
            <a:ext cx="944562" cy="750888"/>
            <a:chOff x="129" y="3476"/>
            <a:chExt cx="696" cy="565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304" y="3476"/>
              <a:ext cx="430" cy="299"/>
              <a:chOff x="720" y="336"/>
              <a:chExt cx="624" cy="432"/>
            </a:xfrm>
          </p:grpSpPr>
          <p:sp>
            <p:nvSpPr>
              <p:cNvPr id="1037" name="Rectangle 9"/>
              <p:cNvSpPr>
                <a:spLocks noChangeArrowheads="1"/>
              </p:cNvSpPr>
              <p:nvPr/>
            </p:nvSpPr>
            <p:spPr bwMode="auto">
              <a:xfrm>
                <a:off x="722" y="336"/>
                <a:ext cx="382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en-US" smtClean="0"/>
              </a:p>
            </p:txBody>
          </p:sp>
          <p:sp>
            <p:nvSpPr>
              <p:cNvPr id="1038" name="Rectangle 10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7" cy="430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en-US" smtClean="0"/>
              </a:p>
            </p:txBody>
          </p:sp>
        </p:grpSp>
        <p:grpSp>
          <p:nvGrpSpPr>
            <p:cNvPr id="1033" name="Group 11"/>
            <p:cNvGrpSpPr>
              <a:grpSpLocks/>
            </p:cNvGrpSpPr>
            <p:nvPr/>
          </p:nvGrpSpPr>
          <p:grpSpPr bwMode="auto">
            <a:xfrm>
              <a:off x="379" y="3742"/>
              <a:ext cx="446" cy="299"/>
              <a:chOff x="912" y="2640"/>
              <a:chExt cx="672" cy="432"/>
            </a:xfrm>
          </p:grpSpPr>
          <p:sp>
            <p:nvSpPr>
              <p:cNvPr id="1035" name="Rectangle 12"/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en-US" smtClean="0"/>
              </a:p>
            </p:txBody>
          </p:sp>
          <p:sp>
            <p:nvSpPr>
              <p:cNvPr id="1036" name="Rectangle 13"/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3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en-US" smtClean="0"/>
              </a:p>
            </p:txBody>
          </p:sp>
        </p:grpSp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129" y="3696"/>
              <a:ext cx="338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Text Box 2067"/>
          <p:cNvSpPr txBox="1">
            <a:spLocks noChangeArrowheads="1"/>
          </p:cNvSpPr>
          <p:nvPr/>
        </p:nvSpPr>
        <p:spPr bwMode="auto">
          <a:xfrm>
            <a:off x="1143000" y="2133600"/>
            <a:ext cx="6858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48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4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ĐÀO TẠO DỰ ÁN</a:t>
            </a:r>
            <a:r>
              <a:rPr lang="en-US" sz="480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051" name="Line 2070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Text Box 2071"/>
          <p:cNvSpPr txBox="1">
            <a:spLocks noChangeArrowheads="1"/>
          </p:cNvSpPr>
          <p:nvPr/>
        </p:nvSpPr>
        <p:spPr bwMode="auto">
          <a:xfrm>
            <a:off x="779463" y="3132138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NGHIỆP VỤ MARGIN TÀI KHOẢN</a:t>
            </a:r>
          </a:p>
        </p:txBody>
      </p:sp>
      <p:sp>
        <p:nvSpPr>
          <p:cNvPr id="2053" name="Rectangle 2083"/>
          <p:cNvSpPr>
            <a:spLocks noChangeArrowheads="1"/>
          </p:cNvSpPr>
          <p:nvPr/>
        </p:nvSpPr>
        <p:spPr bwMode="auto">
          <a:xfrm>
            <a:off x="0" y="29987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vi-V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54" name="Text Box 2084"/>
          <p:cNvSpPr txBox="1">
            <a:spLocks noChangeArrowheads="1"/>
          </p:cNvSpPr>
          <p:nvPr/>
        </p:nvSpPr>
        <p:spPr bwMode="auto">
          <a:xfrm>
            <a:off x="10668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Mã hiệu dự án: FLEX-BMS2016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êu đề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/>
              <a:t>Quy trình trả nợ</a:t>
            </a:r>
            <a:endParaRPr lang="vi-VN" altLang="en-US" smtClean="0"/>
          </a:p>
        </p:txBody>
      </p:sp>
      <p:graphicFrame>
        <p:nvGraphicFramePr>
          <p:cNvPr id="12291" name="Đối tượng 4"/>
          <p:cNvGraphicFramePr>
            <a:graphicFrameLocks noChangeAspect="1"/>
          </p:cNvGraphicFramePr>
          <p:nvPr/>
        </p:nvGraphicFramePr>
        <p:xfrm>
          <a:off x="533400" y="1295400"/>
          <a:ext cx="822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6181039" imgH="2465222" progId="Visio.Drawing.11">
                  <p:embed/>
                </p:oleObj>
              </mc:Choice>
              <mc:Fallback>
                <p:oleObj name="Visio" r:id="rId3" imgW="6181039" imgH="2465222" progId="Visio.Drawing.11">
                  <p:embed/>
                  <p:pic>
                    <p:nvPicPr>
                      <p:cNvPr id="0" name="Đối tượng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2216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êu đề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/>
              <a:t>Quy trình trả nợ</a:t>
            </a:r>
            <a:endParaRPr lang="vi-VN" altLang="en-US" smtClean="0"/>
          </a:p>
        </p:txBody>
      </p:sp>
      <p:graphicFrame>
        <p:nvGraphicFramePr>
          <p:cNvPr id="13315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748033"/>
              </p:ext>
            </p:extLst>
          </p:nvPr>
        </p:nvGraphicFramePr>
        <p:xfrm>
          <a:off x="685800" y="1141413"/>
          <a:ext cx="794385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4" imgW="5023600" imgH="2501205" progId="Visio.Drawing.11">
                  <p:embed/>
                </p:oleObj>
              </mc:Choice>
              <mc:Fallback>
                <p:oleObj name="Visio" r:id="rId4" imgW="5023600" imgH="2501205" progId="Visio.Drawing.11">
                  <p:embed/>
                  <p:pic>
                    <p:nvPicPr>
                      <p:cNvPr id="0" name="Đối tượng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1413"/>
                        <a:ext cx="794385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êu đề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/>
              <a:t>Gia hạn món vay</a:t>
            </a:r>
            <a:endParaRPr lang="vi-VN" altLang="en-US" smtClean="0"/>
          </a:p>
        </p:txBody>
      </p:sp>
      <p:graphicFrame>
        <p:nvGraphicFramePr>
          <p:cNvPr id="14339" name="Đối tượng 3"/>
          <p:cNvGraphicFramePr>
            <a:graphicFrameLocks noChangeAspect="1"/>
          </p:cNvGraphicFramePr>
          <p:nvPr/>
        </p:nvGraphicFramePr>
        <p:xfrm>
          <a:off x="381000" y="1219200"/>
          <a:ext cx="85820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6193231" imgH="2418893" progId="Visio.Drawing.11">
                  <p:embed/>
                </p:oleObj>
              </mc:Choice>
              <mc:Fallback>
                <p:oleObj name="Visio" r:id="rId3" imgW="6193231" imgH="2418893" progId="Visio.Drawing.11">
                  <p:embed/>
                  <p:pic>
                    <p:nvPicPr>
                      <p:cNvPr id="0" name="Đối tượng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5820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êu đề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>
                <a:latin typeface="Tahoma" pitchFamily="34" charset="0"/>
                <a:cs typeface="Tahoma" pitchFamily="34" charset="0"/>
              </a:rPr>
              <a:t>Gia hạn món vay</a:t>
            </a: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5363" name="Đối tượng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82516"/>
              </p:ext>
            </p:extLst>
          </p:nvPr>
        </p:nvGraphicFramePr>
        <p:xfrm>
          <a:off x="352425" y="1295400"/>
          <a:ext cx="82581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3" imgW="6465624" imgH="1919228" progId="Visio.Drawing.11">
                  <p:embed/>
                </p:oleObj>
              </mc:Choice>
              <mc:Fallback>
                <p:oleObj name="Visio" r:id="rId3" imgW="6465624" imgH="1919228" progId="Visio.Drawing.11">
                  <p:embed/>
                  <p:pic>
                    <p:nvPicPr>
                      <p:cNvPr id="0" name="Đối tượng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295400"/>
                        <a:ext cx="82581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êu đề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>
                <a:latin typeface="Tahoma" pitchFamily="34" charset="0"/>
                <a:cs typeface="Tahoma" pitchFamily="34" charset="0"/>
              </a:rPr>
              <a:t>Một số chức năng tiện ích</a:t>
            </a: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Điều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chỉnh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tăng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lãi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phí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cộng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dồn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chưa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trả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(GD 5502)</a:t>
            </a:r>
          </a:p>
          <a:p>
            <a:pPr>
              <a:defRPr/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Điều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chỉnh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thông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hợp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đồng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vay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(GD 5504)</a:t>
            </a:r>
          </a:p>
          <a:p>
            <a:pPr>
              <a:defRPr/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Gia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hạn</a:t>
            </a:r>
            <a:r>
              <a:rPr lang="en-US" dirty="0">
                <a:latin typeface="Tahoma" pitchFamily="34" charset="0"/>
                <a:cs typeface="Tahoma" pitchFamily="34" charset="0"/>
              </a:rPr>
              <a:t> deal Margin (GD 5574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)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/>
              <a:t>Nội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5181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Pool</a:t>
            </a:r>
          </a:p>
          <a:p>
            <a:pPr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Room</a:t>
            </a:r>
          </a:p>
          <a:p>
            <a:pPr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quỹ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quỹ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margin &amp;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ngân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margin call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Force sell</a:t>
            </a:r>
          </a:p>
          <a:p>
            <a:pPr>
              <a:defRPr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nơ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̣ </a:t>
            </a:r>
          </a:p>
          <a:p>
            <a:pPr>
              <a:defRPr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hạn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vay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tiện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ích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lãi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dồn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(GD 5502),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giảmlãi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dồn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(GD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5504)</a:t>
            </a:r>
            <a:endParaRPr lang="en-GB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GB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>
                <a:latin typeface="Tahoma" pitchFamily="34" charset="0"/>
                <a:cs typeface="Tahoma" pitchFamily="34" charset="0"/>
              </a:rPr>
              <a:t>Quy trình khai báo Pool	</a:t>
            </a: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2303"/>
              </p:ext>
            </p:extLst>
          </p:nvPr>
        </p:nvGraphicFramePr>
        <p:xfrm>
          <a:off x="381000" y="1143000"/>
          <a:ext cx="82073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001595" imgH="2621865" progId="Visio.Drawing.11">
                  <p:embed/>
                </p:oleObj>
              </mc:Choice>
              <mc:Fallback>
                <p:oleObj name="Visio" r:id="rId3" imgW="6001595" imgH="26218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20737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Quy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khai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báo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quản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400" dirty="0" err="1" smtClean="0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en-US" sz="2400" dirty="0" smtClean="0">
                <a:latin typeface="Tahoma" pitchFamily="34" charset="0"/>
                <a:cs typeface="Tahoma" pitchFamily="34" charset="0"/>
              </a:rPr>
              <a:t> Room</a:t>
            </a:r>
            <a:endParaRPr lang="vi-VN" alt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vi-VN" alt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124" name="Đối tượng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52149"/>
              </p:ext>
            </p:extLst>
          </p:nvPr>
        </p:nvGraphicFramePr>
        <p:xfrm>
          <a:off x="457200" y="838200"/>
          <a:ext cx="8170863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5993227" imgH="3425997" progId="Visio.Drawing.11">
                  <p:embed/>
                </p:oleObj>
              </mc:Choice>
              <mc:Fallback>
                <p:oleObj name="Visio" r:id="rId4" imgW="5993227" imgH="3425997" progId="Visio.Drawing.11">
                  <p:embed/>
                  <p:pic>
                    <p:nvPicPr>
                      <p:cNvPr id="0" name="Đối tượng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8170863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Hộp_Văn_Bản 2"/>
          <p:cNvSpPr txBox="1">
            <a:spLocks noChangeArrowheads="1"/>
          </p:cNvSpPr>
          <p:nvPr/>
        </p:nvSpPr>
        <p:spPr bwMode="auto">
          <a:xfrm>
            <a:off x="609600" y="5181600"/>
            <a:ext cx="5105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vi-VN" sz="1600"/>
              <a:t>Room CK theo quy định UB được tính theo công thức = Min[SL niêm yết * 5%, Dư nợ tối đa của 1 mã CK/Giá vay UB/Tỉ lệ vay UB]</a:t>
            </a:r>
            <a:endParaRPr lang="en-US" sz="1600"/>
          </a:p>
          <a:p>
            <a:pPr eaLnBrk="1" hangingPunct="1">
              <a:buFontTx/>
              <a:buChar char="-"/>
            </a:pPr>
            <a:r>
              <a:rPr lang="en-US" sz="1600"/>
              <a:t>Giá trị cho vay tối đa của 1tài khoản/1 mã 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1828800" y="152400"/>
            <a:ext cx="632460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Tahoma" pitchFamily="34" charset="0"/>
                <a:cs typeface="Tahoma" pitchFamily="34" charset="0"/>
              </a:rPr>
              <a:t>Mở tài khoản giao dịch ký quỹ</a:t>
            </a: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idx="1"/>
          </p:nvPr>
        </p:nvSpPr>
        <p:spPr bwMode="auto">
          <a:xfrm>
            <a:off x="457200" y="838200"/>
            <a:ext cx="8229600" cy="528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</a:pP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endParaRPr lang="vi-VN" altLang="en-US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0463"/>
            <a:ext cx="7710488" cy="424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1600200" y="258763"/>
            <a:ext cx="63246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>
                <a:latin typeface="Tahoma" pitchFamily="34" charset="0"/>
                <a:cs typeface="Tahoma" pitchFamily="34" charset="0"/>
              </a:rPr>
              <a:t>Quản lý hạn mức vay</a:t>
            </a: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171" name="Đối tượng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64385"/>
              </p:ext>
            </p:extLst>
          </p:nvPr>
        </p:nvGraphicFramePr>
        <p:xfrm>
          <a:off x="152400" y="1066800"/>
          <a:ext cx="8615363" cy="45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7740285" imgH="3725083" progId="Visio.Drawing.11">
                  <p:embed/>
                </p:oleObj>
              </mc:Choice>
              <mc:Fallback>
                <p:oleObj name="Visio" r:id="rId3" imgW="7740285" imgH="3725083" progId="Visio.Drawing.11">
                  <p:embed/>
                  <p:pic>
                    <p:nvPicPr>
                      <p:cNvPr id="0" name="Đối tượng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615363" cy="45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76400"/>
            <a:ext cx="82296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vi-VN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 bwMode="auto">
          <a:xfrm>
            <a:off x="1295400" y="228600"/>
            <a:ext cx="7162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altLang="en-US" sz="2000" smtClean="0">
                <a:latin typeface="Tahoma" pitchFamily="34" charset="0"/>
                <a:cs typeface="Tahoma" pitchFamily="34" charset="0"/>
              </a:rPr>
              <a:t>Giao dịch lệnh sử dụng sản phẩm ký quỹ margin và giải ngân cho khách hàng</a:t>
            </a:r>
            <a:endParaRPr lang="vi-VN" altLang="en-US" sz="200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16813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ình chữ nhật 1"/>
          <p:cNvSpPr/>
          <p:nvPr/>
        </p:nvSpPr>
        <p:spPr>
          <a:xfrm>
            <a:off x="1419225" y="3373438"/>
            <a:ext cx="2209800" cy="277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00" b="1" dirty="0">
              <a:solidFill>
                <a:srgbClr val="FF0000"/>
              </a:solidFill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</a:pP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endParaRPr lang="vi-VN" altLang="en-US" smtClean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1828800" y="152400"/>
            <a:ext cx="632460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GB" altLang="en-US" sz="2800" smtClean="0">
                <a:latin typeface="Tahoma" pitchFamily="34" charset="0"/>
                <a:cs typeface="Tahoma" pitchFamily="34" charset="0"/>
              </a:rPr>
              <a:t>Quản lý margin call và Force sell</a:t>
            </a:r>
            <a:endParaRPr lang="en-US" altLang="en-US" sz="280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44" name="Đối tượng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99630"/>
              </p:ext>
            </p:extLst>
          </p:nvPr>
        </p:nvGraphicFramePr>
        <p:xfrm>
          <a:off x="685800" y="1295400"/>
          <a:ext cx="708501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4913194" imgH="3115034" progId="Visio.Drawing.11">
                  <p:embed/>
                </p:oleObj>
              </mc:Choice>
              <mc:Fallback>
                <p:oleObj name="Visio" r:id="rId3" imgW="4913194" imgH="3115034" progId="Visio.Drawing.11">
                  <p:embed/>
                  <p:pic>
                    <p:nvPicPr>
                      <p:cNvPr id="0" name="Đối tượng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085013" cy="44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êu đề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mtClean="0"/>
              <a:t>Quy trình trả nợ </a:t>
            </a:r>
            <a:endParaRPr lang="vi-VN" altLang="en-US" smtClean="0"/>
          </a:p>
        </p:txBody>
      </p:sp>
      <p:graphicFrame>
        <p:nvGraphicFramePr>
          <p:cNvPr id="11267" name="Đối tượng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11517"/>
              </p:ext>
            </p:extLst>
          </p:nvPr>
        </p:nvGraphicFramePr>
        <p:xfrm>
          <a:off x="109538" y="1371600"/>
          <a:ext cx="8778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6400568" imgH="2527118" progId="Visio.Drawing.11">
                  <p:embed/>
                </p:oleObj>
              </mc:Choice>
              <mc:Fallback>
                <p:oleObj name="Visio" r:id="rId3" imgW="6400568" imgH="2527118" progId="Visio.Drawing.11">
                  <p:embed/>
                  <p:pic>
                    <p:nvPicPr>
                      <p:cNvPr id="0" name="Đối tượng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371600"/>
                        <a:ext cx="87788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3691334</TotalTime>
  <Words>243</Words>
  <Application>Microsoft Office PowerPoint</Application>
  <PresentationFormat>On-screen Show (4:3)</PresentationFormat>
  <Paragraphs>33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Standarddesign</vt:lpstr>
      <vt:lpstr>Visio</vt:lpstr>
      <vt:lpstr>Microsoft Visio Drawing</vt:lpstr>
      <vt:lpstr>PowerPoint Presentation</vt:lpstr>
      <vt:lpstr>Nội dung</vt:lpstr>
      <vt:lpstr>Quy trình khai báo Pool </vt:lpstr>
      <vt:lpstr> Quy trình khai báo và quản lý Room</vt:lpstr>
      <vt:lpstr>Mở tài khoản giao dịch ký quỹ</vt:lpstr>
      <vt:lpstr>Quản lý hạn mức vay</vt:lpstr>
      <vt:lpstr>Giao dịch lệnh sử dụng sản phẩm ký quỹ margin và giải ngân cho khách hàng</vt:lpstr>
      <vt:lpstr>Quản lý margin call và Force sell</vt:lpstr>
      <vt:lpstr>Quy trình trả nợ </vt:lpstr>
      <vt:lpstr>Quy trình trả nợ</vt:lpstr>
      <vt:lpstr>Quy trình trả nợ</vt:lpstr>
      <vt:lpstr>Gia hạn món vay</vt:lpstr>
      <vt:lpstr>Gia hạn món vay</vt:lpstr>
      <vt:lpstr>Một số chức năng tiện ích</vt:lpstr>
    </vt:vector>
  </TitlesOfParts>
  <Company>FPT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tóm tắt  CÔNG TY CỔ PHẦN PHÁT TRIỂN  ĐẦU TƯ CÔNG NGHỆ - FPT  TRUNG TÂM GIẢI PHÁP PHẦN MỀM  FPT SOFTWARE SOLUTIONS</dc:title>
  <dc:creator>Dao Duc Quan</dc:creator>
  <cp:lastModifiedBy>DIEMNTH</cp:lastModifiedBy>
  <cp:revision>688</cp:revision>
  <dcterms:created xsi:type="dcterms:W3CDTF">1996-01-21T08:13:22Z</dcterms:created>
  <dcterms:modified xsi:type="dcterms:W3CDTF">2016-11-21T01:40:16Z</dcterms:modified>
</cp:coreProperties>
</file>