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28"/>
  </p:notesMasterIdLst>
  <p:handoutMasterIdLst>
    <p:handoutMasterId r:id="rId29"/>
  </p:handoutMasterIdLst>
  <p:sldIdLst>
    <p:sldId id="287" r:id="rId2"/>
    <p:sldId id="935" r:id="rId3"/>
    <p:sldId id="947" r:id="rId4"/>
    <p:sldId id="942" r:id="rId5"/>
    <p:sldId id="943" r:id="rId6"/>
    <p:sldId id="931" r:id="rId7"/>
    <p:sldId id="880" r:id="rId8"/>
    <p:sldId id="921" r:id="rId9"/>
    <p:sldId id="922" r:id="rId10"/>
    <p:sldId id="923" r:id="rId11"/>
    <p:sldId id="924" r:id="rId12"/>
    <p:sldId id="937" r:id="rId13"/>
    <p:sldId id="925" r:id="rId14"/>
    <p:sldId id="938" r:id="rId15"/>
    <p:sldId id="939" r:id="rId16"/>
    <p:sldId id="940" r:id="rId17"/>
    <p:sldId id="948" r:id="rId18"/>
    <p:sldId id="950" r:id="rId19"/>
    <p:sldId id="951" r:id="rId20"/>
    <p:sldId id="953" r:id="rId21"/>
    <p:sldId id="952" r:id="rId22"/>
    <p:sldId id="941" r:id="rId23"/>
    <p:sldId id="944" r:id="rId24"/>
    <p:sldId id="945" r:id="rId25"/>
    <p:sldId id="946" r:id="rId26"/>
    <p:sldId id="875"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9020"/>
    <a:srgbClr val="000099"/>
    <a:srgbClr val="302965"/>
    <a:srgbClr val="0072D0"/>
    <a:srgbClr val="4FA424"/>
    <a:srgbClr val="75AB1D"/>
    <a:srgbClr val="FFFFCC"/>
    <a:srgbClr val="5A8416"/>
    <a:srgbClr val="7BB41E"/>
    <a:srgbClr val="5891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9" autoAdjust="0"/>
    <p:restoredTop sz="80197" autoAdjust="0"/>
  </p:normalViewPr>
  <p:slideViewPr>
    <p:cSldViewPr snapToGrid="0">
      <p:cViewPr varScale="1">
        <p:scale>
          <a:sx n="63" d="100"/>
          <a:sy n="63" d="100"/>
        </p:scale>
        <p:origin x="1500" y="66"/>
      </p:cViewPr>
      <p:guideLst>
        <p:guide orient="horz" pos="2160"/>
        <p:guide pos="2880"/>
      </p:guideLst>
    </p:cSldViewPr>
  </p:slideViewPr>
  <p:outlineViewPr>
    <p:cViewPr>
      <p:scale>
        <a:sx n="33" d="100"/>
        <a:sy n="33" d="100"/>
      </p:scale>
      <p:origin x="30" y="4864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9" d="100"/>
          <a:sy n="69" d="100"/>
        </p:scale>
        <p:origin x="-330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88FD8DB6-E74E-4CDB-9E9C-15D832EEF107}" type="slidenum">
              <a:rPr lang="en-US"/>
              <a:pPr>
                <a:defRPr/>
              </a:pPr>
              <a:t>‹#›</a:t>
            </a:fld>
            <a:endParaRPr lang="en-US"/>
          </a:p>
        </p:txBody>
      </p:sp>
    </p:spTree>
    <p:extLst>
      <p:ext uri="{BB962C8B-B14F-4D97-AF65-F5344CB8AC3E}">
        <p14:creationId xmlns:p14="http://schemas.microsoft.com/office/powerpoint/2010/main" val="167909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de-DE"/>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de-DE"/>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de-DE"/>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5A105E4-0796-4B9B-BD71-7B1B9D8958E3}" type="slidenum">
              <a:rPr lang="de-DE"/>
              <a:pPr>
                <a:defRPr/>
              </a:pPr>
              <a:t>‹#›</a:t>
            </a:fld>
            <a:endParaRPr lang="de-DE"/>
          </a:p>
        </p:txBody>
      </p:sp>
    </p:spTree>
    <p:extLst>
      <p:ext uri="{BB962C8B-B14F-4D97-AF65-F5344CB8AC3E}">
        <p14:creationId xmlns:p14="http://schemas.microsoft.com/office/powerpoint/2010/main" val="35322692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2E8571C-0593-4B4E-812D-13A3D895FB70}" type="slidenum">
              <a:rPr lang="de-DE" smtClean="0">
                <a:cs typeface="Arial" charset="0"/>
              </a:rPr>
              <a:pPr/>
              <a:t>1</a:t>
            </a:fld>
            <a:endParaRPr lang="de-DE" smtClean="0">
              <a:cs typeface="Arial" charset="0"/>
            </a:endParaRPr>
          </a:p>
        </p:txBody>
      </p:sp>
      <p:sp>
        <p:nvSpPr>
          <p:cNvPr id="38915" name="Rectangle 7"/>
          <p:cNvSpPr txBox="1">
            <a:spLocks noGrp="1" noChangeArrowheads="1"/>
          </p:cNvSpPr>
          <p:nvPr/>
        </p:nvSpPr>
        <p:spPr bwMode="auto">
          <a:xfrm>
            <a:off x="3887788" y="8689975"/>
            <a:ext cx="2970212" cy="454025"/>
          </a:xfrm>
          <a:prstGeom prst="rect">
            <a:avLst/>
          </a:prstGeom>
          <a:noFill/>
          <a:ln w="9525">
            <a:noFill/>
            <a:miter lim="800000"/>
            <a:headEnd/>
            <a:tailEnd/>
          </a:ln>
        </p:spPr>
        <p:txBody>
          <a:bodyPr lIns="94824" tIns="47416" rIns="94824" bIns="47416" anchor="b"/>
          <a:lstStyle/>
          <a:p>
            <a:pPr algn="r" defTabSz="947738"/>
            <a:fld id="{74BBA749-5F8A-4258-96FF-264E60FFC86B}" type="slidenum">
              <a:rPr lang="en-GB" sz="1300"/>
              <a:pPr algn="r" defTabSz="947738"/>
              <a:t>1</a:t>
            </a:fld>
            <a:endParaRPr lang="en-GB" sz="1300"/>
          </a:p>
        </p:txBody>
      </p:sp>
      <p:sp>
        <p:nvSpPr>
          <p:cNvPr id="38916" name="Rectangle 2"/>
          <p:cNvSpPr>
            <a:spLocks noGrp="1" noRot="1" noChangeAspect="1" noChangeArrowheads="1" noTextEdit="1"/>
          </p:cNvSpPr>
          <p:nvPr>
            <p:ph type="sldImg"/>
          </p:nvPr>
        </p:nvSpPr>
        <p:spPr>
          <a:xfrm>
            <a:off x="1143000" y="685800"/>
            <a:ext cx="4573588" cy="3430588"/>
          </a:xfrm>
          <a:ln/>
        </p:spPr>
      </p:sp>
      <p:sp>
        <p:nvSpPr>
          <p:cNvPr id="38917" name="Rectangle 3"/>
          <p:cNvSpPr>
            <a:spLocks noGrp="1" noChangeArrowheads="1"/>
          </p:cNvSpPr>
          <p:nvPr>
            <p:ph type="body" idx="1"/>
          </p:nvPr>
        </p:nvSpPr>
        <p:spPr>
          <a:xfrm>
            <a:off x="914400" y="4343400"/>
            <a:ext cx="5029200" cy="4114800"/>
          </a:xfrm>
          <a:noFill/>
          <a:ln/>
        </p:spPr>
        <p:txBody>
          <a:bodyPr lIns="94824" tIns="47416" rIns="94824" bIns="47416"/>
          <a:lstStyle/>
          <a:p>
            <a:pPr eaLnBrk="1" hangingPunct="1"/>
            <a:endParaRPr lang="de-DE" smtClean="0"/>
          </a:p>
        </p:txBody>
      </p:sp>
    </p:spTree>
    <p:extLst>
      <p:ext uri="{BB962C8B-B14F-4D97-AF65-F5344CB8AC3E}">
        <p14:creationId xmlns:p14="http://schemas.microsoft.com/office/powerpoint/2010/main" val="229927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E79CEE77-1144-4FBF-9804-A62ED9A947D0}" type="slidenum">
              <a:rPr lang="de-DE" smtClean="0">
                <a:cs typeface="Arial" charset="0"/>
              </a:rPr>
              <a:pPr/>
              <a:t>12</a:t>
            </a:fld>
            <a:endParaRPr lang="de-DE" smtClean="0">
              <a:cs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noProof="1" smtClean="0"/>
          </a:p>
        </p:txBody>
      </p:sp>
    </p:spTree>
    <p:extLst>
      <p:ext uri="{BB962C8B-B14F-4D97-AF65-F5344CB8AC3E}">
        <p14:creationId xmlns:p14="http://schemas.microsoft.com/office/powerpoint/2010/main" val="675114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105E4-0796-4B9B-BD71-7B1B9D8958E3}" type="slidenum">
              <a:rPr lang="de-DE" smtClean="0"/>
              <a:pPr>
                <a:defRPr/>
              </a:pPr>
              <a:t>13</a:t>
            </a:fld>
            <a:endParaRPr lang="de-DE"/>
          </a:p>
        </p:txBody>
      </p:sp>
    </p:spTree>
    <p:extLst>
      <p:ext uri="{BB962C8B-B14F-4D97-AF65-F5344CB8AC3E}">
        <p14:creationId xmlns:p14="http://schemas.microsoft.com/office/powerpoint/2010/main" val="2356432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105E4-0796-4B9B-BD71-7B1B9D8958E3}" type="slidenum">
              <a:rPr lang="de-DE" smtClean="0"/>
              <a:pPr>
                <a:defRPr/>
              </a:pPr>
              <a:t>15</a:t>
            </a:fld>
            <a:endParaRPr lang="de-DE"/>
          </a:p>
        </p:txBody>
      </p:sp>
    </p:spTree>
    <p:extLst>
      <p:ext uri="{BB962C8B-B14F-4D97-AF65-F5344CB8AC3E}">
        <p14:creationId xmlns:p14="http://schemas.microsoft.com/office/powerpoint/2010/main" val="1015921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105E4-0796-4B9B-BD71-7B1B9D8958E3}" type="slidenum">
              <a:rPr lang="de-DE" smtClean="0"/>
              <a:pPr>
                <a:defRPr/>
              </a:pPr>
              <a:t>16</a:t>
            </a:fld>
            <a:endParaRPr lang="de-DE"/>
          </a:p>
        </p:txBody>
      </p:sp>
    </p:spTree>
    <p:extLst>
      <p:ext uri="{BB962C8B-B14F-4D97-AF65-F5344CB8AC3E}">
        <p14:creationId xmlns:p14="http://schemas.microsoft.com/office/powerpoint/2010/main" val="1127624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105E4-0796-4B9B-BD71-7B1B9D8958E3}" type="slidenum">
              <a:rPr lang="de-DE" smtClean="0"/>
              <a:pPr>
                <a:defRPr/>
              </a:pPr>
              <a:t>17</a:t>
            </a:fld>
            <a:endParaRPr lang="de-DE"/>
          </a:p>
        </p:txBody>
      </p:sp>
    </p:spTree>
    <p:extLst>
      <p:ext uri="{BB962C8B-B14F-4D97-AF65-F5344CB8AC3E}">
        <p14:creationId xmlns:p14="http://schemas.microsoft.com/office/powerpoint/2010/main" val="3561839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105E4-0796-4B9B-BD71-7B1B9D8958E3}" type="slidenum">
              <a:rPr lang="de-DE" smtClean="0"/>
              <a:pPr>
                <a:defRPr/>
              </a:pPr>
              <a:t>18</a:t>
            </a:fld>
            <a:endParaRPr lang="de-DE"/>
          </a:p>
        </p:txBody>
      </p:sp>
    </p:spTree>
    <p:extLst>
      <p:ext uri="{BB962C8B-B14F-4D97-AF65-F5344CB8AC3E}">
        <p14:creationId xmlns:p14="http://schemas.microsoft.com/office/powerpoint/2010/main" val="110922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105E4-0796-4B9B-BD71-7B1B9D8958E3}" type="slidenum">
              <a:rPr lang="de-DE" smtClean="0"/>
              <a:pPr>
                <a:defRPr/>
              </a:pPr>
              <a:t>19</a:t>
            </a:fld>
            <a:endParaRPr lang="de-DE"/>
          </a:p>
        </p:txBody>
      </p:sp>
    </p:spTree>
    <p:extLst>
      <p:ext uri="{BB962C8B-B14F-4D97-AF65-F5344CB8AC3E}">
        <p14:creationId xmlns:p14="http://schemas.microsoft.com/office/powerpoint/2010/main" val="1918081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105E4-0796-4B9B-BD71-7B1B9D8958E3}" type="slidenum">
              <a:rPr lang="de-DE" smtClean="0"/>
              <a:pPr>
                <a:defRPr/>
              </a:pPr>
              <a:t>20</a:t>
            </a:fld>
            <a:endParaRPr lang="de-DE"/>
          </a:p>
        </p:txBody>
      </p:sp>
    </p:spTree>
    <p:extLst>
      <p:ext uri="{BB962C8B-B14F-4D97-AF65-F5344CB8AC3E}">
        <p14:creationId xmlns:p14="http://schemas.microsoft.com/office/powerpoint/2010/main" val="2469519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E79CEE77-1144-4FBF-9804-A62ED9A947D0}" type="slidenum">
              <a:rPr lang="de-DE" smtClean="0">
                <a:cs typeface="Arial" charset="0"/>
              </a:rPr>
              <a:pPr/>
              <a:t>22</a:t>
            </a:fld>
            <a:endParaRPr lang="de-DE" smtClean="0">
              <a:cs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noProof="1" smtClean="0"/>
          </a:p>
        </p:txBody>
      </p:sp>
    </p:spTree>
    <p:extLst>
      <p:ext uri="{BB962C8B-B14F-4D97-AF65-F5344CB8AC3E}">
        <p14:creationId xmlns:p14="http://schemas.microsoft.com/office/powerpoint/2010/main" val="1141737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Màn</a:t>
            </a:r>
            <a:r>
              <a:rPr lang="en-US" baseline="0" dirty="0" smtClean="0"/>
              <a:t> </a:t>
            </a:r>
            <a:r>
              <a:rPr lang="en-US" baseline="0" dirty="0" err="1" smtClean="0"/>
              <a:t>hình</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a:t>
            </a:r>
          </a:p>
          <a:p>
            <a:pPr marL="171450" indent="-171450">
              <a:buFontTx/>
              <a:buChar char="-"/>
            </a:pPr>
            <a:r>
              <a:rPr lang="en-US" baseline="0" dirty="0" err="1" smtClean="0"/>
              <a:t>Tra</a:t>
            </a:r>
            <a:r>
              <a:rPr lang="en-US" baseline="0" dirty="0" smtClean="0"/>
              <a:t> </a:t>
            </a:r>
            <a:r>
              <a:rPr lang="en-US" baseline="0" dirty="0" err="1" smtClean="0"/>
              <a:t>cứu</a:t>
            </a:r>
            <a:r>
              <a:rPr lang="en-US" baseline="0" dirty="0" smtClean="0"/>
              <a:t> </a:t>
            </a:r>
            <a:r>
              <a:rPr lang="en-US" baseline="0" dirty="0" err="1" smtClean="0"/>
              <a:t>các</a:t>
            </a:r>
            <a:r>
              <a:rPr lang="en-US" baseline="0" dirty="0" smtClean="0"/>
              <a:t> </a:t>
            </a:r>
            <a:r>
              <a:rPr lang="en-US" baseline="0" dirty="0" err="1" smtClean="0"/>
              <a:t>điện</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gửi</a:t>
            </a:r>
            <a:r>
              <a:rPr lang="en-US" baseline="0" dirty="0" smtClean="0"/>
              <a:t> </a:t>
            </a:r>
            <a:r>
              <a:rPr lang="en-US" baseline="0" dirty="0" err="1" smtClean="0"/>
              <a:t>lên</a:t>
            </a:r>
            <a:r>
              <a:rPr lang="en-US" baseline="0" dirty="0" smtClean="0"/>
              <a:t> VSD </a:t>
            </a:r>
            <a:r>
              <a:rPr lang="en-US" baseline="0" dirty="0" err="1" smtClean="0"/>
              <a:t>như</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mở</a:t>
            </a:r>
            <a:r>
              <a:rPr lang="en-US" baseline="0" dirty="0" smtClean="0"/>
              <a:t> </a:t>
            </a:r>
            <a:r>
              <a:rPr lang="en-US" baseline="0" dirty="0" err="1" smtClean="0"/>
              <a:t>tài</a:t>
            </a:r>
            <a:r>
              <a:rPr lang="en-US" baseline="0" dirty="0" smtClean="0"/>
              <a:t> </a:t>
            </a:r>
            <a:r>
              <a:rPr lang="en-US" baseline="0" dirty="0" err="1" smtClean="0"/>
              <a:t>khoản</a:t>
            </a:r>
            <a:r>
              <a:rPr lang="en-US" baseline="0" dirty="0" smtClean="0"/>
              <a:t>, </a:t>
            </a:r>
            <a:r>
              <a:rPr lang="en-US" baseline="0" dirty="0" err="1" smtClean="0"/>
              <a:t>yc</a:t>
            </a:r>
            <a:r>
              <a:rPr lang="en-US" baseline="0" dirty="0" smtClean="0"/>
              <a:t> </a:t>
            </a:r>
            <a:r>
              <a:rPr lang="en-US" baseline="0" dirty="0" err="1" smtClean="0"/>
              <a:t>lưu</a:t>
            </a:r>
            <a:r>
              <a:rPr lang="en-US" baseline="0" dirty="0" smtClean="0"/>
              <a:t> </a:t>
            </a:r>
            <a:r>
              <a:rPr lang="en-US" baseline="0" dirty="0" err="1" smtClean="0"/>
              <a:t>ký</a:t>
            </a:r>
            <a:r>
              <a:rPr lang="en-US" baseline="0" dirty="0" smtClean="0"/>
              <a:t>/ </a:t>
            </a:r>
            <a:r>
              <a:rPr lang="en-US" baseline="0" dirty="0" err="1" smtClean="0"/>
              <a:t>rút</a:t>
            </a:r>
            <a:r>
              <a:rPr lang="en-US" baseline="0" dirty="0" smtClean="0"/>
              <a:t> </a:t>
            </a:r>
            <a:r>
              <a:rPr lang="en-US" baseline="0" dirty="0" err="1" smtClean="0"/>
              <a:t>lưu</a:t>
            </a:r>
            <a:r>
              <a:rPr lang="en-US" baseline="0" dirty="0" smtClean="0"/>
              <a:t> </a:t>
            </a:r>
            <a:r>
              <a:rPr lang="en-US" baseline="0" dirty="0" err="1" smtClean="0"/>
              <a:t>ký</a:t>
            </a:r>
            <a:r>
              <a:rPr lang="en-US" baseline="0" dirty="0" smtClean="0"/>
              <a:t> CK, </a:t>
            </a:r>
            <a:r>
              <a:rPr lang="en-US" baseline="0" dirty="0" err="1" smtClean="0"/>
              <a:t>yc</a:t>
            </a:r>
            <a:r>
              <a:rPr lang="en-US" baseline="0" dirty="0" smtClean="0"/>
              <a:t> </a:t>
            </a:r>
            <a:r>
              <a:rPr lang="en-US" baseline="0" dirty="0" err="1" smtClean="0"/>
              <a:t>chuyển</a:t>
            </a:r>
            <a:r>
              <a:rPr lang="en-US" baseline="0" dirty="0" smtClean="0"/>
              <a:t> </a:t>
            </a:r>
            <a:r>
              <a:rPr lang="en-US" baseline="0" dirty="0" err="1" smtClean="0"/>
              <a:t>nhượng</a:t>
            </a:r>
            <a:r>
              <a:rPr lang="en-US" baseline="0" dirty="0" smtClean="0"/>
              <a:t> </a:t>
            </a:r>
            <a:r>
              <a:rPr lang="en-US" baseline="0" dirty="0" err="1" smtClean="0"/>
              <a:t>quyền</a:t>
            </a:r>
            <a:r>
              <a:rPr lang="en-US" baseline="0" dirty="0" smtClean="0"/>
              <a:t> </a:t>
            </a:r>
            <a:r>
              <a:rPr lang="en-US" baseline="0" dirty="0" err="1" smtClean="0"/>
              <a:t>mua</a:t>
            </a:r>
            <a:r>
              <a:rPr lang="en-US" baseline="0" dirty="0" smtClean="0"/>
              <a:t>,…..</a:t>
            </a:r>
          </a:p>
          <a:p>
            <a:pPr marL="171450" indent="-171450">
              <a:buFontTx/>
              <a:buChar char="-"/>
            </a:pPr>
            <a:r>
              <a:rPr lang="en-US" baseline="0" dirty="0" err="1" smtClean="0"/>
              <a:t>Xem</a:t>
            </a:r>
            <a:r>
              <a:rPr lang="en-US" baseline="0" dirty="0" smtClean="0"/>
              <a:t> </a:t>
            </a:r>
            <a:r>
              <a:rPr lang="en-US" baseline="0" dirty="0" err="1" smtClean="0"/>
              <a:t>được</a:t>
            </a:r>
            <a:r>
              <a:rPr lang="en-US" baseline="0" dirty="0" smtClean="0"/>
              <a:t> </a:t>
            </a:r>
            <a:r>
              <a:rPr lang="en-US" baseline="0" dirty="0" err="1" smtClean="0"/>
              <a:t>điện</a:t>
            </a:r>
            <a:r>
              <a:rPr lang="en-US" baseline="0" dirty="0" smtClean="0"/>
              <a:t> </a:t>
            </a:r>
            <a:r>
              <a:rPr lang="en-US" baseline="0" dirty="0" err="1" smtClean="0"/>
              <a:t>phát</a:t>
            </a:r>
            <a:r>
              <a:rPr lang="en-US" baseline="0" dirty="0" smtClean="0"/>
              <a:t> </a:t>
            </a:r>
            <a:r>
              <a:rPr lang="en-US" baseline="0" dirty="0" err="1" smtClean="0"/>
              <a:t>sinh</a:t>
            </a:r>
            <a:r>
              <a:rPr lang="en-US" baseline="0" dirty="0" smtClean="0"/>
              <a:t> </a:t>
            </a:r>
            <a:r>
              <a:rPr lang="en-US" baseline="0" dirty="0" err="1" smtClean="0"/>
              <a:t>từ</a:t>
            </a:r>
            <a:r>
              <a:rPr lang="en-US" baseline="0" dirty="0" smtClean="0"/>
              <a:t> GD </a:t>
            </a:r>
            <a:r>
              <a:rPr lang="en-US" baseline="0" dirty="0" err="1" smtClean="0"/>
              <a:t>nào</a:t>
            </a:r>
            <a:r>
              <a:rPr lang="en-US" baseline="0" dirty="0" smtClean="0"/>
              <a:t> </a:t>
            </a:r>
            <a:r>
              <a:rPr lang="en-US" baseline="0" dirty="0" err="1" smtClean="0"/>
              <a:t>trong</a:t>
            </a:r>
            <a:r>
              <a:rPr lang="en-US" baseline="0" dirty="0" smtClean="0"/>
              <a:t> </a:t>
            </a:r>
            <a:r>
              <a:rPr lang="en-US" baseline="0" dirty="0" err="1" smtClean="0"/>
              <a:t>hệ</a:t>
            </a:r>
            <a:r>
              <a:rPr lang="en-US" baseline="0" dirty="0" smtClean="0"/>
              <a:t> </a:t>
            </a:r>
            <a:r>
              <a:rPr lang="en-US" baseline="0" dirty="0" err="1" smtClean="0"/>
              <a:t>thống</a:t>
            </a:r>
            <a:endParaRPr lang="en-US" baseline="0" dirty="0" smtClean="0"/>
          </a:p>
          <a:p>
            <a:pPr marL="171450" indent="-171450">
              <a:buFontTx/>
              <a:buChar char="-"/>
            </a:pPr>
            <a:r>
              <a:rPr lang="en-US" baseline="0" dirty="0" err="1" smtClean="0"/>
              <a:t>Xem</a:t>
            </a:r>
            <a:r>
              <a:rPr lang="en-US" baseline="0" dirty="0" smtClean="0"/>
              <a:t> </a:t>
            </a:r>
            <a:r>
              <a:rPr lang="en-US" baseline="0" dirty="0" err="1" smtClean="0"/>
              <a:t>được</a:t>
            </a:r>
            <a:r>
              <a:rPr lang="en-US" baseline="0" dirty="0" smtClean="0"/>
              <a:t> </a:t>
            </a:r>
            <a:r>
              <a:rPr lang="en-US" baseline="0" dirty="0" err="1" smtClean="0"/>
              <a:t>nội</a:t>
            </a:r>
            <a:r>
              <a:rPr lang="en-US" baseline="0" dirty="0" smtClean="0"/>
              <a:t> dung chi </a:t>
            </a:r>
            <a:r>
              <a:rPr lang="en-US" baseline="0" dirty="0" err="1" smtClean="0"/>
              <a:t>tiết</a:t>
            </a:r>
            <a:r>
              <a:rPr lang="en-US" baseline="0" dirty="0" smtClean="0"/>
              <a:t> </a:t>
            </a:r>
            <a:r>
              <a:rPr lang="en-US" baseline="0" dirty="0" err="1" smtClean="0"/>
              <a:t>điện</a:t>
            </a:r>
            <a:r>
              <a:rPr lang="en-US" baseline="0" dirty="0" smtClean="0"/>
              <a:t> </a:t>
            </a:r>
            <a:r>
              <a:rPr lang="en-US" baseline="0" dirty="0" err="1" smtClean="0"/>
              <a:t>gửi</a:t>
            </a:r>
            <a:r>
              <a:rPr lang="en-US" baseline="0" dirty="0" smtClean="0"/>
              <a:t> </a:t>
            </a:r>
            <a:r>
              <a:rPr lang="en-US" baseline="0" dirty="0" err="1" smtClean="0"/>
              <a:t>lên</a:t>
            </a:r>
            <a:r>
              <a:rPr lang="en-US" baseline="0" dirty="0" smtClean="0"/>
              <a:t> VSD, </a:t>
            </a:r>
            <a:r>
              <a:rPr lang="en-US" baseline="0" dirty="0" err="1" smtClean="0"/>
              <a:t>điện</a:t>
            </a:r>
            <a:r>
              <a:rPr lang="en-US" baseline="0" dirty="0" smtClean="0"/>
              <a:t> </a:t>
            </a:r>
            <a:r>
              <a:rPr lang="en-US" baseline="0" dirty="0" err="1" smtClean="0"/>
              <a:t>xác</a:t>
            </a:r>
            <a:r>
              <a:rPr lang="en-US" baseline="0" dirty="0" smtClean="0"/>
              <a:t> </a:t>
            </a:r>
            <a:r>
              <a:rPr lang="en-US" baseline="0" dirty="0" err="1" smtClean="0"/>
              <a:t>nhận</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từ</a:t>
            </a:r>
            <a:r>
              <a:rPr lang="en-US" baseline="0" dirty="0" smtClean="0"/>
              <a:t> VSD </a:t>
            </a:r>
            <a:r>
              <a:rPr lang="en-US" baseline="0" dirty="0" err="1" smtClean="0"/>
              <a:t>trả</a:t>
            </a:r>
            <a:r>
              <a:rPr lang="en-US" baseline="0" dirty="0" smtClean="0"/>
              <a:t> </a:t>
            </a:r>
            <a:r>
              <a:rPr lang="en-US" baseline="0" dirty="0" err="1" smtClean="0"/>
              <a:t>về</a:t>
            </a:r>
            <a:r>
              <a:rPr lang="en-US" baseline="0" dirty="0" smtClean="0"/>
              <a:t>,…</a:t>
            </a:r>
          </a:p>
          <a:p>
            <a:pPr marL="171450" indent="-171450">
              <a:buFontTx/>
              <a:buChar char="-"/>
            </a:pPr>
            <a:r>
              <a:rPr lang="en-US" baseline="0" dirty="0" smtClean="0"/>
              <a:t>………</a:t>
            </a:r>
          </a:p>
          <a:p>
            <a:endParaRPr lang="en-US" dirty="0"/>
          </a:p>
        </p:txBody>
      </p:sp>
      <p:sp>
        <p:nvSpPr>
          <p:cNvPr id="4" name="Slide Number Placeholder 3"/>
          <p:cNvSpPr>
            <a:spLocks noGrp="1"/>
          </p:cNvSpPr>
          <p:nvPr>
            <p:ph type="sldNum" sz="quarter" idx="10"/>
          </p:nvPr>
        </p:nvSpPr>
        <p:spPr/>
        <p:txBody>
          <a:bodyPr/>
          <a:lstStyle/>
          <a:p>
            <a:pPr>
              <a:defRPr/>
            </a:pPr>
            <a:fld id="{C5A105E4-0796-4B9B-BD71-7B1B9D8958E3}" type="slidenum">
              <a:rPr lang="de-DE" smtClean="0"/>
              <a:pPr>
                <a:defRPr/>
              </a:pPr>
              <a:t>23</a:t>
            </a:fld>
            <a:endParaRPr lang="de-DE"/>
          </a:p>
        </p:txBody>
      </p:sp>
    </p:spTree>
    <p:extLst>
      <p:ext uri="{BB962C8B-B14F-4D97-AF65-F5344CB8AC3E}">
        <p14:creationId xmlns:p14="http://schemas.microsoft.com/office/powerpoint/2010/main" val="3488066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105E4-0796-4B9B-BD71-7B1B9D8958E3}" type="slidenum">
              <a:rPr lang="de-DE" smtClean="0"/>
              <a:pPr>
                <a:defRPr/>
              </a:pPr>
              <a:t>2</a:t>
            </a:fld>
            <a:endParaRPr lang="de-DE"/>
          </a:p>
        </p:txBody>
      </p:sp>
    </p:spTree>
    <p:extLst>
      <p:ext uri="{BB962C8B-B14F-4D97-AF65-F5344CB8AC3E}">
        <p14:creationId xmlns:p14="http://schemas.microsoft.com/office/powerpoint/2010/main" val="943582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Màn</a:t>
            </a:r>
            <a:r>
              <a:rPr lang="en-US" baseline="0" dirty="0" smtClean="0"/>
              <a:t> </a:t>
            </a:r>
            <a:r>
              <a:rPr lang="en-US" baseline="0" dirty="0" err="1" smtClean="0"/>
              <a:t>hình</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a:t>
            </a:r>
          </a:p>
          <a:p>
            <a:pPr marL="171450" indent="-171450">
              <a:buFontTx/>
              <a:buChar char="-"/>
            </a:pPr>
            <a:r>
              <a:rPr lang="en-US" baseline="0" dirty="0" err="1" smtClean="0"/>
              <a:t>Tra</a:t>
            </a:r>
            <a:r>
              <a:rPr lang="en-US" baseline="0" dirty="0" smtClean="0"/>
              <a:t> </a:t>
            </a:r>
            <a:r>
              <a:rPr lang="en-US" baseline="0" dirty="0" err="1" smtClean="0"/>
              <a:t>cứu</a:t>
            </a:r>
            <a:r>
              <a:rPr lang="en-US" baseline="0" dirty="0" smtClean="0"/>
              <a:t> </a:t>
            </a:r>
            <a:r>
              <a:rPr lang="en-US" baseline="0" dirty="0" err="1" smtClean="0"/>
              <a:t>các</a:t>
            </a:r>
            <a:r>
              <a:rPr lang="en-US" baseline="0" dirty="0" smtClean="0"/>
              <a:t> </a:t>
            </a:r>
            <a:r>
              <a:rPr lang="en-US" baseline="0" dirty="0" err="1" smtClean="0"/>
              <a:t>điện</a:t>
            </a:r>
            <a:r>
              <a:rPr lang="en-US" baseline="0" dirty="0" smtClean="0"/>
              <a:t> VSD </a:t>
            </a:r>
            <a:r>
              <a:rPr lang="en-US" baseline="0" dirty="0" err="1" smtClean="0"/>
              <a:t>gửi</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cho</a:t>
            </a:r>
            <a:r>
              <a:rPr lang="en-US" baseline="0" dirty="0" smtClean="0"/>
              <a:t> TVLK: </a:t>
            </a:r>
          </a:p>
          <a:p>
            <a:pPr marL="0" indent="0">
              <a:buFontTx/>
              <a:buNone/>
            </a:pPr>
            <a:r>
              <a:rPr lang="en-US" baseline="0" dirty="0" smtClean="0"/>
              <a:t>       + </a:t>
            </a:r>
            <a:r>
              <a:rPr lang="en-US" baseline="0" dirty="0" err="1" smtClean="0"/>
              <a:t>Điện</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sự</a:t>
            </a:r>
            <a:r>
              <a:rPr lang="en-US" baseline="0" dirty="0" smtClean="0"/>
              <a:t> </a:t>
            </a:r>
            <a:r>
              <a:rPr lang="en-US" baseline="0" dirty="0" err="1" smtClean="0"/>
              <a:t>kiện</a:t>
            </a:r>
            <a:r>
              <a:rPr lang="en-US" baseline="0" dirty="0" smtClean="0"/>
              <a:t> </a:t>
            </a:r>
            <a:r>
              <a:rPr lang="en-US" baseline="0" dirty="0" err="1" smtClean="0"/>
              <a:t>quyền</a:t>
            </a:r>
            <a:r>
              <a:rPr lang="en-US" baseline="0" dirty="0" smtClean="0"/>
              <a:t> (</a:t>
            </a:r>
            <a:r>
              <a:rPr lang="en-US" baseline="0" dirty="0" err="1" smtClean="0"/>
              <a:t>quyền</a:t>
            </a:r>
            <a:r>
              <a:rPr lang="en-US" baseline="0" dirty="0" smtClean="0"/>
              <a:t> </a:t>
            </a:r>
            <a:r>
              <a:rPr lang="en-US" baseline="0" dirty="0" err="1" smtClean="0"/>
              <a:t>mua</a:t>
            </a:r>
            <a:r>
              <a:rPr lang="en-US" baseline="0" dirty="0" smtClean="0"/>
              <a:t>, </a:t>
            </a:r>
            <a:r>
              <a:rPr lang="en-US" baseline="0" dirty="0" err="1" smtClean="0"/>
              <a:t>quyền</a:t>
            </a:r>
            <a:r>
              <a:rPr lang="en-US" baseline="0" dirty="0" smtClean="0"/>
              <a:t> </a:t>
            </a:r>
            <a:r>
              <a:rPr lang="en-US" baseline="0" dirty="0" err="1" smtClean="0"/>
              <a:t>cổ</a:t>
            </a:r>
            <a:r>
              <a:rPr lang="en-US" baseline="0" dirty="0" smtClean="0"/>
              <a:t> </a:t>
            </a:r>
            <a:r>
              <a:rPr lang="en-US" baseline="0" dirty="0" err="1" smtClean="0"/>
              <a:t>tức</a:t>
            </a:r>
            <a:r>
              <a:rPr lang="en-US" baseline="0" dirty="0" smtClean="0"/>
              <a:t> </a:t>
            </a:r>
            <a:r>
              <a:rPr lang="en-US" baseline="0" dirty="0" err="1" smtClean="0"/>
              <a:t>cổ</a:t>
            </a:r>
            <a:r>
              <a:rPr lang="en-US" baseline="0" dirty="0" smtClean="0"/>
              <a:t> </a:t>
            </a:r>
            <a:r>
              <a:rPr lang="en-US" baseline="0" dirty="0" err="1" smtClean="0"/>
              <a:t>phiếu</a:t>
            </a:r>
            <a:r>
              <a:rPr lang="en-US" baseline="0" dirty="0" smtClean="0"/>
              <a:t>, </a:t>
            </a:r>
            <a:r>
              <a:rPr lang="en-US" baseline="0" dirty="0" err="1" smtClean="0"/>
              <a:t>cổ</a:t>
            </a:r>
            <a:r>
              <a:rPr lang="en-US" baseline="0" dirty="0" smtClean="0"/>
              <a:t> </a:t>
            </a:r>
            <a:r>
              <a:rPr lang="en-US" baseline="0" dirty="0" err="1" smtClean="0"/>
              <a:t>tức</a:t>
            </a:r>
            <a:r>
              <a:rPr lang="en-US" baseline="0" dirty="0" smtClean="0"/>
              <a:t> </a:t>
            </a:r>
            <a:r>
              <a:rPr lang="en-US" baseline="0" dirty="0" err="1" smtClean="0"/>
              <a:t>bằng</a:t>
            </a:r>
            <a:r>
              <a:rPr lang="en-US" baseline="0" dirty="0" smtClean="0"/>
              <a:t> </a:t>
            </a:r>
            <a:r>
              <a:rPr lang="en-US" baseline="0" dirty="0" err="1" smtClean="0"/>
              <a:t>tiền</a:t>
            </a:r>
            <a:r>
              <a:rPr lang="en-US" baseline="0" dirty="0" smtClean="0"/>
              <a:t>…)</a:t>
            </a:r>
          </a:p>
          <a:p>
            <a:pPr marL="0" indent="0">
              <a:buFontTx/>
              <a:buNone/>
            </a:pPr>
            <a:r>
              <a:rPr lang="en-US" baseline="0" dirty="0" smtClean="0"/>
              <a:t>       +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mã</a:t>
            </a:r>
            <a:r>
              <a:rPr lang="en-US" baseline="0" dirty="0" smtClean="0"/>
              <a:t> CK </a:t>
            </a:r>
            <a:r>
              <a:rPr lang="en-US" baseline="0" dirty="0" err="1" smtClean="0"/>
              <a:t>đăng</a:t>
            </a:r>
            <a:r>
              <a:rPr lang="en-US" baseline="0" dirty="0" smtClean="0"/>
              <a:t> </a:t>
            </a:r>
            <a:r>
              <a:rPr lang="en-US" baseline="0" dirty="0" err="1" smtClean="0"/>
              <a:t>ký</a:t>
            </a:r>
            <a:r>
              <a:rPr lang="en-US" baseline="0" dirty="0" smtClean="0"/>
              <a:t> </a:t>
            </a:r>
            <a:r>
              <a:rPr lang="en-US" baseline="0" dirty="0" err="1" smtClean="0"/>
              <a:t>mới</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mã</a:t>
            </a:r>
            <a:r>
              <a:rPr lang="en-US" baseline="0" dirty="0" smtClean="0"/>
              <a:t> CK </a:t>
            </a:r>
            <a:r>
              <a:rPr lang="en-US" baseline="0" dirty="0" err="1" smtClean="0"/>
              <a:t>chuyển</a:t>
            </a:r>
            <a:r>
              <a:rPr lang="en-US" baseline="0" dirty="0" smtClean="0"/>
              <a:t> </a:t>
            </a:r>
            <a:r>
              <a:rPr lang="en-US" baseline="0" dirty="0" err="1" smtClean="0"/>
              <a:t>sàn</a:t>
            </a:r>
            <a:r>
              <a:rPr lang="en-US" baseline="0" dirty="0" smtClean="0"/>
              <a:t>,…..</a:t>
            </a:r>
          </a:p>
          <a:p>
            <a:pPr marL="0" indent="0">
              <a:buFontTx/>
              <a:buNone/>
            </a:pPr>
            <a:r>
              <a:rPr lang="en-US" baseline="0" dirty="0" smtClean="0"/>
              <a:t>       + </a:t>
            </a:r>
            <a:r>
              <a:rPr lang="en-US" baseline="0" dirty="0" err="1" smtClean="0"/>
              <a:t>Điện</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việc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thanh</a:t>
            </a:r>
            <a:r>
              <a:rPr lang="en-US" baseline="0" dirty="0" smtClean="0"/>
              <a:t> </a:t>
            </a:r>
            <a:r>
              <a:rPr lang="en-US" baseline="0" dirty="0" err="1" smtClean="0"/>
              <a:t>toán</a:t>
            </a:r>
            <a:r>
              <a:rPr lang="en-US" baseline="0" dirty="0" smtClean="0"/>
              <a:t> </a:t>
            </a:r>
            <a:r>
              <a:rPr lang="en-US" baseline="0" dirty="0" err="1" smtClean="0"/>
              <a:t>hoàn</a:t>
            </a:r>
            <a:r>
              <a:rPr lang="en-US" baseline="0" dirty="0" smtClean="0"/>
              <a:t> </a:t>
            </a:r>
            <a:r>
              <a:rPr lang="en-US" baseline="0" dirty="0" err="1" smtClean="0"/>
              <a:t>tất</a:t>
            </a:r>
            <a:r>
              <a:rPr lang="en-US" baseline="0" dirty="0" smtClean="0"/>
              <a:t>  </a:t>
            </a:r>
            <a:r>
              <a:rPr lang="en-US" baseline="0" dirty="0" err="1" smtClean="0"/>
              <a:t>với</a:t>
            </a:r>
            <a:r>
              <a:rPr lang="en-US" baseline="0" dirty="0" smtClean="0"/>
              <a:t> TVLK,…..</a:t>
            </a:r>
            <a:endParaRPr lang="en-US" dirty="0"/>
          </a:p>
        </p:txBody>
      </p:sp>
      <p:sp>
        <p:nvSpPr>
          <p:cNvPr id="4" name="Slide Number Placeholder 3"/>
          <p:cNvSpPr>
            <a:spLocks noGrp="1"/>
          </p:cNvSpPr>
          <p:nvPr>
            <p:ph type="sldNum" sz="quarter" idx="10"/>
          </p:nvPr>
        </p:nvSpPr>
        <p:spPr/>
        <p:txBody>
          <a:bodyPr/>
          <a:lstStyle/>
          <a:p>
            <a:pPr>
              <a:defRPr/>
            </a:pPr>
            <a:fld id="{C5A105E4-0796-4B9B-BD71-7B1B9D8958E3}" type="slidenum">
              <a:rPr lang="de-DE" smtClean="0"/>
              <a:pPr>
                <a:defRPr/>
              </a:pPr>
              <a:t>24</a:t>
            </a:fld>
            <a:endParaRPr lang="de-DE"/>
          </a:p>
        </p:txBody>
      </p:sp>
    </p:spTree>
    <p:extLst>
      <p:ext uri="{BB962C8B-B14F-4D97-AF65-F5344CB8AC3E}">
        <p14:creationId xmlns:p14="http://schemas.microsoft.com/office/powerpoint/2010/main" val="131299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E79CEE77-1144-4FBF-9804-A62ED9A947D0}" type="slidenum">
              <a:rPr lang="de-DE" smtClean="0">
                <a:cs typeface="Arial" charset="0"/>
              </a:rPr>
              <a:pPr/>
              <a:t>3</a:t>
            </a:fld>
            <a:endParaRPr lang="de-DE" smtClean="0">
              <a:cs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noProof="1" smtClean="0"/>
          </a:p>
        </p:txBody>
      </p:sp>
    </p:spTree>
    <p:extLst>
      <p:ext uri="{BB962C8B-B14F-4D97-AF65-F5344CB8AC3E}">
        <p14:creationId xmlns:p14="http://schemas.microsoft.com/office/powerpoint/2010/main" val="1402433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105E4-0796-4B9B-BD71-7B1B9D8958E3}" type="slidenum">
              <a:rPr lang="de-DE" smtClean="0"/>
              <a:pPr>
                <a:defRPr/>
              </a:pPr>
              <a:t>4</a:t>
            </a:fld>
            <a:endParaRPr lang="de-DE"/>
          </a:p>
        </p:txBody>
      </p:sp>
    </p:spTree>
    <p:extLst>
      <p:ext uri="{BB962C8B-B14F-4D97-AF65-F5344CB8AC3E}">
        <p14:creationId xmlns:p14="http://schemas.microsoft.com/office/powerpoint/2010/main" val="2623574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105E4-0796-4B9B-BD71-7B1B9D8958E3}" type="slidenum">
              <a:rPr lang="de-DE" smtClean="0"/>
              <a:pPr>
                <a:defRPr/>
              </a:pPr>
              <a:t>5</a:t>
            </a:fld>
            <a:endParaRPr lang="de-DE"/>
          </a:p>
        </p:txBody>
      </p:sp>
    </p:spTree>
    <p:extLst>
      <p:ext uri="{BB962C8B-B14F-4D97-AF65-F5344CB8AC3E}">
        <p14:creationId xmlns:p14="http://schemas.microsoft.com/office/powerpoint/2010/main" val="4281681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E79CEE77-1144-4FBF-9804-A62ED9A947D0}" type="slidenum">
              <a:rPr lang="de-DE" smtClean="0">
                <a:cs typeface="Arial" charset="0"/>
              </a:rPr>
              <a:pPr/>
              <a:t>6</a:t>
            </a:fld>
            <a:endParaRPr lang="de-DE" smtClean="0">
              <a:cs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noProof="1" smtClean="0"/>
          </a:p>
        </p:txBody>
      </p:sp>
    </p:spTree>
    <p:extLst>
      <p:ext uri="{BB962C8B-B14F-4D97-AF65-F5344CB8AC3E}">
        <p14:creationId xmlns:p14="http://schemas.microsoft.com/office/powerpoint/2010/main" val="1586447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105E4-0796-4B9B-BD71-7B1B9D8958E3}" type="slidenum">
              <a:rPr lang="de-DE" smtClean="0"/>
              <a:pPr>
                <a:defRPr/>
              </a:pPr>
              <a:t>8</a:t>
            </a:fld>
            <a:endParaRPr lang="de-DE"/>
          </a:p>
        </p:txBody>
      </p:sp>
    </p:spTree>
    <p:extLst>
      <p:ext uri="{BB962C8B-B14F-4D97-AF65-F5344CB8AC3E}">
        <p14:creationId xmlns:p14="http://schemas.microsoft.com/office/powerpoint/2010/main" val="2525389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105E4-0796-4B9B-BD71-7B1B9D8958E3}" type="slidenum">
              <a:rPr lang="de-DE" smtClean="0"/>
              <a:pPr>
                <a:defRPr/>
              </a:pPr>
              <a:t>9</a:t>
            </a:fld>
            <a:endParaRPr lang="de-DE"/>
          </a:p>
        </p:txBody>
      </p:sp>
    </p:spTree>
    <p:extLst>
      <p:ext uri="{BB962C8B-B14F-4D97-AF65-F5344CB8AC3E}">
        <p14:creationId xmlns:p14="http://schemas.microsoft.com/office/powerpoint/2010/main" val="12197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A105E4-0796-4B9B-BD71-7B1B9D8958E3}" type="slidenum">
              <a:rPr lang="de-DE" smtClean="0"/>
              <a:pPr>
                <a:defRPr/>
              </a:pPr>
              <a:t>11</a:t>
            </a:fld>
            <a:endParaRPr lang="de-DE"/>
          </a:p>
        </p:txBody>
      </p:sp>
    </p:spTree>
    <p:extLst>
      <p:ext uri="{BB962C8B-B14F-4D97-AF65-F5344CB8AC3E}">
        <p14:creationId xmlns:p14="http://schemas.microsoft.com/office/powerpoint/2010/main" val="3988383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 name="Picture 19" descr="FSS Logo without slogan"/>
          <p:cNvPicPr>
            <a:picLocks noChangeAspect="1" noChangeArrowheads="1"/>
          </p:cNvPicPr>
          <p:nvPr userDrawn="1"/>
        </p:nvPicPr>
        <p:blipFill>
          <a:blip r:embed="rId3" cstate="print"/>
          <a:srcRect/>
          <a:stretch>
            <a:fillRect/>
          </a:stretch>
        </p:blipFill>
        <p:spPr bwMode="auto">
          <a:xfrm>
            <a:off x="130175" y="52388"/>
            <a:ext cx="1938338" cy="671512"/>
          </a:xfrm>
          <a:prstGeom prst="rect">
            <a:avLst/>
          </a:prstGeom>
          <a:noFill/>
          <a:ln w="9525">
            <a:noFill/>
            <a:miter lim="800000"/>
            <a:headEnd/>
            <a:tailEnd/>
          </a:ln>
        </p:spPr>
      </p:pic>
      <p:sp>
        <p:nvSpPr>
          <p:cNvPr id="3" name="Line 20"/>
          <p:cNvSpPr>
            <a:spLocks noChangeShapeType="1"/>
          </p:cNvSpPr>
          <p:nvPr userDrawn="1"/>
        </p:nvSpPr>
        <p:spPr bwMode="auto">
          <a:xfrm>
            <a:off x="152400" y="742950"/>
            <a:ext cx="8991600" cy="0"/>
          </a:xfrm>
          <a:prstGeom prst="line">
            <a:avLst/>
          </a:prstGeom>
          <a:noFill/>
          <a:ln w="9525">
            <a:solidFill>
              <a:srgbClr val="008000"/>
            </a:solidFill>
            <a:round/>
            <a:headEnd/>
            <a:tailEnd/>
          </a:ln>
          <a:effectLst/>
        </p:spPr>
        <p:txBody>
          <a:bodyPr/>
          <a:lstStyle/>
          <a:p>
            <a:pPr>
              <a:defRPr/>
            </a:pPr>
            <a:endParaRPr lang="vi-VN">
              <a:cs typeface="+mn-cs"/>
            </a:endParaRPr>
          </a:p>
        </p:txBody>
      </p:sp>
      <p:sp>
        <p:nvSpPr>
          <p:cNvPr id="4" name="Line 21"/>
          <p:cNvSpPr>
            <a:spLocks noChangeShapeType="1"/>
          </p:cNvSpPr>
          <p:nvPr userDrawn="1"/>
        </p:nvSpPr>
        <p:spPr bwMode="auto">
          <a:xfrm>
            <a:off x="142875" y="6324600"/>
            <a:ext cx="8234363" cy="0"/>
          </a:xfrm>
          <a:prstGeom prst="line">
            <a:avLst/>
          </a:prstGeom>
          <a:noFill/>
          <a:ln w="9525">
            <a:solidFill>
              <a:srgbClr val="008000"/>
            </a:solidFill>
            <a:round/>
            <a:headEnd/>
            <a:tailEnd/>
          </a:ln>
          <a:effectLst/>
        </p:spPr>
        <p:txBody>
          <a:bodyPr/>
          <a:lstStyle/>
          <a:p>
            <a:pPr>
              <a:defRPr/>
            </a:pPr>
            <a:endParaRPr lang="vi-VN">
              <a:cs typeface="+mn-cs"/>
            </a:endParaRPr>
          </a:p>
        </p:txBody>
      </p:sp>
      <p:grpSp>
        <p:nvGrpSpPr>
          <p:cNvPr id="5" name="Group 23"/>
          <p:cNvGrpSpPr>
            <a:grpSpLocks/>
          </p:cNvGrpSpPr>
          <p:nvPr userDrawn="1"/>
        </p:nvGrpSpPr>
        <p:grpSpPr bwMode="auto">
          <a:xfrm>
            <a:off x="8380413" y="6035675"/>
            <a:ext cx="582612" cy="396875"/>
            <a:chOff x="720" y="336"/>
            <a:chExt cx="624" cy="432"/>
          </a:xfrm>
        </p:grpSpPr>
        <p:sp>
          <p:nvSpPr>
            <p:cNvPr id="6" name="Rectangle 24"/>
            <p:cNvSpPr>
              <a:spLocks noChangeArrowheads="1"/>
            </p:cNvSpPr>
            <p:nvPr/>
          </p:nvSpPr>
          <p:spPr bwMode="auto">
            <a:xfrm>
              <a:off x="720" y="336"/>
              <a:ext cx="384" cy="432"/>
            </a:xfrm>
            <a:prstGeom prst="rect">
              <a:avLst/>
            </a:prstGeom>
            <a:solidFill>
              <a:srgbClr val="58911F"/>
            </a:solidFill>
            <a:ln w="9525">
              <a:noFill/>
              <a:miter lim="800000"/>
              <a:headEnd/>
              <a:tailEnd/>
            </a:ln>
            <a:effectLst/>
          </p:spPr>
          <p:txBody>
            <a:bodyPr wrap="none" anchor="ctr"/>
            <a:lstStyle/>
            <a:p>
              <a:pPr>
                <a:defRPr/>
              </a:pPr>
              <a:endParaRPr lang="vi-VN">
                <a:cs typeface="+mn-cs"/>
              </a:endParaRPr>
            </a:p>
          </p:txBody>
        </p:sp>
        <p:sp>
          <p:nvSpPr>
            <p:cNvPr id="7" name="Rectangle 25"/>
            <p:cNvSpPr>
              <a:spLocks noChangeArrowheads="1"/>
            </p:cNvSpPr>
            <p:nvPr/>
          </p:nvSpPr>
          <p:spPr bwMode="auto">
            <a:xfrm>
              <a:off x="1057" y="336"/>
              <a:ext cx="287" cy="432"/>
            </a:xfrm>
            <a:prstGeom prst="rect">
              <a:avLst/>
            </a:prstGeom>
            <a:solidFill>
              <a:srgbClr val="58911F"/>
            </a:solidFill>
            <a:ln w="9525">
              <a:noFill/>
              <a:miter lim="800000"/>
              <a:headEnd/>
              <a:tailEnd/>
            </a:ln>
            <a:effectLst/>
          </p:spPr>
          <p:txBody>
            <a:bodyPr wrap="none" anchor="ctr"/>
            <a:lstStyle/>
            <a:p>
              <a:pPr>
                <a:defRPr/>
              </a:pPr>
              <a:endParaRPr lang="vi-VN">
                <a:cs typeface="+mn-cs"/>
              </a:endParaRPr>
            </a:p>
          </p:txBody>
        </p:sp>
      </p:grpSp>
      <p:grpSp>
        <p:nvGrpSpPr>
          <p:cNvPr id="8" name="Group 26"/>
          <p:cNvGrpSpPr>
            <a:grpSpLocks/>
          </p:cNvGrpSpPr>
          <p:nvPr userDrawn="1"/>
        </p:nvGrpSpPr>
        <p:grpSpPr bwMode="auto">
          <a:xfrm>
            <a:off x="8482013" y="6389688"/>
            <a:ext cx="604837" cy="396875"/>
            <a:chOff x="912" y="2640"/>
            <a:chExt cx="672" cy="432"/>
          </a:xfrm>
          <a:solidFill>
            <a:srgbClr val="FFC000"/>
          </a:solidFill>
        </p:grpSpPr>
        <p:sp>
          <p:nvSpPr>
            <p:cNvPr id="9" name="Rectangle 27"/>
            <p:cNvSpPr>
              <a:spLocks noChangeArrowheads="1"/>
            </p:cNvSpPr>
            <p:nvPr/>
          </p:nvSpPr>
          <p:spPr bwMode="auto">
            <a:xfrm>
              <a:off x="912" y="2640"/>
              <a:ext cx="385" cy="432"/>
            </a:xfrm>
            <a:prstGeom prst="rect">
              <a:avLst/>
            </a:prstGeom>
            <a:grpFill/>
            <a:ln w="9525">
              <a:noFill/>
              <a:miter lim="800000"/>
              <a:headEnd/>
              <a:tailEnd/>
            </a:ln>
            <a:effectLst/>
          </p:spPr>
          <p:txBody>
            <a:bodyPr wrap="none" anchor="ctr"/>
            <a:lstStyle/>
            <a:p>
              <a:pPr>
                <a:defRPr/>
              </a:pPr>
              <a:endParaRPr lang="vi-VN">
                <a:cs typeface="+mn-cs"/>
              </a:endParaRPr>
            </a:p>
          </p:txBody>
        </p:sp>
        <p:sp>
          <p:nvSpPr>
            <p:cNvPr id="10" name="Rectangle 28"/>
            <p:cNvSpPr>
              <a:spLocks noChangeArrowheads="1"/>
            </p:cNvSpPr>
            <p:nvPr/>
          </p:nvSpPr>
          <p:spPr bwMode="auto">
            <a:xfrm>
              <a:off x="1249" y="2640"/>
              <a:ext cx="335" cy="432"/>
            </a:xfrm>
            <a:prstGeom prst="rect">
              <a:avLst/>
            </a:prstGeom>
            <a:grpFill/>
            <a:ln w="9525">
              <a:noFill/>
              <a:miter lim="800000"/>
              <a:headEnd/>
              <a:tailEnd/>
            </a:ln>
            <a:effectLst/>
          </p:spPr>
          <p:txBody>
            <a:bodyPr wrap="none" anchor="ctr"/>
            <a:lstStyle/>
            <a:p>
              <a:pPr>
                <a:defRPr/>
              </a:pPr>
              <a:endParaRPr lang="vi-VN">
                <a:cs typeface="+mn-cs"/>
              </a:endParaRPr>
            </a:p>
          </p:txBody>
        </p:sp>
      </p:grpSp>
      <p:sp>
        <p:nvSpPr>
          <p:cNvPr id="11" name="Rectangle 29"/>
          <p:cNvSpPr>
            <a:spLocks noChangeArrowheads="1"/>
          </p:cNvSpPr>
          <p:nvPr userDrawn="1"/>
        </p:nvSpPr>
        <p:spPr bwMode="auto">
          <a:xfrm>
            <a:off x="8142288" y="6327775"/>
            <a:ext cx="458787" cy="354013"/>
          </a:xfrm>
          <a:prstGeom prst="rect">
            <a:avLst/>
          </a:prstGeom>
          <a:solidFill>
            <a:srgbClr val="333399"/>
          </a:solidFill>
          <a:ln w="9525">
            <a:noFill/>
            <a:miter lim="800000"/>
            <a:headEnd/>
            <a:tailEnd/>
          </a:ln>
          <a:effectLst/>
        </p:spPr>
        <p:txBody>
          <a:bodyPr wrap="none" anchor="ctr"/>
          <a:lstStyle/>
          <a:p>
            <a:pPr>
              <a:defRPr/>
            </a:pPr>
            <a:endParaRPr lang="vi-VN">
              <a:cs typeface="+mn-cs"/>
            </a:endParaRPr>
          </a:p>
        </p:txBody>
      </p:sp>
      <p:sp>
        <p:nvSpPr>
          <p:cNvPr id="12" name="Text Box 30"/>
          <p:cNvSpPr txBox="1">
            <a:spLocks noChangeArrowheads="1"/>
          </p:cNvSpPr>
          <p:nvPr userDrawn="1"/>
        </p:nvSpPr>
        <p:spPr bwMode="auto">
          <a:xfrm>
            <a:off x="331066" y="6382327"/>
            <a:ext cx="1219200" cy="244475"/>
          </a:xfrm>
          <a:prstGeom prst="rect">
            <a:avLst/>
          </a:prstGeom>
          <a:noFill/>
          <a:ln w="9525">
            <a:noFill/>
            <a:miter lim="800000"/>
            <a:headEnd/>
            <a:tailEnd/>
          </a:ln>
          <a:effectLst/>
        </p:spPr>
        <p:txBody>
          <a:bodyPr>
            <a:spAutoFit/>
          </a:bodyPr>
          <a:lstStyle/>
          <a:p>
            <a:pPr>
              <a:spcBef>
                <a:spcPct val="50000"/>
              </a:spcBef>
              <a:defRPr/>
            </a:pPr>
            <a:r>
              <a:rPr lang="en-US" sz="1000">
                <a:solidFill>
                  <a:srgbClr val="000080"/>
                </a:solidFill>
              </a:rPr>
              <a:t>www.fssc.com.vn</a:t>
            </a:r>
          </a:p>
        </p:txBody>
      </p:sp>
      <p:sp>
        <p:nvSpPr>
          <p:cNvPr id="13" name="Text Box 31"/>
          <p:cNvSpPr txBox="1">
            <a:spLocks noChangeArrowheads="1"/>
          </p:cNvSpPr>
          <p:nvPr userDrawn="1"/>
        </p:nvSpPr>
        <p:spPr bwMode="auto">
          <a:xfrm>
            <a:off x="6858000" y="6324600"/>
            <a:ext cx="1219200" cy="244475"/>
          </a:xfrm>
          <a:prstGeom prst="rect">
            <a:avLst/>
          </a:prstGeom>
          <a:noFill/>
          <a:ln w="9525">
            <a:noFill/>
            <a:miter lim="800000"/>
            <a:headEnd/>
            <a:tailEnd/>
          </a:ln>
          <a:effectLst/>
        </p:spPr>
        <p:txBody>
          <a:bodyPr>
            <a:spAutoFit/>
          </a:bodyPr>
          <a:lstStyle/>
          <a:p>
            <a:pPr algn="ctr">
              <a:spcBef>
                <a:spcPct val="50000"/>
              </a:spcBef>
              <a:defRPr/>
            </a:pPr>
            <a:r>
              <a:rPr lang="en-US" sz="1000">
                <a:solidFill>
                  <a:srgbClr val="000080"/>
                </a:solidFill>
              </a:rPr>
              <a:t>Page </a:t>
            </a:r>
            <a:fld id="{C0290B28-C795-4032-88A4-42D0E55A2CD1}" type="slidenum">
              <a:rPr lang="en-US" sz="1000">
                <a:solidFill>
                  <a:srgbClr val="000080"/>
                </a:solidFill>
              </a:rPr>
              <a:pPr algn="ctr">
                <a:spcBef>
                  <a:spcPct val="50000"/>
                </a:spcBef>
                <a:defRPr/>
              </a:pPr>
              <a:t>‹#›</a:t>
            </a:fld>
            <a:endParaRPr lang="en-US" sz="1000">
              <a:solidFill>
                <a:srgbClr val="000080"/>
              </a:solidFill>
            </a:endParaRPr>
          </a:p>
        </p:txBody>
      </p:sp>
      <p:sp>
        <p:nvSpPr>
          <p:cNvPr id="14" name="Text Box 30"/>
          <p:cNvSpPr txBox="1">
            <a:spLocks noChangeArrowheads="1"/>
          </p:cNvSpPr>
          <p:nvPr userDrawn="1"/>
        </p:nvSpPr>
        <p:spPr bwMode="auto">
          <a:xfrm>
            <a:off x="2689801" y="6403109"/>
            <a:ext cx="3274579" cy="246221"/>
          </a:xfrm>
          <a:prstGeom prst="rect">
            <a:avLst/>
          </a:prstGeom>
          <a:noFill/>
          <a:ln w="9525">
            <a:noFill/>
            <a:miter lim="800000"/>
            <a:headEnd/>
            <a:tailEnd/>
          </a:ln>
          <a:effectLst/>
        </p:spPr>
        <p:txBody>
          <a:bodyPr wrap="square">
            <a:spAutoFit/>
          </a:bodyPr>
          <a:lstStyle/>
          <a:p>
            <a:pPr>
              <a:spcBef>
                <a:spcPct val="50000"/>
              </a:spcBef>
              <a:defRPr/>
            </a:pPr>
            <a:r>
              <a:rPr lang="en-US" sz="1000" smtClean="0">
                <a:solidFill>
                  <a:srgbClr val="000080"/>
                </a:solidFill>
              </a:rPr>
              <a:t>Committed – Professional - Understanding</a:t>
            </a:r>
            <a:endParaRPr lang="en-US" sz="1000">
              <a:solidFill>
                <a:srgbClr val="000080"/>
              </a:solidFill>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Title Slide">
    <p:bg>
      <p:bgPr>
        <a:gradFill rotWithShape="0">
          <a:gsLst>
            <a:gs pos="0">
              <a:srgbClr val="FFFFFF"/>
            </a:gs>
            <a:gs pos="100000">
              <a:schemeClr val="bg1"/>
            </a:gs>
          </a:gsLst>
          <a:lin ang="5400000" scaled="1"/>
        </a:gradFill>
        <a:effectLst/>
      </p:bgPr>
    </p:bg>
    <p:spTree>
      <p:nvGrpSpPr>
        <p:cNvPr id="1" name=""/>
        <p:cNvGrpSpPr/>
        <p:nvPr/>
      </p:nvGrpSpPr>
      <p:grpSpPr>
        <a:xfrm>
          <a:off x="0" y="0"/>
          <a:ext cx="0" cy="0"/>
          <a:chOff x="0" y="0"/>
          <a:chExt cx="0" cy="0"/>
        </a:xfrm>
      </p:grpSpPr>
      <p:sp>
        <p:nvSpPr>
          <p:cNvPr id="3111" name="Freeform 39"/>
          <p:cNvSpPr>
            <a:spLocks/>
          </p:cNvSpPr>
          <p:nvPr/>
        </p:nvSpPr>
        <p:spPr bwMode="gray">
          <a:xfrm>
            <a:off x="3175" y="634682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endParaRPr lang="en-US"/>
          </a:p>
        </p:txBody>
      </p:sp>
      <p:sp>
        <p:nvSpPr>
          <p:cNvPr id="3101" name="Freeform 29"/>
          <p:cNvSpPr>
            <a:spLocks/>
          </p:cNvSpPr>
          <p:nvPr/>
        </p:nvSpPr>
        <p:spPr bwMode="gray">
          <a:xfrm>
            <a:off x="-1588" y="-1588"/>
            <a:ext cx="9155113" cy="4940301"/>
          </a:xfrm>
          <a:custGeom>
            <a:avLst/>
            <a:gdLst/>
            <a:ahLst/>
            <a:cxnLst>
              <a:cxn ang="0">
                <a:pos x="8" y="3103"/>
              </a:cxn>
              <a:cxn ang="0">
                <a:pos x="2913" y="3102"/>
              </a:cxn>
              <a:cxn ang="0">
                <a:pos x="3143" y="3022"/>
              </a:cxn>
              <a:cxn ang="0">
                <a:pos x="3668" y="2460"/>
              </a:cxn>
              <a:cxn ang="0">
                <a:pos x="4129" y="2235"/>
              </a:cxn>
              <a:cxn ang="0">
                <a:pos x="5761" y="2235"/>
              </a:cxn>
              <a:cxn ang="0">
                <a:pos x="5767" y="0"/>
              </a:cxn>
              <a:cxn ang="0">
                <a:pos x="0" y="1"/>
              </a:cxn>
              <a:cxn ang="0">
                <a:pos x="8" y="3103"/>
              </a:cxn>
            </a:cxnLst>
            <a:rect l="0" t="0" r="r" b="b"/>
            <a:pathLst>
              <a:path w="5767" h="3128">
                <a:moveTo>
                  <a:pt x="8" y="3103"/>
                </a:moveTo>
                <a:lnTo>
                  <a:pt x="2913" y="3102"/>
                </a:lnTo>
                <a:cubicBezTo>
                  <a:pt x="3054" y="3102"/>
                  <a:pt x="3012" y="3128"/>
                  <a:pt x="3143" y="3022"/>
                </a:cubicBezTo>
                <a:lnTo>
                  <a:pt x="3668" y="2460"/>
                </a:lnTo>
                <a:cubicBezTo>
                  <a:pt x="3832" y="2329"/>
                  <a:pt x="3809" y="2215"/>
                  <a:pt x="4129" y="2235"/>
                </a:cubicBezTo>
                <a:lnTo>
                  <a:pt x="5761" y="2235"/>
                </a:lnTo>
                <a:lnTo>
                  <a:pt x="5767" y="0"/>
                </a:lnTo>
                <a:lnTo>
                  <a:pt x="0" y="1"/>
                </a:lnTo>
                <a:lnTo>
                  <a:pt x="8" y="3103"/>
                </a:lnTo>
                <a:close/>
              </a:path>
            </a:pathLst>
          </a:custGeom>
          <a:solidFill>
            <a:schemeClr val="bg2">
              <a:alpha val="89999"/>
            </a:schemeClr>
          </a:solidFill>
          <a:ln w="9525">
            <a:noFill/>
            <a:round/>
            <a:headEnd/>
            <a:tailEnd/>
          </a:ln>
          <a:effectLst/>
        </p:spPr>
        <p:txBody>
          <a:bodyPr/>
          <a:lstStyle/>
          <a:p>
            <a:endParaRPr lang="en-US"/>
          </a:p>
        </p:txBody>
      </p:sp>
      <p:sp>
        <p:nvSpPr>
          <p:cNvPr id="3100" name="Freeform 28"/>
          <p:cNvSpPr>
            <a:spLocks/>
          </p:cNvSpPr>
          <p:nvPr/>
        </p:nvSpPr>
        <p:spPr bwMode="gray">
          <a:xfrm>
            <a:off x="0" y="0"/>
            <a:ext cx="9155113" cy="4333875"/>
          </a:xfrm>
          <a:custGeom>
            <a:avLst/>
            <a:gdLst/>
            <a:ahLst/>
            <a:cxnLst>
              <a:cxn ang="0">
                <a:pos x="8" y="2730"/>
              </a:cxn>
              <a:cxn ang="0">
                <a:pos x="3040" y="2726"/>
              </a:cxn>
              <a:cxn ang="0">
                <a:pos x="3347" y="2630"/>
              </a:cxn>
              <a:cxn ang="0">
                <a:pos x="3795" y="2170"/>
              </a:cxn>
              <a:cxn ang="0">
                <a:pos x="4115" y="2080"/>
              </a:cxn>
              <a:cxn ang="0">
                <a:pos x="5760" y="2093"/>
              </a:cxn>
              <a:cxn ang="0">
                <a:pos x="5767" y="0"/>
              </a:cxn>
              <a:cxn ang="0">
                <a:pos x="0" y="1"/>
              </a:cxn>
              <a:cxn ang="0">
                <a:pos x="8" y="2730"/>
              </a:cxn>
            </a:cxnLst>
            <a:rect l="0" t="0" r="r" b="b"/>
            <a:pathLst>
              <a:path w="5767" h="2730">
                <a:moveTo>
                  <a:pt x="8" y="2730"/>
                </a:moveTo>
                <a:lnTo>
                  <a:pt x="3040" y="2726"/>
                </a:lnTo>
                <a:cubicBezTo>
                  <a:pt x="3181" y="2726"/>
                  <a:pt x="3224" y="2728"/>
                  <a:pt x="3347" y="2630"/>
                </a:cubicBezTo>
                <a:lnTo>
                  <a:pt x="3795" y="2170"/>
                </a:lnTo>
                <a:cubicBezTo>
                  <a:pt x="3923" y="2078"/>
                  <a:pt x="3942" y="2074"/>
                  <a:pt x="4115" y="2080"/>
                </a:cubicBezTo>
                <a:lnTo>
                  <a:pt x="5760" y="2093"/>
                </a:lnTo>
                <a:lnTo>
                  <a:pt x="5767" y="0"/>
                </a:lnTo>
                <a:lnTo>
                  <a:pt x="0" y="1"/>
                </a:lnTo>
                <a:lnTo>
                  <a:pt x="8" y="2730"/>
                </a:lnTo>
                <a:close/>
              </a:path>
            </a:pathLst>
          </a:custGeom>
          <a:gradFill rotWithShape="1">
            <a:gsLst>
              <a:gs pos="0">
                <a:schemeClr val="bg1">
                  <a:gamma/>
                  <a:tint val="0"/>
                  <a:invGamma/>
                </a:schemeClr>
              </a:gs>
              <a:gs pos="100000">
                <a:schemeClr val="bg1">
                  <a:alpha val="89999"/>
                </a:schemeClr>
              </a:gs>
            </a:gsLst>
            <a:lin ang="0" scaled="1"/>
          </a:gradFill>
          <a:ln w="9525">
            <a:noFill/>
            <a:round/>
            <a:headEnd/>
            <a:tailEnd/>
          </a:ln>
          <a:effectLst/>
        </p:spPr>
        <p:txBody>
          <a:bodyPr/>
          <a:lstStyle/>
          <a:p>
            <a:endParaRPr lang="en-US"/>
          </a:p>
        </p:txBody>
      </p:sp>
      <p:sp>
        <p:nvSpPr>
          <p:cNvPr id="3102" name="Freeform 30"/>
          <p:cNvSpPr>
            <a:spLocks/>
          </p:cNvSpPr>
          <p:nvPr/>
        </p:nvSpPr>
        <p:spPr bwMode="gray">
          <a:xfrm>
            <a:off x="0" y="0"/>
            <a:ext cx="9153525" cy="1600200"/>
          </a:xfrm>
          <a:custGeom>
            <a:avLst/>
            <a:gdLst/>
            <a:ahLst/>
            <a:cxnLst>
              <a:cxn ang="0">
                <a:pos x="0" y="1008"/>
              </a:cxn>
              <a:cxn ang="0">
                <a:pos x="1884" y="1008"/>
              </a:cxn>
              <a:cxn ang="0">
                <a:pos x="2152" y="921"/>
              </a:cxn>
              <a:cxn ang="0">
                <a:pos x="2560" y="531"/>
              </a:cxn>
              <a:cxn ang="0">
                <a:pos x="2892" y="448"/>
              </a:cxn>
              <a:cxn ang="0">
                <a:pos x="5766" y="461"/>
              </a:cxn>
              <a:cxn ang="0">
                <a:pos x="5758" y="0"/>
              </a:cxn>
              <a:cxn ang="0">
                <a:pos x="0" y="2"/>
              </a:cxn>
              <a:cxn ang="0">
                <a:pos x="0" y="1008"/>
              </a:cxn>
            </a:cxnLst>
            <a:rect l="0" t="0" r="r" b="b"/>
            <a:pathLst>
              <a:path w="5766" h="1008">
                <a:moveTo>
                  <a:pt x="0" y="1008"/>
                </a:moveTo>
                <a:lnTo>
                  <a:pt x="1884" y="1008"/>
                </a:lnTo>
                <a:cubicBezTo>
                  <a:pt x="2088" y="990"/>
                  <a:pt x="2034" y="1005"/>
                  <a:pt x="2152" y="921"/>
                </a:cubicBezTo>
                <a:lnTo>
                  <a:pt x="2560" y="531"/>
                </a:lnTo>
                <a:cubicBezTo>
                  <a:pt x="2683" y="452"/>
                  <a:pt x="2611" y="454"/>
                  <a:pt x="2892" y="448"/>
                </a:cubicBezTo>
                <a:lnTo>
                  <a:pt x="5766" y="461"/>
                </a:lnTo>
                <a:lnTo>
                  <a:pt x="5758" y="0"/>
                </a:lnTo>
                <a:lnTo>
                  <a:pt x="0" y="2"/>
                </a:lnTo>
                <a:lnTo>
                  <a:pt x="0" y="1008"/>
                </a:lnTo>
                <a:close/>
              </a:path>
            </a:pathLst>
          </a:custGeom>
          <a:gradFill rotWithShape="1">
            <a:gsLst>
              <a:gs pos="0">
                <a:schemeClr val="bg1"/>
              </a:gs>
              <a:gs pos="100000">
                <a:schemeClr val="bg2"/>
              </a:gs>
            </a:gsLst>
            <a:lin ang="0" scaled="1"/>
          </a:gradFill>
          <a:ln w="9525">
            <a:noFill/>
            <a:round/>
            <a:headEnd/>
            <a:tailEnd/>
          </a:ln>
          <a:effectLst/>
        </p:spPr>
        <p:txBody>
          <a:bodyPr/>
          <a:lstStyle/>
          <a:p>
            <a:endParaRPr lang="en-US"/>
          </a:p>
        </p:txBody>
      </p:sp>
      <p:sp>
        <p:nvSpPr>
          <p:cNvPr id="3089" name="Rectangle 17"/>
          <p:cNvSpPr>
            <a:spLocks noGrp="1" noChangeArrowheads="1"/>
          </p:cNvSpPr>
          <p:nvPr>
            <p:ph type="dt" sz="half" idx="2"/>
          </p:nvPr>
        </p:nvSpPr>
        <p:spPr>
          <a:xfrm>
            <a:off x="762000" y="6477000"/>
            <a:ext cx="2133600" cy="247650"/>
          </a:xfrm>
          <a:prstGeom prst="rect">
            <a:avLst/>
          </a:prstGeom>
        </p:spPr>
        <p:txBody>
          <a:bodyPr/>
          <a:lstStyle>
            <a:lvl1pPr>
              <a:defRPr/>
            </a:lvl1pPr>
          </a:lstStyle>
          <a:p>
            <a:endParaRPr lang="en-US"/>
          </a:p>
        </p:txBody>
      </p:sp>
      <p:sp>
        <p:nvSpPr>
          <p:cNvPr id="3087" name="Rectangle 15"/>
          <p:cNvSpPr>
            <a:spLocks noGrp="1" noChangeArrowheads="1"/>
          </p:cNvSpPr>
          <p:nvPr>
            <p:ph type="ctrTitle"/>
          </p:nvPr>
        </p:nvSpPr>
        <p:spPr>
          <a:xfrm>
            <a:off x="228600" y="1828800"/>
            <a:ext cx="5486400" cy="1470025"/>
          </a:xfrm>
          <a:prstGeom prst="rect">
            <a:avLst/>
          </a:prstGeom>
        </p:spPr>
        <p:txBody>
          <a:bodyPr/>
          <a:lstStyle>
            <a:lvl1pPr>
              <a:defRPr sz="4400">
                <a:solidFill>
                  <a:schemeClr val="tx1"/>
                </a:solidFill>
              </a:defRPr>
            </a:lvl1pPr>
          </a:lstStyle>
          <a:p>
            <a:r>
              <a:rPr lang="en-US" smtClean="0"/>
              <a:t>Click to edit Master title style</a:t>
            </a:r>
            <a:endParaRPr lang="en-US"/>
          </a:p>
        </p:txBody>
      </p:sp>
      <p:sp>
        <p:nvSpPr>
          <p:cNvPr id="3088" name="Rectangle 16"/>
          <p:cNvSpPr>
            <a:spLocks noGrp="1" noChangeArrowheads="1"/>
          </p:cNvSpPr>
          <p:nvPr>
            <p:ph type="subTitle" idx="1"/>
          </p:nvPr>
        </p:nvSpPr>
        <p:spPr>
          <a:xfrm>
            <a:off x="228600" y="3200400"/>
            <a:ext cx="5472113" cy="457200"/>
          </a:xfrm>
          <a:prstGeom prst="rect">
            <a:avLst/>
          </a:prstGeom>
        </p:spPr>
        <p:txBody>
          <a:bodyPr/>
          <a:lstStyle>
            <a:lvl1pPr marL="0" indent="0" algn="dist">
              <a:buFontTx/>
              <a:buNone/>
              <a:defRPr sz="1600" i="1">
                <a:latin typeface="Times New Roman" pitchFamily="18" charset="0"/>
              </a:defRPr>
            </a:lvl1pPr>
          </a:lstStyle>
          <a:p>
            <a:r>
              <a:rPr lang="en-US" smtClean="0"/>
              <a:t>Click to edit Master subtitle style</a:t>
            </a:r>
            <a:endParaRPr lang="en-US"/>
          </a:p>
        </p:txBody>
      </p:sp>
      <p:sp>
        <p:nvSpPr>
          <p:cNvPr id="3099" name="Freeform 27" descr="1"/>
          <p:cNvSpPr>
            <a:spLocks/>
          </p:cNvSpPr>
          <p:nvPr/>
        </p:nvSpPr>
        <p:spPr bwMode="gray">
          <a:xfrm>
            <a:off x="0" y="-9525"/>
            <a:ext cx="9170988" cy="1362075"/>
          </a:xfrm>
          <a:custGeom>
            <a:avLst/>
            <a:gdLst/>
            <a:ahLst/>
            <a:cxnLst>
              <a:cxn ang="0">
                <a:pos x="0" y="858"/>
              </a:cxn>
              <a:cxn ang="0">
                <a:pos x="1926" y="857"/>
              </a:cxn>
              <a:cxn ang="0">
                <a:pos x="2157" y="793"/>
              </a:cxn>
              <a:cxn ang="0">
                <a:pos x="2509" y="473"/>
              </a:cxn>
              <a:cxn ang="0">
                <a:pos x="2970" y="390"/>
              </a:cxn>
              <a:cxn ang="0">
                <a:pos x="5773" y="388"/>
              </a:cxn>
              <a:cxn ang="0">
                <a:pos x="5777" y="0"/>
              </a:cxn>
              <a:cxn ang="0">
                <a:pos x="0" y="2"/>
              </a:cxn>
              <a:cxn ang="0">
                <a:pos x="0" y="858"/>
              </a:cxn>
            </a:cxnLst>
            <a:rect l="0" t="0" r="r" b="b"/>
            <a:pathLst>
              <a:path w="5777" h="858">
                <a:moveTo>
                  <a:pt x="0" y="858"/>
                </a:moveTo>
                <a:lnTo>
                  <a:pt x="1926" y="857"/>
                </a:lnTo>
                <a:cubicBezTo>
                  <a:pt x="2067" y="857"/>
                  <a:pt x="2068" y="850"/>
                  <a:pt x="2157" y="793"/>
                </a:cubicBezTo>
                <a:lnTo>
                  <a:pt x="2509" y="473"/>
                </a:lnTo>
                <a:cubicBezTo>
                  <a:pt x="2644" y="406"/>
                  <a:pt x="2477" y="396"/>
                  <a:pt x="2970" y="390"/>
                </a:cubicBezTo>
                <a:lnTo>
                  <a:pt x="5773" y="388"/>
                </a:lnTo>
                <a:lnTo>
                  <a:pt x="5777" y="0"/>
                </a:lnTo>
                <a:lnTo>
                  <a:pt x="0" y="2"/>
                </a:lnTo>
                <a:lnTo>
                  <a:pt x="0" y="858"/>
                </a:lnTo>
                <a:close/>
              </a:path>
            </a:pathLst>
          </a:custGeom>
          <a:blipFill dpi="0" rotWithShape="1">
            <a:blip r:embed="rId2" cstate="print"/>
            <a:srcRect/>
            <a:stretch>
              <a:fillRect/>
            </a:stretch>
          </a:blipFill>
          <a:ln w="9525">
            <a:noFill/>
            <a:round/>
            <a:headEnd/>
            <a:tailEnd/>
          </a:ln>
          <a:effectLst/>
        </p:spPr>
        <p:txBody>
          <a:bodyPr/>
          <a:lstStyle/>
          <a:p>
            <a:endParaRPr lang="en-US"/>
          </a:p>
        </p:txBody>
      </p:sp>
      <p:sp>
        <p:nvSpPr>
          <p:cNvPr id="3090" name="Rectangle 18"/>
          <p:cNvSpPr>
            <a:spLocks noGrp="1" noChangeArrowheads="1"/>
          </p:cNvSpPr>
          <p:nvPr>
            <p:ph type="ftr" sz="quarter" idx="3"/>
          </p:nvPr>
        </p:nvSpPr>
        <p:spPr>
          <a:xfrm>
            <a:off x="3048000" y="6477000"/>
            <a:ext cx="3276600" cy="247650"/>
          </a:xfrm>
          <a:prstGeom prst="rect">
            <a:avLst/>
          </a:prstGeom>
        </p:spPr>
        <p:txBody>
          <a:bodyPr/>
          <a:lstStyle>
            <a:lvl1pPr algn="l">
              <a:defRPr/>
            </a:lvl1pPr>
          </a:lstStyle>
          <a:p>
            <a:endParaRPr lang="en-US"/>
          </a:p>
        </p:txBody>
      </p:sp>
      <p:sp>
        <p:nvSpPr>
          <p:cNvPr id="3091" name="Rectangle 19"/>
          <p:cNvSpPr>
            <a:spLocks noGrp="1" noChangeArrowheads="1"/>
          </p:cNvSpPr>
          <p:nvPr>
            <p:ph type="sldNum" sz="quarter" idx="4"/>
          </p:nvPr>
        </p:nvSpPr>
        <p:spPr>
          <a:xfrm>
            <a:off x="304800" y="6477000"/>
            <a:ext cx="381000" cy="247650"/>
          </a:xfrm>
          <a:prstGeom prst="rect">
            <a:avLst/>
          </a:prstGeom>
        </p:spPr>
        <p:txBody>
          <a:bodyPr/>
          <a:lstStyle>
            <a:lvl1pPr>
              <a:defRPr/>
            </a:lvl1pPr>
          </a:lstStyle>
          <a:p>
            <a:fld id="{1D504509-6941-4605-86D8-CE05A06FC5ED}" type="slidenum">
              <a:rPr lang="en-US"/>
              <a:pPr/>
              <a:t>‹#›</a:t>
            </a:fld>
            <a:endParaRPr lang="en-US"/>
          </a:p>
        </p:txBody>
      </p:sp>
      <p:sp>
        <p:nvSpPr>
          <p:cNvPr id="3108" name="Text Box 36"/>
          <p:cNvSpPr txBox="1">
            <a:spLocks noChangeArrowheads="1"/>
          </p:cNvSpPr>
          <p:nvPr/>
        </p:nvSpPr>
        <p:spPr bwMode="gray">
          <a:xfrm>
            <a:off x="7391400" y="762000"/>
            <a:ext cx="1600200" cy="457200"/>
          </a:xfrm>
          <a:prstGeom prst="rect">
            <a:avLst/>
          </a:prstGeom>
          <a:noFill/>
          <a:ln w="9525">
            <a:noFill/>
            <a:miter lim="800000"/>
            <a:headEnd/>
            <a:tailEnd/>
          </a:ln>
          <a:effectLst/>
        </p:spPr>
        <p:txBody>
          <a:bodyPr>
            <a:spAutoFit/>
          </a:bodyPr>
          <a:lstStyle/>
          <a:p>
            <a:pPr algn="ctr"/>
            <a:r>
              <a:rPr lang="en-US" sz="2400" b="1">
                <a:solidFill>
                  <a:schemeClr val="tx2"/>
                </a:solidFill>
                <a:latin typeface="Arial Black" pitchFamily="34" charset="0"/>
              </a:rPr>
              <a:t>L/O/G/O</a:t>
            </a:r>
          </a:p>
        </p:txBody>
      </p:sp>
      <p:sp>
        <p:nvSpPr>
          <p:cNvPr id="3109" name="Freeform 37"/>
          <p:cNvSpPr>
            <a:spLocks/>
          </p:cNvSpPr>
          <p:nvPr/>
        </p:nvSpPr>
        <p:spPr bwMode="gray">
          <a:xfrm>
            <a:off x="3175" y="456247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endParaRPr lang="en-US"/>
          </a:p>
        </p:txBody>
      </p:sp>
      <p:pic>
        <p:nvPicPr>
          <p:cNvPr id="3103" name="Picture 31" descr="1"/>
          <p:cNvPicPr>
            <a:picLocks noChangeAspect="1" noChangeArrowheads="1"/>
          </p:cNvPicPr>
          <p:nvPr/>
        </p:nvPicPr>
        <p:blipFill>
          <a:blip r:embed="rId3" cstate="print"/>
          <a:srcRect b="28612"/>
          <a:stretch>
            <a:fillRect/>
          </a:stretch>
        </p:blipFill>
        <p:spPr bwMode="gray">
          <a:xfrm>
            <a:off x="4638675" y="1844675"/>
            <a:ext cx="4481513" cy="5013325"/>
          </a:xfrm>
          <a:prstGeom prst="rect">
            <a:avLst/>
          </a:prstGeom>
          <a:noFill/>
        </p:spPr>
      </p:pic>
      <p:sp>
        <p:nvSpPr>
          <p:cNvPr id="3105" name="AutoShape 33"/>
          <p:cNvSpPr>
            <a:spLocks noChangeArrowheads="1"/>
          </p:cNvSpPr>
          <p:nvPr/>
        </p:nvSpPr>
        <p:spPr bwMode="gray">
          <a:xfrm>
            <a:off x="400050" y="4495800"/>
            <a:ext cx="1042988" cy="1042988"/>
          </a:xfrm>
          <a:prstGeom prst="roundRect">
            <a:avLst>
              <a:gd name="adj" fmla="val 10079"/>
            </a:avLst>
          </a:prstGeom>
          <a:blipFill dpi="0" rotWithShape="1">
            <a:blip r:embed="rId4" cstate="print"/>
            <a:srcRect/>
            <a:stretch>
              <a:fillRect/>
            </a:stretch>
          </a:blipFill>
          <a:ln w="28575">
            <a:solidFill>
              <a:srgbClr val="FFFFFF"/>
            </a:solidFill>
            <a:round/>
            <a:headEnd/>
            <a:tailEnd/>
          </a:ln>
          <a:effectLst/>
        </p:spPr>
        <p:txBody>
          <a:bodyPr wrap="none" anchor="ctr"/>
          <a:lstStyle/>
          <a:p>
            <a:endParaRPr lang="en-US"/>
          </a:p>
        </p:txBody>
      </p:sp>
      <p:sp>
        <p:nvSpPr>
          <p:cNvPr id="3106" name="AutoShape 34"/>
          <p:cNvSpPr>
            <a:spLocks noChangeArrowheads="1"/>
          </p:cNvSpPr>
          <p:nvPr/>
        </p:nvSpPr>
        <p:spPr bwMode="gray">
          <a:xfrm>
            <a:off x="1616075" y="4495800"/>
            <a:ext cx="1042988" cy="1042988"/>
          </a:xfrm>
          <a:prstGeom prst="roundRect">
            <a:avLst>
              <a:gd name="adj" fmla="val 10079"/>
            </a:avLst>
          </a:prstGeom>
          <a:blipFill dpi="0" rotWithShape="1">
            <a:blip r:embed="rId5" cstate="print"/>
            <a:srcRect/>
            <a:stretch>
              <a:fillRect/>
            </a:stretch>
          </a:blipFill>
          <a:ln w="28575">
            <a:solidFill>
              <a:srgbClr val="FFFFFF"/>
            </a:solidFill>
            <a:round/>
            <a:headEnd/>
            <a:tailEnd/>
          </a:ln>
          <a:effectLst/>
        </p:spPr>
        <p:txBody>
          <a:bodyPr wrap="none" anchor="ctr"/>
          <a:lstStyle/>
          <a:p>
            <a:endParaRPr lang="en-US"/>
          </a:p>
        </p:txBody>
      </p:sp>
      <p:sp>
        <p:nvSpPr>
          <p:cNvPr id="3107" name="AutoShape 35"/>
          <p:cNvSpPr>
            <a:spLocks noChangeArrowheads="1"/>
          </p:cNvSpPr>
          <p:nvPr/>
        </p:nvSpPr>
        <p:spPr bwMode="gray">
          <a:xfrm>
            <a:off x="2841625" y="4495800"/>
            <a:ext cx="1042988" cy="1042988"/>
          </a:xfrm>
          <a:prstGeom prst="roundRect">
            <a:avLst>
              <a:gd name="adj" fmla="val 10079"/>
            </a:avLst>
          </a:prstGeom>
          <a:blipFill dpi="0" rotWithShape="1">
            <a:blip r:embed="rId6" cstate="print"/>
            <a:srcRect/>
            <a:stretch>
              <a:fillRect/>
            </a:stretch>
          </a:blipFill>
          <a:ln w="28575">
            <a:solidFill>
              <a:srgbClr val="FFFFFF"/>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vi-V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vi-V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10603" name="Line 11"/>
          <p:cNvSpPr>
            <a:spLocks noChangeShapeType="1"/>
          </p:cNvSpPr>
          <p:nvPr/>
        </p:nvSpPr>
        <p:spPr bwMode="auto">
          <a:xfrm>
            <a:off x="85725" y="6324600"/>
            <a:ext cx="8294688" cy="0"/>
          </a:xfrm>
          <a:prstGeom prst="line">
            <a:avLst/>
          </a:prstGeom>
          <a:noFill/>
          <a:ln w="9525">
            <a:solidFill>
              <a:srgbClr val="008000"/>
            </a:solidFill>
            <a:round/>
            <a:headEnd/>
            <a:tailEnd/>
          </a:ln>
          <a:effectLst/>
        </p:spPr>
        <p:txBody>
          <a:bodyPr/>
          <a:lstStyle/>
          <a:p>
            <a:pPr>
              <a:defRPr/>
            </a:pPr>
            <a:endParaRPr lang="vi-VN">
              <a:cs typeface="+mn-cs"/>
            </a:endParaRPr>
          </a:p>
        </p:txBody>
      </p:sp>
      <p:pic>
        <p:nvPicPr>
          <p:cNvPr id="12291" name="Picture 12" descr="FSS Logo without slogan"/>
          <p:cNvPicPr>
            <a:picLocks noChangeAspect="1" noChangeArrowheads="1"/>
          </p:cNvPicPr>
          <p:nvPr/>
        </p:nvPicPr>
        <p:blipFill>
          <a:blip r:embed="rId17" cstate="print"/>
          <a:srcRect/>
          <a:stretch>
            <a:fillRect/>
          </a:stretch>
        </p:blipFill>
        <p:spPr bwMode="auto">
          <a:xfrm>
            <a:off x="101600" y="195263"/>
            <a:ext cx="1598613" cy="554037"/>
          </a:xfrm>
          <a:prstGeom prst="rect">
            <a:avLst/>
          </a:prstGeom>
          <a:noFill/>
          <a:ln w="9525">
            <a:noFill/>
            <a:miter lim="800000"/>
            <a:headEnd/>
            <a:tailEnd/>
          </a:ln>
        </p:spPr>
      </p:pic>
      <p:sp>
        <p:nvSpPr>
          <p:cNvPr id="110605" name="Line 13"/>
          <p:cNvSpPr>
            <a:spLocks noChangeShapeType="1"/>
          </p:cNvSpPr>
          <p:nvPr/>
        </p:nvSpPr>
        <p:spPr bwMode="auto">
          <a:xfrm>
            <a:off x="123825" y="771525"/>
            <a:ext cx="8991600" cy="0"/>
          </a:xfrm>
          <a:prstGeom prst="line">
            <a:avLst/>
          </a:prstGeom>
          <a:noFill/>
          <a:ln w="9525">
            <a:solidFill>
              <a:srgbClr val="008000"/>
            </a:solidFill>
            <a:round/>
            <a:headEnd/>
            <a:tailEnd/>
          </a:ln>
          <a:effectLst/>
        </p:spPr>
        <p:txBody>
          <a:bodyPr/>
          <a:lstStyle/>
          <a:p>
            <a:pPr>
              <a:defRPr/>
            </a:pPr>
            <a:endParaRPr lang="vi-VN">
              <a:cs typeface="+mn-cs"/>
            </a:endParaRPr>
          </a:p>
        </p:txBody>
      </p:sp>
      <p:sp>
        <p:nvSpPr>
          <p:cNvPr id="110606" name="Text Box 14"/>
          <p:cNvSpPr txBox="1">
            <a:spLocks noChangeArrowheads="1"/>
          </p:cNvSpPr>
          <p:nvPr/>
        </p:nvSpPr>
        <p:spPr bwMode="auto">
          <a:xfrm>
            <a:off x="279111" y="6403109"/>
            <a:ext cx="1219200" cy="244475"/>
          </a:xfrm>
          <a:prstGeom prst="rect">
            <a:avLst/>
          </a:prstGeom>
          <a:noFill/>
          <a:ln w="9525">
            <a:noFill/>
            <a:miter lim="800000"/>
            <a:headEnd/>
            <a:tailEnd/>
          </a:ln>
          <a:effectLst/>
        </p:spPr>
        <p:txBody>
          <a:bodyPr>
            <a:spAutoFit/>
          </a:bodyPr>
          <a:lstStyle/>
          <a:p>
            <a:pPr>
              <a:spcBef>
                <a:spcPct val="50000"/>
              </a:spcBef>
              <a:defRPr/>
            </a:pPr>
            <a:r>
              <a:rPr lang="en-US" sz="1000">
                <a:solidFill>
                  <a:srgbClr val="000080"/>
                </a:solidFill>
              </a:rPr>
              <a:t>www.fssc.com.vn</a:t>
            </a:r>
          </a:p>
        </p:txBody>
      </p:sp>
      <p:sp>
        <p:nvSpPr>
          <p:cNvPr id="110607" name="Text Box 15"/>
          <p:cNvSpPr txBox="1">
            <a:spLocks noChangeArrowheads="1"/>
          </p:cNvSpPr>
          <p:nvPr/>
        </p:nvSpPr>
        <p:spPr bwMode="auto">
          <a:xfrm>
            <a:off x="6858000" y="6324600"/>
            <a:ext cx="1219200" cy="244475"/>
          </a:xfrm>
          <a:prstGeom prst="rect">
            <a:avLst/>
          </a:prstGeom>
          <a:noFill/>
          <a:ln w="9525">
            <a:noFill/>
            <a:miter lim="800000"/>
            <a:headEnd/>
            <a:tailEnd/>
          </a:ln>
          <a:effectLst/>
        </p:spPr>
        <p:txBody>
          <a:bodyPr>
            <a:spAutoFit/>
          </a:bodyPr>
          <a:lstStyle/>
          <a:p>
            <a:pPr algn="ctr">
              <a:spcBef>
                <a:spcPct val="50000"/>
              </a:spcBef>
              <a:defRPr/>
            </a:pPr>
            <a:r>
              <a:rPr lang="en-US" sz="1000">
                <a:solidFill>
                  <a:srgbClr val="000080"/>
                </a:solidFill>
              </a:rPr>
              <a:t>Page </a:t>
            </a:r>
            <a:fld id="{032663EC-ABF4-4A45-9C8C-48B0F483C096}" type="slidenum">
              <a:rPr lang="en-US" sz="1000">
                <a:solidFill>
                  <a:srgbClr val="000080"/>
                </a:solidFill>
              </a:rPr>
              <a:pPr algn="ctr">
                <a:spcBef>
                  <a:spcPct val="50000"/>
                </a:spcBef>
                <a:defRPr/>
              </a:pPr>
              <a:t>‹#›</a:t>
            </a:fld>
            <a:endParaRPr lang="en-US" sz="1000">
              <a:solidFill>
                <a:srgbClr val="000080"/>
              </a:solidFill>
            </a:endParaRPr>
          </a:p>
        </p:txBody>
      </p:sp>
      <p:grpSp>
        <p:nvGrpSpPr>
          <p:cNvPr id="12295" name="Group 17"/>
          <p:cNvGrpSpPr>
            <a:grpSpLocks/>
          </p:cNvGrpSpPr>
          <p:nvPr/>
        </p:nvGrpSpPr>
        <p:grpSpPr bwMode="auto">
          <a:xfrm>
            <a:off x="8380413" y="6035675"/>
            <a:ext cx="582612" cy="396875"/>
            <a:chOff x="720" y="336"/>
            <a:chExt cx="624" cy="432"/>
          </a:xfrm>
        </p:grpSpPr>
        <p:sp>
          <p:nvSpPr>
            <p:cNvPr id="110610" name="Rectangle 18"/>
            <p:cNvSpPr>
              <a:spLocks noChangeArrowheads="1"/>
            </p:cNvSpPr>
            <p:nvPr/>
          </p:nvSpPr>
          <p:spPr bwMode="auto">
            <a:xfrm>
              <a:off x="720" y="336"/>
              <a:ext cx="384" cy="432"/>
            </a:xfrm>
            <a:prstGeom prst="rect">
              <a:avLst/>
            </a:prstGeom>
            <a:solidFill>
              <a:srgbClr val="58911F"/>
            </a:solidFill>
            <a:ln w="9525">
              <a:noFill/>
              <a:miter lim="800000"/>
              <a:headEnd/>
              <a:tailEnd/>
            </a:ln>
            <a:effectLst/>
          </p:spPr>
          <p:txBody>
            <a:bodyPr wrap="none" anchor="ctr"/>
            <a:lstStyle/>
            <a:p>
              <a:pPr>
                <a:defRPr/>
              </a:pPr>
              <a:endParaRPr lang="vi-VN">
                <a:cs typeface="+mn-cs"/>
              </a:endParaRPr>
            </a:p>
          </p:txBody>
        </p:sp>
        <p:sp>
          <p:nvSpPr>
            <p:cNvPr id="110611" name="Rectangle 19"/>
            <p:cNvSpPr>
              <a:spLocks noChangeArrowheads="1"/>
            </p:cNvSpPr>
            <p:nvPr/>
          </p:nvSpPr>
          <p:spPr bwMode="auto">
            <a:xfrm>
              <a:off x="1057" y="336"/>
              <a:ext cx="287" cy="432"/>
            </a:xfrm>
            <a:prstGeom prst="rect">
              <a:avLst/>
            </a:prstGeom>
            <a:solidFill>
              <a:srgbClr val="58911F"/>
            </a:solidFill>
            <a:ln w="9525">
              <a:noFill/>
              <a:miter lim="800000"/>
              <a:headEnd/>
              <a:tailEnd/>
            </a:ln>
            <a:effectLst/>
          </p:spPr>
          <p:txBody>
            <a:bodyPr wrap="none" anchor="ctr"/>
            <a:lstStyle/>
            <a:p>
              <a:pPr>
                <a:defRPr/>
              </a:pPr>
              <a:endParaRPr lang="vi-VN">
                <a:cs typeface="+mn-cs"/>
              </a:endParaRPr>
            </a:p>
          </p:txBody>
        </p:sp>
      </p:grpSp>
      <p:grpSp>
        <p:nvGrpSpPr>
          <p:cNvPr id="12296" name="Group 20"/>
          <p:cNvGrpSpPr>
            <a:grpSpLocks/>
          </p:cNvGrpSpPr>
          <p:nvPr/>
        </p:nvGrpSpPr>
        <p:grpSpPr bwMode="auto">
          <a:xfrm>
            <a:off x="8482013" y="6389688"/>
            <a:ext cx="604837" cy="396875"/>
            <a:chOff x="912" y="2640"/>
            <a:chExt cx="672" cy="432"/>
          </a:xfrm>
          <a:solidFill>
            <a:srgbClr val="FFC000"/>
          </a:solidFill>
        </p:grpSpPr>
        <p:sp>
          <p:nvSpPr>
            <p:cNvPr id="110613" name="Rectangle 21"/>
            <p:cNvSpPr>
              <a:spLocks noChangeArrowheads="1"/>
            </p:cNvSpPr>
            <p:nvPr/>
          </p:nvSpPr>
          <p:spPr bwMode="auto">
            <a:xfrm>
              <a:off x="912" y="2640"/>
              <a:ext cx="385" cy="432"/>
            </a:xfrm>
            <a:prstGeom prst="rect">
              <a:avLst/>
            </a:prstGeom>
            <a:grpFill/>
            <a:ln w="9525">
              <a:noFill/>
              <a:miter lim="800000"/>
              <a:headEnd/>
              <a:tailEnd/>
            </a:ln>
            <a:effectLst/>
          </p:spPr>
          <p:txBody>
            <a:bodyPr wrap="none" anchor="ctr"/>
            <a:lstStyle/>
            <a:p>
              <a:pPr>
                <a:defRPr/>
              </a:pPr>
              <a:endParaRPr lang="vi-VN">
                <a:cs typeface="+mn-cs"/>
              </a:endParaRPr>
            </a:p>
          </p:txBody>
        </p:sp>
        <p:sp>
          <p:nvSpPr>
            <p:cNvPr id="110614" name="Rectangle 22"/>
            <p:cNvSpPr>
              <a:spLocks noChangeArrowheads="1"/>
            </p:cNvSpPr>
            <p:nvPr/>
          </p:nvSpPr>
          <p:spPr bwMode="auto">
            <a:xfrm>
              <a:off x="1249" y="2640"/>
              <a:ext cx="335" cy="432"/>
            </a:xfrm>
            <a:prstGeom prst="rect">
              <a:avLst/>
            </a:prstGeom>
            <a:grpFill/>
            <a:ln w="9525">
              <a:noFill/>
              <a:miter lim="800000"/>
              <a:headEnd/>
              <a:tailEnd/>
            </a:ln>
            <a:effectLst/>
          </p:spPr>
          <p:txBody>
            <a:bodyPr wrap="none" anchor="ctr"/>
            <a:lstStyle/>
            <a:p>
              <a:pPr>
                <a:defRPr/>
              </a:pPr>
              <a:endParaRPr lang="vi-VN">
                <a:cs typeface="+mn-cs"/>
              </a:endParaRPr>
            </a:p>
          </p:txBody>
        </p:sp>
      </p:grpSp>
      <p:sp>
        <p:nvSpPr>
          <p:cNvPr id="110615" name="Rectangle 23"/>
          <p:cNvSpPr>
            <a:spLocks noChangeArrowheads="1"/>
          </p:cNvSpPr>
          <p:nvPr/>
        </p:nvSpPr>
        <p:spPr bwMode="auto">
          <a:xfrm>
            <a:off x="8142288" y="6327775"/>
            <a:ext cx="458787" cy="354013"/>
          </a:xfrm>
          <a:prstGeom prst="rect">
            <a:avLst/>
          </a:prstGeom>
          <a:solidFill>
            <a:srgbClr val="333399"/>
          </a:solidFill>
          <a:ln w="9525">
            <a:noFill/>
            <a:miter lim="800000"/>
            <a:headEnd/>
            <a:tailEnd/>
          </a:ln>
          <a:effectLst/>
        </p:spPr>
        <p:txBody>
          <a:bodyPr wrap="none" anchor="ctr"/>
          <a:lstStyle/>
          <a:p>
            <a:pPr>
              <a:defRPr/>
            </a:pPr>
            <a:endParaRPr lang="vi-VN">
              <a:cs typeface="+mn-cs"/>
            </a:endParaRPr>
          </a:p>
        </p:txBody>
      </p:sp>
      <p:sp>
        <p:nvSpPr>
          <p:cNvPr id="14" name="Text Box 30"/>
          <p:cNvSpPr txBox="1">
            <a:spLocks noChangeArrowheads="1"/>
          </p:cNvSpPr>
          <p:nvPr/>
        </p:nvSpPr>
        <p:spPr bwMode="auto">
          <a:xfrm>
            <a:off x="2689801" y="6403109"/>
            <a:ext cx="3274579" cy="246221"/>
          </a:xfrm>
          <a:prstGeom prst="rect">
            <a:avLst/>
          </a:prstGeom>
          <a:noFill/>
          <a:ln w="9525">
            <a:noFill/>
            <a:miter lim="800000"/>
            <a:headEnd/>
            <a:tailEnd/>
          </a:ln>
          <a:effectLst/>
        </p:spPr>
        <p:txBody>
          <a:bodyPr wrap="square">
            <a:spAutoFit/>
          </a:bodyPr>
          <a:lstStyle/>
          <a:p>
            <a:pPr>
              <a:spcBef>
                <a:spcPct val="50000"/>
              </a:spcBef>
              <a:defRPr/>
            </a:pPr>
            <a:r>
              <a:rPr lang="en-US" sz="1000" b="1" smtClean="0">
                <a:solidFill>
                  <a:schemeClr val="tx2">
                    <a:lumMod val="75000"/>
                  </a:schemeClr>
                </a:solidFill>
              </a:rPr>
              <a:t>C</a:t>
            </a:r>
            <a:r>
              <a:rPr lang="en-US" sz="1000" smtClean="0">
                <a:solidFill>
                  <a:srgbClr val="000080"/>
                </a:solidFill>
              </a:rPr>
              <a:t>ommitted – </a:t>
            </a:r>
            <a:r>
              <a:rPr lang="en-US" sz="1000" b="1" kern="1200" smtClean="0">
                <a:solidFill>
                  <a:schemeClr val="tx2">
                    <a:lumMod val="75000"/>
                  </a:schemeClr>
                </a:solidFill>
                <a:latin typeface="Arial" charset="0"/>
                <a:ea typeface="+mn-ea"/>
                <a:cs typeface="Arial" charset="0"/>
              </a:rPr>
              <a:t>P</a:t>
            </a:r>
            <a:r>
              <a:rPr lang="en-US" sz="1000" smtClean="0">
                <a:solidFill>
                  <a:srgbClr val="000080"/>
                </a:solidFill>
              </a:rPr>
              <a:t>rofessional - </a:t>
            </a:r>
            <a:r>
              <a:rPr lang="en-US" sz="1000" b="1" kern="1200" smtClean="0">
                <a:solidFill>
                  <a:schemeClr val="tx2">
                    <a:lumMod val="75000"/>
                  </a:schemeClr>
                </a:solidFill>
                <a:latin typeface="Arial" charset="0"/>
                <a:ea typeface="+mn-ea"/>
                <a:cs typeface="Arial" charset="0"/>
              </a:rPr>
              <a:t>U</a:t>
            </a:r>
            <a:r>
              <a:rPr lang="en-US" sz="1000" smtClean="0">
                <a:solidFill>
                  <a:srgbClr val="000080"/>
                </a:solidFill>
              </a:rPr>
              <a:t>nderstanding</a:t>
            </a:r>
            <a:endParaRPr lang="en-US" sz="1000">
              <a:solidFill>
                <a:srgbClr val="000080"/>
              </a:solidFill>
            </a:endParaRPr>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2" r:id="rId14"/>
  </p:sldLayoutIdLst>
  <p:transition/>
  <p:txStyles>
    <p:titleStyle>
      <a:lvl1pPr algn="l" rtl="0" eaLnBrk="0" fontAlgn="base" hangingPunct="0">
        <a:lnSpc>
          <a:spcPct val="90000"/>
        </a:lnSpc>
        <a:spcBef>
          <a:spcPct val="0"/>
        </a:spcBef>
        <a:spcAft>
          <a:spcPct val="0"/>
        </a:spcAft>
        <a:defRPr sz="2600" b="1">
          <a:solidFill>
            <a:schemeClr val="tx1"/>
          </a:solidFill>
          <a:latin typeface="+mj-lt"/>
          <a:ea typeface="+mj-ea"/>
          <a:cs typeface="+mj-cs"/>
        </a:defRPr>
      </a:lvl1pPr>
      <a:lvl2pPr algn="l" rtl="0" eaLnBrk="0" fontAlgn="base" hangingPunct="0">
        <a:lnSpc>
          <a:spcPct val="90000"/>
        </a:lnSpc>
        <a:spcBef>
          <a:spcPct val="0"/>
        </a:spcBef>
        <a:spcAft>
          <a:spcPct val="0"/>
        </a:spcAft>
        <a:defRPr sz="2600" b="1">
          <a:solidFill>
            <a:schemeClr val="tx1"/>
          </a:solidFill>
          <a:latin typeface="Arial" charset="0"/>
          <a:cs typeface="Arial" charset="0"/>
        </a:defRPr>
      </a:lvl2pPr>
      <a:lvl3pPr algn="l" rtl="0" eaLnBrk="0" fontAlgn="base" hangingPunct="0">
        <a:lnSpc>
          <a:spcPct val="90000"/>
        </a:lnSpc>
        <a:spcBef>
          <a:spcPct val="0"/>
        </a:spcBef>
        <a:spcAft>
          <a:spcPct val="0"/>
        </a:spcAft>
        <a:defRPr sz="2600" b="1">
          <a:solidFill>
            <a:schemeClr val="tx1"/>
          </a:solidFill>
          <a:latin typeface="Arial" charset="0"/>
          <a:cs typeface="Arial" charset="0"/>
        </a:defRPr>
      </a:lvl3pPr>
      <a:lvl4pPr algn="l" rtl="0" eaLnBrk="0" fontAlgn="base" hangingPunct="0">
        <a:lnSpc>
          <a:spcPct val="90000"/>
        </a:lnSpc>
        <a:spcBef>
          <a:spcPct val="0"/>
        </a:spcBef>
        <a:spcAft>
          <a:spcPct val="0"/>
        </a:spcAft>
        <a:defRPr sz="2600" b="1">
          <a:solidFill>
            <a:schemeClr val="tx1"/>
          </a:solidFill>
          <a:latin typeface="Arial" charset="0"/>
          <a:cs typeface="Arial" charset="0"/>
        </a:defRPr>
      </a:lvl4pPr>
      <a:lvl5pPr algn="l" rtl="0" eaLnBrk="0" fontAlgn="base" hangingPunct="0">
        <a:lnSpc>
          <a:spcPct val="90000"/>
        </a:lnSpc>
        <a:spcBef>
          <a:spcPct val="0"/>
        </a:spcBef>
        <a:spcAft>
          <a:spcPct val="0"/>
        </a:spcAft>
        <a:defRPr sz="2600" b="1">
          <a:solidFill>
            <a:schemeClr val="tx1"/>
          </a:solidFill>
          <a:latin typeface="Arial" charset="0"/>
          <a:cs typeface="Arial" charset="0"/>
        </a:defRPr>
      </a:lvl5pPr>
      <a:lvl6pPr marL="457200" algn="l" rtl="0" fontAlgn="base">
        <a:lnSpc>
          <a:spcPct val="90000"/>
        </a:lnSpc>
        <a:spcBef>
          <a:spcPct val="0"/>
        </a:spcBef>
        <a:spcAft>
          <a:spcPct val="0"/>
        </a:spcAft>
        <a:defRPr sz="2600" b="1">
          <a:solidFill>
            <a:schemeClr val="tx1"/>
          </a:solidFill>
          <a:latin typeface="Arial" charset="0"/>
          <a:cs typeface="Arial" charset="0"/>
        </a:defRPr>
      </a:lvl6pPr>
      <a:lvl7pPr marL="914400" algn="l" rtl="0" fontAlgn="base">
        <a:lnSpc>
          <a:spcPct val="90000"/>
        </a:lnSpc>
        <a:spcBef>
          <a:spcPct val="0"/>
        </a:spcBef>
        <a:spcAft>
          <a:spcPct val="0"/>
        </a:spcAft>
        <a:defRPr sz="2600" b="1">
          <a:solidFill>
            <a:schemeClr val="tx1"/>
          </a:solidFill>
          <a:latin typeface="Arial" charset="0"/>
          <a:cs typeface="Arial" charset="0"/>
        </a:defRPr>
      </a:lvl7pPr>
      <a:lvl8pPr marL="1371600" algn="l" rtl="0" fontAlgn="base">
        <a:lnSpc>
          <a:spcPct val="90000"/>
        </a:lnSpc>
        <a:spcBef>
          <a:spcPct val="0"/>
        </a:spcBef>
        <a:spcAft>
          <a:spcPct val="0"/>
        </a:spcAft>
        <a:defRPr sz="2600" b="1">
          <a:solidFill>
            <a:schemeClr val="tx1"/>
          </a:solidFill>
          <a:latin typeface="Arial" charset="0"/>
          <a:cs typeface="Arial" charset="0"/>
        </a:defRPr>
      </a:lvl8pPr>
      <a:lvl9pPr marL="1828800" algn="l" rtl="0" fontAlgn="base">
        <a:lnSpc>
          <a:spcPct val="90000"/>
        </a:lnSpc>
        <a:spcBef>
          <a:spcPct val="0"/>
        </a:spcBef>
        <a:spcAft>
          <a:spcPct val="0"/>
        </a:spcAft>
        <a:defRPr sz="2600" b="1">
          <a:solidFill>
            <a:schemeClr val="tx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mn-lt"/>
          <a:ea typeface="+mn-ea"/>
          <a:cs typeface="+mn-cs"/>
        </a:defRPr>
      </a:lvl1pPr>
      <a:lvl2pPr marL="444500" indent="-261938" algn="l" rtl="0" eaLnBrk="0" fontAlgn="base" hangingPunct="0">
        <a:spcBef>
          <a:spcPct val="0"/>
        </a:spcBef>
        <a:spcAft>
          <a:spcPct val="40000"/>
        </a:spcAft>
        <a:buChar char="–"/>
        <a:defRPr sz="2800">
          <a:solidFill>
            <a:schemeClr val="tx1"/>
          </a:solidFill>
          <a:latin typeface="+mn-lt"/>
          <a:cs typeface="+mn-cs"/>
        </a:defRPr>
      </a:lvl2pPr>
      <a:lvl3pPr marL="720725" indent="-274638" algn="l" rtl="0" eaLnBrk="0" fontAlgn="base" hangingPunct="0">
        <a:spcBef>
          <a:spcPct val="0"/>
        </a:spcBef>
        <a:spcAft>
          <a:spcPct val="40000"/>
        </a:spcAft>
        <a:buChar char="•"/>
        <a:defRPr sz="2400">
          <a:solidFill>
            <a:schemeClr val="tx1"/>
          </a:solidFill>
          <a:latin typeface="+mn-lt"/>
          <a:cs typeface="+mn-cs"/>
        </a:defRPr>
      </a:lvl3pPr>
      <a:lvl4pPr marL="987425" indent="-265113" algn="l" rtl="0" eaLnBrk="0" fontAlgn="base" hangingPunct="0">
        <a:spcBef>
          <a:spcPct val="0"/>
        </a:spcBef>
        <a:spcAft>
          <a:spcPct val="40000"/>
        </a:spcAft>
        <a:buChar char="–"/>
        <a:defRPr sz="2000">
          <a:solidFill>
            <a:schemeClr val="tx1"/>
          </a:solidFill>
          <a:latin typeface="+mn-lt"/>
          <a:cs typeface="+mn-cs"/>
        </a:defRPr>
      </a:lvl4pPr>
      <a:lvl5pPr marL="1254125" indent="-265113" algn="l" rtl="0" eaLnBrk="0" fontAlgn="base" hangingPunct="0">
        <a:spcBef>
          <a:spcPct val="0"/>
        </a:spcBef>
        <a:spcAft>
          <a:spcPct val="40000"/>
        </a:spcAft>
        <a:buChar char="»"/>
        <a:defRPr sz="2000">
          <a:solidFill>
            <a:schemeClr val="tx1"/>
          </a:solidFill>
          <a:latin typeface="+mn-lt"/>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package" Target="../embeddings/Microsoft_Visio_Drawing2.vsdx"/></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4"/>
          <p:cNvSpPr txBox="1">
            <a:spLocks noChangeArrowheads="1"/>
          </p:cNvSpPr>
          <p:nvPr/>
        </p:nvSpPr>
        <p:spPr bwMode="auto">
          <a:xfrm>
            <a:off x="1435807" y="2078617"/>
            <a:ext cx="8739052" cy="830997"/>
          </a:xfrm>
          <a:prstGeom prst="rect">
            <a:avLst/>
          </a:prstGeom>
          <a:noFill/>
          <a:ln w="9525">
            <a:noFill/>
            <a:miter lim="800000"/>
            <a:headEnd/>
            <a:tailEnd/>
          </a:ln>
        </p:spPr>
        <p:txBody>
          <a:bodyPr wrap="square">
            <a:spAutoFit/>
          </a:bodyPr>
          <a:lstStyle/>
          <a:p>
            <a:r>
              <a:rPr lang="en-US" sz="2400" b="1" dirty="0">
                <a:solidFill>
                  <a:srgbClr val="000099"/>
                </a:solidFill>
              </a:rPr>
              <a:t>KẾT NỐI GIỮA HỆ THỐNG FLEX</a:t>
            </a:r>
            <a:endParaRPr lang="en-US" sz="2400" dirty="0">
              <a:solidFill>
                <a:srgbClr val="000099"/>
              </a:solidFill>
            </a:endParaRPr>
          </a:p>
          <a:p>
            <a:r>
              <a:rPr lang="en-US" sz="2400" b="1" dirty="0">
                <a:solidFill>
                  <a:srgbClr val="000099"/>
                </a:solidFill>
              </a:rPr>
              <a:t>VỚI CỔNG GIAO TIẾP TRỰC TUYẾN CỦA VSD</a:t>
            </a:r>
            <a:endParaRPr lang="en-US" sz="2400" dirty="0">
              <a:solidFill>
                <a:srgbClr val="000099"/>
              </a:solidFill>
            </a:endParaRPr>
          </a:p>
        </p:txBody>
      </p:sp>
      <p:sp>
        <p:nvSpPr>
          <p:cNvPr id="14340" name="Rectangle 36"/>
          <p:cNvSpPr>
            <a:spLocks noChangeArrowheads="1"/>
          </p:cNvSpPr>
          <p:nvPr/>
        </p:nvSpPr>
        <p:spPr bwMode="auto">
          <a:xfrm>
            <a:off x="7434989" y="3145836"/>
            <a:ext cx="808532" cy="340735"/>
          </a:xfrm>
          <a:prstGeom prst="rect">
            <a:avLst/>
          </a:prstGeom>
          <a:noFill/>
          <a:ln w="9525">
            <a:noFill/>
            <a:miter lim="800000"/>
            <a:headEnd/>
            <a:tailEnd/>
          </a:ln>
        </p:spPr>
        <p:txBody>
          <a:bodyPr wrap="none" lIns="90000" tIns="46800" rIns="90000" bIns="46800">
            <a:spAutoFit/>
          </a:bodyPr>
          <a:lstStyle/>
          <a:p>
            <a:pPr>
              <a:spcAft>
                <a:spcPct val="40000"/>
              </a:spcAft>
              <a:buFont typeface="Wingdings" pitchFamily="2" charset="2"/>
              <a:buNone/>
            </a:pPr>
            <a:r>
              <a:rPr lang="en-US" sz="1600" dirty="0" smtClean="0">
                <a:solidFill>
                  <a:srgbClr val="000099"/>
                </a:solidFill>
              </a:rPr>
              <a:t>8/2017</a:t>
            </a:r>
            <a:endParaRPr lang="de-DE" sz="1600" dirty="0">
              <a:solidFill>
                <a:srgbClr val="000099"/>
              </a:solidFill>
            </a:endParaRPr>
          </a:p>
        </p:txBody>
      </p:sp>
      <p:sp>
        <p:nvSpPr>
          <p:cNvPr id="5" name="Rectangle 30"/>
          <p:cNvSpPr>
            <a:spLocks noChangeArrowheads="1"/>
          </p:cNvSpPr>
          <p:nvPr/>
        </p:nvSpPr>
        <p:spPr bwMode="auto">
          <a:xfrm>
            <a:off x="2151742" y="301262"/>
            <a:ext cx="6822441" cy="433068"/>
          </a:xfrm>
          <a:prstGeom prst="rect">
            <a:avLst/>
          </a:prstGeom>
          <a:noFill/>
          <a:ln w="9525">
            <a:noFill/>
            <a:miter lim="800000"/>
            <a:headEnd/>
            <a:tailEnd/>
          </a:ln>
        </p:spPr>
        <p:txBody>
          <a:bodyPr wrap="square" lIns="90000" tIns="46800" rIns="90000" bIns="46800">
            <a:spAutoFit/>
          </a:bodyPr>
          <a:lstStyle/>
          <a:p>
            <a:pPr algn="ctr"/>
            <a:r>
              <a:rPr lang="en-US" sz="2200" b="1" dirty="0" smtClean="0">
                <a:solidFill>
                  <a:srgbClr val="58911F"/>
                </a:solidFill>
              </a:rPr>
              <a:t>CÔNG TY CP GIẢI PHÁP PHẦN MỀM TÀI CHÍNH</a:t>
            </a:r>
            <a:endParaRPr lang="en-US" sz="2200" b="1" dirty="0">
              <a:solidFill>
                <a:srgbClr val="58911F"/>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015473" y="285655"/>
            <a:ext cx="7219507" cy="398024"/>
          </a:xfrm>
          <a:prstGeom prst="rect">
            <a:avLst/>
          </a:prstGeom>
          <a:noFill/>
          <a:ln w="9525">
            <a:noFill/>
            <a:miter lim="800000"/>
            <a:headEnd/>
            <a:tailEnd/>
          </a:ln>
        </p:spPr>
        <p:txBody>
          <a:bodyPr wrap="square" lIns="90000" tIns="46800" rIns="90000" bIns="46800">
            <a:spAutoFit/>
          </a:bodyPr>
          <a:lstStyle/>
          <a:p>
            <a:pPr algn="ctr"/>
            <a:r>
              <a:rPr lang="en-US" sz="2200" b="1" dirty="0" smtClean="0">
                <a:solidFill>
                  <a:srgbClr val="58911F"/>
                </a:solidFill>
              </a:rPr>
              <a:t>CÁC NGHIỆP VỤ ÁP DỤNG</a:t>
            </a:r>
            <a:endParaRPr lang="en-US" sz="2200" b="1" dirty="0">
              <a:solidFill>
                <a:srgbClr val="58911F"/>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25003716"/>
              </p:ext>
            </p:extLst>
          </p:nvPr>
        </p:nvGraphicFramePr>
        <p:xfrm>
          <a:off x="457200" y="941696"/>
          <a:ext cx="8229600" cy="4913195"/>
        </p:xfrm>
        <a:graphic>
          <a:graphicData uri="http://schemas.openxmlformats.org/drawingml/2006/table">
            <a:tbl>
              <a:tblPr/>
              <a:tblGrid>
                <a:gridCol w="506361"/>
                <a:gridCol w="2420899"/>
                <a:gridCol w="5302340"/>
              </a:tblGrid>
              <a:tr h="816435">
                <a:tc>
                  <a:txBody>
                    <a:bodyPr/>
                    <a:lstStyle/>
                    <a:p>
                      <a:pPr indent="-71755" algn="ctr">
                        <a:lnSpc>
                          <a:spcPct val="115000"/>
                        </a:lnSpc>
                        <a:spcAft>
                          <a:spcPts val="600"/>
                        </a:spcAft>
                      </a:pPr>
                      <a:r>
                        <a:rPr lang="en-US" sz="1600" b="1" kern="1200" dirty="0">
                          <a:solidFill>
                            <a:srgbClr val="002060"/>
                          </a:solidFill>
                          <a:latin typeface="+mj-lt"/>
                          <a:ea typeface="Calibri"/>
                          <a:cs typeface="Times New Roman"/>
                        </a:rPr>
                        <a:t>STT</a:t>
                      </a:r>
                      <a:endParaRPr lang="en-US" sz="1600" dirty="0">
                        <a:solidFill>
                          <a:srgbClr val="002060"/>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ctr">
                        <a:lnSpc>
                          <a:spcPct val="115000"/>
                        </a:lnSpc>
                        <a:spcAft>
                          <a:spcPts val="600"/>
                        </a:spcAft>
                      </a:pPr>
                      <a:r>
                        <a:rPr lang="vi-VN" sz="1600" b="1" kern="1200" dirty="0">
                          <a:solidFill>
                            <a:srgbClr val="002060"/>
                          </a:solidFill>
                          <a:latin typeface="+mj-lt"/>
                          <a:ea typeface="Calibri"/>
                          <a:cs typeface="Times New Roman"/>
                        </a:rPr>
                        <a:t>Nghiệp vụ</a:t>
                      </a:r>
                      <a:endParaRPr lang="en-US" sz="1600" dirty="0">
                        <a:solidFill>
                          <a:srgbClr val="002060"/>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ctr">
                        <a:lnSpc>
                          <a:spcPct val="115000"/>
                        </a:lnSpc>
                        <a:spcAft>
                          <a:spcPts val="600"/>
                        </a:spcAft>
                      </a:pPr>
                      <a:r>
                        <a:rPr lang="vi-VN" sz="1600" b="1" kern="1200">
                          <a:solidFill>
                            <a:srgbClr val="002060"/>
                          </a:solidFill>
                          <a:latin typeface="+mj-lt"/>
                          <a:ea typeface="Calibri"/>
                          <a:cs typeface="Times New Roman"/>
                        </a:rPr>
                        <a:t>Điện nghiệp vụ áp dụng</a:t>
                      </a:r>
                      <a:endParaRPr lang="en-US" sz="1600">
                        <a:solidFill>
                          <a:srgbClr val="002060"/>
                        </a:solidFill>
                        <a:latin typeface="+mj-lt"/>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6435">
                <a:tc>
                  <a:txBody>
                    <a:bodyPr/>
                    <a:lstStyle/>
                    <a:p>
                      <a:pPr indent="-71755" algn="just">
                        <a:lnSpc>
                          <a:spcPct val="115000"/>
                        </a:lnSpc>
                        <a:spcAft>
                          <a:spcPts val="1000"/>
                        </a:spcAft>
                      </a:pPr>
                      <a:r>
                        <a:rPr lang="en-US" sz="1600" b="1">
                          <a:solidFill>
                            <a:srgbClr val="002060"/>
                          </a:solidFill>
                          <a:latin typeface="+mj-lt"/>
                          <a:ea typeface="Calibri"/>
                          <a:cs typeface="Times New Roman"/>
                        </a:rPr>
                        <a:t>3</a:t>
                      </a:r>
                      <a:endParaRPr lang="en-US" sz="1600">
                        <a:solidFill>
                          <a:srgbClr val="002060"/>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just">
                        <a:lnSpc>
                          <a:spcPct val="115000"/>
                        </a:lnSpc>
                        <a:spcAft>
                          <a:spcPts val="1000"/>
                        </a:spcAft>
                      </a:pPr>
                      <a:r>
                        <a:rPr lang="vi-VN" sz="1600" b="1" dirty="0">
                          <a:solidFill>
                            <a:srgbClr val="002060"/>
                          </a:solidFill>
                          <a:latin typeface="+mj-lt"/>
                          <a:ea typeface="Calibri"/>
                          <a:cs typeface="Times New Roman"/>
                        </a:rPr>
                        <a:t>Hoạt động</a:t>
                      </a:r>
                      <a:r>
                        <a:rPr lang="en-US" sz="1600" b="1" dirty="0">
                          <a:solidFill>
                            <a:srgbClr val="002060"/>
                          </a:solidFill>
                          <a:latin typeface="+mj-lt"/>
                          <a:ea typeface="Calibri"/>
                          <a:cs typeface="Times New Roman"/>
                        </a:rPr>
                        <a:t> </a:t>
                      </a:r>
                      <a:r>
                        <a:rPr lang="en-US" sz="1600" b="1" dirty="0" err="1">
                          <a:solidFill>
                            <a:srgbClr val="002060"/>
                          </a:solidFill>
                          <a:latin typeface="+mj-lt"/>
                          <a:ea typeface="Calibri"/>
                          <a:cs typeface="Times New Roman"/>
                        </a:rPr>
                        <a:t>Thanh</a:t>
                      </a:r>
                      <a:r>
                        <a:rPr lang="en-US" sz="1600" b="1" dirty="0">
                          <a:solidFill>
                            <a:srgbClr val="002060"/>
                          </a:solidFill>
                          <a:latin typeface="+mj-lt"/>
                          <a:ea typeface="Calibri"/>
                          <a:cs typeface="Times New Roman"/>
                        </a:rPr>
                        <a:t> </a:t>
                      </a:r>
                      <a:r>
                        <a:rPr lang="en-US" sz="1600" b="1" dirty="0" err="1">
                          <a:solidFill>
                            <a:srgbClr val="002060"/>
                          </a:solidFill>
                          <a:latin typeface="+mj-lt"/>
                          <a:ea typeface="Calibri"/>
                          <a:cs typeface="Times New Roman"/>
                        </a:rPr>
                        <a:t>toán</a:t>
                      </a:r>
                      <a:r>
                        <a:rPr lang="en-US" sz="1600" b="1" dirty="0">
                          <a:solidFill>
                            <a:srgbClr val="002060"/>
                          </a:solidFill>
                          <a:latin typeface="+mj-lt"/>
                          <a:ea typeface="Calibri"/>
                          <a:cs typeface="Times New Roman"/>
                        </a:rPr>
                        <a:t> </a:t>
                      </a:r>
                      <a:r>
                        <a:rPr lang="en-US" sz="1600" b="1" dirty="0" err="1">
                          <a:solidFill>
                            <a:srgbClr val="002060"/>
                          </a:solidFill>
                          <a:latin typeface="+mj-lt"/>
                          <a:ea typeface="Calibri"/>
                          <a:cs typeface="Times New Roman"/>
                        </a:rPr>
                        <a:t>bù</a:t>
                      </a:r>
                      <a:r>
                        <a:rPr lang="en-US" sz="1600" b="1" dirty="0">
                          <a:solidFill>
                            <a:srgbClr val="002060"/>
                          </a:solidFill>
                          <a:latin typeface="+mj-lt"/>
                          <a:ea typeface="Calibri"/>
                          <a:cs typeface="Times New Roman"/>
                        </a:rPr>
                        <a:t> </a:t>
                      </a:r>
                      <a:r>
                        <a:rPr lang="en-US" sz="1600" b="1" dirty="0" err="1">
                          <a:solidFill>
                            <a:srgbClr val="002060"/>
                          </a:solidFill>
                          <a:latin typeface="+mj-lt"/>
                          <a:ea typeface="Calibri"/>
                          <a:cs typeface="Times New Roman"/>
                        </a:rPr>
                        <a:t>trừ</a:t>
                      </a:r>
                      <a:r>
                        <a:rPr lang="vi-VN" sz="1600" b="1" dirty="0">
                          <a:solidFill>
                            <a:srgbClr val="002060"/>
                          </a:solidFill>
                          <a:latin typeface="+mj-lt"/>
                          <a:ea typeface="Calibri"/>
                          <a:cs typeface="Times New Roman"/>
                        </a:rPr>
                        <a:t>:</a:t>
                      </a:r>
                      <a:endParaRPr lang="en-US" sz="1600" dirty="0">
                        <a:solidFill>
                          <a:srgbClr val="002060"/>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indent="-71755" algn="just">
                        <a:lnSpc>
                          <a:spcPct val="115000"/>
                        </a:lnSpc>
                        <a:spcAft>
                          <a:spcPts val="1000"/>
                        </a:spcAft>
                      </a:pPr>
                      <a:endParaRPr lang="en-US" sz="1600">
                        <a:solidFill>
                          <a:srgbClr val="002060"/>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0244">
                <a:tc>
                  <a:txBody>
                    <a:bodyPr/>
                    <a:lstStyle/>
                    <a:p>
                      <a:pPr indent="-71755" algn="just">
                        <a:lnSpc>
                          <a:spcPct val="115000"/>
                        </a:lnSpc>
                        <a:spcAft>
                          <a:spcPts val="1000"/>
                        </a:spcAft>
                      </a:pPr>
                      <a:r>
                        <a:rPr lang="en-US" sz="1600">
                          <a:solidFill>
                            <a:schemeClr val="tx1"/>
                          </a:solidFill>
                          <a:latin typeface="+mj-lt"/>
                          <a:ea typeface="Calibri"/>
                          <a:cs typeface="Times New Roman"/>
                        </a:rPr>
                        <a:t>3.1</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just">
                        <a:lnSpc>
                          <a:spcPct val="115000"/>
                        </a:lnSpc>
                        <a:spcAft>
                          <a:spcPts val="1000"/>
                        </a:spcAft>
                      </a:pPr>
                      <a:r>
                        <a:rPr lang="en-US" sz="1600">
                          <a:solidFill>
                            <a:schemeClr val="tx1"/>
                          </a:solidFill>
                          <a:latin typeface="+mj-lt"/>
                          <a:ea typeface="Calibri"/>
                          <a:cs typeface="Times New Roman"/>
                        </a:rPr>
                        <a:t>Xác nhận / hủy xác nhận kết quả giao dịch</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20000"/>
                        </a:lnSpc>
                        <a:spcAft>
                          <a:spcPts val="0"/>
                        </a:spcAft>
                        <a:buFont typeface="Times New Roman"/>
                        <a:buChar char="-"/>
                      </a:pPr>
                      <a:r>
                        <a:rPr lang="en-US" sz="1600" i="1" dirty="0" err="1">
                          <a:solidFill>
                            <a:schemeClr val="tx1"/>
                          </a:solidFill>
                          <a:latin typeface="+mj-lt"/>
                          <a:ea typeface="Calibri"/>
                          <a:cs typeface="Times New Roman"/>
                        </a:rPr>
                        <a:t>FileAct</a:t>
                      </a:r>
                      <a:r>
                        <a:rPr lang="en-US" sz="1600" i="1" dirty="0">
                          <a:solidFill>
                            <a:schemeClr val="tx1"/>
                          </a:solidFill>
                          <a:latin typeface="+mj-lt"/>
                          <a:ea typeface="Calibri"/>
                          <a:cs typeface="Times New Roman"/>
                        </a:rPr>
                        <a:t> - Thông </a:t>
                      </a:r>
                      <a:r>
                        <a:rPr lang="en-US" sz="1600" i="1" dirty="0" err="1">
                          <a:solidFill>
                            <a:schemeClr val="tx1"/>
                          </a:solidFill>
                          <a:latin typeface="+mj-lt"/>
                          <a:ea typeface="Calibri"/>
                          <a:cs typeface="Times New Roman"/>
                        </a:rPr>
                        <a:t>báo</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kết</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quả</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giao</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dịch</a:t>
                      </a:r>
                      <a:r>
                        <a:rPr lang="en-US" sz="1600" i="1" dirty="0">
                          <a:solidFill>
                            <a:schemeClr val="tx1"/>
                          </a:solidFill>
                          <a:latin typeface="+mj-lt"/>
                          <a:ea typeface="Calibri"/>
                          <a:cs typeface="Times New Roman"/>
                        </a:rPr>
                        <a:t>.</a:t>
                      </a:r>
                      <a:endParaRPr lang="en-US" sz="1600" dirty="0">
                        <a:solidFill>
                          <a:schemeClr val="tx1"/>
                        </a:solidFill>
                        <a:latin typeface="+mj-lt"/>
                        <a:ea typeface="Calibri"/>
                        <a:cs typeface="Times New Roman"/>
                      </a:endParaRPr>
                    </a:p>
                    <a:p>
                      <a:pPr marL="342900" lvl="0" indent="-342900" algn="just">
                        <a:lnSpc>
                          <a:spcPct val="120000"/>
                        </a:lnSpc>
                        <a:spcAft>
                          <a:spcPts val="0"/>
                        </a:spcAft>
                        <a:buFont typeface="Times New Roman"/>
                        <a:buChar char="-"/>
                      </a:pPr>
                      <a:r>
                        <a:rPr lang="en-US" sz="1600" i="1" dirty="0">
                          <a:solidFill>
                            <a:schemeClr val="tx1"/>
                          </a:solidFill>
                          <a:latin typeface="+mj-lt"/>
                          <a:ea typeface="Calibri"/>
                          <a:cs typeface="Times New Roman"/>
                        </a:rPr>
                        <a:t>MT598 - </a:t>
                      </a:r>
                      <a:r>
                        <a:rPr lang="en-US" sz="1600" i="1" dirty="0" err="1">
                          <a:solidFill>
                            <a:schemeClr val="tx1"/>
                          </a:solidFill>
                          <a:latin typeface="+mj-lt"/>
                          <a:ea typeface="Calibri"/>
                          <a:cs typeface="Times New Roman"/>
                        </a:rPr>
                        <a:t>Xác</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nhận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kết</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quả</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giao</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dịch</a:t>
                      </a:r>
                      <a:r>
                        <a:rPr lang="en-US" sz="1600" i="1" dirty="0">
                          <a:solidFill>
                            <a:schemeClr val="tx1"/>
                          </a:solidFill>
                          <a:latin typeface="+mj-lt"/>
                          <a:ea typeface="Calibri"/>
                          <a:cs typeface="Times New Roman"/>
                        </a:rPr>
                        <a:t>.</a:t>
                      </a:r>
                      <a:endParaRPr lang="en-US" sz="1600" dirty="0">
                        <a:solidFill>
                          <a:schemeClr val="tx1"/>
                        </a:solidFill>
                        <a:latin typeface="+mj-lt"/>
                        <a:ea typeface="Calibri"/>
                        <a:cs typeface="Times New Roman"/>
                      </a:endParaRPr>
                    </a:p>
                    <a:p>
                      <a:pPr marL="342900" lvl="0" indent="-342900" algn="just">
                        <a:lnSpc>
                          <a:spcPct val="120000"/>
                        </a:lnSpc>
                        <a:spcAft>
                          <a:spcPts val="0"/>
                        </a:spcAft>
                        <a:buFont typeface="Times New Roman"/>
                        <a:buChar char="-"/>
                      </a:pPr>
                      <a:r>
                        <a:rPr lang="en-US" sz="1600" i="1" dirty="0">
                          <a:solidFill>
                            <a:schemeClr val="tx1"/>
                          </a:solidFill>
                          <a:latin typeface="+mj-lt"/>
                          <a:ea typeface="Calibri"/>
                          <a:cs typeface="Times New Roman"/>
                        </a:rPr>
                        <a:t>MT 598 - </a:t>
                      </a:r>
                      <a:r>
                        <a:rPr lang="en-US" sz="1600" i="1" dirty="0" err="1">
                          <a:solidFill>
                            <a:schemeClr val="tx1"/>
                          </a:solidFill>
                          <a:latin typeface="+mj-lt"/>
                          <a:ea typeface="Calibri"/>
                          <a:cs typeface="Times New Roman"/>
                        </a:rPr>
                        <a:t>Hủy</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xác</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nhận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kết</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quả</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giao</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dịch</a:t>
                      </a:r>
                      <a:r>
                        <a:rPr lang="en-US" sz="1600" i="1" dirty="0">
                          <a:solidFill>
                            <a:schemeClr val="tx1"/>
                          </a:solidFill>
                          <a:latin typeface="+mj-lt"/>
                          <a:ea typeface="Calibri"/>
                          <a:cs typeface="Times New Roman"/>
                        </a:rPr>
                        <a:t>.</a:t>
                      </a:r>
                      <a:endParaRPr lang="en-US" sz="1600" dirty="0">
                        <a:solidFill>
                          <a:schemeClr val="tx1"/>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0081">
                <a:tc>
                  <a:txBody>
                    <a:bodyPr/>
                    <a:lstStyle/>
                    <a:p>
                      <a:pPr indent="-71755" algn="just">
                        <a:lnSpc>
                          <a:spcPct val="115000"/>
                        </a:lnSpc>
                        <a:spcAft>
                          <a:spcPts val="1000"/>
                        </a:spcAft>
                      </a:pPr>
                      <a:r>
                        <a:rPr lang="en-US" sz="1600">
                          <a:solidFill>
                            <a:schemeClr val="tx1"/>
                          </a:solidFill>
                          <a:latin typeface="+mj-lt"/>
                          <a:ea typeface="Calibri"/>
                          <a:cs typeface="Times New Roman"/>
                        </a:rPr>
                        <a:t>3.2</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just">
                        <a:lnSpc>
                          <a:spcPct val="115000"/>
                        </a:lnSpc>
                        <a:spcAft>
                          <a:spcPts val="1000"/>
                        </a:spcAft>
                      </a:pPr>
                      <a:r>
                        <a:rPr lang="en-US" sz="1600">
                          <a:solidFill>
                            <a:schemeClr val="tx1"/>
                          </a:solidFill>
                          <a:latin typeface="+mj-lt"/>
                          <a:ea typeface="Calibri"/>
                          <a:cs typeface="Times New Roman"/>
                        </a:rPr>
                        <a:t>Thông báo kết quả thanh toán bù trừ</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20000"/>
                        </a:lnSpc>
                        <a:spcAft>
                          <a:spcPts val="0"/>
                        </a:spcAft>
                        <a:buFont typeface="Times New Roman"/>
                        <a:buChar char="-"/>
                      </a:pPr>
                      <a:r>
                        <a:rPr lang="en-US" sz="1600" i="1" dirty="0" err="1">
                          <a:solidFill>
                            <a:schemeClr val="tx1"/>
                          </a:solidFill>
                          <a:latin typeface="+mj-lt"/>
                          <a:ea typeface="Calibri"/>
                          <a:cs typeface="Times New Roman"/>
                        </a:rPr>
                        <a:t>FileAct</a:t>
                      </a:r>
                      <a:r>
                        <a:rPr lang="en-US" sz="1600" i="1" dirty="0">
                          <a:solidFill>
                            <a:schemeClr val="tx1"/>
                          </a:solidFill>
                          <a:latin typeface="+mj-lt"/>
                          <a:ea typeface="Calibri"/>
                          <a:cs typeface="Times New Roman"/>
                        </a:rPr>
                        <a:t> - Thông </a:t>
                      </a:r>
                      <a:r>
                        <a:rPr lang="en-US" sz="1600" i="1" dirty="0" err="1">
                          <a:solidFill>
                            <a:schemeClr val="tx1"/>
                          </a:solidFill>
                          <a:latin typeface="+mj-lt"/>
                          <a:ea typeface="Calibri"/>
                          <a:cs typeface="Times New Roman"/>
                        </a:rPr>
                        <a:t>báo</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kết</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quả</a:t>
                      </a:r>
                      <a:r>
                        <a:rPr lang="en-US" sz="1600" i="1" dirty="0">
                          <a:solidFill>
                            <a:schemeClr val="tx1"/>
                          </a:solidFill>
                          <a:latin typeface="+mj-lt"/>
                          <a:ea typeface="Calibri"/>
                          <a:cs typeface="Times New Roman"/>
                        </a:rPr>
                        <a:t> thanh </a:t>
                      </a:r>
                      <a:r>
                        <a:rPr lang="en-US" sz="1600" i="1" dirty="0" err="1">
                          <a:solidFill>
                            <a:schemeClr val="tx1"/>
                          </a:solidFill>
                          <a:latin typeface="+mj-lt"/>
                          <a:ea typeface="Calibri"/>
                          <a:cs typeface="Times New Roman"/>
                        </a:rPr>
                        <a:t>toán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bù</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trừ</a:t>
                      </a:r>
                      <a:r>
                        <a:rPr lang="en-US" sz="1600" i="1" dirty="0">
                          <a:solidFill>
                            <a:schemeClr val="tx1"/>
                          </a:solidFill>
                          <a:latin typeface="+mj-lt"/>
                          <a:ea typeface="Calibri"/>
                          <a:cs typeface="Times New Roman"/>
                        </a:rPr>
                        <a:t>.</a:t>
                      </a:r>
                      <a:endParaRPr lang="en-US" sz="1600" dirty="0">
                        <a:solidFill>
                          <a:schemeClr val="tx1"/>
                        </a:solidFill>
                        <a:latin typeface="+mj-lt"/>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773101" y="296671"/>
            <a:ext cx="7219507" cy="398024"/>
          </a:xfrm>
          <a:prstGeom prst="rect">
            <a:avLst/>
          </a:prstGeom>
          <a:noFill/>
          <a:ln w="9525">
            <a:noFill/>
            <a:miter lim="800000"/>
            <a:headEnd/>
            <a:tailEnd/>
          </a:ln>
        </p:spPr>
        <p:txBody>
          <a:bodyPr wrap="square" lIns="90000" tIns="46800" rIns="90000" bIns="46800">
            <a:spAutoFit/>
          </a:bodyPr>
          <a:lstStyle/>
          <a:p>
            <a:pPr algn="ctr"/>
            <a:r>
              <a:rPr lang="en-US" sz="2200" b="1" dirty="0" smtClean="0">
                <a:solidFill>
                  <a:srgbClr val="58911F"/>
                </a:solidFill>
              </a:rPr>
              <a:t>CÁC NGHIỆP VỤ ÁP DỤNG</a:t>
            </a:r>
            <a:endParaRPr lang="en-US" sz="2200" b="1" dirty="0">
              <a:solidFill>
                <a:srgbClr val="58911F"/>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79905262"/>
              </p:ext>
            </p:extLst>
          </p:nvPr>
        </p:nvGraphicFramePr>
        <p:xfrm>
          <a:off x="457200" y="941696"/>
          <a:ext cx="8229600" cy="5117908"/>
        </p:xfrm>
        <a:graphic>
          <a:graphicData uri="http://schemas.openxmlformats.org/drawingml/2006/table">
            <a:tbl>
              <a:tblPr/>
              <a:tblGrid>
                <a:gridCol w="526026"/>
                <a:gridCol w="2401234"/>
                <a:gridCol w="5302340"/>
              </a:tblGrid>
              <a:tr h="693377">
                <a:tc>
                  <a:txBody>
                    <a:bodyPr/>
                    <a:lstStyle/>
                    <a:p>
                      <a:pPr indent="-71755" algn="ctr">
                        <a:lnSpc>
                          <a:spcPct val="115000"/>
                        </a:lnSpc>
                        <a:spcAft>
                          <a:spcPts val="600"/>
                        </a:spcAft>
                      </a:pPr>
                      <a:r>
                        <a:rPr lang="en-US" sz="1600" b="1" kern="1200" dirty="0">
                          <a:solidFill>
                            <a:srgbClr val="002060"/>
                          </a:solidFill>
                          <a:latin typeface="+mj-lt"/>
                          <a:ea typeface="Calibri"/>
                          <a:cs typeface="Times New Roman"/>
                        </a:rPr>
                        <a:t>STT</a:t>
                      </a:r>
                      <a:endParaRPr lang="en-US" sz="1600" dirty="0">
                        <a:solidFill>
                          <a:srgbClr val="002060"/>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ctr">
                        <a:lnSpc>
                          <a:spcPct val="115000"/>
                        </a:lnSpc>
                        <a:spcAft>
                          <a:spcPts val="600"/>
                        </a:spcAft>
                      </a:pPr>
                      <a:r>
                        <a:rPr lang="vi-VN" sz="1600" b="1" kern="1200">
                          <a:solidFill>
                            <a:srgbClr val="002060"/>
                          </a:solidFill>
                          <a:latin typeface="+mj-lt"/>
                          <a:ea typeface="Calibri"/>
                          <a:cs typeface="Times New Roman"/>
                        </a:rPr>
                        <a:t>Nghiệp vụ</a:t>
                      </a:r>
                      <a:endParaRPr lang="en-US" sz="1600">
                        <a:solidFill>
                          <a:srgbClr val="002060"/>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ctr">
                        <a:lnSpc>
                          <a:spcPct val="115000"/>
                        </a:lnSpc>
                        <a:spcAft>
                          <a:spcPts val="600"/>
                        </a:spcAft>
                      </a:pPr>
                      <a:r>
                        <a:rPr lang="vi-VN" sz="1600" b="1" kern="1200">
                          <a:solidFill>
                            <a:srgbClr val="002060"/>
                          </a:solidFill>
                          <a:latin typeface="+mj-lt"/>
                          <a:ea typeface="Calibri"/>
                          <a:cs typeface="Times New Roman"/>
                        </a:rPr>
                        <a:t>Điện nghiệp vụ áp dụng</a:t>
                      </a:r>
                      <a:endParaRPr lang="en-US" sz="1600">
                        <a:solidFill>
                          <a:srgbClr val="002060"/>
                        </a:solidFill>
                        <a:latin typeface="+mj-lt"/>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92946">
                <a:tc>
                  <a:txBody>
                    <a:bodyPr/>
                    <a:lstStyle/>
                    <a:p>
                      <a:pPr indent="-71755" algn="just">
                        <a:lnSpc>
                          <a:spcPct val="115000"/>
                        </a:lnSpc>
                        <a:spcAft>
                          <a:spcPts val="1000"/>
                        </a:spcAft>
                      </a:pPr>
                      <a:r>
                        <a:rPr lang="vi-VN" sz="1600" b="1">
                          <a:solidFill>
                            <a:srgbClr val="002060"/>
                          </a:solidFill>
                          <a:latin typeface="+mj-lt"/>
                          <a:ea typeface="Calibri"/>
                          <a:cs typeface="Times New Roman"/>
                        </a:rPr>
                        <a:t>4</a:t>
                      </a:r>
                      <a:endParaRPr lang="en-US" sz="1600">
                        <a:solidFill>
                          <a:srgbClr val="002060"/>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just">
                        <a:lnSpc>
                          <a:spcPct val="115000"/>
                        </a:lnSpc>
                        <a:spcAft>
                          <a:spcPts val="1000"/>
                        </a:spcAft>
                      </a:pPr>
                      <a:r>
                        <a:rPr lang="vi-VN" sz="1600" b="1" dirty="0">
                          <a:solidFill>
                            <a:srgbClr val="002060"/>
                          </a:solidFill>
                          <a:latin typeface="+mj-lt"/>
                          <a:ea typeface="Calibri"/>
                          <a:cs typeface="Times New Roman"/>
                        </a:rPr>
                        <a:t>Tra </a:t>
                      </a:r>
                      <a:r>
                        <a:rPr lang="en-US" sz="1600" b="1" dirty="0" err="1">
                          <a:solidFill>
                            <a:srgbClr val="002060"/>
                          </a:solidFill>
                          <a:latin typeface="+mj-lt"/>
                          <a:ea typeface="Calibri"/>
                          <a:cs typeface="Times New Roman"/>
                        </a:rPr>
                        <a:t>xuất</a:t>
                      </a:r>
                      <a:r>
                        <a:rPr lang="en-US" sz="1600" b="1" dirty="0">
                          <a:solidFill>
                            <a:srgbClr val="002060"/>
                          </a:solidFill>
                          <a:latin typeface="+mj-lt"/>
                          <a:ea typeface="Calibri"/>
                          <a:cs typeface="Times New Roman"/>
                        </a:rPr>
                        <a:t> b</a:t>
                      </a:r>
                      <a:r>
                        <a:rPr lang="vi-VN" sz="1600" b="1" dirty="0">
                          <a:solidFill>
                            <a:srgbClr val="002060"/>
                          </a:solidFill>
                          <a:latin typeface="+mj-lt"/>
                          <a:ea typeface="Calibri"/>
                          <a:cs typeface="Times New Roman"/>
                        </a:rPr>
                        <a:t>áo cáo nghiệp vụ:</a:t>
                      </a:r>
                      <a:endParaRPr lang="en-US" sz="1600" dirty="0">
                        <a:solidFill>
                          <a:srgbClr val="002060"/>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20000"/>
                        </a:lnSpc>
                        <a:spcAft>
                          <a:spcPts val="0"/>
                        </a:spcAft>
                        <a:buFont typeface="Times New Roman"/>
                        <a:buChar char="-"/>
                      </a:pPr>
                      <a:r>
                        <a:rPr lang="en-US" sz="1600" i="1" dirty="0">
                          <a:solidFill>
                            <a:srgbClr val="002060"/>
                          </a:solidFill>
                          <a:latin typeface="+mj-lt"/>
                          <a:ea typeface="Calibri"/>
                          <a:cs typeface="Times New Roman"/>
                        </a:rPr>
                        <a:t>MT598 - </a:t>
                      </a:r>
                      <a:r>
                        <a:rPr lang="en-US" sz="1600" i="1" dirty="0" err="1">
                          <a:solidFill>
                            <a:srgbClr val="002060"/>
                          </a:solidFill>
                          <a:latin typeface="+mj-lt"/>
                          <a:ea typeface="Calibri"/>
                          <a:cs typeface="Times New Roman"/>
                        </a:rPr>
                        <a:t>Yêu</a:t>
                      </a:r>
                      <a:r>
                        <a:rPr lang="en-US" sz="1600" i="1" dirty="0">
                          <a:solidFill>
                            <a:srgbClr val="002060"/>
                          </a:solidFill>
                          <a:latin typeface="+mj-lt"/>
                          <a:ea typeface="Calibri"/>
                          <a:cs typeface="Times New Roman"/>
                        </a:rPr>
                        <a:t> </a:t>
                      </a:r>
                      <a:r>
                        <a:rPr lang="en-US" sz="1600" i="1" dirty="0" err="1">
                          <a:solidFill>
                            <a:srgbClr val="002060"/>
                          </a:solidFill>
                          <a:latin typeface="+mj-lt"/>
                          <a:ea typeface="Calibri"/>
                          <a:cs typeface="Times New Roman"/>
                        </a:rPr>
                        <a:t>cầu</a:t>
                      </a:r>
                      <a:r>
                        <a:rPr lang="en-US" sz="1600" i="1" dirty="0">
                          <a:solidFill>
                            <a:srgbClr val="002060"/>
                          </a:solidFill>
                          <a:latin typeface="+mj-lt"/>
                          <a:ea typeface="Calibri"/>
                          <a:cs typeface="Times New Roman"/>
                        </a:rPr>
                        <a:t> </a:t>
                      </a:r>
                      <a:r>
                        <a:rPr lang="en-US" sz="1600" i="1" dirty="0" err="1">
                          <a:solidFill>
                            <a:srgbClr val="002060"/>
                          </a:solidFill>
                          <a:latin typeface="+mj-lt"/>
                          <a:ea typeface="Calibri"/>
                          <a:cs typeface="Times New Roman"/>
                        </a:rPr>
                        <a:t>tra</a:t>
                      </a:r>
                      <a:r>
                        <a:rPr lang="en-US" sz="1600" i="1" dirty="0">
                          <a:solidFill>
                            <a:srgbClr val="002060"/>
                          </a:solidFill>
                          <a:latin typeface="+mj-lt"/>
                          <a:ea typeface="Calibri"/>
                          <a:cs typeface="Times New Roman"/>
                        </a:rPr>
                        <a:t> </a:t>
                      </a:r>
                      <a:r>
                        <a:rPr lang="en-US" sz="1600" i="1" dirty="0" err="1">
                          <a:solidFill>
                            <a:srgbClr val="002060"/>
                          </a:solidFill>
                          <a:latin typeface="+mj-lt"/>
                          <a:ea typeface="Calibri"/>
                          <a:cs typeface="Times New Roman"/>
                        </a:rPr>
                        <a:t>xuất</a:t>
                      </a:r>
                      <a:r>
                        <a:rPr lang="en-US" sz="1600" i="1" dirty="0">
                          <a:solidFill>
                            <a:srgbClr val="002060"/>
                          </a:solidFill>
                          <a:latin typeface="+mj-lt"/>
                          <a:ea typeface="Calibri"/>
                          <a:cs typeface="Times New Roman"/>
                        </a:rPr>
                        <a:t> </a:t>
                      </a:r>
                      <a:r>
                        <a:rPr lang="en-US" sz="1600" i="1" dirty="0" err="1">
                          <a:solidFill>
                            <a:srgbClr val="002060"/>
                          </a:solidFill>
                          <a:latin typeface="+mj-lt"/>
                          <a:ea typeface="Calibri"/>
                          <a:cs typeface="Times New Roman"/>
                        </a:rPr>
                        <a:t>báo</a:t>
                      </a:r>
                      <a:r>
                        <a:rPr lang="en-US" sz="1600" i="1" dirty="0">
                          <a:solidFill>
                            <a:srgbClr val="002060"/>
                          </a:solidFill>
                          <a:latin typeface="+mj-lt"/>
                          <a:ea typeface="Calibri"/>
                          <a:cs typeface="Times New Roman"/>
                        </a:rPr>
                        <a:t> </a:t>
                      </a:r>
                      <a:r>
                        <a:rPr lang="en-US" sz="1600" i="1" dirty="0" err="1">
                          <a:solidFill>
                            <a:srgbClr val="002060"/>
                          </a:solidFill>
                          <a:latin typeface="+mj-lt"/>
                          <a:ea typeface="Calibri"/>
                          <a:cs typeface="Times New Roman"/>
                        </a:rPr>
                        <a:t>cáo</a:t>
                      </a:r>
                      <a:r>
                        <a:rPr lang="en-US" sz="1600" i="1" dirty="0">
                          <a:solidFill>
                            <a:srgbClr val="002060"/>
                          </a:solidFill>
                          <a:latin typeface="+mj-lt"/>
                          <a:ea typeface="Calibri"/>
                          <a:cs typeface="Times New Roman"/>
                        </a:rPr>
                        <a:t> </a:t>
                      </a:r>
                      <a:r>
                        <a:rPr lang="en-US" sz="1600" i="1" dirty="0" err="1">
                          <a:solidFill>
                            <a:srgbClr val="002060"/>
                          </a:solidFill>
                          <a:latin typeface="+mj-lt"/>
                          <a:ea typeface="Calibri"/>
                          <a:cs typeface="Times New Roman"/>
                        </a:rPr>
                        <a:t>nghiệp</a:t>
                      </a:r>
                      <a:r>
                        <a:rPr lang="en-US" sz="1600" i="1" dirty="0">
                          <a:solidFill>
                            <a:srgbClr val="002060"/>
                          </a:solidFill>
                          <a:latin typeface="+mj-lt"/>
                          <a:ea typeface="Calibri"/>
                          <a:cs typeface="Times New Roman"/>
                        </a:rPr>
                        <a:t> </a:t>
                      </a:r>
                      <a:r>
                        <a:rPr lang="en-US" sz="1600" i="1" dirty="0" err="1">
                          <a:solidFill>
                            <a:srgbClr val="002060"/>
                          </a:solidFill>
                          <a:latin typeface="+mj-lt"/>
                          <a:ea typeface="Calibri"/>
                          <a:cs typeface="Times New Roman"/>
                        </a:rPr>
                        <a:t>vụ</a:t>
                      </a:r>
                      <a:r>
                        <a:rPr lang="en-US" sz="1600" i="1" dirty="0">
                          <a:solidFill>
                            <a:srgbClr val="002060"/>
                          </a:solidFill>
                          <a:latin typeface="+mj-lt"/>
                          <a:ea typeface="Calibri"/>
                          <a:cs typeface="Times New Roman"/>
                        </a:rPr>
                        <a:t>.</a:t>
                      </a:r>
                      <a:endParaRPr lang="en-US" sz="1600" dirty="0">
                        <a:solidFill>
                          <a:srgbClr val="002060"/>
                        </a:solidFill>
                        <a:latin typeface="+mj-lt"/>
                        <a:ea typeface="Calibri"/>
                        <a:cs typeface="Times New Roman"/>
                      </a:endParaRPr>
                    </a:p>
                    <a:p>
                      <a:pPr marL="342900" lvl="0" indent="-342900" algn="just">
                        <a:lnSpc>
                          <a:spcPct val="120000"/>
                        </a:lnSpc>
                        <a:spcAft>
                          <a:spcPts val="0"/>
                        </a:spcAft>
                        <a:buFont typeface="Times New Roman"/>
                        <a:buChar char="-"/>
                      </a:pPr>
                      <a:r>
                        <a:rPr lang="en-US" sz="1600" i="1" dirty="0" err="1">
                          <a:solidFill>
                            <a:srgbClr val="002060"/>
                          </a:solidFill>
                          <a:latin typeface="+mj-lt"/>
                          <a:ea typeface="Calibri"/>
                          <a:cs typeface="Times New Roman"/>
                        </a:rPr>
                        <a:t>FileAct</a:t>
                      </a:r>
                      <a:r>
                        <a:rPr lang="en-US" sz="1600" i="1" dirty="0">
                          <a:solidFill>
                            <a:srgbClr val="002060"/>
                          </a:solidFill>
                          <a:latin typeface="+mj-lt"/>
                          <a:ea typeface="Calibri"/>
                          <a:cs typeface="Times New Roman"/>
                        </a:rPr>
                        <a:t> - </a:t>
                      </a:r>
                      <a:r>
                        <a:rPr lang="en-US" sz="1600" i="1" dirty="0" err="1">
                          <a:solidFill>
                            <a:srgbClr val="002060"/>
                          </a:solidFill>
                          <a:latin typeface="+mj-lt"/>
                          <a:ea typeface="Calibri"/>
                          <a:cs typeface="Times New Roman"/>
                        </a:rPr>
                        <a:t>Thông</a:t>
                      </a:r>
                      <a:r>
                        <a:rPr lang="en-US" sz="1600" i="1" dirty="0">
                          <a:solidFill>
                            <a:srgbClr val="002060"/>
                          </a:solidFill>
                          <a:latin typeface="+mj-lt"/>
                          <a:ea typeface="Calibri"/>
                          <a:cs typeface="Times New Roman"/>
                        </a:rPr>
                        <a:t> </a:t>
                      </a:r>
                      <a:r>
                        <a:rPr lang="en-US" sz="1600" i="1" dirty="0" err="1">
                          <a:solidFill>
                            <a:srgbClr val="002060"/>
                          </a:solidFill>
                          <a:latin typeface="+mj-lt"/>
                          <a:ea typeface="Calibri"/>
                          <a:cs typeface="Times New Roman"/>
                        </a:rPr>
                        <a:t>báo</a:t>
                      </a:r>
                      <a:r>
                        <a:rPr lang="en-US" sz="1600" i="1" dirty="0">
                          <a:solidFill>
                            <a:srgbClr val="002060"/>
                          </a:solidFill>
                          <a:latin typeface="+mj-lt"/>
                          <a:ea typeface="Calibri"/>
                          <a:cs typeface="Times New Roman"/>
                        </a:rPr>
                        <a:t> </a:t>
                      </a:r>
                      <a:r>
                        <a:rPr lang="en-US" sz="1600" i="1" dirty="0" err="1">
                          <a:solidFill>
                            <a:srgbClr val="002060"/>
                          </a:solidFill>
                          <a:latin typeface="+mj-lt"/>
                          <a:ea typeface="Calibri"/>
                          <a:cs typeface="Times New Roman"/>
                        </a:rPr>
                        <a:t>kết</a:t>
                      </a:r>
                      <a:r>
                        <a:rPr lang="en-US" sz="1600" i="1" dirty="0">
                          <a:solidFill>
                            <a:srgbClr val="002060"/>
                          </a:solidFill>
                          <a:latin typeface="+mj-lt"/>
                          <a:ea typeface="Calibri"/>
                          <a:cs typeface="Times New Roman"/>
                        </a:rPr>
                        <a:t> </a:t>
                      </a:r>
                      <a:r>
                        <a:rPr lang="en-US" sz="1600" i="1" dirty="0" err="1">
                          <a:solidFill>
                            <a:srgbClr val="002060"/>
                          </a:solidFill>
                          <a:latin typeface="+mj-lt"/>
                          <a:ea typeface="Calibri"/>
                          <a:cs typeface="Times New Roman"/>
                        </a:rPr>
                        <a:t>quả</a:t>
                      </a:r>
                      <a:r>
                        <a:rPr lang="en-US" sz="1600" i="1" dirty="0">
                          <a:solidFill>
                            <a:srgbClr val="002060"/>
                          </a:solidFill>
                          <a:latin typeface="+mj-lt"/>
                          <a:ea typeface="Calibri"/>
                          <a:cs typeface="Times New Roman"/>
                        </a:rPr>
                        <a:t> </a:t>
                      </a:r>
                      <a:r>
                        <a:rPr lang="en-US" sz="1600" i="1" dirty="0" err="1">
                          <a:solidFill>
                            <a:srgbClr val="002060"/>
                          </a:solidFill>
                          <a:latin typeface="+mj-lt"/>
                          <a:ea typeface="Calibri"/>
                          <a:cs typeface="Times New Roman"/>
                        </a:rPr>
                        <a:t>tra</a:t>
                      </a:r>
                      <a:r>
                        <a:rPr lang="en-US" sz="1600" i="1" dirty="0">
                          <a:solidFill>
                            <a:srgbClr val="002060"/>
                          </a:solidFill>
                          <a:latin typeface="+mj-lt"/>
                          <a:ea typeface="Calibri"/>
                          <a:cs typeface="Times New Roman"/>
                        </a:rPr>
                        <a:t> </a:t>
                      </a:r>
                      <a:r>
                        <a:rPr lang="en-US" sz="1600" i="1" dirty="0" err="1">
                          <a:solidFill>
                            <a:srgbClr val="002060"/>
                          </a:solidFill>
                          <a:latin typeface="+mj-lt"/>
                          <a:ea typeface="Calibri"/>
                          <a:cs typeface="Times New Roman"/>
                        </a:rPr>
                        <a:t>xuất</a:t>
                      </a:r>
                      <a:r>
                        <a:rPr lang="en-US" sz="1600" i="1" dirty="0">
                          <a:solidFill>
                            <a:srgbClr val="002060"/>
                          </a:solidFill>
                          <a:latin typeface="+mj-lt"/>
                          <a:ea typeface="Calibri"/>
                          <a:cs typeface="Times New Roman"/>
                        </a:rPr>
                        <a:t> </a:t>
                      </a:r>
                      <a:r>
                        <a:rPr lang="en-US" sz="1600" i="1" dirty="0" err="1">
                          <a:solidFill>
                            <a:srgbClr val="002060"/>
                          </a:solidFill>
                          <a:latin typeface="+mj-lt"/>
                          <a:ea typeface="Calibri"/>
                          <a:cs typeface="Times New Roman"/>
                        </a:rPr>
                        <a:t>báo</a:t>
                      </a:r>
                      <a:r>
                        <a:rPr lang="en-US" sz="1600" i="1" dirty="0">
                          <a:solidFill>
                            <a:srgbClr val="002060"/>
                          </a:solidFill>
                          <a:latin typeface="+mj-lt"/>
                          <a:ea typeface="Calibri"/>
                          <a:cs typeface="Times New Roman"/>
                        </a:rPr>
                        <a:t> </a:t>
                      </a:r>
                      <a:r>
                        <a:rPr lang="en-US" sz="1600" i="1" dirty="0" err="1">
                          <a:solidFill>
                            <a:srgbClr val="002060"/>
                          </a:solidFill>
                          <a:latin typeface="+mj-lt"/>
                          <a:ea typeface="Calibri"/>
                          <a:cs typeface="Times New Roman"/>
                        </a:rPr>
                        <a:t>cáo</a:t>
                      </a:r>
                      <a:r>
                        <a:rPr lang="en-US" sz="1600" i="1" dirty="0">
                          <a:solidFill>
                            <a:srgbClr val="002060"/>
                          </a:solidFill>
                          <a:latin typeface="+mj-lt"/>
                          <a:ea typeface="Calibri"/>
                          <a:cs typeface="Times New Roman"/>
                        </a:rPr>
                        <a:t> </a:t>
                      </a:r>
                      <a:r>
                        <a:rPr lang="en-US" sz="1600" i="1" dirty="0" err="1">
                          <a:solidFill>
                            <a:srgbClr val="002060"/>
                          </a:solidFill>
                          <a:latin typeface="+mj-lt"/>
                          <a:ea typeface="Calibri"/>
                          <a:cs typeface="Times New Roman"/>
                        </a:rPr>
                        <a:t>nghiệp</a:t>
                      </a:r>
                      <a:r>
                        <a:rPr lang="en-US" sz="1600" i="1" dirty="0">
                          <a:solidFill>
                            <a:srgbClr val="002060"/>
                          </a:solidFill>
                          <a:latin typeface="+mj-lt"/>
                          <a:ea typeface="Calibri"/>
                          <a:cs typeface="Times New Roman"/>
                        </a:rPr>
                        <a:t> </a:t>
                      </a:r>
                      <a:r>
                        <a:rPr lang="en-US" sz="1600" i="1" dirty="0" err="1">
                          <a:solidFill>
                            <a:srgbClr val="002060"/>
                          </a:solidFill>
                          <a:latin typeface="+mj-lt"/>
                          <a:ea typeface="Calibri"/>
                          <a:cs typeface="Times New Roman"/>
                        </a:rPr>
                        <a:t>vụ</a:t>
                      </a:r>
                      <a:r>
                        <a:rPr lang="en-US" sz="1600" i="1" dirty="0">
                          <a:solidFill>
                            <a:srgbClr val="002060"/>
                          </a:solidFill>
                          <a:latin typeface="+mj-lt"/>
                          <a:ea typeface="Calibri"/>
                          <a:cs typeface="Times New Roman"/>
                        </a:rPr>
                        <a:t>.</a:t>
                      </a:r>
                      <a:endParaRPr lang="en-US" sz="1600" dirty="0">
                        <a:solidFill>
                          <a:srgbClr val="002060"/>
                        </a:solidFill>
                        <a:latin typeface="+mj-lt"/>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6317">
                <a:tc>
                  <a:txBody>
                    <a:bodyPr/>
                    <a:lstStyle/>
                    <a:p>
                      <a:pPr indent="-71755" algn="just">
                        <a:spcAft>
                          <a:spcPts val="0"/>
                        </a:spcAft>
                      </a:pPr>
                      <a:r>
                        <a:rPr lang="vi-VN" sz="1600" kern="1200">
                          <a:solidFill>
                            <a:schemeClr val="tx1"/>
                          </a:solidFill>
                          <a:latin typeface="+mj-lt"/>
                          <a:ea typeface="Calibri"/>
                          <a:cs typeface="Times New Roman"/>
                        </a:rPr>
                        <a:t>4.</a:t>
                      </a:r>
                      <a:r>
                        <a:rPr lang="en-US" sz="1600" kern="1200">
                          <a:solidFill>
                            <a:schemeClr val="tx1"/>
                          </a:solidFill>
                          <a:latin typeface="+mj-lt"/>
                          <a:ea typeface="Calibri"/>
                          <a:cs typeface="Times New Roman"/>
                        </a:rPr>
                        <a:t>1</a:t>
                      </a:r>
                      <a:endParaRPr lang="en-US" sz="1600">
                        <a:solidFill>
                          <a:schemeClr val="tx1"/>
                        </a:solidFill>
                        <a:latin typeface="+mj-lt"/>
                        <a:ea typeface="Times New Roman"/>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71755" algn="just">
                        <a:spcAft>
                          <a:spcPts val="0"/>
                        </a:spcAft>
                      </a:pPr>
                      <a:r>
                        <a:rPr lang="en-US" sz="1600" kern="1200">
                          <a:solidFill>
                            <a:schemeClr val="tx1"/>
                          </a:solidFill>
                          <a:latin typeface="+mj-lt"/>
                          <a:ea typeface="Calibri"/>
                          <a:cs typeface="Times New Roman"/>
                        </a:rPr>
                        <a:t>CA001- Danh sách người sở hữu chứng khoán lưu ký nhận phân bổ quyền bỏ phiếu</a:t>
                      </a:r>
                      <a:endParaRPr lang="en-US" sz="1600">
                        <a:solidFill>
                          <a:schemeClr val="tx1"/>
                        </a:solidFill>
                        <a:latin typeface="+mj-lt"/>
                        <a:ea typeface="Times New Roman"/>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606317">
                <a:tc>
                  <a:txBody>
                    <a:bodyPr/>
                    <a:lstStyle/>
                    <a:p>
                      <a:pPr indent="-71755" algn="just">
                        <a:spcAft>
                          <a:spcPts val="0"/>
                        </a:spcAft>
                      </a:pPr>
                      <a:r>
                        <a:rPr lang="vi-VN" sz="1600" kern="1200">
                          <a:solidFill>
                            <a:schemeClr val="tx1"/>
                          </a:solidFill>
                          <a:latin typeface="+mj-lt"/>
                          <a:ea typeface="Calibri"/>
                          <a:cs typeface="Times New Roman"/>
                        </a:rPr>
                        <a:t>4.</a:t>
                      </a:r>
                      <a:r>
                        <a:rPr lang="en-US" sz="1600" kern="1200">
                          <a:solidFill>
                            <a:schemeClr val="tx1"/>
                          </a:solidFill>
                          <a:latin typeface="+mj-lt"/>
                          <a:ea typeface="Calibri"/>
                          <a:cs typeface="Times New Roman"/>
                        </a:rPr>
                        <a:t>2</a:t>
                      </a:r>
                      <a:endParaRPr lang="en-US" sz="1600">
                        <a:solidFill>
                          <a:schemeClr val="tx1"/>
                        </a:solidFill>
                        <a:latin typeface="+mj-lt"/>
                        <a:ea typeface="Times New Roman"/>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71755" algn="just">
                        <a:spcAft>
                          <a:spcPts val="0"/>
                        </a:spcAft>
                      </a:pPr>
                      <a:r>
                        <a:rPr lang="en-US" sz="1600" kern="1200">
                          <a:solidFill>
                            <a:schemeClr val="tx1"/>
                          </a:solidFill>
                          <a:latin typeface="+mj-lt"/>
                          <a:ea typeface="Calibri"/>
                          <a:cs typeface="Times New Roman"/>
                        </a:rPr>
                        <a:t>CA005- Danh sách người sở hữu chứng khoán lưu ký nhận phân bổ quyền mua</a:t>
                      </a:r>
                      <a:endParaRPr lang="en-US" sz="1600">
                        <a:solidFill>
                          <a:schemeClr val="tx1"/>
                        </a:solidFill>
                        <a:latin typeface="+mj-lt"/>
                        <a:ea typeface="Times New Roman"/>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606317">
                <a:tc>
                  <a:txBody>
                    <a:bodyPr/>
                    <a:lstStyle/>
                    <a:p>
                      <a:pPr indent="-71755" algn="just">
                        <a:spcAft>
                          <a:spcPts val="0"/>
                        </a:spcAft>
                      </a:pPr>
                      <a:r>
                        <a:rPr lang="vi-VN" sz="1600" kern="1200">
                          <a:solidFill>
                            <a:schemeClr val="tx1"/>
                          </a:solidFill>
                          <a:latin typeface="+mj-lt"/>
                          <a:ea typeface="Calibri"/>
                          <a:cs typeface="Times New Roman"/>
                        </a:rPr>
                        <a:t>4.</a:t>
                      </a:r>
                      <a:r>
                        <a:rPr lang="en-US" sz="1600" kern="1200">
                          <a:solidFill>
                            <a:schemeClr val="tx1"/>
                          </a:solidFill>
                          <a:latin typeface="+mj-lt"/>
                          <a:ea typeface="Calibri"/>
                          <a:cs typeface="Times New Roman"/>
                        </a:rPr>
                        <a:t>3</a:t>
                      </a:r>
                      <a:endParaRPr lang="en-US" sz="1600">
                        <a:solidFill>
                          <a:schemeClr val="tx1"/>
                        </a:solidFill>
                        <a:latin typeface="+mj-lt"/>
                        <a:ea typeface="Times New Roman"/>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71755" algn="just">
                        <a:spcAft>
                          <a:spcPts val="0"/>
                        </a:spcAft>
                      </a:pPr>
                      <a:r>
                        <a:rPr lang="en-US" sz="1600" kern="1200" dirty="0">
                          <a:solidFill>
                            <a:schemeClr val="tx1"/>
                          </a:solidFill>
                          <a:latin typeface="+mj-lt"/>
                          <a:ea typeface="Calibri"/>
                          <a:cs typeface="Times New Roman"/>
                        </a:rPr>
                        <a:t>CA009- </a:t>
                      </a:r>
                      <a:r>
                        <a:rPr lang="en-US" sz="1600" kern="1200" dirty="0" err="1">
                          <a:solidFill>
                            <a:schemeClr val="tx1"/>
                          </a:solidFill>
                          <a:latin typeface="+mj-lt"/>
                          <a:ea typeface="Calibri"/>
                          <a:cs typeface="Times New Roman"/>
                        </a:rPr>
                        <a:t>Danh</a:t>
                      </a:r>
                      <a:r>
                        <a:rPr lang="en-US" sz="1600" kern="1200" dirty="0">
                          <a:solidFill>
                            <a:schemeClr val="tx1"/>
                          </a:solidFill>
                          <a:latin typeface="+mj-lt"/>
                          <a:ea typeface="Calibri"/>
                          <a:cs typeface="Times New Roman"/>
                        </a:rPr>
                        <a:t> </a:t>
                      </a:r>
                      <a:r>
                        <a:rPr lang="en-US" sz="1600" kern="1200" dirty="0" err="1">
                          <a:solidFill>
                            <a:schemeClr val="tx1"/>
                          </a:solidFill>
                          <a:latin typeface="+mj-lt"/>
                          <a:ea typeface="Calibri"/>
                          <a:cs typeface="Times New Roman"/>
                        </a:rPr>
                        <a:t>sách</a:t>
                      </a:r>
                      <a:r>
                        <a:rPr lang="en-US" sz="1600" kern="1200" dirty="0">
                          <a:solidFill>
                            <a:schemeClr val="tx1"/>
                          </a:solidFill>
                          <a:latin typeface="+mj-lt"/>
                          <a:ea typeface="Calibri"/>
                          <a:cs typeface="Times New Roman"/>
                        </a:rPr>
                        <a:t> </a:t>
                      </a:r>
                      <a:r>
                        <a:rPr lang="en-US" sz="1600" kern="1200" dirty="0" err="1">
                          <a:solidFill>
                            <a:schemeClr val="tx1"/>
                          </a:solidFill>
                          <a:latin typeface="+mj-lt"/>
                          <a:ea typeface="Calibri"/>
                          <a:cs typeface="Times New Roman"/>
                        </a:rPr>
                        <a:t>người</a:t>
                      </a:r>
                      <a:r>
                        <a:rPr lang="en-US" sz="1600" kern="1200" dirty="0">
                          <a:solidFill>
                            <a:schemeClr val="tx1"/>
                          </a:solidFill>
                          <a:latin typeface="+mj-lt"/>
                          <a:ea typeface="Calibri"/>
                          <a:cs typeface="Times New Roman"/>
                        </a:rPr>
                        <a:t> </a:t>
                      </a:r>
                      <a:r>
                        <a:rPr lang="en-US" sz="1600" kern="1200" dirty="0" err="1">
                          <a:solidFill>
                            <a:schemeClr val="tx1"/>
                          </a:solidFill>
                          <a:latin typeface="+mj-lt"/>
                          <a:ea typeface="Calibri"/>
                          <a:cs typeface="Times New Roman"/>
                        </a:rPr>
                        <a:t>sở</a:t>
                      </a:r>
                      <a:r>
                        <a:rPr lang="en-US" sz="1600" kern="1200" dirty="0">
                          <a:solidFill>
                            <a:schemeClr val="tx1"/>
                          </a:solidFill>
                          <a:latin typeface="+mj-lt"/>
                          <a:ea typeface="Calibri"/>
                          <a:cs typeface="Times New Roman"/>
                        </a:rPr>
                        <a:t> </a:t>
                      </a:r>
                      <a:r>
                        <a:rPr lang="en-US" sz="1600" kern="1200" dirty="0" err="1">
                          <a:solidFill>
                            <a:schemeClr val="tx1"/>
                          </a:solidFill>
                          <a:latin typeface="+mj-lt"/>
                          <a:ea typeface="Calibri"/>
                          <a:cs typeface="Times New Roman"/>
                        </a:rPr>
                        <a:t>hữu</a:t>
                      </a:r>
                      <a:r>
                        <a:rPr lang="en-US" sz="1600" kern="1200" dirty="0">
                          <a:solidFill>
                            <a:schemeClr val="tx1"/>
                          </a:solidFill>
                          <a:latin typeface="+mj-lt"/>
                          <a:ea typeface="Calibri"/>
                          <a:cs typeface="Times New Roman"/>
                        </a:rPr>
                        <a:t> </a:t>
                      </a:r>
                      <a:r>
                        <a:rPr lang="en-US" sz="1600" kern="1200" dirty="0" err="1">
                          <a:solidFill>
                            <a:schemeClr val="tx1"/>
                          </a:solidFill>
                          <a:latin typeface="+mj-lt"/>
                          <a:ea typeface="Calibri"/>
                          <a:cs typeface="Times New Roman"/>
                        </a:rPr>
                        <a:t>chứng</a:t>
                      </a:r>
                      <a:r>
                        <a:rPr lang="en-US" sz="1600" kern="1200" dirty="0">
                          <a:solidFill>
                            <a:schemeClr val="tx1"/>
                          </a:solidFill>
                          <a:latin typeface="+mj-lt"/>
                          <a:ea typeface="Calibri"/>
                          <a:cs typeface="Times New Roman"/>
                        </a:rPr>
                        <a:t> </a:t>
                      </a:r>
                      <a:r>
                        <a:rPr lang="en-US" sz="1600" kern="1200" dirty="0" err="1">
                          <a:solidFill>
                            <a:schemeClr val="tx1"/>
                          </a:solidFill>
                          <a:latin typeface="+mj-lt"/>
                          <a:ea typeface="Calibri"/>
                          <a:cs typeface="Times New Roman"/>
                        </a:rPr>
                        <a:t>khoán</a:t>
                      </a:r>
                      <a:r>
                        <a:rPr lang="en-US" sz="1600" kern="1200" dirty="0">
                          <a:solidFill>
                            <a:schemeClr val="tx1"/>
                          </a:solidFill>
                          <a:latin typeface="+mj-lt"/>
                          <a:ea typeface="Calibri"/>
                          <a:cs typeface="Times New Roman"/>
                        </a:rPr>
                        <a:t> </a:t>
                      </a:r>
                      <a:r>
                        <a:rPr lang="en-US" sz="1600" kern="1200" dirty="0" err="1">
                          <a:solidFill>
                            <a:schemeClr val="tx1"/>
                          </a:solidFill>
                          <a:latin typeface="+mj-lt"/>
                          <a:ea typeface="Calibri"/>
                          <a:cs typeface="Times New Roman"/>
                        </a:rPr>
                        <a:t>lưu</a:t>
                      </a:r>
                      <a:r>
                        <a:rPr lang="en-US" sz="1600" kern="1200" dirty="0">
                          <a:solidFill>
                            <a:schemeClr val="tx1"/>
                          </a:solidFill>
                          <a:latin typeface="+mj-lt"/>
                          <a:ea typeface="Calibri"/>
                          <a:cs typeface="Times New Roman"/>
                        </a:rPr>
                        <a:t> </a:t>
                      </a:r>
                      <a:r>
                        <a:rPr lang="en-US" sz="1600" kern="1200" dirty="0" err="1">
                          <a:solidFill>
                            <a:schemeClr val="tx1"/>
                          </a:solidFill>
                          <a:latin typeface="+mj-lt"/>
                          <a:ea typeface="Calibri"/>
                          <a:cs typeface="Times New Roman"/>
                        </a:rPr>
                        <a:t>ký</a:t>
                      </a:r>
                      <a:r>
                        <a:rPr lang="en-US" sz="1600" kern="1200" dirty="0">
                          <a:solidFill>
                            <a:schemeClr val="tx1"/>
                          </a:solidFill>
                          <a:latin typeface="+mj-lt"/>
                          <a:ea typeface="Calibri"/>
                          <a:cs typeface="Times New Roman"/>
                        </a:rPr>
                        <a:t> </a:t>
                      </a:r>
                      <a:r>
                        <a:rPr lang="en-US" sz="1600" kern="1200" dirty="0" err="1">
                          <a:solidFill>
                            <a:schemeClr val="tx1"/>
                          </a:solidFill>
                          <a:latin typeface="+mj-lt"/>
                          <a:ea typeface="Calibri"/>
                          <a:cs typeface="Times New Roman"/>
                        </a:rPr>
                        <a:t>nhận</a:t>
                      </a:r>
                      <a:r>
                        <a:rPr lang="en-US" sz="1600" kern="1200" dirty="0">
                          <a:solidFill>
                            <a:schemeClr val="tx1"/>
                          </a:solidFill>
                          <a:latin typeface="+mj-lt"/>
                          <a:ea typeface="Calibri"/>
                          <a:cs typeface="Times New Roman"/>
                        </a:rPr>
                        <a:t> </a:t>
                      </a:r>
                      <a:r>
                        <a:rPr lang="en-US" sz="1600" kern="1200" dirty="0" err="1">
                          <a:solidFill>
                            <a:schemeClr val="tx1"/>
                          </a:solidFill>
                          <a:latin typeface="+mj-lt"/>
                          <a:ea typeface="Calibri"/>
                          <a:cs typeface="Times New Roman"/>
                        </a:rPr>
                        <a:t>cổ</a:t>
                      </a:r>
                      <a:r>
                        <a:rPr lang="en-US" sz="1600" kern="1200" dirty="0">
                          <a:solidFill>
                            <a:schemeClr val="tx1"/>
                          </a:solidFill>
                          <a:latin typeface="+mj-lt"/>
                          <a:ea typeface="Calibri"/>
                          <a:cs typeface="Times New Roman"/>
                        </a:rPr>
                        <a:t> </a:t>
                      </a:r>
                      <a:r>
                        <a:rPr lang="en-US" sz="1600" kern="1200" dirty="0" err="1">
                          <a:solidFill>
                            <a:schemeClr val="tx1"/>
                          </a:solidFill>
                          <a:latin typeface="+mj-lt"/>
                          <a:ea typeface="Calibri"/>
                          <a:cs typeface="Times New Roman"/>
                        </a:rPr>
                        <a:t>tức</a:t>
                      </a:r>
                      <a:r>
                        <a:rPr lang="en-US" sz="1600" kern="1200" dirty="0">
                          <a:solidFill>
                            <a:schemeClr val="tx1"/>
                          </a:solidFill>
                          <a:latin typeface="+mj-lt"/>
                          <a:ea typeface="Calibri"/>
                          <a:cs typeface="Times New Roman"/>
                        </a:rPr>
                        <a:t> </a:t>
                      </a:r>
                      <a:r>
                        <a:rPr lang="en-US" sz="1600" kern="1200" dirty="0" err="1">
                          <a:solidFill>
                            <a:schemeClr val="tx1"/>
                          </a:solidFill>
                          <a:latin typeface="+mj-lt"/>
                          <a:ea typeface="Calibri"/>
                          <a:cs typeface="Times New Roman"/>
                        </a:rPr>
                        <a:t>bằng</a:t>
                      </a:r>
                      <a:r>
                        <a:rPr lang="en-US" sz="1600" kern="1200" dirty="0">
                          <a:solidFill>
                            <a:schemeClr val="tx1"/>
                          </a:solidFill>
                          <a:latin typeface="+mj-lt"/>
                          <a:ea typeface="Calibri"/>
                          <a:cs typeface="Times New Roman"/>
                        </a:rPr>
                        <a:t> </a:t>
                      </a:r>
                      <a:r>
                        <a:rPr lang="en-US" sz="1600" kern="1200" dirty="0" err="1">
                          <a:solidFill>
                            <a:schemeClr val="tx1"/>
                          </a:solidFill>
                          <a:latin typeface="+mj-lt"/>
                          <a:ea typeface="Calibri"/>
                          <a:cs typeface="Times New Roman"/>
                        </a:rPr>
                        <a:t>tiền</a:t>
                      </a:r>
                      <a:endParaRPr lang="en-US" sz="1600" dirty="0">
                        <a:solidFill>
                          <a:schemeClr val="tx1"/>
                        </a:solidFill>
                        <a:latin typeface="+mj-lt"/>
                        <a:ea typeface="Times New Roman"/>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606317">
                <a:tc>
                  <a:txBody>
                    <a:bodyPr/>
                    <a:lstStyle/>
                    <a:p>
                      <a:pPr indent="-71755" algn="just">
                        <a:spcAft>
                          <a:spcPts val="0"/>
                        </a:spcAft>
                      </a:pPr>
                      <a:r>
                        <a:rPr lang="en-US" sz="1600" kern="1200" dirty="0" smtClean="0">
                          <a:solidFill>
                            <a:schemeClr val="tx1"/>
                          </a:solidFill>
                          <a:latin typeface="+mj-lt"/>
                          <a:ea typeface="Calibri"/>
                          <a:cs typeface="Times New Roman"/>
                        </a:rPr>
                        <a:t>…</a:t>
                      </a:r>
                      <a:endParaRPr lang="en-US" sz="1600" dirty="0">
                        <a:solidFill>
                          <a:schemeClr val="tx1"/>
                        </a:solidFill>
                        <a:latin typeface="+mj-lt"/>
                        <a:ea typeface="Times New Roman"/>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71755" algn="just">
                        <a:spcAft>
                          <a:spcPts val="0"/>
                        </a:spcAft>
                      </a:pPr>
                      <a:r>
                        <a:rPr lang="en-US" sz="1600" kern="1200" dirty="0" smtClean="0">
                          <a:solidFill>
                            <a:schemeClr val="tx1"/>
                          </a:solidFill>
                          <a:latin typeface="+mj-lt"/>
                          <a:ea typeface="Calibri"/>
                          <a:cs typeface="Times New Roman"/>
                        </a:rPr>
                        <a:t>………….</a:t>
                      </a:r>
                      <a:endParaRPr lang="en-US" sz="1600" dirty="0">
                        <a:solidFill>
                          <a:schemeClr val="tx1"/>
                        </a:solidFill>
                        <a:latin typeface="+mj-lt"/>
                        <a:ea typeface="Times New Roman"/>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606317">
                <a:tc>
                  <a:txBody>
                    <a:bodyPr/>
                    <a:lstStyle/>
                    <a:p>
                      <a:pPr indent="-71755" algn="just">
                        <a:spcAft>
                          <a:spcPts val="0"/>
                        </a:spcAft>
                      </a:pPr>
                      <a:r>
                        <a:rPr lang="vi-VN" sz="1600" kern="1200" dirty="0">
                          <a:solidFill>
                            <a:schemeClr val="tx1"/>
                          </a:solidFill>
                          <a:latin typeface="+mj-lt"/>
                          <a:ea typeface="Calibri"/>
                          <a:cs typeface="Times New Roman"/>
                        </a:rPr>
                        <a:t>4.</a:t>
                      </a:r>
                      <a:r>
                        <a:rPr lang="en-US" sz="1600" kern="1200" dirty="0" smtClean="0">
                          <a:solidFill>
                            <a:schemeClr val="tx1"/>
                          </a:solidFill>
                          <a:latin typeface="+mj-lt"/>
                          <a:ea typeface="Calibri"/>
                          <a:cs typeface="Times New Roman"/>
                        </a:rPr>
                        <a:t>51</a:t>
                      </a:r>
                      <a:endParaRPr lang="en-US" sz="1600" dirty="0">
                        <a:solidFill>
                          <a:schemeClr val="tx1"/>
                        </a:solidFill>
                        <a:latin typeface="+mj-lt"/>
                        <a:ea typeface="Times New Roman"/>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71755" algn="just">
                        <a:spcAft>
                          <a:spcPts val="0"/>
                        </a:spcAft>
                      </a:pPr>
                      <a:r>
                        <a:rPr lang="en-US" sz="1600" kern="1200" dirty="0" smtClean="0">
                          <a:solidFill>
                            <a:schemeClr val="tx1"/>
                          </a:solidFill>
                          <a:latin typeface="+mj-lt"/>
                          <a:ea typeface="Calibri"/>
                          <a:cs typeface="Times New Roman"/>
                        </a:rPr>
                        <a:t>CS091- </a:t>
                      </a:r>
                      <a:r>
                        <a:rPr lang="en-US" sz="1600" kern="1200" dirty="0" err="1" smtClean="0">
                          <a:solidFill>
                            <a:schemeClr val="tx1"/>
                          </a:solidFill>
                          <a:latin typeface="+mj-lt"/>
                          <a:ea typeface="Calibri"/>
                          <a:cs typeface="Times New Roman"/>
                        </a:rPr>
                        <a:t>Báo</a:t>
                      </a:r>
                      <a:r>
                        <a:rPr lang="en-US" sz="1600" kern="1200" dirty="0" smtClean="0">
                          <a:solidFill>
                            <a:schemeClr val="tx1"/>
                          </a:solidFill>
                          <a:latin typeface="+mj-lt"/>
                          <a:ea typeface="Calibri"/>
                          <a:cs typeface="Times New Roman"/>
                        </a:rPr>
                        <a:t> </a:t>
                      </a:r>
                      <a:r>
                        <a:rPr lang="en-US" sz="1600" kern="1200" dirty="0" err="1" smtClean="0">
                          <a:solidFill>
                            <a:schemeClr val="tx1"/>
                          </a:solidFill>
                          <a:latin typeface="+mj-lt"/>
                          <a:ea typeface="Calibri"/>
                          <a:cs typeface="Times New Roman"/>
                        </a:rPr>
                        <a:t>cáo</a:t>
                      </a:r>
                      <a:r>
                        <a:rPr lang="en-US" sz="1600" kern="1200" dirty="0" smtClean="0">
                          <a:solidFill>
                            <a:schemeClr val="tx1"/>
                          </a:solidFill>
                          <a:latin typeface="+mj-lt"/>
                          <a:ea typeface="Calibri"/>
                          <a:cs typeface="Times New Roman"/>
                        </a:rPr>
                        <a:t>  </a:t>
                      </a:r>
                      <a:r>
                        <a:rPr lang="en-US" sz="1600" kern="1200" dirty="0" err="1" smtClean="0">
                          <a:solidFill>
                            <a:schemeClr val="tx1"/>
                          </a:solidFill>
                          <a:latin typeface="+mj-lt"/>
                          <a:ea typeface="Calibri"/>
                          <a:cs typeface="Times New Roman"/>
                        </a:rPr>
                        <a:t>tổng</a:t>
                      </a:r>
                      <a:r>
                        <a:rPr lang="en-US" sz="1600" kern="1200" dirty="0" smtClean="0">
                          <a:solidFill>
                            <a:schemeClr val="tx1"/>
                          </a:solidFill>
                          <a:latin typeface="+mj-lt"/>
                          <a:ea typeface="Calibri"/>
                          <a:cs typeface="Times New Roman"/>
                        </a:rPr>
                        <a:t> </a:t>
                      </a:r>
                      <a:r>
                        <a:rPr lang="en-US" sz="1600" kern="1200" dirty="0" err="1" smtClean="0">
                          <a:solidFill>
                            <a:schemeClr val="tx1"/>
                          </a:solidFill>
                          <a:latin typeface="+mj-lt"/>
                          <a:ea typeface="Calibri"/>
                          <a:cs typeface="Times New Roman"/>
                        </a:rPr>
                        <a:t>hợp</a:t>
                      </a:r>
                      <a:r>
                        <a:rPr lang="en-US" sz="1600" kern="1200" dirty="0" smtClean="0">
                          <a:solidFill>
                            <a:schemeClr val="tx1"/>
                          </a:solidFill>
                          <a:latin typeface="+mj-lt"/>
                          <a:ea typeface="Calibri"/>
                          <a:cs typeface="Times New Roman"/>
                        </a:rPr>
                        <a:t> </a:t>
                      </a:r>
                      <a:r>
                        <a:rPr lang="en-US" sz="1600" kern="1200" dirty="0" err="1" smtClean="0">
                          <a:solidFill>
                            <a:schemeClr val="tx1"/>
                          </a:solidFill>
                          <a:latin typeface="+mj-lt"/>
                          <a:ea typeface="Calibri"/>
                          <a:cs typeface="Times New Roman"/>
                        </a:rPr>
                        <a:t>tình</a:t>
                      </a:r>
                      <a:r>
                        <a:rPr lang="en-US" sz="1600" kern="1200" dirty="0" smtClean="0">
                          <a:solidFill>
                            <a:schemeClr val="tx1"/>
                          </a:solidFill>
                          <a:latin typeface="+mj-lt"/>
                          <a:ea typeface="Calibri"/>
                          <a:cs typeface="Times New Roman"/>
                        </a:rPr>
                        <a:t> </a:t>
                      </a:r>
                      <a:r>
                        <a:rPr lang="en-US" sz="1600" kern="1200" dirty="0" err="1" smtClean="0">
                          <a:solidFill>
                            <a:schemeClr val="tx1"/>
                          </a:solidFill>
                          <a:latin typeface="+mj-lt"/>
                          <a:ea typeface="Calibri"/>
                          <a:cs typeface="Times New Roman"/>
                        </a:rPr>
                        <a:t>hình</a:t>
                      </a:r>
                      <a:r>
                        <a:rPr lang="en-US" sz="1600" kern="1200" dirty="0" smtClean="0">
                          <a:solidFill>
                            <a:schemeClr val="tx1"/>
                          </a:solidFill>
                          <a:latin typeface="+mj-lt"/>
                          <a:ea typeface="Calibri"/>
                          <a:cs typeface="Times New Roman"/>
                        </a:rPr>
                        <a:t> </a:t>
                      </a:r>
                      <a:r>
                        <a:rPr lang="en-US" sz="1600" kern="1200" dirty="0" err="1" smtClean="0">
                          <a:solidFill>
                            <a:schemeClr val="tx1"/>
                          </a:solidFill>
                          <a:latin typeface="+mj-lt"/>
                          <a:ea typeface="Calibri"/>
                          <a:cs typeface="Times New Roman"/>
                        </a:rPr>
                        <a:t>xác</a:t>
                      </a:r>
                      <a:r>
                        <a:rPr lang="en-US" sz="1600" kern="1200" dirty="0" smtClean="0">
                          <a:solidFill>
                            <a:schemeClr val="tx1"/>
                          </a:solidFill>
                          <a:latin typeface="+mj-lt"/>
                          <a:ea typeface="Calibri"/>
                          <a:cs typeface="Times New Roman"/>
                        </a:rPr>
                        <a:t> </a:t>
                      </a:r>
                      <a:r>
                        <a:rPr lang="en-US" sz="1600" kern="1200" dirty="0" err="1" smtClean="0">
                          <a:solidFill>
                            <a:schemeClr val="tx1"/>
                          </a:solidFill>
                          <a:latin typeface="+mj-lt"/>
                          <a:ea typeface="Calibri"/>
                          <a:cs typeface="Times New Roman"/>
                        </a:rPr>
                        <a:t>nhận</a:t>
                      </a:r>
                      <a:r>
                        <a:rPr lang="en-US" sz="1600" kern="1200" dirty="0" smtClean="0">
                          <a:solidFill>
                            <a:schemeClr val="tx1"/>
                          </a:solidFill>
                          <a:latin typeface="+mj-lt"/>
                          <a:ea typeface="Calibri"/>
                          <a:cs typeface="Times New Roman"/>
                        </a:rPr>
                        <a:t> </a:t>
                      </a:r>
                      <a:r>
                        <a:rPr lang="en-US" sz="1600" kern="1200" dirty="0" err="1" smtClean="0">
                          <a:solidFill>
                            <a:schemeClr val="tx1"/>
                          </a:solidFill>
                          <a:latin typeface="+mj-lt"/>
                          <a:ea typeface="Calibri"/>
                          <a:cs typeface="Times New Roman"/>
                        </a:rPr>
                        <a:t>số</a:t>
                      </a:r>
                      <a:r>
                        <a:rPr lang="en-US" sz="1600" kern="1200" dirty="0" smtClean="0">
                          <a:solidFill>
                            <a:schemeClr val="tx1"/>
                          </a:solidFill>
                          <a:latin typeface="+mj-lt"/>
                          <a:ea typeface="Calibri"/>
                          <a:cs typeface="Times New Roman"/>
                        </a:rPr>
                        <a:t> </a:t>
                      </a:r>
                      <a:r>
                        <a:rPr lang="en-US" sz="1600" kern="1200" dirty="0" err="1" smtClean="0">
                          <a:solidFill>
                            <a:schemeClr val="tx1"/>
                          </a:solidFill>
                          <a:latin typeface="+mj-lt"/>
                          <a:ea typeface="Calibri"/>
                          <a:cs typeface="Times New Roman"/>
                        </a:rPr>
                        <a:t>liệu</a:t>
                      </a:r>
                      <a:r>
                        <a:rPr lang="en-US" sz="1600" kern="1200" dirty="0" smtClean="0">
                          <a:solidFill>
                            <a:schemeClr val="tx1"/>
                          </a:solidFill>
                          <a:latin typeface="+mj-lt"/>
                          <a:ea typeface="Calibri"/>
                          <a:cs typeface="Times New Roman"/>
                        </a:rPr>
                        <a:t> </a:t>
                      </a:r>
                      <a:r>
                        <a:rPr lang="en-US" sz="1600" kern="1200" dirty="0" err="1" smtClean="0">
                          <a:solidFill>
                            <a:schemeClr val="tx1"/>
                          </a:solidFill>
                          <a:latin typeface="+mj-lt"/>
                          <a:ea typeface="Calibri"/>
                          <a:cs typeface="Times New Roman"/>
                        </a:rPr>
                        <a:t>của</a:t>
                      </a:r>
                      <a:r>
                        <a:rPr lang="en-US" sz="1600" kern="1200" dirty="0" smtClean="0">
                          <a:solidFill>
                            <a:schemeClr val="tx1"/>
                          </a:solidFill>
                          <a:latin typeface="+mj-lt"/>
                          <a:ea typeface="Calibri"/>
                          <a:cs typeface="Times New Roman"/>
                        </a:rPr>
                        <a:t> TVLK</a:t>
                      </a:r>
                      <a:endParaRPr lang="en-US" sz="1600" kern="1200" dirty="0">
                        <a:solidFill>
                          <a:schemeClr val="tx1"/>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61926" y="2872096"/>
            <a:ext cx="8982074" cy="1494897"/>
          </a:xfrm>
          <a:prstGeom prst="rect">
            <a:avLst/>
          </a:prstGeom>
          <a:noFill/>
          <a:ln w="9525">
            <a:noFill/>
            <a:miter lim="800000"/>
            <a:headEnd/>
            <a:tailEnd/>
          </a:ln>
        </p:spPr>
        <p:txBody>
          <a:bodyPr wrap="square" lIns="90000" tIns="46800" rIns="90000" bIns="46800">
            <a:spAutoFit/>
          </a:bodyPr>
          <a:lstStyle/>
          <a:p>
            <a:pPr algn="ctr">
              <a:lnSpc>
                <a:spcPct val="150000"/>
              </a:lnSpc>
            </a:pPr>
            <a:r>
              <a:rPr lang="en-US" sz="2600" b="1" noProof="1">
                <a:solidFill>
                  <a:srgbClr val="000099"/>
                </a:solidFill>
              </a:rPr>
              <a:t>3</a:t>
            </a:r>
            <a:r>
              <a:rPr lang="en-US" sz="2600" b="1" noProof="1" smtClean="0">
                <a:solidFill>
                  <a:srgbClr val="000099"/>
                </a:solidFill>
              </a:rPr>
              <a:t>. </a:t>
            </a:r>
            <a:r>
              <a:rPr lang="en-US" sz="2600" b="1" noProof="1">
                <a:solidFill>
                  <a:srgbClr val="000099"/>
                </a:solidFill>
              </a:rPr>
              <a:t>Q</a:t>
            </a:r>
            <a:r>
              <a:rPr lang="en-US" sz="2600" b="1" noProof="1" smtClean="0">
                <a:solidFill>
                  <a:srgbClr val="000099"/>
                </a:solidFill>
              </a:rPr>
              <a:t>uy </a:t>
            </a:r>
            <a:r>
              <a:rPr lang="en-US" sz="2600" b="1" noProof="1">
                <a:solidFill>
                  <a:srgbClr val="000099"/>
                </a:solidFill>
              </a:rPr>
              <a:t>trình nghiệp vụ tích hợp điện trên Flex</a:t>
            </a:r>
          </a:p>
          <a:p>
            <a:pPr algn="ctr"/>
            <a:r>
              <a:rPr lang="en-US" sz="2600" b="1" noProof="1" smtClean="0">
                <a:solidFill>
                  <a:srgbClr val="000099"/>
                </a:solidFill>
              </a:rPr>
              <a:t/>
            </a:r>
            <a:br>
              <a:rPr lang="en-US" sz="2600" b="1" noProof="1" smtClean="0">
                <a:solidFill>
                  <a:srgbClr val="000099"/>
                </a:solidFill>
              </a:rPr>
            </a:br>
            <a:endParaRPr lang="en-US" sz="2600" b="1" noProof="1" smtClean="0">
              <a:solidFill>
                <a:srgbClr val="000099"/>
              </a:solidFill>
            </a:endParaRPr>
          </a:p>
        </p:txBody>
      </p:sp>
      <p:sp>
        <p:nvSpPr>
          <p:cNvPr id="32771" name="Line 3"/>
          <p:cNvSpPr>
            <a:spLocks noChangeShapeType="1"/>
          </p:cNvSpPr>
          <p:nvPr/>
        </p:nvSpPr>
        <p:spPr bwMode="auto">
          <a:xfrm>
            <a:off x="336550" y="3519488"/>
            <a:ext cx="8493125" cy="0"/>
          </a:xfrm>
          <a:prstGeom prst="line">
            <a:avLst/>
          </a:prstGeom>
          <a:noFill/>
          <a:ln w="9525">
            <a:solidFill>
              <a:srgbClr val="5A8416"/>
            </a:solidFill>
            <a:round/>
            <a:headEnd/>
            <a:tailEnd/>
          </a:ln>
        </p:spPr>
        <p:txBody>
          <a:bodyPr wrap="none" anchor="ctr"/>
          <a:lstStyle/>
          <a:p>
            <a:endParaRPr lang="en-US"/>
          </a:p>
        </p:txBody>
      </p:sp>
    </p:spTree>
    <p:extLst>
      <p:ext uri="{BB962C8B-B14F-4D97-AF65-F5344CB8AC3E}">
        <p14:creationId xmlns:p14="http://schemas.microsoft.com/office/powerpoint/2010/main" val="369667440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775636" y="274638"/>
            <a:ext cx="7219507" cy="398024"/>
          </a:xfrm>
          <a:prstGeom prst="rect">
            <a:avLst/>
          </a:prstGeom>
          <a:noFill/>
          <a:ln w="9525">
            <a:noFill/>
            <a:miter lim="800000"/>
            <a:headEnd/>
            <a:tailEnd/>
          </a:ln>
        </p:spPr>
        <p:txBody>
          <a:bodyPr wrap="square" lIns="90000" tIns="46800" rIns="90000" bIns="46800">
            <a:spAutoFit/>
          </a:bodyPr>
          <a:lstStyle/>
          <a:p>
            <a:pPr algn="ctr"/>
            <a:r>
              <a:rPr lang="en-US" sz="2200" b="1" dirty="0" smtClean="0">
                <a:solidFill>
                  <a:srgbClr val="58911F"/>
                </a:solidFill>
              </a:rPr>
              <a:t>MÔ HÌNH XỬ LÝ ĐIỆN KẾT NỐI VSD TỰ ĐỘNG</a:t>
            </a:r>
            <a:endParaRPr lang="en-US" sz="2200" b="1" dirty="0">
              <a:solidFill>
                <a:srgbClr val="58911F"/>
              </a:solidFill>
            </a:endParaRPr>
          </a:p>
        </p:txBody>
      </p:sp>
      <p:sp>
        <p:nvSpPr>
          <p:cNvPr id="4" name="Content Placeholder 3"/>
          <p:cNvSpPr>
            <a:spLocks noGrp="1"/>
          </p:cNvSpPr>
          <p:nvPr>
            <p:ph idx="1"/>
          </p:nvPr>
        </p:nvSpPr>
        <p:spPr>
          <a:xfrm>
            <a:off x="126996" y="4710679"/>
            <a:ext cx="8229600" cy="1444981"/>
          </a:xfrm>
        </p:spPr>
        <p:txBody>
          <a:bodyPr/>
          <a:lstStyle/>
          <a:p>
            <a:r>
              <a:rPr lang="en-US" dirty="0" smtClean="0"/>
              <a:t>User </a:t>
            </a:r>
            <a:r>
              <a:rPr lang="en-US" dirty="0" err="1"/>
              <a:t>l</a:t>
            </a:r>
            <a:r>
              <a:rPr lang="en-US" dirty="0" err="1" smtClean="0"/>
              <a:t>àm</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trên</a:t>
            </a:r>
            <a:r>
              <a:rPr lang="en-US" dirty="0" smtClean="0"/>
              <a:t> </a:t>
            </a:r>
            <a:r>
              <a:rPr lang="en-US" dirty="0" err="1" smtClean="0"/>
              <a:t>hệ</a:t>
            </a:r>
            <a:r>
              <a:rPr lang="en-US" dirty="0" smtClean="0"/>
              <a:t> </a:t>
            </a:r>
            <a:r>
              <a:rPr lang="en-US" dirty="0" err="1" smtClean="0"/>
              <a:t>thống</a:t>
            </a:r>
            <a:r>
              <a:rPr lang="en-US" dirty="0" smtClean="0"/>
              <a:t> FLEX, </a:t>
            </a:r>
            <a:r>
              <a:rPr lang="en-US" dirty="0" err="1" smtClean="0"/>
              <a:t>hệ</a:t>
            </a:r>
            <a:r>
              <a:rPr lang="en-US" dirty="0" smtClean="0"/>
              <a:t> </a:t>
            </a:r>
            <a:r>
              <a:rPr lang="en-US" dirty="0" err="1" smtClean="0"/>
              <a:t>thống</a:t>
            </a:r>
            <a:r>
              <a:rPr lang="en-US" dirty="0" smtClean="0"/>
              <a:t> </a:t>
            </a:r>
            <a:r>
              <a:rPr lang="en-US" dirty="0" err="1" smtClean="0"/>
              <a:t>tự</a:t>
            </a:r>
            <a:r>
              <a:rPr lang="en-US" dirty="0" smtClean="0"/>
              <a:t> </a:t>
            </a:r>
            <a:r>
              <a:rPr lang="en-US" dirty="0" err="1" smtClean="0"/>
              <a:t>sinh</a:t>
            </a:r>
            <a:r>
              <a:rPr lang="en-US" dirty="0" smtClean="0"/>
              <a:t> </a:t>
            </a:r>
            <a:r>
              <a:rPr lang="en-US" dirty="0" err="1" smtClean="0"/>
              <a:t>các</a:t>
            </a:r>
            <a:r>
              <a:rPr lang="en-US" dirty="0" smtClean="0"/>
              <a:t> </a:t>
            </a:r>
            <a:r>
              <a:rPr lang="en-US" dirty="0" err="1" smtClean="0"/>
              <a:t>điện</a:t>
            </a:r>
            <a:r>
              <a:rPr lang="en-US" dirty="0" smtClean="0"/>
              <a:t> MT </a:t>
            </a:r>
            <a:r>
              <a:rPr lang="en-US" dirty="0" err="1" smtClean="0"/>
              <a:t>tương</a:t>
            </a:r>
            <a:r>
              <a:rPr lang="en-US" dirty="0" smtClean="0"/>
              <a:t> </a:t>
            </a:r>
            <a:r>
              <a:rPr lang="en-US" dirty="0" err="1" smtClean="0"/>
              <a:t>ứng</a:t>
            </a:r>
            <a:r>
              <a:rPr lang="en-US" dirty="0" smtClean="0"/>
              <a:t> </a:t>
            </a:r>
            <a:r>
              <a:rPr lang="en-US" dirty="0" err="1" smtClean="0"/>
              <a:t>để</a:t>
            </a:r>
            <a:r>
              <a:rPr lang="en-US" dirty="0" smtClean="0"/>
              <a:t> </a:t>
            </a:r>
            <a:r>
              <a:rPr lang="en-US" dirty="0" err="1" smtClean="0"/>
              <a:t>gửi</a:t>
            </a:r>
            <a:r>
              <a:rPr lang="en-US" dirty="0" smtClean="0"/>
              <a:t> </a:t>
            </a:r>
            <a:r>
              <a:rPr lang="en-US" dirty="0" err="1" smtClean="0"/>
              <a:t>lên</a:t>
            </a:r>
            <a:r>
              <a:rPr lang="en-US" dirty="0" smtClean="0"/>
              <a:t> VSD</a:t>
            </a:r>
          </a:p>
          <a:p>
            <a:r>
              <a:rPr lang="en-US" dirty="0" err="1" smtClean="0"/>
              <a:t>Khi</a:t>
            </a:r>
            <a:r>
              <a:rPr lang="en-US" dirty="0" smtClean="0"/>
              <a:t> </a:t>
            </a:r>
            <a:r>
              <a:rPr lang="en-US" dirty="0" err="1" smtClean="0"/>
              <a:t>nhận</a:t>
            </a:r>
            <a:r>
              <a:rPr lang="en-US" dirty="0" smtClean="0"/>
              <a:t> </a:t>
            </a:r>
            <a:r>
              <a:rPr lang="en-US" dirty="0" err="1" smtClean="0"/>
              <a:t>điện</a:t>
            </a:r>
            <a:r>
              <a:rPr lang="en-US" dirty="0" smtClean="0"/>
              <a:t> MT &amp; </a:t>
            </a:r>
            <a:r>
              <a:rPr lang="en-US" dirty="0" err="1" smtClean="0"/>
              <a:t>kết</a:t>
            </a:r>
            <a:r>
              <a:rPr lang="en-US" dirty="0" smtClean="0"/>
              <a:t> </a:t>
            </a:r>
            <a:r>
              <a:rPr lang="en-US" dirty="0" err="1" smtClean="0"/>
              <a:t>quả</a:t>
            </a:r>
            <a:r>
              <a:rPr lang="en-US" dirty="0" smtClean="0"/>
              <a:t> </a:t>
            </a:r>
            <a:r>
              <a:rPr lang="en-US" dirty="0" err="1" smtClean="0"/>
              <a:t>xác</a:t>
            </a:r>
            <a:r>
              <a:rPr lang="en-US" dirty="0" smtClean="0"/>
              <a:t> </a:t>
            </a:r>
            <a:r>
              <a:rPr lang="en-US" dirty="0" err="1" smtClean="0"/>
              <a:t>nhận</a:t>
            </a:r>
            <a:r>
              <a:rPr lang="en-US" dirty="0" smtClean="0"/>
              <a:t> </a:t>
            </a:r>
            <a:r>
              <a:rPr lang="en-US" dirty="0" err="1" smtClean="0"/>
              <a:t>từ</a:t>
            </a:r>
            <a:r>
              <a:rPr lang="en-US" dirty="0" smtClean="0"/>
              <a:t> VSD, </a:t>
            </a:r>
            <a:r>
              <a:rPr lang="en-US" dirty="0" err="1" smtClean="0"/>
              <a:t>hệ</a:t>
            </a:r>
            <a:r>
              <a:rPr lang="en-US" dirty="0" smtClean="0"/>
              <a:t> </a:t>
            </a:r>
            <a:r>
              <a:rPr lang="en-US" dirty="0" err="1" smtClean="0"/>
              <a:t>thống</a:t>
            </a:r>
            <a:r>
              <a:rPr lang="en-US" dirty="0" smtClean="0"/>
              <a:t> core </a:t>
            </a:r>
            <a:r>
              <a:rPr lang="en-US" dirty="0" err="1" smtClean="0"/>
              <a:t>chứng</a:t>
            </a:r>
            <a:r>
              <a:rPr lang="en-US" dirty="0" smtClean="0"/>
              <a:t> </a:t>
            </a:r>
            <a:r>
              <a:rPr lang="en-US" dirty="0" err="1" smtClean="0"/>
              <a:t>khoán</a:t>
            </a:r>
            <a:r>
              <a:rPr lang="en-US" dirty="0" smtClean="0"/>
              <a:t> FLEX </a:t>
            </a:r>
            <a:r>
              <a:rPr lang="en-US" dirty="0" err="1" smtClean="0"/>
              <a:t>sẽ</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sinh</a:t>
            </a:r>
            <a:r>
              <a:rPr lang="en-US" dirty="0" smtClean="0"/>
              <a:t> </a:t>
            </a:r>
            <a:r>
              <a:rPr lang="en-US" dirty="0" err="1" smtClean="0"/>
              <a:t>các</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xử</a:t>
            </a:r>
            <a:r>
              <a:rPr lang="en-US" dirty="0" smtClean="0"/>
              <a:t> </a:t>
            </a:r>
            <a:r>
              <a:rPr lang="en-US" dirty="0" err="1" smtClean="0"/>
              <a:t>lý</a:t>
            </a:r>
            <a:r>
              <a:rPr lang="en-US" dirty="0" smtClean="0"/>
              <a:t> </a:t>
            </a:r>
            <a:r>
              <a:rPr lang="en-US" dirty="0" err="1" smtClean="0"/>
              <a:t>tương</a:t>
            </a:r>
            <a:r>
              <a:rPr lang="en-US" dirty="0" smtClean="0"/>
              <a:t> </a:t>
            </a:r>
            <a:r>
              <a:rPr lang="en-US" dirty="0" err="1" smtClean="0"/>
              <a:t>ứng</a:t>
            </a:r>
            <a:endParaRPr lang="en-US" dirty="0"/>
          </a:p>
        </p:txBody>
      </p:sp>
      <p:pic>
        <p:nvPicPr>
          <p:cNvPr id="196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816" y="887097"/>
            <a:ext cx="8661948" cy="369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99213"/>
          </a:xfrm>
          <a:noFill/>
          <a:ln w="9525">
            <a:noFill/>
            <a:miter lim="800000"/>
            <a:headEnd/>
            <a:tailEnd/>
          </a:ln>
        </p:spPr>
        <p:txBody>
          <a:bodyPr wrap="square" lIns="90000" tIns="46800" rIns="90000" bIns="46800">
            <a:spAutoFit/>
          </a:bodyPr>
          <a:lstStyle/>
          <a:p>
            <a:pPr algn="ctr"/>
            <a:r>
              <a:rPr lang="en-US" sz="2200" dirty="0">
                <a:solidFill>
                  <a:srgbClr val="58911F"/>
                </a:solidFill>
              </a:rPr>
              <a:t>QUY TRÌNH MỞ TÀI </a:t>
            </a:r>
            <a:r>
              <a:rPr lang="en-US" sz="2200" dirty="0" smtClean="0">
                <a:solidFill>
                  <a:srgbClr val="58911F"/>
                </a:solidFill>
              </a:rPr>
              <a:t>KHOẢN NHÀ ĐẦU TƯ</a:t>
            </a:r>
            <a:endParaRPr lang="en-US" sz="2200" dirty="0">
              <a:solidFill>
                <a:srgbClr val="58911F"/>
              </a:solidFill>
            </a:endParaRPr>
          </a:p>
        </p:txBody>
      </p:sp>
      <p:sp>
        <p:nvSpPr>
          <p:cNvPr id="4" name="Rectangle 2"/>
          <p:cNvSpPr>
            <a:spLocks noChangeArrowheads="1"/>
          </p:cNvSpPr>
          <p:nvPr/>
        </p:nvSpPr>
        <p:spPr bwMode="auto">
          <a:xfrm>
            <a:off x="2129050" y="8871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326736708"/>
              </p:ext>
            </p:extLst>
          </p:nvPr>
        </p:nvGraphicFramePr>
        <p:xfrm>
          <a:off x="1074387" y="805759"/>
          <a:ext cx="6559171" cy="5494505"/>
        </p:xfrm>
        <a:graphic>
          <a:graphicData uri="http://schemas.openxmlformats.org/presentationml/2006/ole">
            <mc:AlternateContent xmlns:mc="http://schemas.openxmlformats.org/markup-compatibility/2006">
              <mc:Choice xmlns:v="urn:schemas-microsoft-com:vml" Requires="v">
                <p:oleObj spid="_x0000_s1073" name="Visio" r:id="rId3" imgW="7229475" imgH="6334125" progId="Visio.Drawing.15">
                  <p:embed/>
                </p:oleObj>
              </mc:Choice>
              <mc:Fallback>
                <p:oleObj name="Visio" r:id="rId3" imgW="7229475" imgH="6334125" progId="Visio.Drawing.15">
                  <p:embed/>
                  <p:pic>
                    <p:nvPicPr>
                      <p:cNvPr id="0" name=""/>
                      <p:cNvPicPr/>
                      <p:nvPr/>
                    </p:nvPicPr>
                    <p:blipFill>
                      <a:blip r:embed="rId4"/>
                      <a:stretch>
                        <a:fillRect/>
                      </a:stretch>
                    </p:blipFill>
                    <p:spPr>
                      <a:xfrm>
                        <a:off x="1074387" y="805759"/>
                        <a:ext cx="6559171" cy="5494505"/>
                      </a:xfrm>
                      <a:prstGeom prst="rect">
                        <a:avLst/>
                      </a:prstGeom>
                    </p:spPr>
                  </p:pic>
                </p:oleObj>
              </mc:Fallback>
            </mc:AlternateContent>
          </a:graphicData>
        </a:graphic>
      </p:graphicFrame>
    </p:spTree>
    <p:extLst>
      <p:ext uri="{BB962C8B-B14F-4D97-AF65-F5344CB8AC3E}">
        <p14:creationId xmlns:p14="http://schemas.microsoft.com/office/powerpoint/2010/main" val="393662570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99213"/>
          </a:xfrm>
          <a:noFill/>
          <a:ln w="9525">
            <a:noFill/>
            <a:miter lim="800000"/>
            <a:headEnd/>
            <a:tailEnd/>
          </a:ln>
        </p:spPr>
        <p:txBody>
          <a:bodyPr wrap="square" lIns="90000" tIns="46800" rIns="90000" bIns="46800">
            <a:spAutoFit/>
          </a:bodyPr>
          <a:lstStyle/>
          <a:p>
            <a:pPr algn="ctr"/>
            <a:r>
              <a:rPr lang="en-US" sz="2200" dirty="0">
                <a:solidFill>
                  <a:srgbClr val="58911F"/>
                </a:solidFill>
              </a:rPr>
              <a:t>QUI TRÌNH LƯU </a:t>
            </a:r>
            <a:r>
              <a:rPr lang="en-US" sz="2200" dirty="0" smtClean="0">
                <a:solidFill>
                  <a:srgbClr val="58911F"/>
                </a:solidFill>
              </a:rPr>
              <a:t>KÝ CHỨNG KHOÁN</a:t>
            </a:r>
            <a:endParaRPr lang="en-US" sz="2200" dirty="0">
              <a:solidFill>
                <a:srgbClr val="58911F"/>
              </a:solidFill>
            </a:endParaRPr>
          </a:p>
        </p:txBody>
      </p:sp>
      <p:sp>
        <p:nvSpPr>
          <p:cNvPr id="4" name="Rectangle 2"/>
          <p:cNvSpPr>
            <a:spLocks noChangeArrowheads="1"/>
          </p:cNvSpPr>
          <p:nvPr/>
        </p:nvSpPr>
        <p:spPr bwMode="auto">
          <a:xfrm>
            <a:off x="1869743" y="8734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880036646"/>
              </p:ext>
            </p:extLst>
          </p:nvPr>
        </p:nvGraphicFramePr>
        <p:xfrm>
          <a:off x="1467853" y="873455"/>
          <a:ext cx="6280484" cy="5533151"/>
        </p:xfrm>
        <a:graphic>
          <a:graphicData uri="http://schemas.openxmlformats.org/presentationml/2006/ole">
            <mc:AlternateContent xmlns:mc="http://schemas.openxmlformats.org/markup-compatibility/2006">
              <mc:Choice xmlns:v="urn:schemas-microsoft-com:vml" Requires="v">
                <p:oleObj spid="_x0000_s2096" name="Visio" r:id="rId4" imgW="7562850" imgH="6915150" progId="Visio.Drawing.15">
                  <p:embed/>
                </p:oleObj>
              </mc:Choice>
              <mc:Fallback>
                <p:oleObj name="Visio" r:id="rId4" imgW="7562850" imgH="6915150" progId="Visio.Drawing.15">
                  <p:embed/>
                  <p:pic>
                    <p:nvPicPr>
                      <p:cNvPr id="0" name=""/>
                      <p:cNvPicPr/>
                      <p:nvPr/>
                    </p:nvPicPr>
                    <p:blipFill>
                      <a:blip r:embed="rId5"/>
                      <a:stretch>
                        <a:fillRect/>
                      </a:stretch>
                    </p:blipFill>
                    <p:spPr>
                      <a:xfrm>
                        <a:off x="1467853" y="873455"/>
                        <a:ext cx="6280484" cy="5533151"/>
                      </a:xfrm>
                      <a:prstGeom prst="rect">
                        <a:avLst/>
                      </a:prstGeom>
                    </p:spPr>
                  </p:pic>
                </p:oleObj>
              </mc:Fallback>
            </mc:AlternateContent>
          </a:graphicData>
        </a:graphic>
      </p:graphicFrame>
    </p:spTree>
    <p:extLst>
      <p:ext uri="{BB962C8B-B14F-4D97-AF65-F5344CB8AC3E}">
        <p14:creationId xmlns:p14="http://schemas.microsoft.com/office/powerpoint/2010/main" val="192603706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66800" y="436563"/>
            <a:ext cx="8229600" cy="399213"/>
          </a:xfrm>
          <a:prstGeom prst="rect">
            <a:avLst/>
          </a:prstGeom>
          <a:noFill/>
          <a:ln w="9525">
            <a:noFill/>
            <a:miter lim="800000"/>
            <a:headEnd/>
            <a:tailEnd/>
          </a:ln>
        </p:spPr>
        <p:txBody>
          <a:bodyPr wrap="square" lIns="90000" tIns="46800" rIns="90000" bIns="46800">
            <a:spAutoFit/>
          </a:bodyPr>
          <a:lstStyle>
            <a:lvl1pPr algn="l" rtl="0" eaLnBrk="0" fontAlgn="base" hangingPunct="0">
              <a:lnSpc>
                <a:spcPct val="90000"/>
              </a:lnSpc>
              <a:spcBef>
                <a:spcPct val="0"/>
              </a:spcBef>
              <a:spcAft>
                <a:spcPct val="0"/>
              </a:spcAft>
              <a:defRPr sz="2600" b="1">
                <a:solidFill>
                  <a:schemeClr val="tx1"/>
                </a:solidFill>
                <a:latin typeface="+mj-lt"/>
                <a:ea typeface="+mj-ea"/>
                <a:cs typeface="+mj-cs"/>
              </a:defRPr>
            </a:lvl1pPr>
            <a:lvl2pPr algn="l" rtl="0" eaLnBrk="0" fontAlgn="base" hangingPunct="0">
              <a:lnSpc>
                <a:spcPct val="90000"/>
              </a:lnSpc>
              <a:spcBef>
                <a:spcPct val="0"/>
              </a:spcBef>
              <a:spcAft>
                <a:spcPct val="0"/>
              </a:spcAft>
              <a:defRPr sz="2600" b="1">
                <a:solidFill>
                  <a:schemeClr val="tx1"/>
                </a:solidFill>
                <a:latin typeface="Arial" charset="0"/>
                <a:cs typeface="Arial" charset="0"/>
              </a:defRPr>
            </a:lvl2pPr>
            <a:lvl3pPr algn="l" rtl="0" eaLnBrk="0" fontAlgn="base" hangingPunct="0">
              <a:lnSpc>
                <a:spcPct val="90000"/>
              </a:lnSpc>
              <a:spcBef>
                <a:spcPct val="0"/>
              </a:spcBef>
              <a:spcAft>
                <a:spcPct val="0"/>
              </a:spcAft>
              <a:defRPr sz="2600" b="1">
                <a:solidFill>
                  <a:schemeClr val="tx1"/>
                </a:solidFill>
                <a:latin typeface="Arial" charset="0"/>
                <a:cs typeface="Arial" charset="0"/>
              </a:defRPr>
            </a:lvl3pPr>
            <a:lvl4pPr algn="l" rtl="0" eaLnBrk="0" fontAlgn="base" hangingPunct="0">
              <a:lnSpc>
                <a:spcPct val="90000"/>
              </a:lnSpc>
              <a:spcBef>
                <a:spcPct val="0"/>
              </a:spcBef>
              <a:spcAft>
                <a:spcPct val="0"/>
              </a:spcAft>
              <a:defRPr sz="2600" b="1">
                <a:solidFill>
                  <a:schemeClr val="tx1"/>
                </a:solidFill>
                <a:latin typeface="Arial" charset="0"/>
                <a:cs typeface="Arial" charset="0"/>
              </a:defRPr>
            </a:lvl4pPr>
            <a:lvl5pPr algn="l" rtl="0" eaLnBrk="0" fontAlgn="base" hangingPunct="0">
              <a:lnSpc>
                <a:spcPct val="90000"/>
              </a:lnSpc>
              <a:spcBef>
                <a:spcPct val="0"/>
              </a:spcBef>
              <a:spcAft>
                <a:spcPct val="0"/>
              </a:spcAft>
              <a:defRPr sz="2600" b="1">
                <a:solidFill>
                  <a:schemeClr val="tx1"/>
                </a:solidFill>
                <a:latin typeface="Arial" charset="0"/>
                <a:cs typeface="Arial" charset="0"/>
              </a:defRPr>
            </a:lvl5pPr>
            <a:lvl6pPr marL="457200" algn="l" rtl="0" fontAlgn="base">
              <a:lnSpc>
                <a:spcPct val="90000"/>
              </a:lnSpc>
              <a:spcBef>
                <a:spcPct val="0"/>
              </a:spcBef>
              <a:spcAft>
                <a:spcPct val="0"/>
              </a:spcAft>
              <a:defRPr sz="2600" b="1">
                <a:solidFill>
                  <a:schemeClr val="tx1"/>
                </a:solidFill>
                <a:latin typeface="Arial" charset="0"/>
                <a:cs typeface="Arial" charset="0"/>
              </a:defRPr>
            </a:lvl6pPr>
            <a:lvl7pPr marL="914400" algn="l" rtl="0" fontAlgn="base">
              <a:lnSpc>
                <a:spcPct val="90000"/>
              </a:lnSpc>
              <a:spcBef>
                <a:spcPct val="0"/>
              </a:spcBef>
              <a:spcAft>
                <a:spcPct val="0"/>
              </a:spcAft>
              <a:defRPr sz="2600" b="1">
                <a:solidFill>
                  <a:schemeClr val="tx1"/>
                </a:solidFill>
                <a:latin typeface="Arial" charset="0"/>
                <a:cs typeface="Arial" charset="0"/>
              </a:defRPr>
            </a:lvl7pPr>
            <a:lvl8pPr marL="1371600" algn="l" rtl="0" fontAlgn="base">
              <a:lnSpc>
                <a:spcPct val="90000"/>
              </a:lnSpc>
              <a:spcBef>
                <a:spcPct val="0"/>
              </a:spcBef>
              <a:spcAft>
                <a:spcPct val="0"/>
              </a:spcAft>
              <a:defRPr sz="2600" b="1">
                <a:solidFill>
                  <a:schemeClr val="tx1"/>
                </a:solidFill>
                <a:latin typeface="Arial" charset="0"/>
                <a:cs typeface="Arial" charset="0"/>
              </a:defRPr>
            </a:lvl8pPr>
            <a:lvl9pPr marL="1828800" algn="l" rtl="0" fontAlgn="base">
              <a:lnSpc>
                <a:spcPct val="90000"/>
              </a:lnSpc>
              <a:spcBef>
                <a:spcPct val="0"/>
              </a:spcBef>
              <a:spcAft>
                <a:spcPct val="0"/>
              </a:spcAft>
              <a:defRPr sz="2600" b="1">
                <a:solidFill>
                  <a:schemeClr val="tx1"/>
                </a:solidFill>
                <a:latin typeface="Arial" charset="0"/>
                <a:cs typeface="Arial" charset="0"/>
              </a:defRPr>
            </a:lvl9pPr>
          </a:lstStyle>
          <a:p>
            <a:pPr algn="ctr"/>
            <a:r>
              <a:rPr lang="en-US" sz="2200" kern="0" smtClean="0">
                <a:solidFill>
                  <a:srgbClr val="58911F"/>
                </a:solidFill>
              </a:rPr>
              <a:t>QUI TRÌNH XÁC NHẬN SỐ DƯ CHỨNG KHOÁN</a:t>
            </a:r>
            <a:endParaRPr lang="en-US" sz="2200" kern="0" dirty="0">
              <a:solidFill>
                <a:srgbClr val="58911F"/>
              </a:solidFill>
            </a:endParaRPr>
          </a:p>
        </p:txBody>
      </p:sp>
      <p:sp>
        <p:nvSpPr>
          <p:cNvPr id="3" name="Title 2"/>
          <p:cNvSpPr>
            <a:spLocks noGrp="1"/>
          </p:cNvSpPr>
          <p:nvPr>
            <p:ph type="title"/>
          </p:nvPr>
        </p:nvSpPr>
        <p:spPr/>
        <p:txBody>
          <a:bodyPr/>
          <a:lstStyle/>
          <a:p>
            <a:endParaRPr lang="en-US" dirty="0"/>
          </a:p>
        </p:txBody>
      </p:sp>
      <p:sp>
        <p:nvSpPr>
          <p:cNvPr id="6" name="Title 2"/>
          <p:cNvSpPr txBox="1">
            <a:spLocks/>
          </p:cNvSpPr>
          <p:nvPr/>
        </p:nvSpPr>
        <p:spPr>
          <a:xfrm>
            <a:off x="457200" y="264276"/>
            <a:ext cx="8229600" cy="1143000"/>
          </a:xfrm>
          <a:prstGeom prst="rect">
            <a:avLst/>
          </a:prstGeom>
        </p:spPr>
        <p:txBody>
          <a:bodyPr/>
          <a:lstStyle>
            <a:lvl1pPr algn="l" rtl="0" eaLnBrk="0" fontAlgn="base" hangingPunct="0">
              <a:lnSpc>
                <a:spcPct val="90000"/>
              </a:lnSpc>
              <a:spcBef>
                <a:spcPct val="0"/>
              </a:spcBef>
              <a:spcAft>
                <a:spcPct val="0"/>
              </a:spcAft>
              <a:defRPr sz="2600" b="1">
                <a:solidFill>
                  <a:schemeClr val="tx1"/>
                </a:solidFill>
                <a:latin typeface="+mj-lt"/>
                <a:ea typeface="+mj-ea"/>
                <a:cs typeface="+mj-cs"/>
              </a:defRPr>
            </a:lvl1pPr>
            <a:lvl2pPr algn="l" rtl="0" eaLnBrk="0" fontAlgn="base" hangingPunct="0">
              <a:lnSpc>
                <a:spcPct val="90000"/>
              </a:lnSpc>
              <a:spcBef>
                <a:spcPct val="0"/>
              </a:spcBef>
              <a:spcAft>
                <a:spcPct val="0"/>
              </a:spcAft>
              <a:defRPr sz="2600" b="1">
                <a:solidFill>
                  <a:schemeClr val="tx1"/>
                </a:solidFill>
                <a:latin typeface="Arial" charset="0"/>
                <a:cs typeface="Arial" charset="0"/>
              </a:defRPr>
            </a:lvl2pPr>
            <a:lvl3pPr algn="l" rtl="0" eaLnBrk="0" fontAlgn="base" hangingPunct="0">
              <a:lnSpc>
                <a:spcPct val="90000"/>
              </a:lnSpc>
              <a:spcBef>
                <a:spcPct val="0"/>
              </a:spcBef>
              <a:spcAft>
                <a:spcPct val="0"/>
              </a:spcAft>
              <a:defRPr sz="2600" b="1">
                <a:solidFill>
                  <a:schemeClr val="tx1"/>
                </a:solidFill>
                <a:latin typeface="Arial" charset="0"/>
                <a:cs typeface="Arial" charset="0"/>
              </a:defRPr>
            </a:lvl3pPr>
            <a:lvl4pPr algn="l" rtl="0" eaLnBrk="0" fontAlgn="base" hangingPunct="0">
              <a:lnSpc>
                <a:spcPct val="90000"/>
              </a:lnSpc>
              <a:spcBef>
                <a:spcPct val="0"/>
              </a:spcBef>
              <a:spcAft>
                <a:spcPct val="0"/>
              </a:spcAft>
              <a:defRPr sz="2600" b="1">
                <a:solidFill>
                  <a:schemeClr val="tx1"/>
                </a:solidFill>
                <a:latin typeface="Arial" charset="0"/>
                <a:cs typeface="Arial" charset="0"/>
              </a:defRPr>
            </a:lvl4pPr>
            <a:lvl5pPr algn="l" rtl="0" eaLnBrk="0" fontAlgn="base" hangingPunct="0">
              <a:lnSpc>
                <a:spcPct val="90000"/>
              </a:lnSpc>
              <a:spcBef>
                <a:spcPct val="0"/>
              </a:spcBef>
              <a:spcAft>
                <a:spcPct val="0"/>
              </a:spcAft>
              <a:defRPr sz="2600" b="1">
                <a:solidFill>
                  <a:schemeClr val="tx1"/>
                </a:solidFill>
                <a:latin typeface="Arial" charset="0"/>
                <a:cs typeface="Arial" charset="0"/>
              </a:defRPr>
            </a:lvl5pPr>
            <a:lvl6pPr marL="457200" algn="l" rtl="0" fontAlgn="base">
              <a:lnSpc>
                <a:spcPct val="90000"/>
              </a:lnSpc>
              <a:spcBef>
                <a:spcPct val="0"/>
              </a:spcBef>
              <a:spcAft>
                <a:spcPct val="0"/>
              </a:spcAft>
              <a:defRPr sz="2600" b="1">
                <a:solidFill>
                  <a:schemeClr val="tx1"/>
                </a:solidFill>
                <a:latin typeface="Arial" charset="0"/>
                <a:cs typeface="Arial" charset="0"/>
              </a:defRPr>
            </a:lvl6pPr>
            <a:lvl7pPr marL="914400" algn="l" rtl="0" fontAlgn="base">
              <a:lnSpc>
                <a:spcPct val="90000"/>
              </a:lnSpc>
              <a:spcBef>
                <a:spcPct val="0"/>
              </a:spcBef>
              <a:spcAft>
                <a:spcPct val="0"/>
              </a:spcAft>
              <a:defRPr sz="2600" b="1">
                <a:solidFill>
                  <a:schemeClr val="tx1"/>
                </a:solidFill>
                <a:latin typeface="Arial" charset="0"/>
                <a:cs typeface="Arial" charset="0"/>
              </a:defRPr>
            </a:lvl7pPr>
            <a:lvl8pPr marL="1371600" algn="l" rtl="0" fontAlgn="base">
              <a:lnSpc>
                <a:spcPct val="90000"/>
              </a:lnSpc>
              <a:spcBef>
                <a:spcPct val="0"/>
              </a:spcBef>
              <a:spcAft>
                <a:spcPct val="0"/>
              </a:spcAft>
              <a:defRPr sz="2600" b="1">
                <a:solidFill>
                  <a:schemeClr val="tx1"/>
                </a:solidFill>
                <a:latin typeface="Arial" charset="0"/>
                <a:cs typeface="Arial" charset="0"/>
              </a:defRPr>
            </a:lvl8pPr>
            <a:lvl9pPr marL="1828800" algn="l" rtl="0" fontAlgn="base">
              <a:lnSpc>
                <a:spcPct val="90000"/>
              </a:lnSpc>
              <a:spcBef>
                <a:spcPct val="0"/>
              </a:spcBef>
              <a:spcAft>
                <a:spcPct val="0"/>
              </a:spcAft>
              <a:defRPr sz="2600" b="1">
                <a:solidFill>
                  <a:schemeClr val="tx1"/>
                </a:solidFill>
                <a:latin typeface="Arial" charset="0"/>
                <a:cs typeface="Arial" charset="0"/>
              </a:defRPr>
            </a:lvl9pPr>
          </a:lstStyle>
          <a:p>
            <a:endParaRPr lang="en-US" kern="0" dirty="0"/>
          </a:p>
        </p:txBody>
      </p:sp>
      <p:pic>
        <p:nvPicPr>
          <p:cNvPr id="9" name="Content Placeholder 8"/>
          <p:cNvPicPr>
            <a:picLocks noGrp="1" noChangeAspect="1"/>
          </p:cNvPicPr>
          <p:nvPr>
            <p:ph idx="1"/>
          </p:nvPr>
        </p:nvPicPr>
        <p:blipFill>
          <a:blip r:embed="rId3"/>
          <a:stretch>
            <a:fillRect/>
          </a:stretch>
        </p:blipFill>
        <p:spPr>
          <a:xfrm>
            <a:off x="103043" y="1143000"/>
            <a:ext cx="8577632" cy="4724400"/>
          </a:xfrm>
          <a:prstGeom prst="rect">
            <a:avLst/>
          </a:prstGeom>
        </p:spPr>
      </p:pic>
    </p:spTree>
    <p:extLst>
      <p:ext uri="{BB962C8B-B14F-4D97-AF65-F5344CB8AC3E}">
        <p14:creationId xmlns:p14="http://schemas.microsoft.com/office/powerpoint/2010/main" val="39164849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gray">
          <a:xfrm>
            <a:off x="1626870" y="137476"/>
            <a:ext cx="7406640" cy="594360"/>
          </a:xfrm>
          <a:prstGeom prst="rect">
            <a:avLst/>
          </a:prstGeom>
        </p:spPr>
        <p:txBody>
          <a:bodyPr/>
          <a:lstStyle/>
          <a:p>
            <a:pPr algn="ctr" eaLnBrk="0" hangingPunct="0">
              <a:lnSpc>
                <a:spcPct val="90000"/>
              </a:lnSpc>
            </a:pPr>
            <a:r>
              <a:rPr lang="en-US" sz="2000" b="1" dirty="0">
                <a:solidFill>
                  <a:srgbClr val="459020"/>
                </a:solidFill>
                <a:latin typeface="+mj-lt"/>
                <a:ea typeface="+mj-ea"/>
                <a:cs typeface="+mj-cs"/>
              </a:rPr>
              <a:t>QUI TRÌNH XÁC NHẬN </a:t>
            </a:r>
            <a:r>
              <a:rPr lang="en-US" sz="2000" b="1" dirty="0" smtClean="0">
                <a:solidFill>
                  <a:srgbClr val="459020"/>
                </a:solidFill>
                <a:latin typeface="+mj-lt"/>
                <a:ea typeface="+mj-ea"/>
                <a:cs typeface="+mj-cs"/>
              </a:rPr>
              <a:t>DS NGƯỜI SỞ HỮU CHỨNG KHOÁN LƯU KÝ THQ</a:t>
            </a:r>
            <a:endParaRPr lang="en-US" sz="2000" b="1" dirty="0">
              <a:solidFill>
                <a:srgbClr val="459020"/>
              </a:solidFill>
              <a:latin typeface="+mj-lt"/>
              <a:ea typeface="+mj-ea"/>
              <a:cs typeface="+mj-cs"/>
            </a:endParaRPr>
          </a:p>
        </p:txBody>
      </p:sp>
      <p:pic>
        <p:nvPicPr>
          <p:cNvPr id="7" name="Content Placeholder 6"/>
          <p:cNvPicPr>
            <a:picLocks noGrp="1" noChangeAspect="1"/>
          </p:cNvPicPr>
          <p:nvPr>
            <p:ph idx="1"/>
          </p:nvPr>
        </p:nvPicPr>
        <p:blipFill>
          <a:blip r:embed="rId3"/>
          <a:stretch>
            <a:fillRect/>
          </a:stretch>
        </p:blipFill>
        <p:spPr>
          <a:xfrm>
            <a:off x="906088" y="853756"/>
            <a:ext cx="7216832" cy="5507669"/>
          </a:xfrm>
          <a:prstGeom prst="rect">
            <a:avLst/>
          </a:prstGeom>
        </p:spPr>
      </p:pic>
    </p:spTree>
    <p:extLst>
      <p:ext uri="{BB962C8B-B14F-4D97-AF65-F5344CB8AC3E}">
        <p14:creationId xmlns:p14="http://schemas.microsoft.com/office/powerpoint/2010/main" val="355916163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gray">
          <a:xfrm>
            <a:off x="1626870" y="137476"/>
            <a:ext cx="7406640" cy="594360"/>
          </a:xfrm>
          <a:prstGeom prst="rect">
            <a:avLst/>
          </a:prstGeom>
        </p:spPr>
        <p:txBody>
          <a:bodyPr/>
          <a:lstStyle/>
          <a:p>
            <a:pPr algn="ctr" eaLnBrk="0" hangingPunct="0">
              <a:lnSpc>
                <a:spcPct val="90000"/>
              </a:lnSpc>
            </a:pPr>
            <a:r>
              <a:rPr lang="en-US" sz="2000" b="1" dirty="0">
                <a:solidFill>
                  <a:srgbClr val="459020"/>
                </a:solidFill>
                <a:latin typeface="+mj-lt"/>
                <a:ea typeface="+mj-ea"/>
                <a:cs typeface="+mj-cs"/>
              </a:rPr>
              <a:t>QUI TRÌNH XÁC NHẬN </a:t>
            </a:r>
            <a:r>
              <a:rPr lang="en-US" sz="2000" b="1" dirty="0" smtClean="0">
                <a:solidFill>
                  <a:srgbClr val="459020"/>
                </a:solidFill>
                <a:latin typeface="+mj-lt"/>
                <a:ea typeface="+mj-ea"/>
                <a:cs typeface="+mj-cs"/>
              </a:rPr>
              <a:t>DS NGƯỜI SỞ HỮU CHỨNG KHOÁN LƯU KÝ THQ</a:t>
            </a:r>
            <a:endParaRPr lang="en-US" sz="2000" b="1" dirty="0">
              <a:solidFill>
                <a:srgbClr val="459020"/>
              </a:solidFill>
              <a:latin typeface="+mj-lt"/>
              <a:ea typeface="+mj-ea"/>
              <a:cs typeface="+mj-cs"/>
            </a:endParaRPr>
          </a:p>
        </p:txBody>
      </p:sp>
      <p:pic>
        <p:nvPicPr>
          <p:cNvPr id="10" name="Content Placeholder 9"/>
          <p:cNvPicPr>
            <a:picLocks noGrp="1" noChangeAspect="1"/>
          </p:cNvPicPr>
          <p:nvPr>
            <p:ph idx="1"/>
          </p:nvPr>
        </p:nvPicPr>
        <p:blipFill>
          <a:blip r:embed="rId3"/>
          <a:stretch>
            <a:fillRect/>
          </a:stretch>
        </p:blipFill>
        <p:spPr>
          <a:xfrm>
            <a:off x="1339788" y="843258"/>
            <a:ext cx="6554532" cy="5465632"/>
          </a:xfrm>
          <a:prstGeom prst="rect">
            <a:avLst/>
          </a:prstGeom>
        </p:spPr>
      </p:pic>
    </p:spTree>
    <p:extLst>
      <p:ext uri="{BB962C8B-B14F-4D97-AF65-F5344CB8AC3E}">
        <p14:creationId xmlns:p14="http://schemas.microsoft.com/office/powerpoint/2010/main" val="54079275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gray">
          <a:xfrm>
            <a:off x="1626870" y="137476"/>
            <a:ext cx="7406640" cy="594360"/>
          </a:xfrm>
          <a:prstGeom prst="rect">
            <a:avLst/>
          </a:prstGeom>
        </p:spPr>
        <p:txBody>
          <a:bodyPr/>
          <a:lstStyle/>
          <a:p>
            <a:pPr algn="ctr" eaLnBrk="0" hangingPunct="0">
              <a:lnSpc>
                <a:spcPct val="90000"/>
              </a:lnSpc>
            </a:pPr>
            <a:r>
              <a:rPr lang="en-US" sz="2000" b="1" dirty="0">
                <a:solidFill>
                  <a:srgbClr val="459020"/>
                </a:solidFill>
                <a:latin typeface="+mj-lt"/>
                <a:ea typeface="+mj-ea"/>
                <a:cs typeface="+mj-cs"/>
              </a:rPr>
              <a:t>QUI TRÌNH XÁC NHẬN </a:t>
            </a:r>
            <a:r>
              <a:rPr lang="en-US" sz="2000" b="1" dirty="0" smtClean="0">
                <a:solidFill>
                  <a:srgbClr val="459020"/>
                </a:solidFill>
                <a:latin typeface="+mj-lt"/>
                <a:ea typeface="+mj-ea"/>
                <a:cs typeface="+mj-cs"/>
              </a:rPr>
              <a:t>DS NGƯỜI SỞ HỮU CHỨNG KHOÁN LƯU KÝ THQ</a:t>
            </a:r>
            <a:endParaRPr lang="en-US" sz="2000" b="1" dirty="0">
              <a:solidFill>
                <a:srgbClr val="459020"/>
              </a:solidFill>
              <a:latin typeface="+mj-lt"/>
              <a:ea typeface="+mj-ea"/>
              <a:cs typeface="+mj-cs"/>
            </a:endParaRPr>
          </a:p>
        </p:txBody>
      </p:sp>
      <p:pic>
        <p:nvPicPr>
          <p:cNvPr id="7" name="Content Placeholder 6"/>
          <p:cNvPicPr>
            <a:picLocks noGrp="1" noChangeAspect="1"/>
          </p:cNvPicPr>
          <p:nvPr>
            <p:ph idx="1"/>
          </p:nvPr>
        </p:nvPicPr>
        <p:blipFill>
          <a:blip r:embed="rId3"/>
          <a:stretch>
            <a:fillRect/>
          </a:stretch>
        </p:blipFill>
        <p:spPr>
          <a:xfrm>
            <a:off x="835893" y="899160"/>
            <a:ext cx="7869188" cy="5486400"/>
          </a:xfrm>
          <a:prstGeom prst="rect">
            <a:avLst/>
          </a:prstGeom>
        </p:spPr>
      </p:pic>
    </p:spTree>
    <p:extLst>
      <p:ext uri="{BB962C8B-B14F-4D97-AF65-F5344CB8AC3E}">
        <p14:creationId xmlns:p14="http://schemas.microsoft.com/office/powerpoint/2010/main" val="141004990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99213"/>
          </a:xfrm>
          <a:noFill/>
          <a:ln w="9525">
            <a:noFill/>
            <a:miter lim="800000"/>
            <a:headEnd/>
            <a:tailEnd/>
          </a:ln>
        </p:spPr>
        <p:txBody>
          <a:bodyPr wrap="square" lIns="90000" tIns="46800" rIns="90000" bIns="46800">
            <a:spAutoFit/>
          </a:bodyPr>
          <a:lstStyle/>
          <a:p>
            <a:pPr algn="ctr"/>
            <a:r>
              <a:rPr lang="en-US" sz="2200" dirty="0">
                <a:solidFill>
                  <a:srgbClr val="58911F"/>
                </a:solidFill>
              </a:rPr>
              <a:t>NỘI DUNG</a:t>
            </a:r>
          </a:p>
        </p:txBody>
      </p:sp>
      <p:sp>
        <p:nvSpPr>
          <p:cNvPr id="3" name="TextBox 2"/>
          <p:cNvSpPr txBox="1"/>
          <p:nvPr/>
        </p:nvSpPr>
        <p:spPr>
          <a:xfrm>
            <a:off x="793214" y="2065421"/>
            <a:ext cx="8284111" cy="2862322"/>
          </a:xfrm>
          <a:prstGeom prst="rect">
            <a:avLst/>
          </a:prstGeom>
          <a:noFill/>
        </p:spPr>
        <p:txBody>
          <a:bodyPr wrap="square" rtlCol="0">
            <a:spAutoFit/>
          </a:bodyPr>
          <a:lstStyle/>
          <a:p>
            <a:pPr marL="342900" indent="-342900">
              <a:lnSpc>
                <a:spcPct val="150000"/>
              </a:lnSpc>
              <a:buAutoNum type="arabicPeriod"/>
            </a:pPr>
            <a:r>
              <a:rPr lang="en-US" sz="2400" b="1" noProof="1" smtClean="0">
                <a:solidFill>
                  <a:srgbClr val="000099"/>
                </a:solidFill>
                <a:latin typeface="+mj-lt"/>
              </a:rPr>
              <a:t>Định nghĩa</a:t>
            </a:r>
          </a:p>
          <a:p>
            <a:pPr marL="342900" indent="-342900">
              <a:lnSpc>
                <a:spcPct val="150000"/>
              </a:lnSpc>
              <a:buAutoNum type="arabicPeriod"/>
            </a:pPr>
            <a:r>
              <a:rPr lang="en-US" sz="2400" b="1" noProof="1" smtClean="0">
                <a:solidFill>
                  <a:srgbClr val="000099"/>
                </a:solidFill>
                <a:latin typeface="+mj-lt"/>
              </a:rPr>
              <a:t>Các nghiệp vụ áp dụng</a:t>
            </a:r>
          </a:p>
          <a:p>
            <a:pPr marL="342900" indent="-342900">
              <a:lnSpc>
                <a:spcPct val="150000"/>
              </a:lnSpc>
              <a:buAutoNum type="arabicPeriod"/>
            </a:pPr>
            <a:r>
              <a:rPr lang="en-US" sz="2400" b="1" noProof="1" smtClean="0">
                <a:solidFill>
                  <a:srgbClr val="000099"/>
                </a:solidFill>
                <a:latin typeface="+mj-lt"/>
              </a:rPr>
              <a:t>Quy trình nghiệp vụ tích hợp điện trên Flex</a:t>
            </a:r>
          </a:p>
          <a:p>
            <a:pPr marL="342900" indent="-342900">
              <a:lnSpc>
                <a:spcPct val="150000"/>
              </a:lnSpc>
              <a:buAutoNum type="arabicPeriod"/>
            </a:pPr>
            <a:r>
              <a:rPr lang="en-US" sz="2400" b="1" noProof="1" smtClean="0">
                <a:solidFill>
                  <a:srgbClr val="000099"/>
                </a:solidFill>
                <a:latin typeface="+mj-lt"/>
              </a:rPr>
              <a:t>Các màn hình quản lý, tra cứu điện</a:t>
            </a:r>
          </a:p>
          <a:p>
            <a:pPr marL="342900" indent="-342900">
              <a:buAutoNum type="arabicPeriod"/>
            </a:pPr>
            <a:endParaRPr lang="en-US" b="1" noProof="1" smtClean="0">
              <a:solidFill>
                <a:srgbClr val="000099"/>
              </a:solidFill>
            </a:endParaRPr>
          </a:p>
          <a:p>
            <a:pPr marL="342900" indent="-342900">
              <a:buAutoNum type="arabicPeriod"/>
            </a:pPr>
            <a:endParaRPr lang="en-US" dirty="0"/>
          </a:p>
        </p:txBody>
      </p:sp>
    </p:spTree>
    <p:extLst>
      <p:ext uri="{BB962C8B-B14F-4D97-AF65-F5344CB8AC3E}">
        <p14:creationId xmlns:p14="http://schemas.microsoft.com/office/powerpoint/2010/main" val="166955155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gray">
          <a:xfrm>
            <a:off x="812327" y="328861"/>
            <a:ext cx="7406640" cy="594360"/>
          </a:xfrm>
          <a:prstGeom prst="rect">
            <a:avLst/>
          </a:prstGeom>
        </p:spPr>
        <p:txBody>
          <a:bodyPr/>
          <a:lstStyle/>
          <a:p>
            <a:pPr algn="ctr" eaLnBrk="0" hangingPunct="0">
              <a:lnSpc>
                <a:spcPct val="90000"/>
              </a:lnSpc>
            </a:pPr>
            <a:r>
              <a:rPr lang="en-US" sz="2000" b="1" dirty="0" smtClean="0">
                <a:solidFill>
                  <a:srgbClr val="459020"/>
                </a:solidFill>
                <a:latin typeface="+mj-lt"/>
                <a:ea typeface="+mj-ea"/>
                <a:cs typeface="+mj-cs"/>
              </a:rPr>
              <a:t>TRA XUẤT BÁO CÁO NGHIỆP VỤ</a:t>
            </a:r>
            <a:endParaRPr lang="en-US" sz="2000" b="1" dirty="0">
              <a:solidFill>
                <a:srgbClr val="459020"/>
              </a:solidFill>
              <a:latin typeface="+mj-lt"/>
              <a:ea typeface="+mj-ea"/>
              <a:cs typeface="+mj-cs"/>
            </a:endParaRPr>
          </a:p>
        </p:txBody>
      </p:sp>
      <p:pic>
        <p:nvPicPr>
          <p:cNvPr id="13" name="Content Placeholder 12"/>
          <p:cNvPicPr>
            <a:picLocks noGrp="1" noChangeAspect="1"/>
          </p:cNvPicPr>
          <p:nvPr>
            <p:ph idx="1"/>
          </p:nvPr>
        </p:nvPicPr>
        <p:blipFill>
          <a:blip r:embed="rId3"/>
          <a:stretch>
            <a:fillRect/>
          </a:stretch>
        </p:blipFill>
        <p:spPr>
          <a:xfrm>
            <a:off x="1159762" y="1283180"/>
            <a:ext cx="6430860" cy="1519307"/>
          </a:xfrm>
          <a:prstGeom prst="rect">
            <a:avLst/>
          </a:prstGeom>
        </p:spPr>
      </p:pic>
      <p:sp>
        <p:nvSpPr>
          <p:cNvPr id="14" name="TextBox 13"/>
          <p:cNvSpPr txBox="1"/>
          <p:nvPr/>
        </p:nvSpPr>
        <p:spPr>
          <a:xfrm>
            <a:off x="895466" y="3022714"/>
            <a:ext cx="7559748" cy="2169825"/>
          </a:xfrm>
          <a:prstGeom prst="rect">
            <a:avLst/>
          </a:prstGeom>
          <a:noFill/>
        </p:spPr>
        <p:txBody>
          <a:bodyPr wrap="square" rtlCol="0">
            <a:spAutoFit/>
          </a:bodyPr>
          <a:lstStyle/>
          <a:p>
            <a:pPr>
              <a:lnSpc>
                <a:spcPct val="150000"/>
              </a:lnSpc>
            </a:pPr>
            <a:r>
              <a:rPr lang="en-GB" dirty="0">
                <a:latin typeface="+mn-lt"/>
              </a:rPr>
              <a:t>(1). TVLK </a:t>
            </a:r>
            <a:r>
              <a:rPr lang="en-GB" dirty="0" err="1">
                <a:latin typeface="+mn-lt"/>
              </a:rPr>
              <a:t>gửi</a:t>
            </a:r>
            <a:r>
              <a:rPr lang="en-GB" dirty="0">
                <a:latin typeface="+mn-lt"/>
              </a:rPr>
              <a:t> </a:t>
            </a:r>
            <a:r>
              <a:rPr lang="en-GB" dirty="0" err="1">
                <a:latin typeface="+mn-lt"/>
              </a:rPr>
              <a:t>yêu</a:t>
            </a:r>
            <a:r>
              <a:rPr lang="en-GB" dirty="0">
                <a:latin typeface="+mn-lt"/>
              </a:rPr>
              <a:t> </a:t>
            </a:r>
            <a:r>
              <a:rPr lang="en-GB" dirty="0" err="1">
                <a:latin typeface="+mn-lt"/>
              </a:rPr>
              <a:t>cầu</a:t>
            </a:r>
            <a:r>
              <a:rPr lang="en-GB" dirty="0">
                <a:latin typeface="+mn-lt"/>
              </a:rPr>
              <a:t> </a:t>
            </a:r>
            <a:r>
              <a:rPr lang="en-GB" dirty="0" err="1">
                <a:latin typeface="+mn-lt"/>
              </a:rPr>
              <a:t>lấy</a:t>
            </a:r>
            <a:r>
              <a:rPr lang="en-GB" dirty="0">
                <a:latin typeface="+mn-lt"/>
              </a:rPr>
              <a:t> </a:t>
            </a:r>
            <a:r>
              <a:rPr lang="en-GB" dirty="0" err="1">
                <a:latin typeface="+mn-lt"/>
              </a:rPr>
              <a:t>báo</a:t>
            </a:r>
            <a:r>
              <a:rPr lang="en-GB" dirty="0">
                <a:latin typeface="+mn-lt"/>
              </a:rPr>
              <a:t> </a:t>
            </a:r>
            <a:r>
              <a:rPr lang="en-GB" dirty="0" err="1">
                <a:latin typeface="+mn-lt"/>
              </a:rPr>
              <a:t>cáo</a:t>
            </a:r>
            <a:r>
              <a:rPr lang="en-GB" dirty="0">
                <a:latin typeface="+mn-lt"/>
              </a:rPr>
              <a:t> </a:t>
            </a:r>
            <a:r>
              <a:rPr lang="en-GB" dirty="0" err="1">
                <a:latin typeface="+mn-lt"/>
              </a:rPr>
              <a:t>cho</a:t>
            </a:r>
            <a:r>
              <a:rPr lang="en-GB" dirty="0">
                <a:latin typeface="+mn-lt"/>
              </a:rPr>
              <a:t> VSD </a:t>
            </a:r>
            <a:r>
              <a:rPr lang="en-GB" dirty="0" err="1">
                <a:latin typeface="+mn-lt"/>
              </a:rPr>
              <a:t>bằng</a:t>
            </a:r>
            <a:r>
              <a:rPr lang="en-GB" dirty="0">
                <a:latin typeface="+mn-lt"/>
              </a:rPr>
              <a:t> </a:t>
            </a:r>
            <a:r>
              <a:rPr lang="en-GB" dirty="0" err="1">
                <a:latin typeface="+mn-lt"/>
              </a:rPr>
              <a:t>điện</a:t>
            </a:r>
            <a:r>
              <a:rPr lang="en-GB" dirty="0">
                <a:latin typeface="+mn-lt"/>
              </a:rPr>
              <a:t> </a:t>
            </a:r>
            <a:r>
              <a:rPr lang="vi-VN" dirty="0">
                <a:latin typeface="+mn-lt"/>
              </a:rPr>
              <a:t>MT598 </a:t>
            </a:r>
            <a:r>
              <a:rPr lang="en-US" dirty="0">
                <a:latin typeface="+mn-lt"/>
              </a:rPr>
              <a:t>- Y</a:t>
            </a:r>
            <a:r>
              <a:rPr lang="vi-VN" dirty="0">
                <a:latin typeface="+mn-lt"/>
              </a:rPr>
              <a:t>êu cầu tra </a:t>
            </a:r>
            <a:r>
              <a:rPr lang="en-US" dirty="0" err="1">
                <a:latin typeface="+mn-lt"/>
              </a:rPr>
              <a:t>xuất</a:t>
            </a:r>
            <a:r>
              <a:rPr lang="vi-VN" dirty="0">
                <a:latin typeface="+mn-lt"/>
              </a:rPr>
              <a:t> báo cáo nghiệp vụ.</a:t>
            </a:r>
            <a:endParaRPr lang="en-US" dirty="0">
              <a:latin typeface="+mn-lt"/>
            </a:endParaRPr>
          </a:p>
          <a:p>
            <a:pPr>
              <a:lnSpc>
                <a:spcPct val="150000"/>
              </a:lnSpc>
            </a:pPr>
            <a:r>
              <a:rPr lang="vi-VN" dirty="0">
                <a:latin typeface="+mn-lt"/>
              </a:rPr>
              <a:t>(2). Hệ thống của VSD sẽ gửi kết quả lấy báo cáo cho TVLK qua phương thức FileAct – Thông báo kết quả yêu cầu tra xuất báo cáo nghiệp vụ.</a:t>
            </a:r>
            <a:endParaRPr lang="en-US" dirty="0">
              <a:latin typeface="+mn-lt"/>
            </a:endParaRPr>
          </a:p>
        </p:txBody>
      </p:sp>
    </p:spTree>
    <p:extLst>
      <p:ext uri="{BB962C8B-B14F-4D97-AF65-F5344CB8AC3E}">
        <p14:creationId xmlns:p14="http://schemas.microsoft.com/office/powerpoint/2010/main" val="188883705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2000" kern="1200" dirty="0">
                <a:solidFill>
                  <a:srgbClr val="459020"/>
                </a:solidFill>
                <a:ea typeface="+mn-ea"/>
              </a:rPr>
              <a:t>TRA XUẤT BÁO CÁO NGHIỆP VỤ</a:t>
            </a:r>
          </a:p>
        </p:txBody>
      </p:sp>
      <p:pic>
        <p:nvPicPr>
          <p:cNvPr id="4" name="Content Placeholder 3"/>
          <p:cNvPicPr>
            <a:picLocks noGrp="1" noChangeAspect="1"/>
          </p:cNvPicPr>
          <p:nvPr>
            <p:ph idx="1"/>
          </p:nvPr>
        </p:nvPicPr>
        <p:blipFill>
          <a:blip r:embed="rId2"/>
          <a:stretch>
            <a:fillRect/>
          </a:stretch>
        </p:blipFill>
        <p:spPr>
          <a:xfrm>
            <a:off x="1212007" y="1103469"/>
            <a:ext cx="6719986" cy="4735614"/>
          </a:xfrm>
          <a:prstGeom prst="rect">
            <a:avLst/>
          </a:prstGeom>
        </p:spPr>
      </p:pic>
    </p:spTree>
    <p:extLst>
      <p:ext uri="{BB962C8B-B14F-4D97-AF65-F5344CB8AC3E}">
        <p14:creationId xmlns:p14="http://schemas.microsoft.com/office/powerpoint/2010/main" val="352994990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41313" y="3072121"/>
            <a:ext cx="8447087" cy="494624"/>
          </a:xfrm>
          <a:prstGeom prst="rect">
            <a:avLst/>
          </a:prstGeom>
          <a:noFill/>
          <a:ln w="9525">
            <a:noFill/>
            <a:miter lim="800000"/>
            <a:headEnd/>
            <a:tailEnd/>
          </a:ln>
        </p:spPr>
        <p:txBody>
          <a:bodyPr lIns="90000" tIns="46800" rIns="90000" bIns="46800">
            <a:spAutoFit/>
          </a:bodyPr>
          <a:lstStyle/>
          <a:p>
            <a:pPr algn="ctr"/>
            <a:r>
              <a:rPr lang="en-US" sz="2600" b="1" noProof="1">
                <a:solidFill>
                  <a:srgbClr val="000099"/>
                </a:solidFill>
              </a:rPr>
              <a:t>4</a:t>
            </a:r>
            <a:r>
              <a:rPr lang="en-US" sz="2600" b="1" noProof="1" smtClean="0">
                <a:solidFill>
                  <a:srgbClr val="000099"/>
                </a:solidFill>
              </a:rPr>
              <a:t>. Các màn hình quản lý, tra cứu điện</a:t>
            </a:r>
          </a:p>
        </p:txBody>
      </p:sp>
      <p:sp>
        <p:nvSpPr>
          <p:cNvPr id="32771" name="Line 3"/>
          <p:cNvSpPr>
            <a:spLocks noChangeShapeType="1"/>
          </p:cNvSpPr>
          <p:nvPr/>
        </p:nvSpPr>
        <p:spPr bwMode="auto">
          <a:xfrm>
            <a:off x="336550" y="3519488"/>
            <a:ext cx="8493125" cy="0"/>
          </a:xfrm>
          <a:prstGeom prst="line">
            <a:avLst/>
          </a:prstGeom>
          <a:noFill/>
          <a:ln w="9525">
            <a:solidFill>
              <a:srgbClr val="5A8416"/>
            </a:solidFill>
            <a:round/>
            <a:headEnd/>
            <a:tailEnd/>
          </a:ln>
        </p:spPr>
        <p:txBody>
          <a:bodyPr wrap="none" anchor="ctr"/>
          <a:lstStyle/>
          <a:p>
            <a:endParaRPr lang="en-US"/>
          </a:p>
        </p:txBody>
      </p:sp>
    </p:spTree>
    <p:extLst>
      <p:ext uri="{BB962C8B-B14F-4D97-AF65-F5344CB8AC3E}">
        <p14:creationId xmlns:p14="http://schemas.microsoft.com/office/powerpoint/2010/main" val="369259520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012" y="274638"/>
            <a:ext cx="8229600" cy="399213"/>
          </a:xfrm>
          <a:noFill/>
          <a:ln w="9525">
            <a:noFill/>
            <a:miter lim="800000"/>
            <a:headEnd/>
            <a:tailEnd/>
          </a:ln>
        </p:spPr>
        <p:txBody>
          <a:bodyPr wrap="square" lIns="90000" tIns="46800" rIns="90000" bIns="46800">
            <a:spAutoFit/>
          </a:bodyPr>
          <a:lstStyle/>
          <a:p>
            <a:pPr algn="ctr"/>
            <a:r>
              <a:rPr lang="en-US" sz="2200" dirty="0">
                <a:solidFill>
                  <a:srgbClr val="58911F"/>
                </a:solidFill>
              </a:rPr>
              <a:t>QUẢN LÝ THÔNG TIN CHI TIẾT ĐIỆN GỬI VSD</a:t>
            </a:r>
          </a:p>
        </p:txBody>
      </p:sp>
      <p:pic>
        <p:nvPicPr>
          <p:cNvPr id="4" name="Content Placeholder 3"/>
          <p:cNvPicPr>
            <a:picLocks noGrp="1" noChangeAspect="1"/>
          </p:cNvPicPr>
          <p:nvPr>
            <p:ph idx="1"/>
          </p:nvPr>
        </p:nvPicPr>
        <p:blipFill>
          <a:blip r:embed="rId3"/>
          <a:stretch>
            <a:fillRect/>
          </a:stretch>
        </p:blipFill>
        <p:spPr>
          <a:xfrm>
            <a:off x="1189704" y="1045335"/>
            <a:ext cx="6968146" cy="4894016"/>
          </a:xfrm>
          <a:prstGeom prst="rect">
            <a:avLst/>
          </a:prstGeom>
        </p:spPr>
      </p:pic>
    </p:spTree>
    <p:extLst>
      <p:ext uri="{BB962C8B-B14F-4D97-AF65-F5344CB8AC3E}">
        <p14:creationId xmlns:p14="http://schemas.microsoft.com/office/powerpoint/2010/main" val="97782224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289" y="274638"/>
            <a:ext cx="8229600" cy="371513"/>
          </a:xfrm>
          <a:noFill/>
          <a:ln w="9525">
            <a:noFill/>
            <a:miter lim="800000"/>
            <a:headEnd/>
            <a:tailEnd/>
          </a:ln>
        </p:spPr>
        <p:txBody>
          <a:bodyPr wrap="square" lIns="90000" tIns="46800" rIns="90000" bIns="46800">
            <a:spAutoFit/>
          </a:bodyPr>
          <a:lstStyle/>
          <a:p>
            <a:pPr algn="ctr"/>
            <a:r>
              <a:rPr lang="en-US" sz="2000" dirty="0">
                <a:solidFill>
                  <a:srgbClr val="58911F"/>
                </a:solidFill>
              </a:rPr>
              <a:t>QUẢN LÝ THÔNG TIN CHI TIẾT ĐIỆN THÔNG BÁO TỪ VSD</a:t>
            </a:r>
          </a:p>
        </p:txBody>
      </p:sp>
      <p:pic>
        <p:nvPicPr>
          <p:cNvPr id="4" name="Content Placeholder 3"/>
          <p:cNvPicPr>
            <a:picLocks noGrp="1" noChangeAspect="1"/>
          </p:cNvPicPr>
          <p:nvPr>
            <p:ph idx="1"/>
          </p:nvPr>
        </p:nvPicPr>
        <p:blipFill>
          <a:blip r:embed="rId3"/>
          <a:stretch>
            <a:fillRect/>
          </a:stretch>
        </p:blipFill>
        <p:spPr>
          <a:xfrm>
            <a:off x="997973" y="963561"/>
            <a:ext cx="7281596" cy="5128000"/>
          </a:xfrm>
          <a:prstGeom prst="rect">
            <a:avLst/>
          </a:prstGeom>
        </p:spPr>
      </p:pic>
    </p:spTree>
    <p:extLst>
      <p:ext uri="{BB962C8B-B14F-4D97-AF65-F5344CB8AC3E}">
        <p14:creationId xmlns:p14="http://schemas.microsoft.com/office/powerpoint/2010/main" val="207738751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71513"/>
          </a:xfrm>
          <a:noFill/>
          <a:ln w="9525">
            <a:noFill/>
            <a:miter lim="800000"/>
            <a:headEnd/>
            <a:tailEnd/>
          </a:ln>
        </p:spPr>
        <p:txBody>
          <a:bodyPr wrap="square" lIns="90000" tIns="46800" rIns="90000" bIns="46800">
            <a:spAutoFit/>
          </a:bodyPr>
          <a:lstStyle/>
          <a:p>
            <a:pPr algn="ctr"/>
            <a:r>
              <a:rPr lang="en-US" sz="2000" dirty="0">
                <a:solidFill>
                  <a:srgbClr val="58911F"/>
                </a:solidFill>
              </a:rPr>
              <a:t>MỘT SỐ MÀN HÌNH TRA CỨU KHÁC</a:t>
            </a:r>
          </a:p>
        </p:txBody>
      </p:sp>
      <p:sp>
        <p:nvSpPr>
          <p:cNvPr id="3" name="Content Placeholder 2"/>
          <p:cNvSpPr>
            <a:spLocks noGrp="1"/>
          </p:cNvSpPr>
          <p:nvPr>
            <p:ph idx="1"/>
          </p:nvPr>
        </p:nvSpPr>
        <p:spPr>
          <a:xfrm>
            <a:off x="666520" y="1545116"/>
            <a:ext cx="8229600" cy="4525963"/>
          </a:xfrm>
        </p:spPr>
        <p:txBody>
          <a:bodyPr/>
          <a:lstStyle/>
          <a:p>
            <a:pPr>
              <a:lnSpc>
                <a:spcPct val="150000"/>
              </a:lnSpc>
              <a:buFontTx/>
              <a:buChar char="-"/>
            </a:pPr>
            <a:r>
              <a:rPr lang="en-US" dirty="0" err="1" smtClean="0"/>
              <a:t>Chức</a:t>
            </a:r>
            <a:r>
              <a:rPr lang="en-US" dirty="0" smtClean="0"/>
              <a:t> </a:t>
            </a:r>
            <a:r>
              <a:rPr lang="en-US" dirty="0" err="1" smtClean="0"/>
              <a:t>năng</a:t>
            </a:r>
            <a:r>
              <a:rPr lang="en-US" dirty="0" smtClean="0"/>
              <a:t> 161000 - </a:t>
            </a:r>
            <a:r>
              <a:rPr lang="en-US" dirty="0" err="1" smtClean="0"/>
              <a:t>Tra</a:t>
            </a:r>
            <a:r>
              <a:rPr lang="en-US" dirty="0" smtClean="0"/>
              <a:t> </a:t>
            </a:r>
            <a:r>
              <a:rPr lang="en-US" dirty="0" err="1" smtClean="0"/>
              <a:t>cứu</a:t>
            </a:r>
            <a:r>
              <a:rPr lang="en-US" dirty="0" smtClean="0"/>
              <a:t> </a:t>
            </a:r>
            <a:r>
              <a:rPr lang="en-US" dirty="0" err="1" smtClean="0"/>
              <a:t>lịch</a:t>
            </a:r>
            <a:r>
              <a:rPr lang="en-US" dirty="0" smtClean="0"/>
              <a:t> </a:t>
            </a:r>
            <a:r>
              <a:rPr lang="en-US" dirty="0" err="1" smtClean="0"/>
              <a:t>sử</a:t>
            </a:r>
            <a:r>
              <a:rPr lang="en-US" dirty="0" smtClean="0"/>
              <a:t> </a:t>
            </a:r>
            <a:r>
              <a:rPr lang="en-US" dirty="0" err="1" smtClean="0"/>
              <a:t>thông</a:t>
            </a:r>
            <a:r>
              <a:rPr lang="en-US" dirty="0" smtClean="0"/>
              <a:t> tin chi </a:t>
            </a:r>
            <a:r>
              <a:rPr lang="en-US" dirty="0" err="1" smtClean="0"/>
              <a:t>tiết</a:t>
            </a:r>
            <a:r>
              <a:rPr lang="en-US" dirty="0" smtClean="0"/>
              <a:t> </a:t>
            </a:r>
            <a:r>
              <a:rPr lang="en-US" dirty="0" err="1" smtClean="0"/>
              <a:t>điện</a:t>
            </a:r>
            <a:r>
              <a:rPr lang="en-US" dirty="0" smtClean="0"/>
              <a:t> </a:t>
            </a:r>
            <a:r>
              <a:rPr lang="en-US" dirty="0" err="1" smtClean="0"/>
              <a:t>gửi</a:t>
            </a:r>
            <a:r>
              <a:rPr lang="en-US" dirty="0" smtClean="0"/>
              <a:t> VSD</a:t>
            </a:r>
          </a:p>
          <a:p>
            <a:pPr>
              <a:lnSpc>
                <a:spcPct val="150000"/>
              </a:lnSpc>
              <a:buFontTx/>
              <a:buChar char="-"/>
            </a:pPr>
            <a:r>
              <a:rPr lang="en-US" dirty="0" err="1" smtClean="0"/>
              <a:t>Chức</a:t>
            </a:r>
            <a:r>
              <a:rPr lang="en-US" dirty="0" smtClean="0"/>
              <a:t> </a:t>
            </a:r>
            <a:r>
              <a:rPr lang="en-US" dirty="0" err="1" smtClean="0"/>
              <a:t>năng</a:t>
            </a:r>
            <a:r>
              <a:rPr lang="en-US" dirty="0" smtClean="0"/>
              <a:t> </a:t>
            </a:r>
            <a:r>
              <a:rPr lang="en-US" dirty="0" smtClean="0"/>
              <a:t>162000 </a:t>
            </a:r>
            <a:r>
              <a:rPr lang="en-US" dirty="0" smtClean="0"/>
              <a:t>- </a:t>
            </a:r>
            <a:r>
              <a:rPr lang="en-US" dirty="0" err="1" smtClean="0"/>
              <a:t>Tra</a:t>
            </a:r>
            <a:r>
              <a:rPr lang="en-US" dirty="0" smtClean="0"/>
              <a:t> </a:t>
            </a:r>
            <a:r>
              <a:rPr lang="en-US" dirty="0" err="1" smtClean="0"/>
              <a:t>cứu</a:t>
            </a:r>
            <a:r>
              <a:rPr lang="en-US" dirty="0" smtClean="0"/>
              <a:t> </a:t>
            </a:r>
            <a:r>
              <a:rPr lang="en-US" dirty="0" err="1" smtClean="0"/>
              <a:t>lịch</a:t>
            </a:r>
            <a:r>
              <a:rPr lang="en-US" dirty="0" smtClean="0"/>
              <a:t> </a:t>
            </a:r>
            <a:r>
              <a:rPr lang="en-US" dirty="0" err="1" smtClean="0"/>
              <a:t>sử</a:t>
            </a:r>
            <a:r>
              <a:rPr lang="en-US" dirty="0" smtClean="0"/>
              <a:t> </a:t>
            </a:r>
            <a:r>
              <a:rPr lang="en-US" dirty="0" err="1" smtClean="0"/>
              <a:t>điện</a:t>
            </a:r>
            <a:r>
              <a:rPr lang="en-US" dirty="0" smtClean="0"/>
              <a:t> </a:t>
            </a:r>
            <a:r>
              <a:rPr lang="en-US" dirty="0" err="1" smtClean="0"/>
              <a:t>thông</a:t>
            </a:r>
            <a:r>
              <a:rPr lang="en-US" dirty="0" smtClean="0"/>
              <a:t> </a:t>
            </a:r>
            <a:r>
              <a:rPr lang="en-US" dirty="0" err="1" smtClean="0"/>
              <a:t>báo</a:t>
            </a:r>
            <a:r>
              <a:rPr lang="en-US" dirty="0" smtClean="0"/>
              <a:t> </a:t>
            </a:r>
            <a:r>
              <a:rPr lang="en-US" dirty="0" err="1" smtClean="0"/>
              <a:t>từ</a:t>
            </a:r>
            <a:r>
              <a:rPr lang="en-US" dirty="0" smtClean="0"/>
              <a:t> VSD</a:t>
            </a:r>
          </a:p>
          <a:p>
            <a:pPr>
              <a:lnSpc>
                <a:spcPct val="150000"/>
              </a:lnSpc>
              <a:buFontTx/>
              <a:buChar char="-"/>
            </a:pPr>
            <a:r>
              <a:rPr lang="en-US" dirty="0" err="1" smtClean="0"/>
              <a:t>Màn</a:t>
            </a:r>
            <a:r>
              <a:rPr lang="en-US" dirty="0" smtClean="0"/>
              <a:t> </a:t>
            </a:r>
            <a:r>
              <a:rPr lang="en-US" dirty="0" err="1" smtClean="0"/>
              <a:t>hình</a:t>
            </a:r>
            <a:r>
              <a:rPr lang="en-US" dirty="0" smtClean="0"/>
              <a:t> ST9941 - </a:t>
            </a:r>
            <a:r>
              <a:rPr lang="en-US" dirty="0" err="1" smtClean="0"/>
              <a:t>Tra</a:t>
            </a:r>
            <a:r>
              <a:rPr lang="en-US" dirty="0" smtClean="0"/>
              <a:t> </a:t>
            </a:r>
            <a:r>
              <a:rPr lang="en-US" dirty="0" err="1" smtClean="0"/>
              <a:t>cứu</a:t>
            </a:r>
            <a:r>
              <a:rPr lang="en-US" dirty="0" smtClean="0"/>
              <a:t> </a:t>
            </a:r>
            <a:r>
              <a:rPr lang="en-US" dirty="0" err="1" smtClean="0"/>
              <a:t>điện</a:t>
            </a:r>
            <a:r>
              <a:rPr lang="en-US" dirty="0" smtClean="0"/>
              <a:t> </a:t>
            </a:r>
            <a:r>
              <a:rPr lang="en-US" dirty="0" err="1" smtClean="0"/>
              <a:t>bị</a:t>
            </a:r>
            <a:r>
              <a:rPr lang="en-US" dirty="0" smtClean="0"/>
              <a:t> </a:t>
            </a:r>
            <a:r>
              <a:rPr lang="en-US" dirty="0" err="1" smtClean="0"/>
              <a:t>lỗi</a:t>
            </a:r>
            <a:r>
              <a:rPr lang="en-US" dirty="0" smtClean="0"/>
              <a:t> </a:t>
            </a:r>
            <a:r>
              <a:rPr lang="en-US" dirty="0" err="1" smtClean="0"/>
              <a:t>tại</a:t>
            </a:r>
            <a:r>
              <a:rPr lang="en-US" dirty="0" smtClean="0"/>
              <a:t> FLEX</a:t>
            </a:r>
          </a:p>
          <a:p>
            <a:pPr>
              <a:lnSpc>
                <a:spcPct val="150000"/>
              </a:lnSpc>
              <a:buFontTx/>
              <a:buChar char="-"/>
            </a:pPr>
            <a:r>
              <a:rPr lang="en-US" dirty="0" err="1"/>
              <a:t>Màn</a:t>
            </a:r>
            <a:r>
              <a:rPr lang="en-US" dirty="0"/>
              <a:t> </a:t>
            </a:r>
            <a:r>
              <a:rPr lang="en-US" dirty="0" err="1"/>
              <a:t>hình</a:t>
            </a:r>
            <a:r>
              <a:rPr lang="en-US" dirty="0"/>
              <a:t> </a:t>
            </a:r>
            <a:r>
              <a:rPr lang="en-US" dirty="0" smtClean="0"/>
              <a:t>ST9942 – </a:t>
            </a:r>
            <a:r>
              <a:rPr lang="en-US" dirty="0" err="1" smtClean="0"/>
              <a:t>Tra</a:t>
            </a:r>
            <a:r>
              <a:rPr lang="en-US" dirty="0" smtClean="0"/>
              <a:t> </a:t>
            </a:r>
            <a:r>
              <a:rPr lang="en-US" dirty="0" err="1" smtClean="0"/>
              <a:t>cứu</a:t>
            </a:r>
            <a:r>
              <a:rPr lang="en-US" dirty="0" smtClean="0"/>
              <a:t> </a:t>
            </a:r>
            <a:r>
              <a:rPr lang="en-US" dirty="0" err="1" smtClean="0"/>
              <a:t>điện</a:t>
            </a:r>
            <a:r>
              <a:rPr lang="en-US" dirty="0" smtClean="0"/>
              <a:t> </a:t>
            </a:r>
            <a:r>
              <a:rPr lang="en-US" dirty="0" err="1" smtClean="0"/>
              <a:t>thông</a:t>
            </a:r>
            <a:r>
              <a:rPr lang="en-US" dirty="0" smtClean="0"/>
              <a:t> </a:t>
            </a:r>
            <a:r>
              <a:rPr lang="en-US" dirty="0" err="1" smtClean="0"/>
              <a:t>báo</a:t>
            </a:r>
            <a:r>
              <a:rPr lang="en-US" dirty="0" smtClean="0"/>
              <a:t> </a:t>
            </a:r>
            <a:r>
              <a:rPr lang="en-US" dirty="0" err="1" smtClean="0"/>
              <a:t>từ</a:t>
            </a:r>
            <a:r>
              <a:rPr lang="en-US" dirty="0" smtClean="0"/>
              <a:t> VSD (564)</a:t>
            </a:r>
          </a:p>
          <a:p>
            <a:pPr>
              <a:lnSpc>
                <a:spcPct val="150000"/>
              </a:lnSpc>
              <a:buFontTx/>
              <a:buChar char="-"/>
            </a:pPr>
            <a:r>
              <a:rPr lang="en-US" dirty="0" err="1"/>
              <a:t>Màn</a:t>
            </a:r>
            <a:r>
              <a:rPr lang="en-US" dirty="0"/>
              <a:t> </a:t>
            </a:r>
            <a:r>
              <a:rPr lang="en-US" dirty="0" err="1"/>
              <a:t>hình</a:t>
            </a:r>
            <a:r>
              <a:rPr lang="en-US" dirty="0"/>
              <a:t> </a:t>
            </a:r>
            <a:r>
              <a:rPr lang="en-US" dirty="0" smtClean="0"/>
              <a:t>ST9943 - </a:t>
            </a:r>
            <a:r>
              <a:rPr lang="en-US" dirty="0" err="1" smtClean="0"/>
              <a:t>Tra</a:t>
            </a:r>
            <a:r>
              <a:rPr lang="en-US" dirty="0" smtClean="0"/>
              <a:t> </a:t>
            </a:r>
            <a:r>
              <a:rPr lang="en-US" dirty="0" err="1" smtClean="0"/>
              <a:t>cứu</a:t>
            </a:r>
            <a:r>
              <a:rPr lang="en-US" dirty="0" smtClean="0"/>
              <a:t> </a:t>
            </a:r>
            <a:r>
              <a:rPr lang="en-US" dirty="0" err="1" smtClean="0"/>
              <a:t>điện</a:t>
            </a:r>
            <a:r>
              <a:rPr lang="en-US" dirty="0" smtClean="0"/>
              <a:t> </a:t>
            </a:r>
            <a:r>
              <a:rPr lang="en-US" dirty="0" err="1" smtClean="0"/>
              <a:t>thông</a:t>
            </a:r>
            <a:r>
              <a:rPr lang="en-US" dirty="0" smtClean="0"/>
              <a:t> </a:t>
            </a:r>
            <a:r>
              <a:rPr lang="en-US" dirty="0" err="1" smtClean="0"/>
              <a:t>báo</a:t>
            </a:r>
            <a:r>
              <a:rPr lang="en-US" dirty="0" smtClean="0"/>
              <a:t> </a:t>
            </a:r>
            <a:r>
              <a:rPr lang="en-US" dirty="0" err="1" smtClean="0"/>
              <a:t>từ</a:t>
            </a:r>
            <a:r>
              <a:rPr lang="en-US" dirty="0" smtClean="0"/>
              <a:t> VSD (544, 546, 508)</a:t>
            </a:r>
          </a:p>
          <a:p>
            <a:pPr>
              <a:lnSpc>
                <a:spcPct val="150000"/>
              </a:lnSpc>
              <a:buFontTx/>
              <a:buChar char="-"/>
            </a:pPr>
            <a:r>
              <a:rPr lang="en-US" dirty="0" err="1"/>
              <a:t>Màn</a:t>
            </a:r>
            <a:r>
              <a:rPr lang="en-US" dirty="0"/>
              <a:t> </a:t>
            </a:r>
            <a:r>
              <a:rPr lang="en-US" dirty="0" err="1"/>
              <a:t>hình</a:t>
            </a:r>
            <a:r>
              <a:rPr lang="en-US" dirty="0"/>
              <a:t> </a:t>
            </a:r>
            <a:r>
              <a:rPr lang="en-US" dirty="0" smtClean="0"/>
              <a:t>ST9944 - </a:t>
            </a:r>
            <a:r>
              <a:rPr lang="en-US" dirty="0" err="1" smtClean="0"/>
              <a:t>Tra</a:t>
            </a:r>
            <a:r>
              <a:rPr lang="en-US" dirty="0" smtClean="0"/>
              <a:t> </a:t>
            </a:r>
            <a:r>
              <a:rPr lang="en-US" dirty="0" err="1" smtClean="0"/>
              <a:t>cứu</a:t>
            </a:r>
            <a:r>
              <a:rPr lang="en-US" dirty="0" smtClean="0"/>
              <a:t> </a:t>
            </a:r>
            <a:r>
              <a:rPr lang="en-US" dirty="0" err="1" smtClean="0"/>
              <a:t>điện</a:t>
            </a:r>
            <a:r>
              <a:rPr lang="en-US" dirty="0" smtClean="0"/>
              <a:t> </a:t>
            </a:r>
            <a:r>
              <a:rPr lang="en-US" dirty="0" err="1" smtClean="0"/>
              <a:t>thông</a:t>
            </a:r>
            <a:r>
              <a:rPr lang="en-US" dirty="0" smtClean="0"/>
              <a:t> </a:t>
            </a:r>
            <a:r>
              <a:rPr lang="en-US" dirty="0" err="1" smtClean="0"/>
              <a:t>báo</a:t>
            </a:r>
            <a:r>
              <a:rPr lang="en-US" dirty="0" smtClean="0"/>
              <a:t> </a:t>
            </a:r>
            <a:r>
              <a:rPr lang="en-US" dirty="0" err="1" smtClean="0"/>
              <a:t>từ</a:t>
            </a:r>
            <a:r>
              <a:rPr lang="en-US" dirty="0" smtClean="0"/>
              <a:t> VSD (598)</a:t>
            </a:r>
          </a:p>
          <a:p>
            <a:pPr>
              <a:buFontTx/>
              <a:buChar char="-"/>
            </a:pPr>
            <a:endParaRPr lang="en-US" dirty="0"/>
          </a:p>
        </p:txBody>
      </p:sp>
    </p:spTree>
    <p:extLst>
      <p:ext uri="{BB962C8B-B14F-4D97-AF65-F5344CB8AC3E}">
        <p14:creationId xmlns:p14="http://schemas.microsoft.com/office/powerpoint/2010/main" val="204717755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WordArt 2"/>
          <p:cNvSpPr>
            <a:spLocks noChangeArrowheads="1" noChangeShapeType="1" noTextEdit="1"/>
          </p:cNvSpPr>
          <p:nvPr/>
        </p:nvSpPr>
        <p:spPr bwMode="gray">
          <a:xfrm>
            <a:off x="1" y="2371725"/>
            <a:ext cx="6270170" cy="685800"/>
          </a:xfrm>
          <a:prstGeom prst="rect">
            <a:avLst/>
          </a:prstGeom>
        </p:spPr>
        <p:txBody>
          <a:bodyPr wrap="none" fromWordArt="1">
            <a:prstTxWarp prst="textDeflate">
              <a:avLst>
                <a:gd name="adj" fmla="val 0"/>
              </a:avLst>
            </a:prstTxWarp>
          </a:bodyPr>
          <a:lstStyle/>
          <a:p>
            <a:pPr algn="ctr"/>
            <a:r>
              <a:rPr lang="en-US" sz="5400" b="1" kern="10" dirty="0" err="1" smtClean="0">
                <a:ln w="25400">
                  <a:solidFill>
                    <a:srgbClr val="FFFFFF"/>
                  </a:solidFill>
                  <a:round/>
                  <a:headEnd/>
                  <a:tailEnd/>
                </a:ln>
                <a:solidFill>
                  <a:srgbClr val="92D050"/>
                </a:solidFill>
                <a:effectLst>
                  <a:outerShdw dist="71842" dir="2700000" algn="ctr" rotWithShape="0">
                    <a:schemeClr val="tx1">
                      <a:alpha val="50000"/>
                    </a:schemeClr>
                  </a:outerShdw>
                </a:effectLst>
                <a:latin typeface="Verdana"/>
                <a:ea typeface="Verdana"/>
                <a:cs typeface="Verdana"/>
              </a:rPr>
              <a:t>Trân</a:t>
            </a:r>
            <a:r>
              <a:rPr lang="en-US" sz="5400" b="1" kern="10" dirty="0" smtClean="0">
                <a:ln w="25400">
                  <a:solidFill>
                    <a:srgbClr val="FFFFFF"/>
                  </a:solidFill>
                  <a:round/>
                  <a:headEnd/>
                  <a:tailEnd/>
                </a:ln>
                <a:solidFill>
                  <a:srgbClr val="92D050"/>
                </a:solidFill>
                <a:effectLst>
                  <a:outerShdw dist="71842" dir="2700000" algn="ctr" rotWithShape="0">
                    <a:schemeClr val="tx1">
                      <a:alpha val="50000"/>
                    </a:schemeClr>
                  </a:outerShdw>
                </a:effectLst>
                <a:latin typeface="Verdana"/>
                <a:ea typeface="Verdana"/>
                <a:cs typeface="Verdana"/>
              </a:rPr>
              <a:t> </a:t>
            </a:r>
            <a:r>
              <a:rPr lang="en-US" sz="5400" b="1" kern="10" dirty="0" err="1" smtClean="0">
                <a:ln w="25400">
                  <a:solidFill>
                    <a:srgbClr val="FFFFFF"/>
                  </a:solidFill>
                  <a:round/>
                  <a:headEnd/>
                  <a:tailEnd/>
                </a:ln>
                <a:solidFill>
                  <a:srgbClr val="92D050"/>
                </a:solidFill>
                <a:effectLst>
                  <a:outerShdw dist="71842" dir="2700000" algn="ctr" rotWithShape="0">
                    <a:schemeClr val="tx1">
                      <a:alpha val="50000"/>
                    </a:schemeClr>
                  </a:outerShdw>
                </a:effectLst>
                <a:latin typeface="Verdana"/>
                <a:ea typeface="Verdana"/>
                <a:cs typeface="Verdana"/>
              </a:rPr>
              <a:t>trọng</a:t>
            </a:r>
            <a:r>
              <a:rPr lang="en-US" sz="5400" b="1" kern="10" dirty="0" smtClean="0">
                <a:ln w="25400">
                  <a:solidFill>
                    <a:srgbClr val="FFFFFF"/>
                  </a:solidFill>
                  <a:round/>
                  <a:headEnd/>
                  <a:tailEnd/>
                </a:ln>
                <a:solidFill>
                  <a:srgbClr val="92D050"/>
                </a:solidFill>
                <a:effectLst>
                  <a:outerShdw dist="71842" dir="2700000" algn="ctr" rotWithShape="0">
                    <a:schemeClr val="tx1">
                      <a:alpha val="50000"/>
                    </a:schemeClr>
                  </a:outerShdw>
                </a:effectLst>
                <a:latin typeface="Verdana"/>
                <a:ea typeface="Verdana"/>
                <a:cs typeface="Verdana"/>
              </a:rPr>
              <a:t> </a:t>
            </a:r>
            <a:r>
              <a:rPr lang="en-US" sz="5400" b="1" kern="10" dirty="0" err="1" smtClean="0">
                <a:ln w="25400">
                  <a:solidFill>
                    <a:srgbClr val="FFFFFF"/>
                  </a:solidFill>
                  <a:round/>
                  <a:headEnd/>
                  <a:tailEnd/>
                </a:ln>
                <a:solidFill>
                  <a:srgbClr val="92D050"/>
                </a:solidFill>
                <a:effectLst>
                  <a:outerShdw dist="71842" dir="2700000" algn="ctr" rotWithShape="0">
                    <a:schemeClr val="tx1">
                      <a:alpha val="50000"/>
                    </a:schemeClr>
                  </a:outerShdw>
                </a:effectLst>
                <a:latin typeface="Verdana"/>
                <a:ea typeface="Verdana"/>
                <a:cs typeface="Verdana"/>
              </a:rPr>
              <a:t>cảm</a:t>
            </a:r>
            <a:r>
              <a:rPr lang="en-US" sz="5400" b="1" kern="10" dirty="0" smtClean="0">
                <a:ln w="25400">
                  <a:solidFill>
                    <a:srgbClr val="FFFFFF"/>
                  </a:solidFill>
                  <a:round/>
                  <a:headEnd/>
                  <a:tailEnd/>
                </a:ln>
                <a:solidFill>
                  <a:srgbClr val="92D050"/>
                </a:solidFill>
                <a:effectLst>
                  <a:outerShdw dist="71842" dir="2700000" algn="ctr" rotWithShape="0">
                    <a:schemeClr val="tx1">
                      <a:alpha val="50000"/>
                    </a:schemeClr>
                  </a:outerShdw>
                </a:effectLst>
                <a:latin typeface="Verdana"/>
                <a:ea typeface="Verdana"/>
                <a:cs typeface="Verdana"/>
              </a:rPr>
              <a:t> </a:t>
            </a:r>
            <a:r>
              <a:rPr lang="en-US" sz="5400" b="1" kern="10" dirty="0" err="1" smtClean="0">
                <a:ln w="25400">
                  <a:solidFill>
                    <a:srgbClr val="FFFFFF"/>
                  </a:solidFill>
                  <a:round/>
                  <a:headEnd/>
                  <a:tailEnd/>
                </a:ln>
                <a:solidFill>
                  <a:srgbClr val="92D050"/>
                </a:solidFill>
                <a:effectLst>
                  <a:outerShdw dist="71842" dir="2700000" algn="ctr" rotWithShape="0">
                    <a:schemeClr val="tx1">
                      <a:alpha val="50000"/>
                    </a:schemeClr>
                  </a:outerShdw>
                </a:effectLst>
                <a:latin typeface="Verdana"/>
                <a:ea typeface="Verdana"/>
                <a:cs typeface="Verdana"/>
              </a:rPr>
              <a:t>ơn</a:t>
            </a:r>
            <a:r>
              <a:rPr lang="en-US" sz="5400" b="1" kern="10" dirty="0" smtClean="0">
                <a:ln w="25400">
                  <a:solidFill>
                    <a:srgbClr val="FFFFFF"/>
                  </a:solidFill>
                  <a:round/>
                  <a:headEnd/>
                  <a:tailEnd/>
                </a:ln>
                <a:solidFill>
                  <a:srgbClr val="92D050"/>
                </a:solidFill>
                <a:effectLst>
                  <a:outerShdw dist="71842" dir="2700000" algn="ctr" rotWithShape="0">
                    <a:schemeClr val="tx1">
                      <a:alpha val="50000"/>
                    </a:schemeClr>
                  </a:outerShdw>
                </a:effectLst>
                <a:latin typeface="Verdana"/>
                <a:ea typeface="Verdana"/>
                <a:cs typeface="Verdana"/>
              </a:rPr>
              <a:t>!</a:t>
            </a:r>
            <a:endParaRPr lang="en-US" sz="5400" b="1" kern="10" dirty="0">
              <a:ln w="25400">
                <a:solidFill>
                  <a:srgbClr val="FFFFFF"/>
                </a:solidFill>
                <a:round/>
                <a:headEnd/>
                <a:tailEnd/>
              </a:ln>
              <a:solidFill>
                <a:srgbClr val="92D050"/>
              </a:solidFill>
              <a:effectLst>
                <a:outerShdw dist="71842" dir="2700000" algn="ctr" rotWithShape="0">
                  <a:schemeClr val="tx1">
                    <a:alpha val="50000"/>
                  </a:schemeClr>
                </a:outerShdw>
              </a:effectLst>
              <a:latin typeface="Verdana"/>
              <a:ea typeface="Verdana"/>
              <a:cs typeface="Verdana"/>
            </a:endParaRPr>
          </a:p>
        </p:txBody>
      </p:sp>
      <p:pic>
        <p:nvPicPr>
          <p:cNvPr id="5" name="Picture 4" descr="logo.gif"/>
          <p:cNvPicPr>
            <a:picLocks noChangeAspect="1"/>
          </p:cNvPicPr>
          <p:nvPr/>
        </p:nvPicPr>
        <p:blipFill>
          <a:blip r:embed="rId2" cstate="print"/>
          <a:stretch>
            <a:fillRect/>
          </a:stretch>
        </p:blipFill>
        <p:spPr>
          <a:xfrm>
            <a:off x="7425399" y="741038"/>
            <a:ext cx="1718601" cy="88977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0" y="2927181"/>
            <a:ext cx="8982074" cy="1494897"/>
          </a:xfrm>
          <a:prstGeom prst="rect">
            <a:avLst/>
          </a:prstGeom>
          <a:noFill/>
          <a:ln w="9525">
            <a:noFill/>
            <a:miter lim="800000"/>
            <a:headEnd/>
            <a:tailEnd/>
          </a:ln>
        </p:spPr>
        <p:txBody>
          <a:bodyPr wrap="square" lIns="90000" tIns="46800" rIns="90000" bIns="46800">
            <a:spAutoFit/>
          </a:bodyPr>
          <a:lstStyle/>
          <a:p>
            <a:pPr algn="ctr">
              <a:lnSpc>
                <a:spcPct val="150000"/>
              </a:lnSpc>
            </a:pPr>
            <a:r>
              <a:rPr lang="en-US" sz="2600" b="1" noProof="1">
                <a:solidFill>
                  <a:srgbClr val="000099"/>
                </a:solidFill>
              </a:rPr>
              <a:t>1</a:t>
            </a:r>
            <a:r>
              <a:rPr lang="en-US" sz="2600" b="1" noProof="1" smtClean="0">
                <a:solidFill>
                  <a:srgbClr val="000099"/>
                </a:solidFill>
              </a:rPr>
              <a:t>. Định nghĩa</a:t>
            </a:r>
            <a:endParaRPr lang="en-US" sz="2600" b="1" noProof="1">
              <a:solidFill>
                <a:srgbClr val="000099"/>
              </a:solidFill>
            </a:endParaRPr>
          </a:p>
          <a:p>
            <a:pPr algn="ctr"/>
            <a:r>
              <a:rPr lang="en-US" sz="2600" b="1" noProof="1" smtClean="0">
                <a:solidFill>
                  <a:srgbClr val="000099"/>
                </a:solidFill>
              </a:rPr>
              <a:t/>
            </a:r>
            <a:br>
              <a:rPr lang="en-US" sz="2600" b="1" noProof="1" smtClean="0">
                <a:solidFill>
                  <a:srgbClr val="000099"/>
                </a:solidFill>
              </a:rPr>
            </a:br>
            <a:endParaRPr lang="en-US" sz="2600" b="1" noProof="1" smtClean="0">
              <a:solidFill>
                <a:srgbClr val="000099"/>
              </a:solidFill>
            </a:endParaRPr>
          </a:p>
        </p:txBody>
      </p:sp>
      <p:sp>
        <p:nvSpPr>
          <p:cNvPr id="32771" name="Line 3"/>
          <p:cNvSpPr>
            <a:spLocks noChangeShapeType="1"/>
          </p:cNvSpPr>
          <p:nvPr/>
        </p:nvSpPr>
        <p:spPr bwMode="auto">
          <a:xfrm>
            <a:off x="336550" y="3519488"/>
            <a:ext cx="8493125" cy="0"/>
          </a:xfrm>
          <a:prstGeom prst="line">
            <a:avLst/>
          </a:prstGeom>
          <a:noFill/>
          <a:ln w="9525">
            <a:solidFill>
              <a:srgbClr val="5A8416"/>
            </a:solidFill>
            <a:round/>
            <a:headEnd/>
            <a:tailEnd/>
          </a:ln>
        </p:spPr>
        <p:txBody>
          <a:bodyPr wrap="none" anchor="ctr"/>
          <a:lstStyle/>
          <a:p>
            <a:endParaRPr lang="en-US"/>
          </a:p>
        </p:txBody>
      </p:sp>
    </p:spTree>
    <p:extLst>
      <p:ext uri="{BB962C8B-B14F-4D97-AF65-F5344CB8AC3E}">
        <p14:creationId xmlns:p14="http://schemas.microsoft.com/office/powerpoint/2010/main" val="35753013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99213"/>
          </a:xfrm>
          <a:noFill/>
          <a:ln w="9525">
            <a:noFill/>
            <a:miter lim="800000"/>
            <a:headEnd/>
            <a:tailEnd/>
          </a:ln>
        </p:spPr>
        <p:txBody>
          <a:bodyPr wrap="square" lIns="90000" tIns="46800" rIns="90000" bIns="46800">
            <a:spAutoFit/>
          </a:bodyPr>
          <a:lstStyle/>
          <a:p>
            <a:pPr algn="ctr"/>
            <a:r>
              <a:rPr lang="en-US" sz="2200" dirty="0" smtClean="0">
                <a:solidFill>
                  <a:srgbClr val="58911F"/>
                </a:solidFill>
              </a:rPr>
              <a:t>ĐỊNH </a:t>
            </a:r>
            <a:r>
              <a:rPr lang="en-US" sz="2200" dirty="0">
                <a:solidFill>
                  <a:srgbClr val="58911F"/>
                </a:solidFill>
              </a:rPr>
              <a:t>NGHĨA</a:t>
            </a:r>
          </a:p>
        </p:txBody>
      </p:sp>
      <p:sp>
        <p:nvSpPr>
          <p:cNvPr id="3" name="Content Placeholder 2"/>
          <p:cNvSpPr>
            <a:spLocks noGrp="1"/>
          </p:cNvSpPr>
          <p:nvPr>
            <p:ph idx="1"/>
          </p:nvPr>
        </p:nvSpPr>
        <p:spPr/>
        <p:txBody>
          <a:bodyPr/>
          <a:lstStyle/>
          <a:p>
            <a:r>
              <a:rPr lang="nl-NL" i="1" dirty="0"/>
              <a:t>Điện nghiệp vụ (điện MT, FileAck): </a:t>
            </a:r>
            <a:r>
              <a:rPr lang="nl-NL" dirty="0"/>
              <a:t>Là file dữ liệu chứa các thông tin về giao dịch nghiệp vụ có cấu trúc theo chuẩn ISO15022 để trao đổi trực tiếp giữa hệ thống nghiệp vụ của Thành viên với hệ thống của </a:t>
            </a:r>
            <a:r>
              <a:rPr lang="nl-NL" dirty="0" smtClean="0"/>
              <a:t>VSD</a:t>
            </a:r>
            <a:endParaRPr lang="en-US" dirty="0"/>
          </a:p>
          <a:p>
            <a:pPr lvl="0"/>
            <a:r>
              <a:rPr lang="nl-NL" i="1" dirty="0"/>
              <a:t>Cổng giao tiếp trực tuyến:</a:t>
            </a:r>
            <a:r>
              <a:rPr lang="nl-NL" dirty="0"/>
              <a:t> Là môi trường phần mềm ứng dụng trong đó cho phép VSD và các Thành viên trao đổi trực tiếp các thông tin về giao dịch nghiệp vụ giữa hệ thống nghiệp vụ của Thành viên và hệ thống của VSD thông qua các file dữ liệu có cấu trúc theo chuẩn ISO15022</a:t>
            </a:r>
            <a:r>
              <a:rPr lang="nl-NL" dirty="0" smtClean="0"/>
              <a:t>.</a:t>
            </a:r>
          </a:p>
          <a:p>
            <a:pPr marL="0" indent="0" algn="r">
              <a:buNone/>
            </a:pPr>
            <a:r>
              <a:rPr lang="nl-NL" sz="1400" i="1" dirty="0" smtClean="0">
                <a:solidFill>
                  <a:srgbClr val="000099"/>
                </a:solidFill>
                <a:latin typeface="+mj-lt"/>
                <a:cs typeface="Calibri" panose="020F0502020204030204" pitchFamily="34" charset="0"/>
              </a:rPr>
              <a:t>			(trích </a:t>
            </a:r>
            <a:r>
              <a:rPr lang="nl-NL" sz="1400" b="1" i="1" dirty="0" smtClean="0">
                <a:solidFill>
                  <a:srgbClr val="000099"/>
                </a:solidFill>
                <a:latin typeface="+mj-lt"/>
                <a:cs typeface="Calibri" panose="020F0502020204030204" pitchFamily="34" charset="0"/>
              </a:rPr>
              <a:t>Quy định hướng dẫn xử lý các nghiệp vụ qua</a:t>
            </a:r>
            <a:r>
              <a:rPr lang="en-US" sz="1400" b="1" i="1" dirty="0" smtClean="0">
                <a:solidFill>
                  <a:srgbClr val="000099"/>
                </a:solidFill>
                <a:latin typeface="+mj-lt"/>
                <a:cs typeface="Calibri" panose="020F0502020204030204" pitchFamily="34" charset="0"/>
              </a:rPr>
              <a:t> </a:t>
            </a:r>
            <a:r>
              <a:rPr lang="nl-NL" sz="1400" b="1" i="1" dirty="0" smtClean="0">
                <a:solidFill>
                  <a:srgbClr val="000099"/>
                </a:solidFill>
                <a:latin typeface="+mj-lt"/>
                <a:cs typeface="Calibri" panose="020F0502020204030204" pitchFamily="34" charset="0"/>
              </a:rPr>
              <a:t>cổng giao tiếp trực tuyến của TTLK CK Việt Nam) </a:t>
            </a:r>
            <a:endParaRPr lang="en-US" sz="1400" i="1" dirty="0" smtClean="0">
              <a:solidFill>
                <a:srgbClr val="000099"/>
              </a:solidFill>
              <a:latin typeface="+mj-lt"/>
              <a:cs typeface="Calibri" panose="020F0502020204030204" pitchFamily="34" charset="0"/>
            </a:endParaRPr>
          </a:p>
        </p:txBody>
      </p:sp>
    </p:spTree>
    <p:extLst>
      <p:ext uri="{BB962C8B-B14F-4D97-AF65-F5344CB8AC3E}">
        <p14:creationId xmlns:p14="http://schemas.microsoft.com/office/powerpoint/2010/main" val="293693176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9361"/>
            <a:ext cx="8229600" cy="4525963"/>
          </a:xfrm>
        </p:spPr>
        <p:txBody>
          <a:bodyPr/>
          <a:lstStyle/>
          <a:p>
            <a:r>
              <a:rPr lang="en-US" dirty="0" err="1"/>
              <a:t>Điện</a:t>
            </a:r>
            <a:r>
              <a:rPr lang="en-US" dirty="0"/>
              <a:t> ACK: </a:t>
            </a:r>
            <a:r>
              <a:rPr lang="en-US" dirty="0" err="1" smtClean="0"/>
              <a:t>điện</a:t>
            </a:r>
            <a:r>
              <a:rPr lang="en-US" dirty="0" smtClean="0"/>
              <a:t> VSD </a:t>
            </a:r>
            <a:r>
              <a:rPr lang="en-US" dirty="0" err="1" smtClean="0"/>
              <a:t>gửi</a:t>
            </a:r>
            <a:r>
              <a:rPr lang="en-US" dirty="0" smtClean="0"/>
              <a:t> </a:t>
            </a:r>
            <a:r>
              <a:rPr lang="en-US" dirty="0" err="1" smtClean="0"/>
              <a:t>cho</a:t>
            </a:r>
            <a:r>
              <a:rPr lang="en-US" dirty="0" smtClean="0"/>
              <a:t> TVLK </a:t>
            </a:r>
            <a:r>
              <a:rPr lang="en-US" dirty="0" err="1" smtClean="0"/>
              <a:t>để</a:t>
            </a:r>
            <a:r>
              <a:rPr lang="en-US" dirty="0" smtClean="0"/>
              <a:t> </a:t>
            </a:r>
            <a:r>
              <a:rPr lang="en-US" dirty="0" err="1" smtClean="0"/>
              <a:t>thông</a:t>
            </a:r>
            <a:r>
              <a:rPr lang="en-US" dirty="0" smtClean="0"/>
              <a:t> </a:t>
            </a:r>
            <a:r>
              <a:rPr lang="en-US" dirty="0" err="1" smtClean="0"/>
              <a:t>báo</a:t>
            </a:r>
            <a:r>
              <a:rPr lang="en-US" dirty="0" smtClean="0"/>
              <a:t> </a:t>
            </a:r>
            <a:r>
              <a:rPr lang="en-US" dirty="0" err="1" smtClean="0"/>
              <a:t>cho</a:t>
            </a:r>
            <a:r>
              <a:rPr lang="en-US" dirty="0" smtClean="0"/>
              <a:t> TVLK </a:t>
            </a:r>
            <a:r>
              <a:rPr lang="en-US" dirty="0" err="1" smtClean="0"/>
              <a:t>biết</a:t>
            </a:r>
            <a:r>
              <a:rPr lang="en-US" dirty="0" smtClean="0"/>
              <a:t> </a:t>
            </a:r>
            <a:r>
              <a:rPr lang="en-US" dirty="0" err="1" smtClean="0"/>
              <a:t>là</a:t>
            </a:r>
            <a:r>
              <a:rPr lang="en-US" dirty="0" smtClean="0"/>
              <a:t> VSD </a:t>
            </a:r>
            <a:r>
              <a:rPr lang="en-US" dirty="0" err="1" smtClean="0"/>
              <a:t>nhận</a:t>
            </a:r>
            <a:r>
              <a:rPr lang="en-US" dirty="0" smtClean="0"/>
              <a:t> </a:t>
            </a:r>
            <a:r>
              <a:rPr lang="en-US" dirty="0" err="1" smtClean="0"/>
              <a:t>được</a:t>
            </a:r>
            <a:r>
              <a:rPr lang="en-US" dirty="0" smtClean="0"/>
              <a:t> </a:t>
            </a:r>
            <a:r>
              <a:rPr lang="en-US" dirty="0" err="1" smtClean="0">
                <a:solidFill>
                  <a:srgbClr val="FF0000"/>
                </a:solidFill>
              </a:rPr>
              <a:t>điện</a:t>
            </a:r>
            <a:r>
              <a:rPr lang="en-US" dirty="0" smtClean="0">
                <a:solidFill>
                  <a:srgbClr val="FF0000"/>
                </a:solidFill>
              </a:rPr>
              <a:t> </a:t>
            </a:r>
            <a:r>
              <a:rPr lang="en-US" dirty="0" err="1" smtClean="0">
                <a:solidFill>
                  <a:srgbClr val="FF0000"/>
                </a:solidFill>
              </a:rPr>
              <a:t>hợp</a:t>
            </a:r>
            <a:r>
              <a:rPr lang="en-US" dirty="0" smtClean="0">
                <a:solidFill>
                  <a:srgbClr val="FF0000"/>
                </a:solidFill>
              </a:rPr>
              <a:t> </a:t>
            </a:r>
            <a:r>
              <a:rPr lang="en-US" dirty="0" err="1" smtClean="0">
                <a:solidFill>
                  <a:srgbClr val="FF0000"/>
                </a:solidFill>
              </a:rPr>
              <a:t>lệ</a:t>
            </a:r>
            <a:r>
              <a:rPr lang="en-US" dirty="0" smtClean="0">
                <a:solidFill>
                  <a:srgbClr val="FF0000"/>
                </a:solidFill>
              </a:rPr>
              <a:t> </a:t>
            </a:r>
            <a:r>
              <a:rPr lang="en-US" dirty="0" err="1" smtClean="0"/>
              <a:t>từ</a:t>
            </a:r>
            <a:r>
              <a:rPr lang="en-US" dirty="0" smtClean="0"/>
              <a:t> TVLK</a:t>
            </a:r>
          </a:p>
          <a:p>
            <a:r>
              <a:rPr lang="en-US" dirty="0" err="1" smtClean="0"/>
              <a:t>Điện</a:t>
            </a:r>
            <a:r>
              <a:rPr lang="en-US" dirty="0" smtClean="0"/>
              <a:t> NAK</a:t>
            </a:r>
            <a:r>
              <a:rPr lang="en-US" dirty="0"/>
              <a:t>: </a:t>
            </a:r>
            <a:r>
              <a:rPr lang="en-US" dirty="0" err="1"/>
              <a:t>điện</a:t>
            </a:r>
            <a:r>
              <a:rPr lang="en-US" dirty="0"/>
              <a:t> VSD </a:t>
            </a:r>
            <a:r>
              <a:rPr lang="en-US" dirty="0" err="1"/>
              <a:t>gửi</a:t>
            </a:r>
            <a:r>
              <a:rPr lang="en-US" dirty="0"/>
              <a:t> </a:t>
            </a:r>
            <a:r>
              <a:rPr lang="en-US" dirty="0" err="1"/>
              <a:t>cho</a:t>
            </a:r>
            <a:r>
              <a:rPr lang="en-US" dirty="0"/>
              <a:t> TVLK </a:t>
            </a:r>
            <a:r>
              <a:rPr lang="en-US" dirty="0" err="1"/>
              <a:t>để</a:t>
            </a:r>
            <a:r>
              <a:rPr lang="en-US" dirty="0"/>
              <a:t> </a:t>
            </a:r>
            <a:r>
              <a:rPr lang="en-US" dirty="0" err="1"/>
              <a:t>thông</a:t>
            </a:r>
            <a:r>
              <a:rPr lang="en-US" dirty="0"/>
              <a:t> </a:t>
            </a:r>
            <a:r>
              <a:rPr lang="en-US" dirty="0" err="1"/>
              <a:t>báo</a:t>
            </a:r>
            <a:r>
              <a:rPr lang="en-US" dirty="0"/>
              <a:t> </a:t>
            </a:r>
            <a:r>
              <a:rPr lang="en-US" dirty="0" err="1"/>
              <a:t>cho</a:t>
            </a:r>
            <a:r>
              <a:rPr lang="en-US" dirty="0"/>
              <a:t> TVLK </a:t>
            </a:r>
            <a:r>
              <a:rPr lang="en-US" dirty="0" err="1"/>
              <a:t>biết</a:t>
            </a:r>
            <a:r>
              <a:rPr lang="en-US" dirty="0"/>
              <a:t> </a:t>
            </a:r>
            <a:r>
              <a:rPr lang="en-US" dirty="0" err="1"/>
              <a:t>là</a:t>
            </a:r>
            <a:r>
              <a:rPr lang="en-US" dirty="0"/>
              <a:t> VSD </a:t>
            </a:r>
            <a:r>
              <a:rPr lang="en-US" dirty="0" err="1"/>
              <a:t>nhận</a:t>
            </a:r>
            <a:r>
              <a:rPr lang="en-US" dirty="0"/>
              <a:t> </a:t>
            </a:r>
            <a:r>
              <a:rPr lang="en-US" dirty="0" err="1"/>
              <a:t>được</a:t>
            </a:r>
            <a:r>
              <a:rPr lang="en-US" dirty="0"/>
              <a:t> </a:t>
            </a:r>
            <a:r>
              <a:rPr lang="en-US" dirty="0" err="1" smtClean="0">
                <a:solidFill>
                  <a:srgbClr val="FF0000"/>
                </a:solidFill>
              </a:rPr>
              <a:t>điện</a:t>
            </a:r>
            <a:r>
              <a:rPr lang="en-US" dirty="0" smtClean="0">
                <a:solidFill>
                  <a:srgbClr val="FF0000"/>
                </a:solidFill>
              </a:rPr>
              <a:t> </a:t>
            </a:r>
            <a:r>
              <a:rPr lang="en-US" dirty="0" err="1" smtClean="0">
                <a:solidFill>
                  <a:srgbClr val="FF0000"/>
                </a:solidFill>
              </a:rPr>
              <a:t>không</a:t>
            </a:r>
            <a:r>
              <a:rPr lang="en-US" dirty="0" smtClean="0">
                <a:solidFill>
                  <a:srgbClr val="FF0000"/>
                </a:solidFill>
              </a:rPr>
              <a:t> </a:t>
            </a:r>
            <a:r>
              <a:rPr lang="en-US" dirty="0" err="1">
                <a:solidFill>
                  <a:srgbClr val="FF0000"/>
                </a:solidFill>
              </a:rPr>
              <a:t>hợp</a:t>
            </a:r>
            <a:r>
              <a:rPr lang="en-US" dirty="0">
                <a:solidFill>
                  <a:srgbClr val="FF0000"/>
                </a:solidFill>
              </a:rPr>
              <a:t> </a:t>
            </a:r>
            <a:r>
              <a:rPr lang="en-US" dirty="0" err="1">
                <a:solidFill>
                  <a:srgbClr val="FF0000"/>
                </a:solidFill>
              </a:rPr>
              <a:t>lệ</a:t>
            </a:r>
            <a:r>
              <a:rPr lang="en-US" dirty="0">
                <a:solidFill>
                  <a:srgbClr val="FF0000"/>
                </a:solidFill>
              </a:rPr>
              <a:t> </a:t>
            </a:r>
            <a:r>
              <a:rPr lang="en-US" dirty="0" err="1"/>
              <a:t>từ</a:t>
            </a:r>
            <a:r>
              <a:rPr lang="en-US" dirty="0"/>
              <a:t> TVLK</a:t>
            </a:r>
          </a:p>
          <a:p>
            <a:r>
              <a:rPr lang="en-US" dirty="0" err="1" smtClean="0"/>
              <a:t>Điện</a:t>
            </a:r>
            <a:r>
              <a:rPr lang="en-US" dirty="0" smtClean="0"/>
              <a:t> CONFIRM: </a:t>
            </a:r>
            <a:r>
              <a:rPr lang="en-US" dirty="0" err="1" smtClean="0"/>
              <a:t>điện</a:t>
            </a:r>
            <a:r>
              <a:rPr lang="en-US" dirty="0" smtClean="0"/>
              <a:t> </a:t>
            </a:r>
            <a:r>
              <a:rPr lang="en-US" dirty="0" err="1" smtClean="0"/>
              <a:t>xác</a:t>
            </a:r>
            <a:r>
              <a:rPr lang="en-US" dirty="0" smtClean="0"/>
              <a:t> </a:t>
            </a:r>
            <a:r>
              <a:rPr lang="en-US" dirty="0" err="1" smtClean="0"/>
              <a:t>nhận</a:t>
            </a:r>
            <a:r>
              <a:rPr lang="en-US" dirty="0" smtClean="0"/>
              <a:t> </a:t>
            </a:r>
            <a:r>
              <a:rPr lang="en-US" dirty="0" err="1" smtClean="0"/>
              <a:t>về</a:t>
            </a:r>
            <a:r>
              <a:rPr lang="en-US" dirty="0" smtClean="0"/>
              <a:t> </a:t>
            </a:r>
            <a:r>
              <a:rPr lang="en-US" dirty="0" err="1" smtClean="0"/>
              <a:t>mặt</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là</a:t>
            </a:r>
            <a:r>
              <a:rPr lang="en-US" dirty="0" smtClean="0"/>
              <a:t> VSD </a:t>
            </a:r>
            <a:r>
              <a:rPr lang="en-US" dirty="0" err="1" smtClean="0"/>
              <a:t>đồng</a:t>
            </a:r>
            <a:r>
              <a:rPr lang="en-US" dirty="0" smtClean="0"/>
              <a:t> ý </a:t>
            </a:r>
            <a:r>
              <a:rPr lang="en-US" dirty="0" err="1" smtClean="0"/>
              <a:t>yêu</a:t>
            </a:r>
            <a:r>
              <a:rPr lang="en-US" dirty="0" smtClean="0"/>
              <a:t> </a:t>
            </a:r>
            <a:r>
              <a:rPr lang="en-US" dirty="0" err="1" smtClean="0"/>
              <a:t>cầu</a:t>
            </a:r>
            <a:r>
              <a:rPr lang="en-US" dirty="0" smtClean="0"/>
              <a:t> </a:t>
            </a:r>
            <a:r>
              <a:rPr lang="en-US" dirty="0" err="1" smtClean="0"/>
              <a:t>của</a:t>
            </a:r>
            <a:r>
              <a:rPr lang="en-US" dirty="0" smtClean="0"/>
              <a:t> TVLK</a:t>
            </a:r>
          </a:p>
          <a:p>
            <a:r>
              <a:rPr lang="en-US" dirty="0" err="1" smtClean="0"/>
              <a:t>Điện</a:t>
            </a:r>
            <a:r>
              <a:rPr lang="en-US" dirty="0" smtClean="0"/>
              <a:t> </a:t>
            </a:r>
            <a:r>
              <a:rPr lang="en-US" dirty="0"/>
              <a:t>REJECT: </a:t>
            </a:r>
            <a:r>
              <a:rPr lang="en-US" dirty="0" err="1"/>
              <a:t>điện</a:t>
            </a:r>
            <a:r>
              <a:rPr lang="en-US" dirty="0"/>
              <a:t> </a:t>
            </a:r>
            <a:r>
              <a:rPr lang="en-US" dirty="0" err="1" smtClean="0"/>
              <a:t>xác</a:t>
            </a:r>
            <a:r>
              <a:rPr lang="en-US" dirty="0" smtClean="0"/>
              <a:t> </a:t>
            </a:r>
            <a:r>
              <a:rPr lang="en-US" dirty="0" err="1" smtClean="0"/>
              <a:t>nhận</a:t>
            </a:r>
            <a:r>
              <a:rPr lang="en-US" dirty="0" smtClean="0"/>
              <a:t> </a:t>
            </a:r>
            <a:r>
              <a:rPr lang="en-US" dirty="0" err="1" smtClean="0"/>
              <a:t>về</a:t>
            </a:r>
            <a:r>
              <a:rPr lang="en-US" dirty="0" smtClean="0"/>
              <a:t> </a:t>
            </a:r>
            <a:r>
              <a:rPr lang="en-US" dirty="0" err="1"/>
              <a:t>mặt</a:t>
            </a:r>
            <a:r>
              <a:rPr lang="en-US" dirty="0"/>
              <a:t> </a:t>
            </a:r>
            <a:r>
              <a:rPr lang="en-US" dirty="0" err="1"/>
              <a:t>nghiệp</a:t>
            </a:r>
            <a:r>
              <a:rPr lang="en-US" dirty="0"/>
              <a:t> </a:t>
            </a:r>
            <a:r>
              <a:rPr lang="en-US" dirty="0" err="1"/>
              <a:t>vụ</a:t>
            </a:r>
            <a:r>
              <a:rPr lang="en-US" dirty="0"/>
              <a:t> </a:t>
            </a:r>
            <a:r>
              <a:rPr lang="en-US" dirty="0" err="1"/>
              <a:t>là</a:t>
            </a:r>
            <a:r>
              <a:rPr lang="en-US" dirty="0"/>
              <a:t> VSD </a:t>
            </a:r>
            <a:r>
              <a:rPr lang="en-US" dirty="0" err="1"/>
              <a:t>từ</a:t>
            </a:r>
            <a:r>
              <a:rPr lang="en-US" dirty="0"/>
              <a:t> </a:t>
            </a:r>
            <a:r>
              <a:rPr lang="en-US" dirty="0" err="1"/>
              <a:t>chối</a:t>
            </a:r>
            <a:r>
              <a:rPr lang="en-US" dirty="0"/>
              <a:t> </a:t>
            </a:r>
            <a:r>
              <a:rPr lang="en-US" dirty="0" err="1"/>
              <a:t>yêu</a:t>
            </a:r>
            <a:r>
              <a:rPr lang="en-US" dirty="0"/>
              <a:t> </a:t>
            </a:r>
            <a:r>
              <a:rPr lang="en-US" dirty="0" err="1"/>
              <a:t>cầu</a:t>
            </a:r>
            <a:r>
              <a:rPr lang="en-US" dirty="0"/>
              <a:t> </a:t>
            </a:r>
            <a:r>
              <a:rPr lang="en-US" dirty="0" err="1"/>
              <a:t>của</a:t>
            </a:r>
            <a:r>
              <a:rPr lang="en-US" dirty="0"/>
              <a:t> TVLK</a:t>
            </a:r>
          </a:p>
          <a:p>
            <a:endParaRPr lang="en-US" dirty="0"/>
          </a:p>
        </p:txBody>
      </p:sp>
      <p:sp>
        <p:nvSpPr>
          <p:cNvPr id="4" name="Title 1"/>
          <p:cNvSpPr>
            <a:spLocks noGrp="1"/>
          </p:cNvSpPr>
          <p:nvPr>
            <p:ph type="title"/>
          </p:nvPr>
        </p:nvSpPr>
        <p:spPr>
          <a:xfrm>
            <a:off x="457200" y="274638"/>
            <a:ext cx="8229600" cy="399213"/>
          </a:xfrm>
          <a:noFill/>
          <a:ln w="9525">
            <a:noFill/>
            <a:miter lim="800000"/>
            <a:headEnd/>
            <a:tailEnd/>
          </a:ln>
        </p:spPr>
        <p:txBody>
          <a:bodyPr wrap="square" lIns="90000" tIns="46800" rIns="90000" bIns="46800">
            <a:spAutoFit/>
          </a:bodyPr>
          <a:lstStyle/>
          <a:p>
            <a:pPr algn="ctr"/>
            <a:r>
              <a:rPr lang="en-US" sz="2200" dirty="0" smtClean="0">
                <a:solidFill>
                  <a:srgbClr val="58911F"/>
                </a:solidFill>
              </a:rPr>
              <a:t>ĐỊNH </a:t>
            </a:r>
            <a:r>
              <a:rPr lang="en-US" sz="2200" dirty="0">
                <a:solidFill>
                  <a:srgbClr val="58911F"/>
                </a:solidFill>
              </a:rPr>
              <a:t>NGHĨA</a:t>
            </a:r>
          </a:p>
        </p:txBody>
      </p:sp>
    </p:spTree>
    <p:extLst>
      <p:ext uri="{BB962C8B-B14F-4D97-AF65-F5344CB8AC3E}">
        <p14:creationId xmlns:p14="http://schemas.microsoft.com/office/powerpoint/2010/main" val="322001852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24744" y="3072121"/>
            <a:ext cx="8447087" cy="894733"/>
          </a:xfrm>
          <a:prstGeom prst="rect">
            <a:avLst/>
          </a:prstGeom>
          <a:noFill/>
          <a:ln w="9525">
            <a:noFill/>
            <a:miter lim="800000"/>
            <a:headEnd/>
            <a:tailEnd/>
          </a:ln>
        </p:spPr>
        <p:txBody>
          <a:bodyPr lIns="90000" tIns="46800" rIns="90000" bIns="46800">
            <a:spAutoFit/>
          </a:bodyPr>
          <a:lstStyle/>
          <a:p>
            <a:pPr algn="ctr"/>
            <a:r>
              <a:rPr lang="en-US" sz="2600" b="1" noProof="1">
                <a:solidFill>
                  <a:srgbClr val="000099"/>
                </a:solidFill>
              </a:rPr>
              <a:t>2</a:t>
            </a:r>
            <a:r>
              <a:rPr lang="en-US" sz="2600" b="1" noProof="1" smtClean="0">
                <a:solidFill>
                  <a:srgbClr val="000099"/>
                </a:solidFill>
              </a:rPr>
              <a:t>. Các nghiệp vụ áp dụng</a:t>
            </a:r>
            <a:br>
              <a:rPr lang="en-US" sz="2600" b="1" noProof="1" smtClean="0">
                <a:solidFill>
                  <a:srgbClr val="000099"/>
                </a:solidFill>
              </a:rPr>
            </a:br>
            <a:endParaRPr lang="en-US" sz="2600" b="1" noProof="1" smtClean="0">
              <a:solidFill>
                <a:srgbClr val="000099"/>
              </a:solidFill>
            </a:endParaRPr>
          </a:p>
        </p:txBody>
      </p:sp>
      <p:sp>
        <p:nvSpPr>
          <p:cNvPr id="32771" name="Line 3"/>
          <p:cNvSpPr>
            <a:spLocks noChangeShapeType="1"/>
          </p:cNvSpPr>
          <p:nvPr/>
        </p:nvSpPr>
        <p:spPr bwMode="auto">
          <a:xfrm>
            <a:off x="336550" y="3519488"/>
            <a:ext cx="8493125" cy="0"/>
          </a:xfrm>
          <a:prstGeom prst="line">
            <a:avLst/>
          </a:prstGeom>
          <a:noFill/>
          <a:ln w="9525">
            <a:solidFill>
              <a:srgbClr val="5A8416"/>
            </a:solidFill>
            <a:round/>
            <a:headEnd/>
            <a:tailEnd/>
          </a:ln>
        </p:spPr>
        <p:txBody>
          <a:bodyPr wrap="none" anchor="ctr"/>
          <a:lstStyle/>
          <a:p>
            <a:endParaRPr lang="en-US"/>
          </a:p>
        </p:txBody>
      </p:sp>
    </p:spTree>
    <p:extLst>
      <p:ext uri="{BB962C8B-B14F-4D97-AF65-F5344CB8AC3E}">
        <p14:creationId xmlns:p14="http://schemas.microsoft.com/office/powerpoint/2010/main" val="66551267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52531494"/>
              </p:ext>
            </p:extLst>
          </p:nvPr>
        </p:nvGraphicFramePr>
        <p:xfrm>
          <a:off x="259307" y="1050879"/>
          <a:ext cx="8666329" cy="5085815"/>
        </p:xfrm>
        <a:graphic>
          <a:graphicData uri="http://schemas.openxmlformats.org/drawingml/2006/table">
            <a:tbl>
              <a:tblPr/>
              <a:tblGrid>
                <a:gridCol w="586267"/>
                <a:gridCol w="2496337"/>
                <a:gridCol w="5583725"/>
              </a:tblGrid>
              <a:tr h="408226">
                <a:tc>
                  <a:txBody>
                    <a:bodyPr/>
                    <a:lstStyle/>
                    <a:p>
                      <a:pPr algn="ctr">
                        <a:lnSpc>
                          <a:spcPct val="115000"/>
                        </a:lnSpc>
                        <a:spcAft>
                          <a:spcPts val="600"/>
                        </a:spcAft>
                      </a:pPr>
                      <a:r>
                        <a:rPr lang="en-US" sz="1600" b="1" kern="1200" dirty="0">
                          <a:solidFill>
                            <a:srgbClr val="002060"/>
                          </a:solidFill>
                          <a:latin typeface="+mj-lt"/>
                          <a:ea typeface="Calibri"/>
                          <a:cs typeface="Times New Roman"/>
                        </a:rPr>
                        <a:t>STT</a:t>
                      </a:r>
                      <a:endParaRPr lang="en-US" sz="1600" dirty="0">
                        <a:solidFill>
                          <a:srgbClr val="002060"/>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600"/>
                        </a:spcAft>
                      </a:pPr>
                      <a:r>
                        <a:rPr lang="vi-VN" sz="1600" b="1" kern="1200" dirty="0">
                          <a:solidFill>
                            <a:srgbClr val="002060"/>
                          </a:solidFill>
                          <a:latin typeface="+mj-lt"/>
                          <a:ea typeface="Calibri"/>
                          <a:cs typeface="Times New Roman"/>
                        </a:rPr>
                        <a:t>Nghiệp vụ</a:t>
                      </a:r>
                      <a:endParaRPr lang="en-US" sz="1600" dirty="0">
                        <a:solidFill>
                          <a:srgbClr val="002060"/>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600"/>
                        </a:spcAft>
                      </a:pPr>
                      <a:r>
                        <a:rPr lang="vi-VN" sz="1600" b="1" kern="1200" dirty="0">
                          <a:solidFill>
                            <a:srgbClr val="002060"/>
                          </a:solidFill>
                          <a:latin typeface="+mj-lt"/>
                          <a:ea typeface="Calibri"/>
                          <a:cs typeface="Times New Roman"/>
                        </a:rPr>
                        <a:t>Điện nghiệp vụ áp dụng</a:t>
                      </a:r>
                      <a:endParaRPr lang="en-US" sz="1600" dirty="0">
                        <a:solidFill>
                          <a:srgbClr val="002060"/>
                        </a:solidFill>
                        <a:latin typeface="+mj-lt"/>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226">
                <a:tc>
                  <a:txBody>
                    <a:bodyPr/>
                    <a:lstStyle/>
                    <a:p>
                      <a:pPr>
                        <a:lnSpc>
                          <a:spcPct val="115000"/>
                        </a:lnSpc>
                        <a:spcAft>
                          <a:spcPts val="1000"/>
                        </a:spcAft>
                      </a:pPr>
                      <a:r>
                        <a:rPr lang="en-US" sz="1600" b="1">
                          <a:solidFill>
                            <a:srgbClr val="002060"/>
                          </a:solidFill>
                          <a:latin typeface="+mj-lt"/>
                          <a:ea typeface="Calibri"/>
                          <a:cs typeface="Times New Roman"/>
                        </a:rPr>
                        <a:t>1</a:t>
                      </a:r>
                      <a:endParaRPr lang="en-US" sz="1600">
                        <a:solidFill>
                          <a:srgbClr val="002060"/>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vi-VN" sz="1600" b="1" dirty="0">
                          <a:solidFill>
                            <a:srgbClr val="002060"/>
                          </a:solidFill>
                          <a:latin typeface="+mj-lt"/>
                          <a:ea typeface="Calibri"/>
                          <a:cs typeface="Times New Roman"/>
                        </a:rPr>
                        <a:t>Hoạt động</a:t>
                      </a:r>
                      <a:r>
                        <a:rPr lang="en-US" sz="1600" b="1" dirty="0">
                          <a:solidFill>
                            <a:srgbClr val="002060"/>
                          </a:solidFill>
                          <a:latin typeface="+mj-lt"/>
                          <a:ea typeface="Calibri"/>
                          <a:cs typeface="Times New Roman"/>
                        </a:rPr>
                        <a:t> </a:t>
                      </a:r>
                      <a:r>
                        <a:rPr lang="en-US" sz="1600" b="1" dirty="0" err="1">
                          <a:solidFill>
                            <a:srgbClr val="002060"/>
                          </a:solidFill>
                          <a:latin typeface="+mj-lt"/>
                          <a:ea typeface="Calibri"/>
                          <a:cs typeface="Times New Roman"/>
                        </a:rPr>
                        <a:t>Lưu</a:t>
                      </a:r>
                      <a:r>
                        <a:rPr lang="en-US" sz="1600" b="1" dirty="0">
                          <a:solidFill>
                            <a:srgbClr val="002060"/>
                          </a:solidFill>
                          <a:latin typeface="+mj-lt"/>
                          <a:ea typeface="Calibri"/>
                          <a:cs typeface="Times New Roman"/>
                        </a:rPr>
                        <a:t> </a:t>
                      </a:r>
                      <a:r>
                        <a:rPr lang="en-US" sz="1600" b="1" dirty="0" err="1">
                          <a:solidFill>
                            <a:srgbClr val="002060"/>
                          </a:solidFill>
                          <a:latin typeface="+mj-lt"/>
                          <a:ea typeface="Calibri"/>
                          <a:cs typeface="Times New Roman"/>
                        </a:rPr>
                        <a:t>ký</a:t>
                      </a:r>
                      <a:r>
                        <a:rPr lang="vi-VN" sz="1600" b="1" dirty="0">
                          <a:solidFill>
                            <a:srgbClr val="002060"/>
                          </a:solidFill>
                          <a:latin typeface="+mj-lt"/>
                          <a:ea typeface="Calibri"/>
                          <a:cs typeface="Times New Roman"/>
                        </a:rPr>
                        <a:t>:</a:t>
                      </a:r>
                      <a:endParaRPr lang="en-US" sz="1600" dirty="0">
                        <a:solidFill>
                          <a:srgbClr val="002060"/>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endParaRPr lang="en-US" sz="1600" dirty="0">
                        <a:solidFill>
                          <a:srgbClr val="002060"/>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0098">
                <a:tc>
                  <a:txBody>
                    <a:bodyPr/>
                    <a:lstStyle/>
                    <a:p>
                      <a:pPr>
                        <a:lnSpc>
                          <a:spcPct val="115000"/>
                        </a:lnSpc>
                        <a:spcAft>
                          <a:spcPts val="1000"/>
                        </a:spcAft>
                      </a:pPr>
                      <a:r>
                        <a:rPr lang="en-US" sz="1600" dirty="0">
                          <a:solidFill>
                            <a:schemeClr val="tx1"/>
                          </a:solidFill>
                          <a:latin typeface="+mj-lt"/>
                          <a:ea typeface="Calibri"/>
                          <a:cs typeface="Times New Roman"/>
                        </a:rPr>
                        <a:t>1.1</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dirty="0" err="1">
                          <a:solidFill>
                            <a:schemeClr val="tx1"/>
                          </a:solidFill>
                          <a:latin typeface="+mj-lt"/>
                          <a:ea typeface="Calibri"/>
                          <a:cs typeface="Times New Roman"/>
                        </a:rPr>
                        <a:t>Cập</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nhật</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mở</a:t>
                      </a:r>
                      <a:r>
                        <a:rPr lang="en-US" sz="1600" dirty="0">
                          <a:solidFill>
                            <a:schemeClr val="tx1"/>
                          </a:solidFill>
                          <a:latin typeface="+mj-lt"/>
                          <a:ea typeface="Calibri"/>
                          <a:cs typeface="Times New Roman"/>
                        </a:rPr>
                        <a:t> / </a:t>
                      </a:r>
                      <a:r>
                        <a:rPr lang="en-US" sz="1600" dirty="0" err="1">
                          <a:solidFill>
                            <a:schemeClr val="tx1"/>
                          </a:solidFill>
                          <a:latin typeface="+mj-lt"/>
                          <a:ea typeface="Calibri"/>
                          <a:cs typeface="Times New Roman"/>
                        </a:rPr>
                        <a:t>đóng</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tài</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khoản</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giao</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dịch</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chứng</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khoán</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của</a:t>
                      </a:r>
                      <a:r>
                        <a:rPr lang="en-US" sz="1600" dirty="0">
                          <a:solidFill>
                            <a:schemeClr val="tx1"/>
                          </a:solidFill>
                          <a:latin typeface="+mj-lt"/>
                          <a:ea typeface="Calibri"/>
                          <a:cs typeface="Times New Roman"/>
                        </a:rPr>
                        <a:t> NĐT </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20000"/>
                        </a:lnSpc>
                        <a:spcAft>
                          <a:spcPts val="0"/>
                        </a:spcAft>
                        <a:buFont typeface="Times New Roman"/>
                        <a:buChar char="-"/>
                      </a:pPr>
                      <a:r>
                        <a:rPr lang="en-US" sz="1600" i="1" dirty="0">
                          <a:solidFill>
                            <a:schemeClr val="tx1"/>
                          </a:solidFill>
                          <a:latin typeface="+mj-lt"/>
                          <a:ea typeface="Calibri"/>
                          <a:cs typeface="Times New Roman"/>
                        </a:rPr>
                        <a:t>MT598 - </a:t>
                      </a:r>
                      <a:r>
                        <a:rPr lang="en-US" sz="1600" i="1" dirty="0" err="1">
                          <a:solidFill>
                            <a:schemeClr val="tx1"/>
                          </a:solidFill>
                          <a:latin typeface="+mj-lt"/>
                          <a:ea typeface="Calibri"/>
                          <a:cs typeface="Times New Roman"/>
                        </a:rPr>
                        <a:t>Yêu</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cầu</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mở</a:t>
                      </a:r>
                      <a:r>
                        <a:rPr lang="en-US" sz="1600" i="1" dirty="0">
                          <a:solidFill>
                            <a:schemeClr val="tx1"/>
                          </a:solidFill>
                          <a:latin typeface="+mj-lt"/>
                          <a:ea typeface="Calibri"/>
                          <a:cs typeface="Times New Roman"/>
                        </a:rPr>
                        <a:t> / </a:t>
                      </a:r>
                      <a:r>
                        <a:rPr lang="en-US" sz="1600" i="1" dirty="0" err="1">
                          <a:solidFill>
                            <a:schemeClr val="tx1"/>
                          </a:solidFill>
                          <a:latin typeface="+mj-lt"/>
                          <a:ea typeface="Calibri"/>
                          <a:cs typeface="Times New Roman"/>
                        </a:rPr>
                        <a:t>đóng</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tài</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khoản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giao</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dịch</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của</a:t>
                      </a:r>
                      <a:r>
                        <a:rPr lang="en-US" sz="1600" i="1" dirty="0">
                          <a:solidFill>
                            <a:schemeClr val="tx1"/>
                          </a:solidFill>
                          <a:latin typeface="+mj-lt"/>
                          <a:ea typeface="Calibri"/>
                          <a:cs typeface="Times New Roman"/>
                        </a:rPr>
                        <a:t> NĐT.</a:t>
                      </a:r>
                      <a:endParaRPr lang="en-US" sz="1600" dirty="0">
                        <a:solidFill>
                          <a:schemeClr val="tx1"/>
                        </a:solidFill>
                        <a:latin typeface="+mj-lt"/>
                        <a:ea typeface="Calibri"/>
                        <a:cs typeface="Times New Roman"/>
                      </a:endParaRPr>
                    </a:p>
                    <a:p>
                      <a:pPr marL="342900" lvl="0" indent="-342900" algn="just">
                        <a:lnSpc>
                          <a:spcPct val="120000"/>
                        </a:lnSpc>
                        <a:spcAft>
                          <a:spcPts val="0"/>
                        </a:spcAft>
                        <a:buFont typeface="Times New Roman"/>
                        <a:buChar char="-"/>
                      </a:pPr>
                      <a:r>
                        <a:rPr lang="en-US" sz="1600" i="1" dirty="0">
                          <a:solidFill>
                            <a:schemeClr val="tx1"/>
                          </a:solidFill>
                          <a:latin typeface="+mj-lt"/>
                          <a:ea typeface="Calibri"/>
                          <a:cs typeface="Times New Roman"/>
                        </a:rPr>
                        <a:t>MT598 - </a:t>
                      </a:r>
                      <a:r>
                        <a:rPr lang="en-US" sz="1600" i="1" dirty="0" err="1">
                          <a:solidFill>
                            <a:schemeClr val="tx1"/>
                          </a:solidFill>
                          <a:latin typeface="+mj-lt"/>
                          <a:ea typeface="Calibri"/>
                          <a:cs typeface="Times New Roman"/>
                        </a:rPr>
                        <a:t>Xác</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nhận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kết</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quả</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mở</a:t>
                      </a:r>
                      <a:r>
                        <a:rPr lang="en-US" sz="1600" i="1" dirty="0">
                          <a:solidFill>
                            <a:schemeClr val="tx1"/>
                          </a:solidFill>
                          <a:latin typeface="+mj-lt"/>
                          <a:ea typeface="Calibri"/>
                          <a:cs typeface="Times New Roman"/>
                        </a:rPr>
                        <a:t> /  </a:t>
                      </a:r>
                      <a:r>
                        <a:rPr lang="en-US" sz="1600" i="1" dirty="0" err="1">
                          <a:solidFill>
                            <a:schemeClr val="tx1"/>
                          </a:solidFill>
                          <a:latin typeface="+mj-lt"/>
                          <a:ea typeface="Calibri"/>
                          <a:cs typeface="Times New Roman"/>
                        </a:rPr>
                        <a:t>đóng</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tài</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khoản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giao</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dịch</a:t>
                      </a:r>
                      <a:r>
                        <a:rPr lang="en-US" sz="1600" i="1" dirty="0">
                          <a:solidFill>
                            <a:schemeClr val="tx1"/>
                          </a:solidFill>
                          <a:latin typeface="+mj-lt"/>
                          <a:ea typeface="Calibri"/>
                          <a:cs typeface="Times New Roman"/>
                        </a:rPr>
                        <a:t>.</a:t>
                      </a:r>
                      <a:endParaRPr lang="en-US" sz="1600" dirty="0">
                        <a:solidFill>
                          <a:schemeClr val="tx1"/>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1190">
                <a:tc>
                  <a:txBody>
                    <a:bodyPr/>
                    <a:lstStyle/>
                    <a:p>
                      <a:pPr>
                        <a:lnSpc>
                          <a:spcPct val="115000"/>
                        </a:lnSpc>
                        <a:spcAft>
                          <a:spcPts val="1000"/>
                        </a:spcAft>
                      </a:pPr>
                      <a:r>
                        <a:rPr lang="en-US" sz="1600">
                          <a:solidFill>
                            <a:schemeClr val="tx1"/>
                          </a:solidFill>
                          <a:latin typeface="+mj-lt"/>
                          <a:ea typeface="Calibri"/>
                          <a:cs typeface="Times New Roman"/>
                        </a:rPr>
                        <a:t>1.2</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dirty="0" err="1">
                          <a:solidFill>
                            <a:schemeClr val="tx1"/>
                          </a:solidFill>
                          <a:latin typeface="+mj-lt"/>
                          <a:ea typeface="Calibri"/>
                          <a:cs typeface="Times New Roman"/>
                        </a:rPr>
                        <a:t>Ký</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gửi</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chứng</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khoán</a:t>
                      </a:r>
                      <a:r>
                        <a:rPr lang="en-US" sz="1600" dirty="0">
                          <a:solidFill>
                            <a:schemeClr val="tx1"/>
                          </a:solidFill>
                          <a:latin typeface="+mj-lt"/>
                          <a:ea typeface="Calibri"/>
                          <a:cs typeface="Times New Roman"/>
                        </a:rPr>
                        <a:t>/</a:t>
                      </a:r>
                      <a:r>
                        <a:rPr lang="en-US" sz="1600" dirty="0" err="1">
                          <a:solidFill>
                            <a:schemeClr val="tx1"/>
                          </a:solidFill>
                          <a:latin typeface="+mj-lt"/>
                          <a:ea typeface="Calibri"/>
                          <a:cs typeface="Times New Roman"/>
                        </a:rPr>
                        <a:t>rút</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chứng</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khoán</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đã</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lưu</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ký</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của</a:t>
                      </a:r>
                      <a:r>
                        <a:rPr lang="en-US" sz="1600" dirty="0">
                          <a:solidFill>
                            <a:schemeClr val="tx1"/>
                          </a:solidFill>
                          <a:latin typeface="+mj-lt"/>
                          <a:ea typeface="Calibri"/>
                          <a:cs typeface="Times New Roman"/>
                        </a:rPr>
                        <a:t> NĐT</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0"/>
                        </a:spcAft>
                      </a:pPr>
                      <a:endParaRPr lang="en-US" sz="1600" dirty="0">
                        <a:solidFill>
                          <a:schemeClr val="tx1"/>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0098">
                <a:tc>
                  <a:txBody>
                    <a:bodyPr/>
                    <a:lstStyle/>
                    <a:p>
                      <a:pPr>
                        <a:lnSpc>
                          <a:spcPct val="115000"/>
                        </a:lnSpc>
                        <a:spcAft>
                          <a:spcPts val="1000"/>
                        </a:spcAft>
                      </a:pPr>
                      <a:r>
                        <a:rPr lang="en-US" sz="1600">
                          <a:solidFill>
                            <a:schemeClr val="tx1"/>
                          </a:solidFill>
                          <a:latin typeface="+mj-lt"/>
                          <a:ea typeface="Calibri"/>
                          <a:cs typeface="Times New Roman"/>
                        </a:rPr>
                        <a:t>a</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a:solidFill>
                            <a:schemeClr val="tx1"/>
                          </a:solidFill>
                          <a:latin typeface="+mj-lt"/>
                          <a:ea typeface="Calibri"/>
                          <a:cs typeface="Times New Roman"/>
                        </a:rPr>
                        <a:t>Ký gửi chứng khoán thông thường (có yêu cầu từ TVLK)</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20000"/>
                        </a:lnSpc>
                        <a:spcAft>
                          <a:spcPts val="0"/>
                        </a:spcAft>
                        <a:buFont typeface="Times New Roman"/>
                        <a:buChar char="-"/>
                      </a:pPr>
                      <a:r>
                        <a:rPr lang="en-US" sz="1600" i="1" dirty="0">
                          <a:solidFill>
                            <a:schemeClr val="tx1"/>
                          </a:solidFill>
                          <a:latin typeface="+mj-lt"/>
                          <a:ea typeface="Calibri"/>
                          <a:cs typeface="Times New Roman"/>
                        </a:rPr>
                        <a:t>MT500 - </a:t>
                      </a:r>
                      <a:r>
                        <a:rPr lang="en-US" sz="1600" i="1" dirty="0" err="1">
                          <a:solidFill>
                            <a:schemeClr val="tx1"/>
                          </a:solidFill>
                          <a:latin typeface="+mj-lt"/>
                          <a:ea typeface="Calibri"/>
                          <a:cs typeface="Times New Roman"/>
                        </a:rPr>
                        <a:t>Yêu</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cầu</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ký</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gửi</a:t>
                      </a:r>
                      <a:r>
                        <a:rPr lang="en-US" sz="1600" i="1" dirty="0">
                          <a:solidFill>
                            <a:schemeClr val="tx1"/>
                          </a:solidFill>
                          <a:latin typeface="+mj-lt"/>
                          <a:ea typeface="Calibri"/>
                          <a:cs typeface="Times New Roman"/>
                        </a:rPr>
                        <a:t> / </a:t>
                      </a:r>
                      <a:r>
                        <a:rPr lang="en-US" sz="1600" i="1" dirty="0" err="1">
                          <a:solidFill>
                            <a:schemeClr val="tx1"/>
                          </a:solidFill>
                          <a:latin typeface="+mj-lt"/>
                          <a:ea typeface="Calibri"/>
                          <a:cs typeface="Times New Roman"/>
                        </a:rPr>
                        <a:t>rút</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chứng</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khoán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đã</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lưu</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ký</a:t>
                      </a:r>
                      <a:r>
                        <a:rPr lang="en-US" sz="1600" i="1" dirty="0">
                          <a:solidFill>
                            <a:schemeClr val="tx1"/>
                          </a:solidFill>
                          <a:latin typeface="+mj-lt"/>
                          <a:ea typeface="Calibri"/>
                          <a:cs typeface="Times New Roman"/>
                        </a:rPr>
                        <a:t>.</a:t>
                      </a:r>
                      <a:endParaRPr lang="en-US" sz="1600" dirty="0">
                        <a:solidFill>
                          <a:schemeClr val="tx1"/>
                        </a:solidFill>
                        <a:latin typeface="+mj-lt"/>
                        <a:ea typeface="Calibri"/>
                        <a:cs typeface="Times New Roman"/>
                      </a:endParaRPr>
                    </a:p>
                    <a:p>
                      <a:pPr marL="342900" lvl="0" indent="-342900" algn="just">
                        <a:lnSpc>
                          <a:spcPct val="120000"/>
                        </a:lnSpc>
                        <a:spcAft>
                          <a:spcPts val="0"/>
                        </a:spcAft>
                        <a:buFont typeface="Times New Roman"/>
                        <a:buChar char="-"/>
                      </a:pPr>
                      <a:r>
                        <a:rPr lang="en-US" sz="1600" i="1" dirty="0">
                          <a:solidFill>
                            <a:schemeClr val="tx1"/>
                          </a:solidFill>
                          <a:latin typeface="+mj-lt"/>
                          <a:ea typeface="Calibri"/>
                          <a:cs typeface="Times New Roman"/>
                        </a:rPr>
                        <a:t>MT501 - </a:t>
                      </a:r>
                      <a:r>
                        <a:rPr lang="en-US" sz="1600" i="1" dirty="0" err="1">
                          <a:solidFill>
                            <a:schemeClr val="tx1"/>
                          </a:solidFill>
                          <a:latin typeface="+mj-lt"/>
                          <a:ea typeface="Calibri"/>
                          <a:cs typeface="Times New Roman"/>
                        </a:rPr>
                        <a:t>Xác</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nhận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kết</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quả</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ký</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gửi</a:t>
                      </a:r>
                      <a:r>
                        <a:rPr lang="en-US" sz="1600" i="1" dirty="0">
                          <a:solidFill>
                            <a:schemeClr val="tx1"/>
                          </a:solidFill>
                          <a:latin typeface="+mj-lt"/>
                          <a:ea typeface="Calibri"/>
                          <a:cs typeface="Times New Roman"/>
                        </a:rPr>
                        <a:t>/</a:t>
                      </a:r>
                      <a:r>
                        <a:rPr lang="en-US" sz="1600" i="1" dirty="0" err="1">
                          <a:solidFill>
                            <a:schemeClr val="tx1"/>
                          </a:solidFill>
                          <a:latin typeface="+mj-lt"/>
                          <a:ea typeface="Calibri"/>
                          <a:cs typeface="Times New Roman"/>
                        </a:rPr>
                        <a:t>rút</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chứng</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khoán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đã</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lưu</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ký</a:t>
                      </a:r>
                      <a:r>
                        <a:rPr lang="en-US" sz="1600" i="1" dirty="0">
                          <a:solidFill>
                            <a:schemeClr val="tx1"/>
                          </a:solidFill>
                          <a:latin typeface="+mj-lt"/>
                          <a:ea typeface="Calibri"/>
                          <a:cs typeface="Times New Roman"/>
                        </a:rPr>
                        <a:t>.</a:t>
                      </a:r>
                      <a:endParaRPr lang="en-US" sz="1600" dirty="0">
                        <a:solidFill>
                          <a:schemeClr val="tx1"/>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7118">
                <a:tc>
                  <a:txBody>
                    <a:bodyPr/>
                    <a:lstStyle/>
                    <a:p>
                      <a:pPr>
                        <a:lnSpc>
                          <a:spcPct val="115000"/>
                        </a:lnSpc>
                        <a:spcAft>
                          <a:spcPts val="1000"/>
                        </a:spcAft>
                      </a:pPr>
                      <a:r>
                        <a:rPr lang="en-US" sz="1600">
                          <a:solidFill>
                            <a:schemeClr val="tx1"/>
                          </a:solidFill>
                          <a:latin typeface="+mj-lt"/>
                          <a:ea typeface="Calibri"/>
                          <a:cs typeface="Times New Roman"/>
                        </a:rPr>
                        <a:t>b</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a:solidFill>
                            <a:schemeClr val="tx1"/>
                          </a:solidFill>
                          <a:latin typeface="+mj-lt"/>
                          <a:ea typeface="Calibri"/>
                          <a:cs typeface="Times New Roman"/>
                        </a:rPr>
                        <a:t>Ký gửi chứng khoán đồng thời với đăng ký chứng khoán, ký gửi trái phiếu/tín phiếu chính phủ, ký gửi chứng khoán đăng ký bổ sung</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20000"/>
                        </a:lnSpc>
                        <a:spcAft>
                          <a:spcPts val="0"/>
                        </a:spcAft>
                        <a:buFont typeface="Times New Roman"/>
                        <a:buChar char="-"/>
                      </a:pPr>
                      <a:r>
                        <a:rPr lang="en-US" sz="1600" i="1" dirty="0">
                          <a:solidFill>
                            <a:schemeClr val="tx1"/>
                          </a:solidFill>
                          <a:latin typeface="+mj-lt"/>
                          <a:ea typeface="Calibri"/>
                          <a:cs typeface="Times New Roman"/>
                        </a:rPr>
                        <a:t>MT548 - Thông </a:t>
                      </a:r>
                      <a:r>
                        <a:rPr lang="en-US" sz="1600" i="1" dirty="0" err="1">
                          <a:solidFill>
                            <a:schemeClr val="tx1"/>
                          </a:solidFill>
                          <a:latin typeface="+mj-lt"/>
                          <a:ea typeface="Calibri"/>
                          <a:cs typeface="Times New Roman"/>
                        </a:rPr>
                        <a:t>báo</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hạch</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toán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tăng</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tài</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khoản</a:t>
                      </a:r>
                      <a:r>
                        <a:rPr lang="en-US" sz="1600" i="1" dirty="0">
                          <a:solidFill>
                            <a:schemeClr val="tx1"/>
                          </a:solidFill>
                          <a:latin typeface="+mj-lt"/>
                          <a:ea typeface="Calibri"/>
                          <a:cs typeface="Times New Roman"/>
                        </a:rPr>
                        <a:t>.</a:t>
                      </a:r>
                      <a:endParaRPr lang="en-US" sz="1600" dirty="0">
                        <a:solidFill>
                          <a:schemeClr val="tx1"/>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
          <p:cNvSpPr>
            <a:spLocks noGrp="1" noChangeArrowheads="1"/>
          </p:cNvSpPr>
          <p:nvPr>
            <p:ph type="title"/>
          </p:nvPr>
        </p:nvSpPr>
        <p:spPr bwMode="auto">
          <a:xfrm>
            <a:off x="1081573" y="274638"/>
            <a:ext cx="7219507" cy="398024"/>
          </a:xfrm>
          <a:prstGeom prst="rect">
            <a:avLst/>
          </a:prstGeom>
          <a:noFill/>
          <a:ln w="9525">
            <a:noFill/>
            <a:miter lim="800000"/>
            <a:headEnd/>
            <a:tailEnd/>
          </a:ln>
        </p:spPr>
        <p:txBody>
          <a:bodyPr wrap="square" lIns="90000" tIns="46800" rIns="90000" bIns="46800">
            <a:spAutoFit/>
          </a:bodyPr>
          <a:lstStyle/>
          <a:p>
            <a:pPr algn="ctr"/>
            <a:r>
              <a:rPr lang="en-US" sz="2200" b="1" dirty="0" smtClean="0">
                <a:solidFill>
                  <a:srgbClr val="58911F"/>
                </a:solidFill>
              </a:rPr>
              <a:t>CÁC NGHIỆP VỤ ÁP DỤNG</a:t>
            </a:r>
            <a:endParaRPr lang="en-US" sz="2200" b="1" dirty="0">
              <a:solidFill>
                <a:srgbClr val="58911F"/>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84966" y="296672"/>
            <a:ext cx="7219507" cy="398024"/>
          </a:xfrm>
          <a:prstGeom prst="rect">
            <a:avLst/>
          </a:prstGeom>
          <a:noFill/>
          <a:ln w="9525">
            <a:noFill/>
            <a:miter lim="800000"/>
            <a:headEnd/>
            <a:tailEnd/>
          </a:ln>
        </p:spPr>
        <p:txBody>
          <a:bodyPr wrap="square" lIns="90000" tIns="46800" rIns="90000" bIns="46800">
            <a:spAutoFit/>
          </a:bodyPr>
          <a:lstStyle/>
          <a:p>
            <a:pPr algn="ctr"/>
            <a:r>
              <a:rPr lang="en-US" sz="2200" b="1" dirty="0" smtClean="0">
                <a:solidFill>
                  <a:srgbClr val="58911F"/>
                </a:solidFill>
              </a:rPr>
              <a:t>CÁC NGHIỆP VỤ ÁP DỤNG</a:t>
            </a:r>
            <a:endParaRPr lang="en-US" sz="2200" b="1" dirty="0">
              <a:solidFill>
                <a:srgbClr val="58911F"/>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14970412"/>
              </p:ext>
            </p:extLst>
          </p:nvPr>
        </p:nvGraphicFramePr>
        <p:xfrm>
          <a:off x="328815" y="779537"/>
          <a:ext cx="8666328" cy="5577689"/>
        </p:xfrm>
        <a:graphic>
          <a:graphicData uri="http://schemas.openxmlformats.org/drawingml/2006/table">
            <a:tbl>
              <a:tblPr/>
              <a:tblGrid>
                <a:gridCol w="482514"/>
                <a:gridCol w="2614917"/>
                <a:gridCol w="5568897"/>
              </a:tblGrid>
              <a:tr h="305034">
                <a:tc>
                  <a:txBody>
                    <a:bodyPr/>
                    <a:lstStyle/>
                    <a:p>
                      <a:pPr indent="-71755" algn="ctr">
                        <a:lnSpc>
                          <a:spcPct val="115000"/>
                        </a:lnSpc>
                        <a:spcAft>
                          <a:spcPts val="600"/>
                        </a:spcAft>
                      </a:pPr>
                      <a:r>
                        <a:rPr lang="en-US" sz="1400" b="1" kern="1200" dirty="0">
                          <a:solidFill>
                            <a:srgbClr val="002060"/>
                          </a:solidFill>
                          <a:latin typeface="Times New Roman"/>
                          <a:ea typeface="Calibri"/>
                          <a:cs typeface="Times New Roman"/>
                        </a:rPr>
                        <a:t>STT</a:t>
                      </a:r>
                      <a:endParaRPr lang="en-US" sz="1400" dirty="0">
                        <a:solidFill>
                          <a:srgbClr val="002060"/>
                        </a:solidFill>
                        <a:latin typeface="Times New Roman"/>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71755" algn="ctr" defTabSz="914400" rtl="0" eaLnBrk="1" latinLnBrk="0" hangingPunct="1">
                        <a:lnSpc>
                          <a:spcPct val="115000"/>
                        </a:lnSpc>
                        <a:spcAft>
                          <a:spcPts val="600"/>
                        </a:spcAft>
                      </a:pPr>
                      <a:r>
                        <a:rPr lang="vi-VN" sz="1600" b="1" kern="1200" dirty="0">
                          <a:solidFill>
                            <a:srgbClr val="002060"/>
                          </a:solidFill>
                          <a:latin typeface="Times New Roman"/>
                          <a:ea typeface="Calibri"/>
                          <a:cs typeface="Times New Roman"/>
                        </a:rPr>
                        <a:t>Nghiệp vụ</a:t>
                      </a:r>
                      <a:endParaRPr lang="en-US" sz="1600" b="1" kern="1200" dirty="0">
                        <a:solidFill>
                          <a:srgbClr val="002060"/>
                        </a:solidFill>
                        <a:latin typeface="Times New Roman"/>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71755" algn="ctr" defTabSz="914400" rtl="0" eaLnBrk="1" latinLnBrk="0" hangingPunct="1">
                        <a:lnSpc>
                          <a:spcPct val="115000"/>
                        </a:lnSpc>
                        <a:spcAft>
                          <a:spcPts val="600"/>
                        </a:spcAft>
                      </a:pPr>
                      <a:r>
                        <a:rPr lang="vi-VN" sz="1600" b="1" kern="1200" dirty="0">
                          <a:solidFill>
                            <a:srgbClr val="002060"/>
                          </a:solidFill>
                          <a:latin typeface="Times New Roman"/>
                          <a:ea typeface="Calibri"/>
                          <a:cs typeface="Times New Roman"/>
                        </a:rPr>
                        <a:t>Điện nghiệp vụ áp dụng</a:t>
                      </a:r>
                      <a:endParaRPr lang="en-US" sz="1600" b="1" kern="1200" dirty="0">
                        <a:solidFill>
                          <a:srgbClr val="002060"/>
                        </a:solidFill>
                        <a:latin typeface="Times New Roman"/>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034">
                <a:tc>
                  <a:txBody>
                    <a:bodyPr/>
                    <a:lstStyle/>
                    <a:p>
                      <a:pPr indent="-71755" algn="just">
                        <a:lnSpc>
                          <a:spcPct val="115000"/>
                        </a:lnSpc>
                        <a:spcAft>
                          <a:spcPts val="1000"/>
                        </a:spcAft>
                      </a:pPr>
                      <a:r>
                        <a:rPr lang="en-US" sz="1400" b="1">
                          <a:solidFill>
                            <a:srgbClr val="002060"/>
                          </a:solidFill>
                          <a:latin typeface="+mj-lt"/>
                          <a:ea typeface="Calibri"/>
                          <a:cs typeface="Times New Roman"/>
                        </a:rPr>
                        <a:t>1.3</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just">
                        <a:lnSpc>
                          <a:spcPct val="115000"/>
                        </a:lnSpc>
                        <a:spcAft>
                          <a:spcPts val="1000"/>
                        </a:spcAft>
                      </a:pPr>
                      <a:r>
                        <a:rPr lang="en-US" sz="1400" b="1" dirty="0" err="1">
                          <a:solidFill>
                            <a:srgbClr val="002060"/>
                          </a:solidFill>
                          <a:latin typeface="+mj-lt"/>
                          <a:ea typeface="Calibri"/>
                          <a:cs typeface="Times New Roman"/>
                        </a:rPr>
                        <a:t>Chuyển</a:t>
                      </a:r>
                      <a:r>
                        <a:rPr lang="en-US" sz="1400" b="1" dirty="0">
                          <a:solidFill>
                            <a:srgbClr val="002060"/>
                          </a:solidFill>
                          <a:latin typeface="+mj-lt"/>
                          <a:ea typeface="Calibri"/>
                          <a:cs typeface="Times New Roman"/>
                        </a:rPr>
                        <a:t> </a:t>
                      </a:r>
                      <a:r>
                        <a:rPr lang="en-US" sz="1400" b="1" dirty="0" err="1">
                          <a:solidFill>
                            <a:srgbClr val="002060"/>
                          </a:solidFill>
                          <a:latin typeface="+mj-lt"/>
                          <a:ea typeface="Calibri"/>
                          <a:cs typeface="Times New Roman"/>
                        </a:rPr>
                        <a:t>khoản</a:t>
                      </a:r>
                      <a:r>
                        <a:rPr lang="en-US" sz="1400" b="1" dirty="0">
                          <a:solidFill>
                            <a:srgbClr val="002060"/>
                          </a:solidFill>
                          <a:latin typeface="+mj-lt"/>
                          <a:ea typeface="Calibri"/>
                          <a:cs typeface="Times New Roman"/>
                        </a:rPr>
                        <a:t> </a:t>
                      </a:r>
                      <a:r>
                        <a:rPr lang="en-US" sz="1400" b="1" dirty="0" err="1">
                          <a:solidFill>
                            <a:srgbClr val="002060"/>
                          </a:solidFill>
                          <a:latin typeface="+mj-lt"/>
                          <a:ea typeface="Calibri"/>
                          <a:cs typeface="Times New Roman"/>
                        </a:rPr>
                        <a:t>chứng</a:t>
                      </a:r>
                      <a:r>
                        <a:rPr lang="en-US" sz="1400" b="1" dirty="0">
                          <a:solidFill>
                            <a:srgbClr val="002060"/>
                          </a:solidFill>
                          <a:latin typeface="+mj-lt"/>
                          <a:ea typeface="Calibri"/>
                          <a:cs typeface="Times New Roman"/>
                        </a:rPr>
                        <a:t> </a:t>
                      </a:r>
                      <a:r>
                        <a:rPr lang="en-US" sz="1400" b="1" dirty="0" err="1">
                          <a:solidFill>
                            <a:srgbClr val="002060"/>
                          </a:solidFill>
                          <a:latin typeface="+mj-lt"/>
                          <a:ea typeface="Calibri"/>
                          <a:cs typeface="Times New Roman"/>
                        </a:rPr>
                        <a:t>khoán</a:t>
                      </a:r>
                      <a:r>
                        <a:rPr lang="en-US" sz="1400" b="1" dirty="0">
                          <a:solidFill>
                            <a:srgbClr val="002060"/>
                          </a:solidFill>
                          <a:latin typeface="+mj-lt"/>
                          <a:ea typeface="Calibri"/>
                          <a:cs typeface="Times New Roman"/>
                        </a:rPr>
                        <a:t>:</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indent="-71755" algn="just">
                        <a:lnSpc>
                          <a:spcPct val="115000"/>
                        </a:lnSpc>
                        <a:spcAft>
                          <a:spcPts val="1000"/>
                        </a:spcAft>
                      </a:pPr>
                      <a:endParaRPr lang="en-US" sz="1400">
                        <a:solidFill>
                          <a:srgbClr val="002060"/>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25586">
                <a:tc>
                  <a:txBody>
                    <a:bodyPr/>
                    <a:lstStyle/>
                    <a:p>
                      <a:pPr indent="-71755" algn="just">
                        <a:lnSpc>
                          <a:spcPct val="115000"/>
                        </a:lnSpc>
                        <a:spcAft>
                          <a:spcPts val="1000"/>
                        </a:spcAft>
                      </a:pPr>
                      <a:r>
                        <a:rPr lang="en-US" sz="1400">
                          <a:solidFill>
                            <a:schemeClr val="tx1"/>
                          </a:solidFill>
                          <a:latin typeface="+mj-lt"/>
                          <a:ea typeface="Calibri"/>
                          <a:cs typeface="Times New Roman"/>
                        </a:rPr>
                        <a:t>a</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just">
                        <a:lnSpc>
                          <a:spcPct val="115000"/>
                        </a:lnSpc>
                        <a:spcAft>
                          <a:spcPts val="1000"/>
                        </a:spcAft>
                      </a:pPr>
                      <a:r>
                        <a:rPr lang="en-US" sz="1400" dirty="0" err="1">
                          <a:solidFill>
                            <a:schemeClr val="tx1"/>
                          </a:solidFill>
                          <a:latin typeface="+mj-lt"/>
                          <a:ea typeface="Calibri"/>
                          <a:cs typeface="Times New Roman"/>
                        </a:rPr>
                        <a:t>Chuyển</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khoản</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chứng</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khoán</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giữa</a:t>
                      </a:r>
                      <a:r>
                        <a:rPr lang="en-US" sz="1400" dirty="0">
                          <a:solidFill>
                            <a:schemeClr val="tx1"/>
                          </a:solidFill>
                          <a:latin typeface="+mj-lt"/>
                          <a:ea typeface="Calibri"/>
                          <a:cs typeface="Times New Roman"/>
                        </a:rPr>
                        <a:t> hai </a:t>
                      </a:r>
                      <a:r>
                        <a:rPr lang="en-US" sz="1400" dirty="0" err="1">
                          <a:solidFill>
                            <a:schemeClr val="tx1"/>
                          </a:solidFill>
                          <a:latin typeface="+mj-lt"/>
                          <a:ea typeface="Calibri"/>
                          <a:cs typeface="Times New Roman"/>
                        </a:rPr>
                        <a:t>tài</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khoản</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giao</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dịch</a:t>
                      </a:r>
                      <a:endParaRPr lang="en-US" sz="1400" dirty="0">
                        <a:solidFill>
                          <a:schemeClr val="tx1"/>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20000"/>
                        </a:lnSpc>
                        <a:spcAft>
                          <a:spcPts val="0"/>
                        </a:spcAft>
                        <a:buFont typeface="Times New Roman"/>
                        <a:buChar char="-"/>
                      </a:pPr>
                      <a:r>
                        <a:rPr lang="en-US" sz="1400" i="1" dirty="0">
                          <a:solidFill>
                            <a:schemeClr val="tx1"/>
                          </a:solidFill>
                          <a:latin typeface="+mj-lt"/>
                          <a:ea typeface="Calibri"/>
                          <a:cs typeface="Times New Roman"/>
                        </a:rPr>
                        <a:t>MT542 - </a:t>
                      </a:r>
                      <a:r>
                        <a:rPr lang="en-US" sz="1400" i="1" dirty="0" err="1">
                          <a:solidFill>
                            <a:schemeClr val="tx1"/>
                          </a:solidFill>
                          <a:latin typeface="+mj-lt"/>
                          <a:ea typeface="Calibri"/>
                          <a:cs typeface="Times New Roman"/>
                        </a:rPr>
                        <a:t>Yêu</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cầu</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Chuyển</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khoản</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chứng</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khoán</a:t>
                      </a:r>
                      <a:r>
                        <a:rPr lang="en-US" sz="1400" i="1" dirty="0">
                          <a:solidFill>
                            <a:schemeClr val="tx1"/>
                          </a:solidFill>
                          <a:latin typeface="+mj-lt"/>
                          <a:ea typeface="Calibri"/>
                          <a:cs typeface="Times New Roman"/>
                        </a:rPr>
                        <a:t>. </a:t>
                      </a:r>
                      <a:endParaRPr lang="en-US" sz="1400" dirty="0">
                        <a:solidFill>
                          <a:schemeClr val="tx1"/>
                        </a:solidFill>
                        <a:latin typeface="+mj-lt"/>
                        <a:ea typeface="Calibri"/>
                        <a:cs typeface="Times New Roman"/>
                      </a:endParaRPr>
                    </a:p>
                    <a:p>
                      <a:pPr marL="342900" lvl="0" indent="-342900" algn="just">
                        <a:lnSpc>
                          <a:spcPct val="120000"/>
                        </a:lnSpc>
                        <a:spcAft>
                          <a:spcPts val="0"/>
                        </a:spcAft>
                        <a:buFont typeface="Times New Roman"/>
                        <a:buChar char="-"/>
                      </a:pPr>
                      <a:r>
                        <a:rPr lang="en-US" sz="1400" i="1" dirty="0">
                          <a:solidFill>
                            <a:schemeClr val="tx1"/>
                          </a:solidFill>
                          <a:latin typeface="+mj-lt"/>
                          <a:ea typeface="Calibri"/>
                          <a:cs typeface="Times New Roman"/>
                        </a:rPr>
                        <a:t>MT546 - </a:t>
                      </a:r>
                      <a:r>
                        <a:rPr lang="en-US" sz="1400" i="1" dirty="0" err="1">
                          <a:solidFill>
                            <a:schemeClr val="tx1"/>
                          </a:solidFill>
                          <a:latin typeface="+mj-lt"/>
                          <a:ea typeface="Calibri"/>
                          <a:cs typeface="Times New Roman"/>
                        </a:rPr>
                        <a:t>Xác</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nhận</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kết</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quả</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Chuyển</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khoản</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chứng</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khoán</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đối</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với</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bên</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chuyển</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khoản</a:t>
                      </a:r>
                      <a:r>
                        <a:rPr lang="en-US" sz="1400" i="1" dirty="0">
                          <a:solidFill>
                            <a:schemeClr val="tx1"/>
                          </a:solidFill>
                          <a:latin typeface="+mj-lt"/>
                          <a:ea typeface="Calibri"/>
                          <a:cs typeface="Times New Roman"/>
                        </a:rPr>
                        <a:t>. </a:t>
                      </a:r>
                      <a:endParaRPr lang="en-US" sz="1400" dirty="0">
                        <a:solidFill>
                          <a:schemeClr val="tx1"/>
                        </a:solidFill>
                        <a:latin typeface="+mj-lt"/>
                        <a:ea typeface="Calibri"/>
                        <a:cs typeface="Times New Roman"/>
                      </a:endParaRPr>
                    </a:p>
                    <a:p>
                      <a:pPr marL="342900" lvl="0" indent="-342900" algn="just">
                        <a:lnSpc>
                          <a:spcPct val="120000"/>
                        </a:lnSpc>
                        <a:spcAft>
                          <a:spcPts val="0"/>
                        </a:spcAft>
                        <a:buFont typeface="Times New Roman"/>
                        <a:buChar char="-"/>
                      </a:pPr>
                      <a:r>
                        <a:rPr lang="vi-VN" sz="1400" i="1" dirty="0">
                          <a:solidFill>
                            <a:schemeClr val="tx1"/>
                          </a:solidFill>
                          <a:latin typeface="+mj-lt"/>
                          <a:ea typeface="Calibri"/>
                          <a:cs typeface="Times New Roman"/>
                        </a:rPr>
                        <a:t>MT548 </a:t>
                      </a:r>
                      <a:r>
                        <a:rPr lang="en-US" sz="1400" i="1" dirty="0">
                          <a:solidFill>
                            <a:schemeClr val="tx1"/>
                          </a:solidFill>
                          <a:latin typeface="+mj-lt"/>
                          <a:ea typeface="Calibri"/>
                          <a:cs typeface="Times New Roman"/>
                        </a:rPr>
                        <a:t>- T</a:t>
                      </a:r>
                      <a:r>
                        <a:rPr lang="vi-VN" sz="1400" i="1" dirty="0">
                          <a:solidFill>
                            <a:schemeClr val="tx1"/>
                          </a:solidFill>
                          <a:latin typeface="+mj-lt"/>
                          <a:ea typeface="Calibri"/>
                          <a:cs typeface="Times New Roman"/>
                        </a:rPr>
                        <a:t>hông báo hạch toán tăng tài khoản</a:t>
                      </a:r>
                      <a:endParaRPr lang="en-US" sz="1400" dirty="0">
                        <a:solidFill>
                          <a:schemeClr val="tx1"/>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9190">
                <a:tc>
                  <a:txBody>
                    <a:bodyPr/>
                    <a:lstStyle/>
                    <a:p>
                      <a:pPr indent="-71755" algn="just">
                        <a:lnSpc>
                          <a:spcPct val="115000"/>
                        </a:lnSpc>
                        <a:spcAft>
                          <a:spcPts val="1000"/>
                        </a:spcAft>
                      </a:pPr>
                      <a:r>
                        <a:rPr lang="en-US" sz="1400">
                          <a:solidFill>
                            <a:schemeClr val="tx1"/>
                          </a:solidFill>
                          <a:latin typeface="+mj-lt"/>
                          <a:ea typeface="Calibri"/>
                          <a:cs typeface="Times New Roman"/>
                        </a:rPr>
                        <a:t>b</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just">
                        <a:lnSpc>
                          <a:spcPct val="115000"/>
                        </a:lnSpc>
                        <a:spcAft>
                          <a:spcPts val="1000"/>
                        </a:spcAft>
                      </a:pPr>
                      <a:r>
                        <a:rPr lang="en-US" sz="1400" dirty="0" err="1">
                          <a:solidFill>
                            <a:schemeClr val="tx1"/>
                          </a:solidFill>
                          <a:latin typeface="+mj-lt"/>
                          <a:ea typeface="Calibri"/>
                          <a:cs typeface="Times New Roman"/>
                        </a:rPr>
                        <a:t>Tất</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toán</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tài</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khoản</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giao</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dịch</a:t>
                      </a:r>
                      <a:r>
                        <a:rPr lang="en-US" sz="1400" dirty="0" smtClean="0">
                          <a:solidFill>
                            <a:schemeClr val="tx1"/>
                          </a:solidFill>
                          <a:latin typeface="+mj-lt"/>
                          <a:ea typeface="Calibri"/>
                          <a:cs typeface="Times New Roman"/>
                        </a:rPr>
                        <a:t>/ </a:t>
                      </a:r>
                      <a:r>
                        <a:rPr lang="en-US" sz="1400" dirty="0" err="1" smtClean="0">
                          <a:solidFill>
                            <a:schemeClr val="tx1"/>
                          </a:solidFill>
                          <a:latin typeface="+mj-lt"/>
                          <a:ea typeface="Calibri"/>
                          <a:cs typeface="Times New Roman"/>
                        </a:rPr>
                        <a:t>Chuyển</a:t>
                      </a:r>
                      <a:r>
                        <a:rPr lang="en-US" sz="1400" dirty="0" smtClean="0">
                          <a:solidFill>
                            <a:schemeClr val="tx1"/>
                          </a:solidFill>
                          <a:latin typeface="+mj-lt"/>
                          <a:ea typeface="Calibri"/>
                          <a:cs typeface="Times New Roman"/>
                        </a:rPr>
                        <a:t> </a:t>
                      </a:r>
                      <a:r>
                        <a:rPr lang="en-US" sz="1400" dirty="0" err="1">
                          <a:solidFill>
                            <a:schemeClr val="tx1"/>
                          </a:solidFill>
                          <a:latin typeface="+mj-lt"/>
                          <a:ea typeface="Calibri"/>
                          <a:cs typeface="Times New Roman"/>
                        </a:rPr>
                        <a:t>khoản</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toàn</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bộ</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chứng</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khoán</a:t>
                      </a:r>
                      <a:endParaRPr lang="en-US" sz="1400" dirty="0">
                        <a:solidFill>
                          <a:schemeClr val="tx1"/>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20000"/>
                        </a:lnSpc>
                        <a:spcAft>
                          <a:spcPts val="0"/>
                        </a:spcAft>
                        <a:buFont typeface="Times New Roman"/>
                        <a:buChar char="-"/>
                      </a:pPr>
                      <a:r>
                        <a:rPr lang="en-US" sz="1400" i="1" dirty="0">
                          <a:solidFill>
                            <a:schemeClr val="tx1"/>
                          </a:solidFill>
                          <a:latin typeface="+mj-lt"/>
                          <a:ea typeface="Calibri"/>
                          <a:cs typeface="Times New Roman"/>
                        </a:rPr>
                        <a:t>MT598 - </a:t>
                      </a:r>
                      <a:r>
                        <a:rPr lang="en-US" sz="1400" i="1" dirty="0" err="1">
                          <a:solidFill>
                            <a:schemeClr val="tx1"/>
                          </a:solidFill>
                          <a:latin typeface="+mj-lt"/>
                          <a:ea typeface="Calibri"/>
                          <a:cs typeface="Times New Roman"/>
                        </a:rPr>
                        <a:t>Yêu</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cầu</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tất</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toán</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tài</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khoản</a:t>
                      </a:r>
                      <a:r>
                        <a:rPr lang="en-US" sz="1400" i="1" dirty="0">
                          <a:solidFill>
                            <a:schemeClr val="tx1"/>
                          </a:solidFill>
                          <a:latin typeface="+mj-lt"/>
                          <a:ea typeface="Calibri"/>
                          <a:cs typeface="Times New Roman"/>
                        </a:rPr>
                        <a:t>.</a:t>
                      </a:r>
                      <a:endParaRPr lang="en-US" sz="1400" dirty="0">
                        <a:solidFill>
                          <a:schemeClr val="tx1"/>
                        </a:solidFill>
                        <a:latin typeface="+mj-lt"/>
                        <a:ea typeface="Calibri"/>
                        <a:cs typeface="Times New Roman"/>
                      </a:endParaRPr>
                    </a:p>
                    <a:p>
                      <a:pPr marL="342900" lvl="0" indent="-342900" algn="just">
                        <a:lnSpc>
                          <a:spcPct val="120000"/>
                        </a:lnSpc>
                        <a:spcAft>
                          <a:spcPts val="0"/>
                        </a:spcAft>
                        <a:buFont typeface="Times New Roman"/>
                        <a:buChar char="-"/>
                      </a:pPr>
                      <a:r>
                        <a:rPr lang="en-US" sz="1400" i="1" dirty="0">
                          <a:solidFill>
                            <a:schemeClr val="tx1"/>
                          </a:solidFill>
                          <a:latin typeface="+mj-lt"/>
                          <a:ea typeface="Calibri"/>
                          <a:cs typeface="Times New Roman"/>
                        </a:rPr>
                        <a:t>MT546 - </a:t>
                      </a:r>
                      <a:r>
                        <a:rPr lang="en-US" sz="1400" i="1" dirty="0" err="1">
                          <a:solidFill>
                            <a:schemeClr val="tx1"/>
                          </a:solidFill>
                          <a:latin typeface="+mj-lt"/>
                          <a:ea typeface="Calibri"/>
                          <a:cs typeface="Times New Roman"/>
                        </a:rPr>
                        <a:t>Xác</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nhận</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kết</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quả</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tất</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toán</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tài</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khoản</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đối</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với</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bên</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chuyển</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khoản</a:t>
                      </a:r>
                      <a:endParaRPr lang="en-US" sz="1400" dirty="0">
                        <a:solidFill>
                          <a:schemeClr val="tx1"/>
                        </a:solidFill>
                        <a:latin typeface="+mj-lt"/>
                        <a:ea typeface="Calibri"/>
                        <a:cs typeface="Times New Roman"/>
                      </a:endParaRPr>
                    </a:p>
                    <a:p>
                      <a:pPr indent="-71755" algn="just">
                        <a:lnSpc>
                          <a:spcPct val="120000"/>
                        </a:lnSpc>
                        <a:spcAft>
                          <a:spcPts val="0"/>
                        </a:spcAft>
                      </a:pPr>
                      <a:r>
                        <a:rPr lang="en-US" sz="1400" i="1" dirty="0">
                          <a:solidFill>
                            <a:schemeClr val="tx1"/>
                          </a:solidFill>
                          <a:latin typeface="+mj-lt"/>
                          <a:ea typeface="Calibri"/>
                          <a:cs typeface="Times New Roman"/>
                        </a:rPr>
                        <a:t>- </a:t>
                      </a:r>
                      <a:r>
                        <a:rPr lang="en-US" sz="1400" i="1" dirty="0" smtClean="0">
                          <a:solidFill>
                            <a:schemeClr val="tx1"/>
                          </a:solidFill>
                          <a:latin typeface="+mj-lt"/>
                          <a:ea typeface="Calibri"/>
                          <a:cs typeface="Times New Roman"/>
                        </a:rPr>
                        <a:t>     </a:t>
                      </a:r>
                      <a:r>
                        <a:rPr lang="vi-VN" sz="1400" i="1" dirty="0" smtClean="0">
                          <a:solidFill>
                            <a:schemeClr val="tx1"/>
                          </a:solidFill>
                          <a:latin typeface="+mj-lt"/>
                          <a:ea typeface="Calibri"/>
                          <a:cs typeface="Times New Roman"/>
                        </a:rPr>
                        <a:t>MT548 </a:t>
                      </a:r>
                      <a:r>
                        <a:rPr lang="en-US" sz="1400" i="1" dirty="0">
                          <a:solidFill>
                            <a:schemeClr val="tx1"/>
                          </a:solidFill>
                          <a:latin typeface="+mj-lt"/>
                          <a:ea typeface="Calibri"/>
                          <a:cs typeface="Times New Roman"/>
                        </a:rPr>
                        <a:t>- T</a:t>
                      </a:r>
                      <a:r>
                        <a:rPr lang="vi-VN" sz="1400" i="1" dirty="0">
                          <a:solidFill>
                            <a:schemeClr val="tx1"/>
                          </a:solidFill>
                          <a:latin typeface="+mj-lt"/>
                          <a:ea typeface="Calibri"/>
                          <a:cs typeface="Times New Roman"/>
                        </a:rPr>
                        <a:t>hông báo hạch toán tăng tài khoản</a:t>
                      </a:r>
                      <a:r>
                        <a:rPr lang="en-US" sz="1400" i="1" dirty="0">
                          <a:solidFill>
                            <a:schemeClr val="tx1"/>
                          </a:solidFill>
                          <a:latin typeface="+mj-lt"/>
                          <a:ea typeface="Calibri"/>
                          <a:cs typeface="Times New Roman"/>
                        </a:rPr>
                        <a:t>   </a:t>
                      </a:r>
                      <a:endParaRPr lang="en-US" sz="1400" dirty="0">
                        <a:solidFill>
                          <a:schemeClr val="tx1"/>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2793">
                <a:tc>
                  <a:txBody>
                    <a:bodyPr/>
                    <a:lstStyle/>
                    <a:p>
                      <a:pPr indent="-71755" algn="just">
                        <a:lnSpc>
                          <a:spcPct val="115000"/>
                        </a:lnSpc>
                        <a:spcAft>
                          <a:spcPts val="1000"/>
                        </a:spcAft>
                      </a:pPr>
                      <a:r>
                        <a:rPr lang="en-US" sz="1400" dirty="0">
                          <a:solidFill>
                            <a:schemeClr val="tx1"/>
                          </a:solidFill>
                          <a:latin typeface="+mj-lt"/>
                          <a:ea typeface="Calibri"/>
                          <a:cs typeface="Times New Roman"/>
                        </a:rPr>
                        <a:t>c</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just">
                        <a:lnSpc>
                          <a:spcPct val="115000"/>
                        </a:lnSpc>
                        <a:spcAft>
                          <a:spcPts val="1000"/>
                        </a:spcAft>
                      </a:pPr>
                      <a:r>
                        <a:rPr lang="en-US" sz="1400">
                          <a:solidFill>
                            <a:schemeClr val="tx1"/>
                          </a:solidFill>
                          <a:latin typeface="+mj-lt"/>
                          <a:ea typeface="Calibri"/>
                          <a:cs typeface="Times New Roman"/>
                        </a:rPr>
                        <a:t>Cầm cố / giải toả cầm cố chứng khoán</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20000"/>
                        </a:lnSpc>
                        <a:spcAft>
                          <a:spcPts val="0"/>
                        </a:spcAft>
                        <a:buFont typeface="Times New Roman"/>
                        <a:buChar char="-"/>
                      </a:pPr>
                      <a:r>
                        <a:rPr lang="en-US" sz="1400" i="1">
                          <a:solidFill>
                            <a:schemeClr val="tx1"/>
                          </a:solidFill>
                          <a:latin typeface="+mj-lt"/>
                          <a:ea typeface="Calibri"/>
                          <a:cs typeface="Times New Roman"/>
                        </a:rPr>
                        <a:t>MT542 - Yêu cầu cầm cố /  giải toả cầm cố chứng khoán.</a:t>
                      </a:r>
                      <a:endParaRPr lang="en-US" sz="1400">
                        <a:solidFill>
                          <a:schemeClr val="tx1"/>
                        </a:solidFill>
                        <a:latin typeface="+mj-lt"/>
                        <a:ea typeface="Calibri"/>
                        <a:cs typeface="Times New Roman"/>
                      </a:endParaRPr>
                    </a:p>
                    <a:p>
                      <a:pPr marL="342900" lvl="0" indent="-342900" algn="just">
                        <a:lnSpc>
                          <a:spcPct val="120000"/>
                        </a:lnSpc>
                        <a:spcAft>
                          <a:spcPts val="0"/>
                        </a:spcAft>
                        <a:buFont typeface="Times New Roman"/>
                        <a:buChar char="-"/>
                      </a:pPr>
                      <a:r>
                        <a:rPr lang="en-US" sz="1400" i="1">
                          <a:solidFill>
                            <a:schemeClr val="tx1"/>
                          </a:solidFill>
                          <a:latin typeface="+mj-lt"/>
                          <a:ea typeface="Calibri"/>
                          <a:cs typeface="Times New Roman"/>
                        </a:rPr>
                        <a:t>MT546 - Xác nhận kết quả cầm cố / giải toả cầm cố chứng khoán. </a:t>
                      </a:r>
                      <a:endParaRPr lang="en-US" sz="1400">
                        <a:solidFill>
                          <a:schemeClr val="tx1"/>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5924">
                <a:tc>
                  <a:txBody>
                    <a:bodyPr/>
                    <a:lstStyle/>
                    <a:p>
                      <a:pPr indent="-71755" algn="just">
                        <a:lnSpc>
                          <a:spcPct val="115000"/>
                        </a:lnSpc>
                        <a:spcAft>
                          <a:spcPts val="1000"/>
                        </a:spcAft>
                      </a:pPr>
                      <a:r>
                        <a:rPr lang="en-US" sz="1400">
                          <a:solidFill>
                            <a:schemeClr val="tx1"/>
                          </a:solidFill>
                          <a:latin typeface="+mj-lt"/>
                          <a:ea typeface="Calibri"/>
                          <a:cs typeface="Times New Roman"/>
                        </a:rPr>
                        <a:t>d</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just">
                        <a:lnSpc>
                          <a:spcPct val="115000"/>
                        </a:lnSpc>
                        <a:spcAft>
                          <a:spcPts val="1000"/>
                        </a:spcAft>
                      </a:pPr>
                      <a:r>
                        <a:rPr lang="en-US" sz="1400">
                          <a:solidFill>
                            <a:schemeClr val="tx1"/>
                          </a:solidFill>
                          <a:latin typeface="+mj-lt"/>
                          <a:ea typeface="Calibri"/>
                          <a:cs typeface="Times New Roman"/>
                        </a:rPr>
                        <a:t>Chuyển khoản </a:t>
                      </a:r>
                      <a:r>
                        <a:rPr lang="vi-VN" sz="1400">
                          <a:solidFill>
                            <a:schemeClr val="tx1"/>
                          </a:solidFill>
                          <a:latin typeface="+mj-lt"/>
                          <a:ea typeface="Calibri"/>
                          <a:cs typeface="Times New Roman"/>
                        </a:rPr>
                        <a:t>thay đổi trạng thái số dư chứng khoán </a:t>
                      </a:r>
                      <a:r>
                        <a:rPr lang="vi-VN" sz="1400" i="1">
                          <a:solidFill>
                            <a:schemeClr val="tx1"/>
                          </a:solidFill>
                          <a:latin typeface="+mj-lt"/>
                          <a:ea typeface="Calibri"/>
                          <a:cs typeface="Times New Roman"/>
                        </a:rPr>
                        <a:t>(chờ giao dịch, giao dịch, phong toả, hạn chế chuyển nhượng</a:t>
                      </a:r>
                      <a:r>
                        <a:rPr lang="en-US" sz="1400" i="1">
                          <a:solidFill>
                            <a:schemeClr val="tx1"/>
                          </a:solidFill>
                          <a:latin typeface="+mj-lt"/>
                          <a:ea typeface="Calibri"/>
                          <a:cs typeface="Times New Roman"/>
                        </a:rPr>
                        <a:t>…</a:t>
                      </a:r>
                      <a:r>
                        <a:rPr lang="vi-VN" sz="1400" i="1">
                          <a:solidFill>
                            <a:schemeClr val="tx1"/>
                          </a:solidFill>
                          <a:latin typeface="+mj-lt"/>
                          <a:ea typeface="Calibri"/>
                          <a:cs typeface="Times New Roman"/>
                        </a:rPr>
                        <a:t>)</a:t>
                      </a:r>
                      <a:endParaRPr lang="en-US" sz="1400">
                        <a:solidFill>
                          <a:schemeClr val="tx1"/>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20000"/>
                        </a:lnSpc>
                        <a:spcAft>
                          <a:spcPts val="0"/>
                        </a:spcAft>
                        <a:buFont typeface="Times New Roman"/>
                        <a:buChar char="-"/>
                      </a:pPr>
                      <a:r>
                        <a:rPr lang="vi-VN" sz="1400" i="1" dirty="0">
                          <a:solidFill>
                            <a:schemeClr val="tx1"/>
                          </a:solidFill>
                          <a:latin typeface="+mj-lt"/>
                          <a:ea typeface="Calibri"/>
                          <a:cs typeface="Times New Roman"/>
                        </a:rPr>
                        <a:t>MT508 </a:t>
                      </a:r>
                      <a:r>
                        <a:rPr lang="en-US" sz="1400" i="1" dirty="0">
                          <a:solidFill>
                            <a:schemeClr val="tx1"/>
                          </a:solidFill>
                          <a:latin typeface="+mj-lt"/>
                          <a:ea typeface="Calibri"/>
                          <a:cs typeface="Times New Roman"/>
                        </a:rPr>
                        <a:t>- T</a:t>
                      </a:r>
                      <a:r>
                        <a:rPr lang="vi-VN" sz="1400" i="1" dirty="0">
                          <a:solidFill>
                            <a:schemeClr val="tx1"/>
                          </a:solidFill>
                          <a:latin typeface="+mj-lt"/>
                          <a:ea typeface="Calibri"/>
                          <a:cs typeface="Times New Roman"/>
                        </a:rPr>
                        <a:t>hông báo thay đổi trạng thái số dư chứng khoán</a:t>
                      </a:r>
                      <a:endParaRPr lang="en-US" sz="1400" dirty="0">
                        <a:solidFill>
                          <a:schemeClr val="tx1"/>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9190">
                <a:tc>
                  <a:txBody>
                    <a:bodyPr/>
                    <a:lstStyle/>
                    <a:p>
                      <a:pPr indent="-71755" algn="just">
                        <a:lnSpc>
                          <a:spcPct val="115000"/>
                        </a:lnSpc>
                        <a:spcAft>
                          <a:spcPts val="1000"/>
                        </a:spcAft>
                      </a:pPr>
                      <a:r>
                        <a:rPr lang="en-US" sz="1400">
                          <a:solidFill>
                            <a:schemeClr val="tx1"/>
                          </a:solidFill>
                          <a:latin typeface="+mj-lt"/>
                          <a:ea typeface="Calibri"/>
                          <a:cs typeface="Times New Roman"/>
                        </a:rPr>
                        <a:t>1.4</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just">
                        <a:lnSpc>
                          <a:spcPct val="115000"/>
                        </a:lnSpc>
                        <a:spcAft>
                          <a:spcPts val="1000"/>
                        </a:spcAft>
                      </a:pPr>
                      <a:r>
                        <a:rPr lang="en-US" sz="1400" dirty="0" err="1">
                          <a:solidFill>
                            <a:schemeClr val="tx1"/>
                          </a:solidFill>
                          <a:latin typeface="+mj-lt"/>
                          <a:ea typeface="Calibri"/>
                          <a:cs typeface="Times New Roman"/>
                        </a:rPr>
                        <a:t>Xác</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nhận</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số</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dư</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chứng</a:t>
                      </a:r>
                      <a:r>
                        <a:rPr lang="en-US" sz="1400" dirty="0">
                          <a:solidFill>
                            <a:schemeClr val="tx1"/>
                          </a:solidFill>
                          <a:latin typeface="+mj-lt"/>
                          <a:ea typeface="Calibri"/>
                          <a:cs typeface="Times New Roman"/>
                        </a:rPr>
                        <a:t> </a:t>
                      </a:r>
                      <a:r>
                        <a:rPr lang="en-US" sz="1400" dirty="0" err="1">
                          <a:solidFill>
                            <a:schemeClr val="tx1"/>
                          </a:solidFill>
                          <a:latin typeface="+mj-lt"/>
                          <a:ea typeface="Calibri"/>
                          <a:cs typeface="Times New Roman"/>
                        </a:rPr>
                        <a:t>khoán</a:t>
                      </a:r>
                      <a:endParaRPr lang="en-US" sz="1400" dirty="0">
                        <a:solidFill>
                          <a:schemeClr val="tx1"/>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20000"/>
                        </a:lnSpc>
                        <a:spcAft>
                          <a:spcPts val="0"/>
                        </a:spcAft>
                        <a:buFont typeface="Times New Roman"/>
                        <a:buChar char="-"/>
                      </a:pPr>
                      <a:r>
                        <a:rPr lang="en-US" sz="1400" i="1" dirty="0" err="1">
                          <a:solidFill>
                            <a:schemeClr val="tx1"/>
                          </a:solidFill>
                          <a:latin typeface="+mj-lt"/>
                          <a:ea typeface="Calibri"/>
                          <a:cs typeface="Times New Roman"/>
                        </a:rPr>
                        <a:t>FileAct</a:t>
                      </a:r>
                      <a:r>
                        <a:rPr lang="en-US" sz="1400" i="1" dirty="0">
                          <a:solidFill>
                            <a:schemeClr val="tx1"/>
                          </a:solidFill>
                          <a:latin typeface="+mj-lt"/>
                          <a:ea typeface="Calibri"/>
                          <a:cs typeface="Times New Roman"/>
                        </a:rPr>
                        <a:t> - Thông </a:t>
                      </a:r>
                      <a:r>
                        <a:rPr lang="en-US" sz="1400" i="1" dirty="0" err="1">
                          <a:solidFill>
                            <a:schemeClr val="tx1"/>
                          </a:solidFill>
                          <a:latin typeface="+mj-lt"/>
                          <a:ea typeface="Calibri"/>
                          <a:cs typeface="Times New Roman"/>
                        </a:rPr>
                        <a:t>báo</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số</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dư</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chứng</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khoán</a:t>
                      </a:r>
                      <a:r>
                        <a:rPr lang="en-US" sz="1400" i="1" dirty="0">
                          <a:solidFill>
                            <a:schemeClr val="tx1"/>
                          </a:solidFill>
                          <a:latin typeface="+mj-lt"/>
                          <a:ea typeface="Calibri"/>
                          <a:cs typeface="Times New Roman"/>
                        </a:rPr>
                        <a:t>.</a:t>
                      </a:r>
                      <a:endParaRPr lang="en-US" sz="1400" dirty="0">
                        <a:solidFill>
                          <a:schemeClr val="tx1"/>
                        </a:solidFill>
                        <a:latin typeface="+mj-lt"/>
                        <a:ea typeface="Calibri"/>
                        <a:cs typeface="Times New Roman"/>
                      </a:endParaRPr>
                    </a:p>
                    <a:p>
                      <a:pPr marL="342900" lvl="0" indent="-342900" algn="just">
                        <a:lnSpc>
                          <a:spcPct val="120000"/>
                        </a:lnSpc>
                        <a:spcAft>
                          <a:spcPts val="0"/>
                        </a:spcAft>
                        <a:buFont typeface="Times New Roman"/>
                        <a:buChar char="-"/>
                      </a:pPr>
                      <a:r>
                        <a:rPr lang="en-US" sz="1400" i="1" dirty="0">
                          <a:solidFill>
                            <a:schemeClr val="tx1"/>
                          </a:solidFill>
                          <a:latin typeface="+mj-lt"/>
                          <a:ea typeface="Calibri"/>
                          <a:cs typeface="Times New Roman"/>
                        </a:rPr>
                        <a:t>MT598 - </a:t>
                      </a:r>
                      <a:r>
                        <a:rPr lang="en-US" sz="1400" i="1" dirty="0" err="1">
                          <a:solidFill>
                            <a:schemeClr val="tx1"/>
                          </a:solidFill>
                          <a:latin typeface="+mj-lt"/>
                          <a:ea typeface="Calibri"/>
                          <a:cs typeface="Times New Roman"/>
                        </a:rPr>
                        <a:t>Xác</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nhận</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số</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dư</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chứng</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khoán</a:t>
                      </a:r>
                      <a:r>
                        <a:rPr lang="en-US" sz="1400" i="1" dirty="0">
                          <a:solidFill>
                            <a:schemeClr val="tx1"/>
                          </a:solidFill>
                          <a:latin typeface="+mj-lt"/>
                          <a:ea typeface="Calibri"/>
                          <a:cs typeface="Times New Roman"/>
                        </a:rPr>
                        <a:t>.</a:t>
                      </a:r>
                      <a:endParaRPr lang="en-US" sz="1400" dirty="0">
                        <a:solidFill>
                          <a:schemeClr val="tx1"/>
                        </a:solidFill>
                        <a:latin typeface="+mj-lt"/>
                        <a:ea typeface="Calibri"/>
                        <a:cs typeface="Times New Roman"/>
                      </a:endParaRPr>
                    </a:p>
                    <a:p>
                      <a:pPr marL="342900" lvl="0" indent="-342900" algn="just">
                        <a:lnSpc>
                          <a:spcPct val="120000"/>
                        </a:lnSpc>
                        <a:spcAft>
                          <a:spcPts val="0"/>
                        </a:spcAft>
                        <a:buFont typeface="Times New Roman"/>
                        <a:buChar char="-"/>
                      </a:pPr>
                      <a:r>
                        <a:rPr lang="en-US" sz="1400" i="1" dirty="0">
                          <a:solidFill>
                            <a:schemeClr val="tx1"/>
                          </a:solidFill>
                          <a:latin typeface="+mj-lt"/>
                          <a:ea typeface="Calibri"/>
                          <a:cs typeface="Times New Roman"/>
                        </a:rPr>
                        <a:t>MT 598 - </a:t>
                      </a:r>
                      <a:r>
                        <a:rPr lang="en-US" sz="1400" i="1" dirty="0" err="1">
                          <a:solidFill>
                            <a:schemeClr val="tx1"/>
                          </a:solidFill>
                          <a:latin typeface="+mj-lt"/>
                          <a:ea typeface="Calibri"/>
                          <a:cs typeface="Times New Roman"/>
                        </a:rPr>
                        <a:t>Hủy</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xác</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nhận</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số</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dư</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chứng</a:t>
                      </a:r>
                      <a:r>
                        <a:rPr lang="en-US" sz="1400" i="1" dirty="0">
                          <a:solidFill>
                            <a:schemeClr val="tx1"/>
                          </a:solidFill>
                          <a:latin typeface="+mj-lt"/>
                          <a:ea typeface="Calibri"/>
                          <a:cs typeface="Times New Roman"/>
                        </a:rPr>
                        <a:t> </a:t>
                      </a:r>
                      <a:r>
                        <a:rPr lang="en-US" sz="1400" i="1" dirty="0" err="1">
                          <a:solidFill>
                            <a:schemeClr val="tx1"/>
                          </a:solidFill>
                          <a:latin typeface="+mj-lt"/>
                          <a:ea typeface="Calibri"/>
                          <a:cs typeface="Times New Roman"/>
                        </a:rPr>
                        <a:t>khoán</a:t>
                      </a:r>
                      <a:endParaRPr lang="en-US" sz="1400" dirty="0">
                        <a:solidFill>
                          <a:schemeClr val="tx1"/>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718017" y="274638"/>
            <a:ext cx="7219507" cy="398024"/>
          </a:xfrm>
          <a:prstGeom prst="rect">
            <a:avLst/>
          </a:prstGeom>
          <a:noFill/>
          <a:ln w="9525">
            <a:noFill/>
            <a:miter lim="800000"/>
            <a:headEnd/>
            <a:tailEnd/>
          </a:ln>
        </p:spPr>
        <p:txBody>
          <a:bodyPr wrap="square" lIns="90000" tIns="46800" rIns="90000" bIns="46800">
            <a:spAutoFit/>
          </a:bodyPr>
          <a:lstStyle/>
          <a:p>
            <a:pPr algn="ctr"/>
            <a:r>
              <a:rPr lang="en-US" sz="2200" b="1" dirty="0" smtClean="0">
                <a:solidFill>
                  <a:srgbClr val="58911F"/>
                </a:solidFill>
              </a:rPr>
              <a:t>CÁC NGHIỆP VỤ ÁP DỤNG</a:t>
            </a:r>
            <a:endParaRPr lang="en-US" sz="2200" b="1" dirty="0">
              <a:solidFill>
                <a:srgbClr val="58911F"/>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71458135"/>
              </p:ext>
            </p:extLst>
          </p:nvPr>
        </p:nvGraphicFramePr>
        <p:xfrm>
          <a:off x="300248" y="804231"/>
          <a:ext cx="8761864" cy="5510579"/>
        </p:xfrm>
        <a:graphic>
          <a:graphicData uri="http://schemas.openxmlformats.org/drawingml/2006/table">
            <a:tbl>
              <a:tblPr/>
              <a:tblGrid>
                <a:gridCol w="525662"/>
                <a:gridCol w="2590924"/>
                <a:gridCol w="5645278"/>
              </a:tblGrid>
              <a:tr h="451366">
                <a:tc>
                  <a:txBody>
                    <a:bodyPr/>
                    <a:lstStyle/>
                    <a:p>
                      <a:pPr indent="-71755" algn="ctr">
                        <a:lnSpc>
                          <a:spcPct val="115000"/>
                        </a:lnSpc>
                        <a:spcAft>
                          <a:spcPts val="600"/>
                        </a:spcAft>
                      </a:pPr>
                      <a:r>
                        <a:rPr lang="en-US" sz="1600" b="1" kern="1200" dirty="0">
                          <a:solidFill>
                            <a:srgbClr val="002060"/>
                          </a:solidFill>
                          <a:latin typeface="+mj-lt"/>
                          <a:ea typeface="Calibri"/>
                          <a:cs typeface="Times New Roman"/>
                        </a:rPr>
                        <a:t>STT</a:t>
                      </a:r>
                      <a:endParaRPr lang="en-US" sz="1600" dirty="0">
                        <a:solidFill>
                          <a:srgbClr val="002060"/>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ctr">
                        <a:lnSpc>
                          <a:spcPct val="115000"/>
                        </a:lnSpc>
                        <a:spcAft>
                          <a:spcPts val="600"/>
                        </a:spcAft>
                      </a:pPr>
                      <a:r>
                        <a:rPr lang="vi-VN" sz="1600" b="1" kern="1200">
                          <a:solidFill>
                            <a:srgbClr val="002060"/>
                          </a:solidFill>
                          <a:latin typeface="+mj-lt"/>
                          <a:ea typeface="Calibri"/>
                          <a:cs typeface="Times New Roman"/>
                        </a:rPr>
                        <a:t>Nghiệp vụ</a:t>
                      </a:r>
                      <a:endParaRPr lang="en-US" sz="1600">
                        <a:solidFill>
                          <a:srgbClr val="002060"/>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ctr">
                        <a:lnSpc>
                          <a:spcPct val="115000"/>
                        </a:lnSpc>
                        <a:spcAft>
                          <a:spcPts val="600"/>
                        </a:spcAft>
                      </a:pPr>
                      <a:r>
                        <a:rPr lang="vi-VN" sz="1600" b="1" kern="1200">
                          <a:solidFill>
                            <a:srgbClr val="002060"/>
                          </a:solidFill>
                          <a:latin typeface="+mj-lt"/>
                          <a:ea typeface="Calibri"/>
                          <a:cs typeface="Times New Roman"/>
                        </a:rPr>
                        <a:t>Điện nghiệp vụ áp dụng</a:t>
                      </a:r>
                      <a:endParaRPr lang="en-US" sz="1600">
                        <a:solidFill>
                          <a:srgbClr val="002060"/>
                        </a:solidFill>
                        <a:latin typeface="+mj-lt"/>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6939">
                <a:tc>
                  <a:txBody>
                    <a:bodyPr/>
                    <a:lstStyle/>
                    <a:p>
                      <a:pPr indent="-71755" algn="just">
                        <a:lnSpc>
                          <a:spcPct val="115000"/>
                        </a:lnSpc>
                        <a:spcAft>
                          <a:spcPts val="1000"/>
                        </a:spcAft>
                      </a:pPr>
                      <a:r>
                        <a:rPr lang="en-US" sz="1600" b="1" dirty="0">
                          <a:solidFill>
                            <a:srgbClr val="002060"/>
                          </a:solidFill>
                          <a:latin typeface="+mj-lt"/>
                          <a:ea typeface="Calibri"/>
                          <a:cs typeface="Times New Roman"/>
                        </a:rPr>
                        <a:t>2</a:t>
                      </a:r>
                      <a:endParaRPr lang="en-US" sz="1600" dirty="0">
                        <a:solidFill>
                          <a:srgbClr val="002060"/>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just">
                        <a:lnSpc>
                          <a:spcPct val="115000"/>
                        </a:lnSpc>
                        <a:spcAft>
                          <a:spcPts val="1000"/>
                        </a:spcAft>
                      </a:pPr>
                      <a:r>
                        <a:rPr lang="vi-VN" sz="1600" b="1" dirty="0">
                          <a:solidFill>
                            <a:srgbClr val="002060"/>
                          </a:solidFill>
                          <a:latin typeface="+mj-lt"/>
                          <a:ea typeface="Calibri"/>
                          <a:cs typeface="Times New Roman"/>
                        </a:rPr>
                        <a:t>Hoạt động</a:t>
                      </a:r>
                      <a:r>
                        <a:rPr lang="en-US" sz="1600" b="1" dirty="0">
                          <a:solidFill>
                            <a:srgbClr val="002060"/>
                          </a:solidFill>
                          <a:latin typeface="+mj-lt"/>
                          <a:ea typeface="Calibri"/>
                          <a:cs typeface="Times New Roman"/>
                        </a:rPr>
                        <a:t> </a:t>
                      </a:r>
                      <a:r>
                        <a:rPr lang="en-US" sz="1600" b="1" dirty="0" err="1">
                          <a:solidFill>
                            <a:srgbClr val="002060"/>
                          </a:solidFill>
                          <a:latin typeface="+mj-lt"/>
                          <a:ea typeface="Calibri"/>
                          <a:cs typeface="Times New Roman"/>
                        </a:rPr>
                        <a:t>Thực</a:t>
                      </a:r>
                      <a:r>
                        <a:rPr lang="en-US" sz="1600" b="1" dirty="0">
                          <a:solidFill>
                            <a:srgbClr val="002060"/>
                          </a:solidFill>
                          <a:latin typeface="+mj-lt"/>
                          <a:ea typeface="Calibri"/>
                          <a:cs typeface="Times New Roman"/>
                        </a:rPr>
                        <a:t> </a:t>
                      </a:r>
                      <a:r>
                        <a:rPr lang="en-US" sz="1600" b="1" dirty="0" err="1">
                          <a:solidFill>
                            <a:srgbClr val="002060"/>
                          </a:solidFill>
                          <a:latin typeface="+mj-lt"/>
                          <a:ea typeface="Calibri"/>
                          <a:cs typeface="Times New Roman"/>
                        </a:rPr>
                        <a:t>hiện</a:t>
                      </a:r>
                      <a:r>
                        <a:rPr lang="en-US" sz="1600" b="1" dirty="0">
                          <a:solidFill>
                            <a:srgbClr val="002060"/>
                          </a:solidFill>
                          <a:latin typeface="+mj-lt"/>
                          <a:ea typeface="Calibri"/>
                          <a:cs typeface="Times New Roman"/>
                        </a:rPr>
                        <a:t> </a:t>
                      </a:r>
                      <a:r>
                        <a:rPr lang="en-US" sz="1600" b="1" dirty="0" err="1">
                          <a:solidFill>
                            <a:srgbClr val="002060"/>
                          </a:solidFill>
                          <a:latin typeface="+mj-lt"/>
                          <a:ea typeface="Calibri"/>
                          <a:cs typeface="Times New Roman"/>
                        </a:rPr>
                        <a:t>quyền</a:t>
                      </a:r>
                      <a:r>
                        <a:rPr lang="vi-VN" sz="1600" b="1" dirty="0">
                          <a:solidFill>
                            <a:srgbClr val="002060"/>
                          </a:solidFill>
                          <a:latin typeface="+mj-lt"/>
                          <a:ea typeface="Calibri"/>
                          <a:cs typeface="Times New Roman"/>
                        </a:rPr>
                        <a:t>:</a:t>
                      </a:r>
                      <a:endParaRPr lang="en-US" sz="1600" dirty="0">
                        <a:solidFill>
                          <a:srgbClr val="002060"/>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0170" indent="-71755" algn="just">
                        <a:lnSpc>
                          <a:spcPct val="115000"/>
                        </a:lnSpc>
                        <a:spcAft>
                          <a:spcPts val="1000"/>
                        </a:spcAft>
                      </a:pPr>
                      <a:endParaRPr lang="en-US" sz="1600">
                        <a:solidFill>
                          <a:srgbClr val="002060"/>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0534">
                <a:tc>
                  <a:txBody>
                    <a:bodyPr/>
                    <a:lstStyle/>
                    <a:p>
                      <a:pPr indent="-71755" algn="just">
                        <a:lnSpc>
                          <a:spcPct val="115000"/>
                        </a:lnSpc>
                        <a:spcAft>
                          <a:spcPts val="1000"/>
                        </a:spcAft>
                      </a:pPr>
                      <a:r>
                        <a:rPr lang="en-US" sz="1600">
                          <a:solidFill>
                            <a:schemeClr val="tx1"/>
                          </a:solidFill>
                          <a:latin typeface="+mj-lt"/>
                          <a:ea typeface="Calibri"/>
                          <a:cs typeface="Times New Roman"/>
                        </a:rPr>
                        <a:t>2.1</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just">
                        <a:lnSpc>
                          <a:spcPct val="115000"/>
                        </a:lnSpc>
                        <a:spcAft>
                          <a:spcPts val="1000"/>
                        </a:spcAft>
                      </a:pPr>
                      <a:r>
                        <a:rPr lang="en-US" sz="1600" dirty="0" err="1">
                          <a:solidFill>
                            <a:schemeClr val="tx1"/>
                          </a:solidFill>
                          <a:latin typeface="+mj-lt"/>
                          <a:ea typeface="Calibri"/>
                          <a:cs typeface="Times New Roman"/>
                        </a:rPr>
                        <a:t>Thông</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báo</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thông</a:t>
                      </a:r>
                      <a:r>
                        <a:rPr lang="en-US" sz="1600" dirty="0">
                          <a:solidFill>
                            <a:schemeClr val="tx1"/>
                          </a:solidFill>
                          <a:latin typeface="+mj-lt"/>
                          <a:ea typeface="Calibri"/>
                          <a:cs typeface="Times New Roman"/>
                        </a:rPr>
                        <a:t> tin </a:t>
                      </a:r>
                      <a:r>
                        <a:rPr lang="en-US" sz="1600" dirty="0" err="1">
                          <a:solidFill>
                            <a:schemeClr val="tx1"/>
                          </a:solidFill>
                          <a:latin typeface="+mj-lt"/>
                          <a:ea typeface="Calibri"/>
                          <a:cs typeface="Times New Roman"/>
                        </a:rPr>
                        <a:t>thực</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hiện</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quyền</a:t>
                      </a:r>
                      <a:endParaRPr lang="en-US" sz="1600" dirty="0">
                        <a:solidFill>
                          <a:schemeClr val="tx1"/>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20000"/>
                        </a:lnSpc>
                        <a:spcAft>
                          <a:spcPts val="0"/>
                        </a:spcAft>
                        <a:buFont typeface="Times New Roman"/>
                        <a:buChar char="-"/>
                      </a:pPr>
                      <a:r>
                        <a:rPr lang="en-US" sz="1600" i="1">
                          <a:solidFill>
                            <a:schemeClr val="tx1"/>
                          </a:solidFill>
                          <a:latin typeface="+mj-lt"/>
                          <a:ea typeface="Calibri"/>
                          <a:cs typeface="Times New Roman"/>
                        </a:rPr>
                        <a:t>MT564 - Thông báo lần đầu /  điều chỉnh /  hủy thông tin thực hiện quyền.</a:t>
                      </a:r>
                      <a:endParaRPr lang="en-US" sz="1600">
                        <a:solidFill>
                          <a:schemeClr val="tx1"/>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3124">
                <a:tc>
                  <a:txBody>
                    <a:bodyPr/>
                    <a:lstStyle/>
                    <a:p>
                      <a:pPr indent="-71755" algn="just">
                        <a:lnSpc>
                          <a:spcPct val="115000"/>
                        </a:lnSpc>
                        <a:spcAft>
                          <a:spcPts val="1000"/>
                        </a:spcAft>
                      </a:pPr>
                      <a:r>
                        <a:rPr lang="en-US" sz="1600">
                          <a:solidFill>
                            <a:schemeClr val="tx1"/>
                          </a:solidFill>
                          <a:latin typeface="+mj-lt"/>
                          <a:ea typeface="Calibri"/>
                          <a:cs typeface="Times New Roman"/>
                        </a:rPr>
                        <a:t>2.2</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just">
                        <a:lnSpc>
                          <a:spcPct val="115000"/>
                        </a:lnSpc>
                        <a:spcAft>
                          <a:spcPts val="1000"/>
                        </a:spcAft>
                      </a:pPr>
                      <a:r>
                        <a:rPr lang="en-US" sz="1600" dirty="0" err="1">
                          <a:solidFill>
                            <a:schemeClr val="tx1"/>
                          </a:solidFill>
                          <a:latin typeface="+mj-lt"/>
                          <a:ea typeface="Calibri"/>
                          <a:cs typeface="Times New Roman"/>
                        </a:rPr>
                        <a:t>Gửi</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danh</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sách</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người</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sở</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hữu</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chứng</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khoán</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lưu</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ký</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thực</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hiện</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quyền</a:t>
                      </a:r>
                      <a:endParaRPr lang="en-US" sz="1600" dirty="0">
                        <a:solidFill>
                          <a:schemeClr val="tx1"/>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20000"/>
                        </a:lnSpc>
                        <a:spcAft>
                          <a:spcPts val="0"/>
                        </a:spcAft>
                        <a:buFont typeface="Times New Roman"/>
                        <a:buChar char="-"/>
                      </a:pPr>
                      <a:r>
                        <a:rPr lang="en-US" sz="1600" i="1">
                          <a:solidFill>
                            <a:schemeClr val="tx1"/>
                          </a:solidFill>
                          <a:latin typeface="+mj-lt"/>
                          <a:ea typeface="Calibri"/>
                          <a:cs typeface="Times New Roman"/>
                        </a:rPr>
                        <a:t>FileAct - Thông báo danh sách phân bổ quyền.</a:t>
                      </a:r>
                      <a:endParaRPr lang="en-US" sz="1600">
                        <a:solidFill>
                          <a:schemeClr val="tx1"/>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5371">
                <a:tc>
                  <a:txBody>
                    <a:bodyPr/>
                    <a:lstStyle/>
                    <a:p>
                      <a:pPr indent="-71755" algn="just">
                        <a:lnSpc>
                          <a:spcPct val="115000"/>
                        </a:lnSpc>
                        <a:spcAft>
                          <a:spcPts val="1000"/>
                        </a:spcAft>
                      </a:pPr>
                      <a:r>
                        <a:rPr lang="en-US" sz="1600">
                          <a:solidFill>
                            <a:schemeClr val="tx1"/>
                          </a:solidFill>
                          <a:latin typeface="+mj-lt"/>
                          <a:ea typeface="Calibri"/>
                          <a:cs typeface="Times New Roman"/>
                        </a:rPr>
                        <a:t>2.3</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just">
                        <a:lnSpc>
                          <a:spcPct val="115000"/>
                        </a:lnSpc>
                        <a:spcAft>
                          <a:spcPts val="1000"/>
                        </a:spcAft>
                      </a:pPr>
                      <a:r>
                        <a:rPr lang="en-US" sz="1600" dirty="0" err="1">
                          <a:solidFill>
                            <a:schemeClr val="tx1"/>
                          </a:solidFill>
                          <a:latin typeface="+mj-lt"/>
                          <a:ea typeface="Calibri"/>
                          <a:cs typeface="Times New Roman"/>
                        </a:rPr>
                        <a:t>Xác</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nhận</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danh</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sách</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người</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sở</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hữu</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chứng</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khoán</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lưu</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ký</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thực</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hiện</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quyền</a:t>
                      </a:r>
                      <a:endParaRPr lang="en-US" sz="1600" dirty="0">
                        <a:solidFill>
                          <a:schemeClr val="tx1"/>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20000"/>
                        </a:lnSpc>
                        <a:spcAft>
                          <a:spcPts val="0"/>
                        </a:spcAft>
                        <a:buFont typeface="Times New Roman"/>
                        <a:buChar char="-"/>
                      </a:pPr>
                      <a:r>
                        <a:rPr lang="en-US" sz="1600" i="1" dirty="0">
                          <a:solidFill>
                            <a:schemeClr val="tx1"/>
                          </a:solidFill>
                          <a:latin typeface="+mj-lt"/>
                          <a:ea typeface="Calibri"/>
                          <a:cs typeface="Times New Roman"/>
                        </a:rPr>
                        <a:t>MT598 - </a:t>
                      </a:r>
                      <a:r>
                        <a:rPr lang="en-US" sz="1600" i="1" dirty="0" err="1">
                          <a:solidFill>
                            <a:schemeClr val="tx1"/>
                          </a:solidFill>
                          <a:latin typeface="+mj-lt"/>
                          <a:ea typeface="Calibri"/>
                          <a:cs typeface="Times New Roman"/>
                        </a:rPr>
                        <a:t>Xác</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nhận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danh</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sách</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phân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bổ</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quyền</a:t>
                      </a:r>
                      <a:r>
                        <a:rPr lang="en-US" sz="1600" i="1" dirty="0">
                          <a:solidFill>
                            <a:schemeClr val="tx1"/>
                          </a:solidFill>
                          <a:latin typeface="+mj-lt"/>
                          <a:ea typeface="Calibri"/>
                          <a:cs typeface="Times New Roman"/>
                        </a:rPr>
                        <a:t>.</a:t>
                      </a:r>
                      <a:endParaRPr lang="en-US" sz="1600" dirty="0">
                        <a:solidFill>
                          <a:schemeClr val="tx1"/>
                        </a:solidFill>
                        <a:latin typeface="+mj-lt"/>
                        <a:ea typeface="Calibri"/>
                        <a:cs typeface="Times New Roman"/>
                      </a:endParaRPr>
                    </a:p>
                    <a:p>
                      <a:pPr marL="342900" lvl="0" indent="-342900" algn="just">
                        <a:lnSpc>
                          <a:spcPct val="120000"/>
                        </a:lnSpc>
                        <a:spcAft>
                          <a:spcPts val="0"/>
                        </a:spcAft>
                        <a:buFont typeface="Times New Roman"/>
                        <a:buChar char="-"/>
                      </a:pPr>
                      <a:r>
                        <a:rPr lang="en-US" sz="1600" i="1" dirty="0">
                          <a:solidFill>
                            <a:schemeClr val="tx1"/>
                          </a:solidFill>
                          <a:latin typeface="+mj-lt"/>
                          <a:ea typeface="Calibri"/>
                          <a:cs typeface="Times New Roman"/>
                        </a:rPr>
                        <a:t>MT 598 - </a:t>
                      </a:r>
                      <a:r>
                        <a:rPr lang="en-US" sz="1600" i="1" dirty="0" err="1">
                          <a:solidFill>
                            <a:schemeClr val="tx1"/>
                          </a:solidFill>
                          <a:latin typeface="+mj-lt"/>
                          <a:ea typeface="Calibri"/>
                          <a:cs typeface="Times New Roman"/>
                        </a:rPr>
                        <a:t>Hủy</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xác</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nhận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danh</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sách</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phân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bổ</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quyền</a:t>
                      </a:r>
                      <a:endParaRPr lang="en-US" sz="1600" dirty="0">
                        <a:solidFill>
                          <a:schemeClr val="tx1"/>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1403">
                <a:tc>
                  <a:txBody>
                    <a:bodyPr/>
                    <a:lstStyle/>
                    <a:p>
                      <a:pPr indent="-71755" algn="just">
                        <a:lnSpc>
                          <a:spcPct val="115000"/>
                        </a:lnSpc>
                        <a:spcAft>
                          <a:spcPts val="1000"/>
                        </a:spcAft>
                      </a:pPr>
                      <a:r>
                        <a:rPr lang="en-US" sz="1600">
                          <a:solidFill>
                            <a:schemeClr val="tx1"/>
                          </a:solidFill>
                          <a:latin typeface="+mj-lt"/>
                          <a:ea typeface="Calibri"/>
                          <a:cs typeface="Times New Roman"/>
                        </a:rPr>
                        <a:t>2.4</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just">
                        <a:lnSpc>
                          <a:spcPct val="100000"/>
                        </a:lnSpc>
                        <a:spcAft>
                          <a:spcPts val="1000"/>
                        </a:spcAft>
                      </a:pPr>
                      <a:r>
                        <a:rPr lang="en-US" sz="1600" dirty="0" err="1">
                          <a:solidFill>
                            <a:schemeClr val="tx1"/>
                          </a:solidFill>
                          <a:latin typeface="+mj-lt"/>
                          <a:ea typeface="Calibri"/>
                          <a:cs typeface="Times New Roman"/>
                        </a:rPr>
                        <a:t>Chuyển</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nhượng</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quyền</a:t>
                      </a:r>
                      <a:r>
                        <a:rPr lang="en-US" sz="1600" dirty="0">
                          <a:solidFill>
                            <a:schemeClr val="tx1"/>
                          </a:solidFill>
                          <a:latin typeface="+mj-lt"/>
                          <a:ea typeface="Calibri"/>
                          <a:cs typeface="Times New Roman"/>
                        </a:rPr>
                        <a:t> </a:t>
                      </a:r>
                      <a:r>
                        <a:rPr lang="en-US" sz="1600" dirty="0" err="1">
                          <a:solidFill>
                            <a:schemeClr val="tx1"/>
                          </a:solidFill>
                          <a:latin typeface="+mj-lt"/>
                          <a:ea typeface="Calibri"/>
                          <a:cs typeface="Times New Roman"/>
                        </a:rPr>
                        <a:t>mua</a:t>
                      </a:r>
                      <a:endParaRPr lang="en-US" sz="1600" dirty="0">
                        <a:solidFill>
                          <a:schemeClr val="tx1"/>
                        </a:solidFill>
                        <a:latin typeface="+mj-lt"/>
                        <a:ea typeface="Calibri"/>
                        <a:cs typeface="Times New Roman"/>
                      </a:endParaRP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00000"/>
                        </a:lnSpc>
                        <a:spcAft>
                          <a:spcPts val="0"/>
                        </a:spcAft>
                        <a:buFont typeface="Times New Roman"/>
                        <a:buChar char="-"/>
                      </a:pPr>
                      <a:r>
                        <a:rPr lang="en-US" sz="1600" i="1" dirty="0">
                          <a:solidFill>
                            <a:schemeClr val="tx1"/>
                          </a:solidFill>
                          <a:latin typeface="+mj-lt"/>
                          <a:ea typeface="Calibri"/>
                          <a:cs typeface="Times New Roman"/>
                        </a:rPr>
                        <a:t>MT542 - </a:t>
                      </a:r>
                      <a:r>
                        <a:rPr lang="en-US" sz="1600" i="1" dirty="0" err="1">
                          <a:solidFill>
                            <a:schemeClr val="tx1"/>
                          </a:solidFill>
                          <a:latin typeface="+mj-lt"/>
                          <a:ea typeface="Calibri"/>
                          <a:cs typeface="Times New Roman"/>
                        </a:rPr>
                        <a:t>Yêu</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cầu</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chuyển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nhượng</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quyền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mua</a:t>
                      </a:r>
                      <a:r>
                        <a:rPr lang="en-US" sz="1600" i="1" dirty="0">
                          <a:solidFill>
                            <a:schemeClr val="tx1"/>
                          </a:solidFill>
                          <a:latin typeface="+mj-lt"/>
                          <a:ea typeface="Calibri"/>
                          <a:cs typeface="Times New Roman"/>
                        </a:rPr>
                        <a:t>.</a:t>
                      </a:r>
                      <a:endParaRPr lang="en-US" sz="1600" dirty="0">
                        <a:solidFill>
                          <a:schemeClr val="tx1"/>
                        </a:solidFill>
                        <a:latin typeface="+mj-lt"/>
                        <a:ea typeface="Calibri"/>
                        <a:cs typeface="Times New Roman"/>
                      </a:endParaRPr>
                    </a:p>
                    <a:p>
                      <a:pPr marL="342900" lvl="0" indent="-342900" algn="just">
                        <a:lnSpc>
                          <a:spcPct val="100000"/>
                        </a:lnSpc>
                        <a:spcAft>
                          <a:spcPts val="0"/>
                        </a:spcAft>
                        <a:buFont typeface="Times New Roman"/>
                        <a:buChar char="-"/>
                      </a:pPr>
                      <a:r>
                        <a:rPr lang="en-US" sz="1600" i="1" dirty="0">
                          <a:solidFill>
                            <a:schemeClr val="tx1"/>
                          </a:solidFill>
                          <a:latin typeface="+mj-lt"/>
                          <a:ea typeface="Calibri"/>
                          <a:cs typeface="Times New Roman"/>
                        </a:rPr>
                        <a:t>MT546 - </a:t>
                      </a:r>
                      <a:r>
                        <a:rPr lang="en-US" sz="1600" i="1" dirty="0" err="1">
                          <a:solidFill>
                            <a:schemeClr val="tx1"/>
                          </a:solidFill>
                          <a:latin typeface="+mj-lt"/>
                          <a:ea typeface="Calibri"/>
                          <a:cs typeface="Times New Roman"/>
                        </a:rPr>
                        <a:t>Xác</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nhận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kết</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quả</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chuyển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nhượng</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quyền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mua</a:t>
                      </a:r>
                      <a:r>
                        <a:rPr lang="en-US" sz="1600" i="1" dirty="0">
                          <a:solidFill>
                            <a:schemeClr val="tx1"/>
                          </a:solidFill>
                          <a:latin typeface="+mj-lt"/>
                          <a:ea typeface="Calibri"/>
                          <a:cs typeface="Times New Roman"/>
                        </a:rPr>
                        <a:t>.</a:t>
                      </a:r>
                      <a:endParaRPr lang="en-US" sz="1600" dirty="0">
                        <a:solidFill>
                          <a:schemeClr val="tx1"/>
                        </a:solidFill>
                        <a:latin typeface="+mj-lt"/>
                        <a:ea typeface="Calibri"/>
                        <a:cs typeface="Times New Roman"/>
                      </a:endParaRPr>
                    </a:p>
                    <a:p>
                      <a:pPr marL="342900" lvl="0" indent="-342900" algn="just">
                        <a:lnSpc>
                          <a:spcPct val="100000"/>
                        </a:lnSpc>
                        <a:spcAft>
                          <a:spcPts val="0"/>
                        </a:spcAft>
                        <a:buFont typeface="Times New Roman"/>
                        <a:buChar char="-"/>
                      </a:pPr>
                      <a:r>
                        <a:rPr lang="en-US" sz="1600" i="1" dirty="0">
                          <a:solidFill>
                            <a:schemeClr val="tx1"/>
                          </a:solidFill>
                          <a:latin typeface="+mj-lt"/>
                          <a:ea typeface="Calibri"/>
                          <a:cs typeface="Times New Roman"/>
                        </a:rPr>
                        <a:t>MT548 - </a:t>
                      </a:r>
                      <a:r>
                        <a:rPr lang="en-US" sz="1600" i="1" dirty="0" err="1">
                          <a:solidFill>
                            <a:schemeClr val="tx1"/>
                          </a:solidFill>
                          <a:latin typeface="+mj-lt"/>
                          <a:ea typeface="Calibri"/>
                          <a:cs typeface="Times New Roman"/>
                        </a:rPr>
                        <a:t>Thông</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báo</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về</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việc</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chuyển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nhượng</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quyền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mua</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cho</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bên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nhận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chuyển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nhượng</a:t>
                      </a:r>
                      <a:r>
                        <a:rPr lang="en-US" sz="1600" i="1" dirty="0">
                          <a:solidFill>
                            <a:schemeClr val="tx1"/>
                          </a:solidFill>
                          <a:latin typeface="+mj-lt"/>
                          <a:ea typeface="Calibri"/>
                          <a:cs typeface="Times New Roman"/>
                        </a:rPr>
                        <a:t> </a:t>
                      </a:r>
                      <a:endParaRPr lang="en-US" sz="1600" dirty="0">
                        <a:solidFill>
                          <a:schemeClr val="tx1"/>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127">
                <a:tc>
                  <a:txBody>
                    <a:bodyPr/>
                    <a:lstStyle/>
                    <a:p>
                      <a:pPr indent="-71755" algn="just">
                        <a:lnSpc>
                          <a:spcPct val="115000"/>
                        </a:lnSpc>
                        <a:spcAft>
                          <a:spcPts val="1000"/>
                        </a:spcAft>
                      </a:pPr>
                      <a:r>
                        <a:rPr lang="en-US" sz="1600">
                          <a:solidFill>
                            <a:schemeClr val="tx1"/>
                          </a:solidFill>
                          <a:latin typeface="+mj-lt"/>
                          <a:ea typeface="Calibri"/>
                          <a:cs typeface="Times New Roman"/>
                        </a:rPr>
                        <a:t>2.5</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1755" algn="just">
                        <a:lnSpc>
                          <a:spcPct val="100000"/>
                        </a:lnSpc>
                        <a:spcAft>
                          <a:spcPts val="1000"/>
                        </a:spcAft>
                      </a:pPr>
                      <a:r>
                        <a:rPr lang="en-US" sz="1600">
                          <a:solidFill>
                            <a:schemeClr val="tx1"/>
                          </a:solidFill>
                          <a:latin typeface="+mj-lt"/>
                          <a:ea typeface="Calibri"/>
                          <a:cs typeface="Times New Roman"/>
                        </a:rPr>
                        <a:t>Đăng ký đặt mua</a:t>
                      </a:r>
                    </a:p>
                  </a:txBody>
                  <a:tcPr marL="50734" marR="50734" marT="88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00000"/>
                        </a:lnSpc>
                        <a:spcAft>
                          <a:spcPts val="0"/>
                        </a:spcAft>
                        <a:buFont typeface="Times New Roman"/>
                        <a:buChar char="-"/>
                      </a:pPr>
                      <a:r>
                        <a:rPr lang="en-US" sz="1600" i="1" dirty="0">
                          <a:solidFill>
                            <a:schemeClr val="tx1"/>
                          </a:solidFill>
                          <a:latin typeface="+mj-lt"/>
                          <a:ea typeface="Calibri"/>
                          <a:cs typeface="Times New Roman"/>
                        </a:rPr>
                        <a:t>MT500 - </a:t>
                      </a:r>
                      <a:r>
                        <a:rPr lang="en-US" sz="1600" i="1" dirty="0" err="1">
                          <a:solidFill>
                            <a:schemeClr val="tx1"/>
                          </a:solidFill>
                          <a:latin typeface="+mj-lt"/>
                          <a:ea typeface="Calibri"/>
                          <a:cs typeface="Times New Roman"/>
                        </a:rPr>
                        <a:t>Yêu</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cầu</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đặt</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mua</a:t>
                      </a:r>
                      <a:r>
                        <a:rPr lang="en-US" sz="1600" i="1" dirty="0">
                          <a:solidFill>
                            <a:schemeClr val="tx1"/>
                          </a:solidFill>
                          <a:latin typeface="+mj-lt"/>
                          <a:ea typeface="Calibri"/>
                          <a:cs typeface="Times New Roman"/>
                        </a:rPr>
                        <a:t>.</a:t>
                      </a:r>
                      <a:endParaRPr lang="en-US" sz="1600" dirty="0">
                        <a:solidFill>
                          <a:schemeClr val="tx1"/>
                        </a:solidFill>
                        <a:latin typeface="+mj-lt"/>
                        <a:ea typeface="Calibri"/>
                        <a:cs typeface="Times New Roman"/>
                      </a:endParaRPr>
                    </a:p>
                    <a:p>
                      <a:pPr marL="342900" lvl="0" indent="-342900" algn="just">
                        <a:lnSpc>
                          <a:spcPct val="100000"/>
                        </a:lnSpc>
                        <a:spcAft>
                          <a:spcPts val="0"/>
                        </a:spcAft>
                        <a:buFont typeface="Times New Roman"/>
                        <a:buChar char="-"/>
                      </a:pPr>
                      <a:r>
                        <a:rPr lang="en-US" sz="1600" i="1" dirty="0">
                          <a:solidFill>
                            <a:schemeClr val="tx1"/>
                          </a:solidFill>
                          <a:latin typeface="+mj-lt"/>
                          <a:ea typeface="Calibri"/>
                          <a:cs typeface="Times New Roman"/>
                        </a:rPr>
                        <a:t>MT501 - </a:t>
                      </a:r>
                      <a:r>
                        <a:rPr lang="en-US" sz="1600" i="1" dirty="0" err="1">
                          <a:solidFill>
                            <a:schemeClr val="tx1"/>
                          </a:solidFill>
                          <a:latin typeface="+mj-lt"/>
                          <a:ea typeface="Calibri"/>
                          <a:cs typeface="Times New Roman"/>
                        </a:rPr>
                        <a:t>Xác</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nhận</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kết</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quả</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đặt</a:t>
                      </a:r>
                      <a:r>
                        <a:rPr lang="en-US" sz="1600" i="1" dirty="0">
                          <a:solidFill>
                            <a:schemeClr val="tx1"/>
                          </a:solidFill>
                          <a:latin typeface="+mj-lt"/>
                          <a:ea typeface="Calibri"/>
                          <a:cs typeface="Times New Roman"/>
                        </a:rPr>
                        <a:t> </a:t>
                      </a:r>
                      <a:r>
                        <a:rPr lang="en-US" sz="1600" i="1" dirty="0" err="1">
                          <a:solidFill>
                            <a:schemeClr val="tx1"/>
                          </a:solidFill>
                          <a:latin typeface="+mj-lt"/>
                          <a:ea typeface="Calibri"/>
                          <a:cs typeface="Times New Roman"/>
                        </a:rPr>
                        <a:t>mua</a:t>
                      </a:r>
                      <a:r>
                        <a:rPr lang="en-US" sz="1600" i="1" dirty="0">
                          <a:solidFill>
                            <a:schemeClr val="tx1"/>
                          </a:solidFill>
                          <a:latin typeface="+mj-lt"/>
                          <a:ea typeface="Calibri"/>
                          <a:cs typeface="Times New Roman"/>
                        </a:rPr>
                        <a:t>.</a:t>
                      </a:r>
                      <a:endParaRPr lang="en-US" sz="1600" dirty="0">
                        <a:solidFill>
                          <a:schemeClr val="tx1"/>
                        </a:solidFill>
                        <a:latin typeface="+mj-lt"/>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andard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gradFill rotWithShape="1">
          <a:gsLst>
            <a:gs pos="0">
              <a:schemeClr val="hlink">
                <a:gamma/>
                <a:tint val="36471"/>
                <a:invGamma/>
              </a:schemeClr>
            </a:gs>
            <a:gs pos="100000">
              <a:schemeClr val="hlink"/>
            </a:gs>
          </a:gsLst>
          <a:lin ang="2700000" scaled="1"/>
        </a:gradFill>
        <a:ln w="9525" algn="ctr">
          <a:noFill/>
          <a:miter lim="800000"/>
          <a:headEnd/>
          <a:tailEnd/>
        </a:ln>
        <a:effectLst/>
      </a:spPr>
      <a:bodyPr wrap="none" anchor="ctr"/>
      <a:lstStyle>
        <a:defPPr eaLnBrk="0" hangingPunct="0">
          <a:defRPr b="1" dirty="0" smtClean="0">
            <a:solidFill>
              <a:srgbClr val="000000"/>
            </a:solidFill>
            <a:effectLst>
              <a:outerShdw blurRad="38100" dist="38100" dir="2700000" algn="tl">
                <a:srgbClr val="FFFFFF"/>
              </a:outerShdw>
            </a:effectLs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79189</TotalTime>
  <Words>1496</Words>
  <Application>Microsoft Office PowerPoint</Application>
  <PresentationFormat>On-screen Show (4:3)</PresentationFormat>
  <Paragraphs>182</Paragraphs>
  <Slides>26</Slides>
  <Notes>20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Arial</vt:lpstr>
      <vt:lpstr>Arial Black</vt:lpstr>
      <vt:lpstr>Calibri</vt:lpstr>
      <vt:lpstr>Times New Roman</vt:lpstr>
      <vt:lpstr>Verdana</vt:lpstr>
      <vt:lpstr>Wingdings</vt:lpstr>
      <vt:lpstr>Standarddesign</vt:lpstr>
      <vt:lpstr>Visio</vt:lpstr>
      <vt:lpstr>PowerPoint Presentation</vt:lpstr>
      <vt:lpstr>NỘI DUNG</vt:lpstr>
      <vt:lpstr>PowerPoint Presentation</vt:lpstr>
      <vt:lpstr>ĐỊNH NGHĨA</vt:lpstr>
      <vt:lpstr>ĐỊNH NGHĨA</vt:lpstr>
      <vt:lpstr>PowerPoint Presentation</vt:lpstr>
      <vt:lpstr>CÁC NGHIỆP VỤ ÁP DỤNG</vt:lpstr>
      <vt:lpstr>CÁC NGHIỆP VỤ ÁP DỤNG</vt:lpstr>
      <vt:lpstr>CÁC NGHIỆP VỤ ÁP DỤNG</vt:lpstr>
      <vt:lpstr>CÁC NGHIỆP VỤ ÁP DỤNG</vt:lpstr>
      <vt:lpstr>CÁC NGHIỆP VỤ ÁP DỤNG</vt:lpstr>
      <vt:lpstr>PowerPoint Presentation</vt:lpstr>
      <vt:lpstr>MÔ HÌNH XỬ LÝ ĐIỆN KẾT NỐI VSD TỰ ĐỘNG</vt:lpstr>
      <vt:lpstr>QUY TRÌNH MỞ TÀI KHOẢN NHÀ ĐẦU TƯ</vt:lpstr>
      <vt:lpstr>QUI TRÌNH LƯU KÝ CHỨNG KHOÁN</vt:lpstr>
      <vt:lpstr>PowerPoint Presentation</vt:lpstr>
      <vt:lpstr>PowerPoint Presentation</vt:lpstr>
      <vt:lpstr>PowerPoint Presentation</vt:lpstr>
      <vt:lpstr>PowerPoint Presentation</vt:lpstr>
      <vt:lpstr>PowerPoint Presentation</vt:lpstr>
      <vt:lpstr>TRA XUẤT BÁO CÁO NGHIỆP VỤ</vt:lpstr>
      <vt:lpstr>PowerPoint Presentation</vt:lpstr>
      <vt:lpstr>QUẢN LÝ THÔNG TIN CHI TIẾT ĐIỆN GỬI VSD</vt:lpstr>
      <vt:lpstr>QUẢN LÝ THÔNG TIN CHI TIẾT ĐIỆN THÔNG BÁO TỪ VSD</vt:lpstr>
      <vt:lpstr>MỘT SỐ MÀN HÌNH TRA CỨU KHÁC</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Hoàng Thùy Nga</dc:creator>
  <dc:description>PresentationLoad.com</dc:description>
  <cp:lastModifiedBy>Administrator</cp:lastModifiedBy>
  <cp:revision>2095</cp:revision>
  <dcterms:created xsi:type="dcterms:W3CDTF">2007-11-27T23:54:21Z</dcterms:created>
  <dcterms:modified xsi:type="dcterms:W3CDTF">2017-08-08T18:13:20Z</dcterms:modified>
</cp:coreProperties>
</file>