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3"/>
  </p:notesMasterIdLst>
  <p:sldIdLst>
    <p:sldId id="5402" r:id="rId5"/>
    <p:sldId id="5418" r:id="rId6"/>
    <p:sldId id="5400" r:id="rId7"/>
    <p:sldId id="5413" r:id="rId8"/>
    <p:sldId id="5414" r:id="rId9"/>
    <p:sldId id="5420" r:id="rId10"/>
    <p:sldId id="5411" r:id="rId11"/>
    <p:sldId id="258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_Liu(劉紹蔚)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CCD"/>
    <a:srgbClr val="FFFFFF"/>
    <a:srgbClr val="FFCC00"/>
    <a:srgbClr val="FFCC66"/>
    <a:srgbClr val="FF9933"/>
    <a:srgbClr val="E8F3FF"/>
    <a:srgbClr val="BBDA7D"/>
    <a:srgbClr val="ED72AA"/>
    <a:srgbClr val="6BA6D4"/>
    <a:srgbClr val="E0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4" autoAdjust="0"/>
    <p:restoredTop sz="90438" autoAdjust="0"/>
  </p:normalViewPr>
  <p:slideViewPr>
    <p:cSldViewPr snapToObjects="1">
      <p:cViewPr varScale="1">
        <p:scale>
          <a:sx n="85" d="100"/>
          <a:sy n="85" d="100"/>
        </p:scale>
        <p:origin x="-714" y="-84"/>
      </p:cViewPr>
      <p:guideLst>
        <p:guide orient="horz" pos="160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D052-9285-4874-B8F4-21154ABA0301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A7D0-8EB3-4431-8B85-35B302C60B5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303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51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4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新年度工作計劃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701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xmlns="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  <a:scene3d>
              <a:camera prst="obliqueTopLeft"/>
              <a:lightRig rig="threePt" dir="t"/>
            </a:scene3d>
            <a:sp3d prstMaterial="plastic"/>
          </a:bodyPr>
          <a:lstStyle>
            <a:lvl1pPr algn="l">
              <a:defRPr sz="5400" b="1">
                <a:ln>
                  <a:solidFill>
                    <a:schemeClr val="lt1"/>
                  </a:solidFill>
                </a:ln>
                <a:solidFill>
                  <a:srgbClr val="6BA6D4"/>
                </a:solidFill>
                <a:effectLst>
                  <a:outerShdw blurRad="50800" dist="38100" dir="2700000" algn="tl" rotWithShape="0">
                    <a:srgbClr val="A8C6E4"/>
                  </a:outerShd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xmlns="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sz="40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1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xmlns="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285530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075F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78"/>
            <a:ext cx="8229600" cy="3988744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1176" y="103369"/>
            <a:ext cx="8363272" cy="445509"/>
          </a:xfrm>
        </p:spPr>
        <p:txBody>
          <a:bodyPr>
            <a:normAutofit/>
          </a:bodyPr>
          <a:lstStyle>
            <a:lvl1pPr algn="l">
              <a:defRPr sz="2400" b="1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xmlns="" id="{F77316F4-F869-427A-8C16-DCA53DABAC15}"/>
              </a:ext>
            </a:extLst>
          </p:cNvPr>
          <p:cNvSpPr/>
          <p:nvPr userDrawn="1"/>
        </p:nvSpPr>
        <p:spPr>
          <a:xfrm>
            <a:off x="241176" y="559377"/>
            <a:ext cx="8709186" cy="45719"/>
          </a:xfrm>
          <a:prstGeom prst="roundRect">
            <a:avLst/>
          </a:prstGeom>
          <a:gradFill flip="none" rotWithShape="1">
            <a:gsLst>
              <a:gs pos="5000">
                <a:srgbClr val="BBDA7D"/>
              </a:gs>
              <a:gs pos="44000">
                <a:srgbClr val="D7E6B8">
                  <a:alpha val="54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0">
            <a:solidFill>
              <a:schemeClr val="lt1">
                <a:alpha val="18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468EFF2-0480-4347-87A5-B9433CD7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3580BDA-71B5-4318-A1CB-D8BA154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1939587-62A8-4B06-B90E-0B2BC54E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C1D5CEB-B7AF-43F2-A186-EFA1988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958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0D7FB-9821-4299-B122-7F2722DFE9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xmlns="" id="{9388A5E2-4CEF-4549-9116-070EA6166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200150"/>
            <a:ext cx="604644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490" y="2838450"/>
            <a:ext cx="4136504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6AEB64-7FB8-4615-9D6A-125EF6286E45}" type="datetimeFigureOut">
              <a:rPr lang="zh-HK" altLang="en-US" smtClean="0"/>
              <a:t>2/2/2021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A5E41A15-1AC0-4811-A02F-89A4BD63E04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502047"/>
            <a:ext cx="971600" cy="206915"/>
          </a:xfrm>
          <a:prstGeom prst="rect">
            <a:avLst/>
          </a:prstGeom>
        </p:spPr>
      </p:pic>
      <p:pic>
        <p:nvPicPr>
          <p:cNvPr id="16" name="ppt_temp2_inside_16x9-01.jpg" descr="C:\Users\home\Desktop\backup\c_晉泰\新增資料夾\150423_ptt版型\ppt_版本2\ppt_temp2_inside_16x9-01.jpgppt_temp2_inside_16x9-01">
            <a:extLst>
              <a:ext uri="{FF2B5EF4-FFF2-40B4-BE49-F238E27FC236}">
                <a16:creationId xmlns:a16="http://schemas.microsoft.com/office/drawing/2014/main" xmlns="" id="{55504124-2791-41A9-8F83-BA9F7969C8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7" r:id="rId3"/>
    <p:sldLayoutId id="2147483806" r:id="rId4"/>
    <p:sldLayoutId id="2147483815" r:id="rId5"/>
    <p:sldLayoutId id="2147483814" r:id="rId6"/>
    <p:sldLayoutId id="214748380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A46C2C8-41CC-4A61-B934-862431EF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212203"/>
            <a:ext cx="5833076" cy="1503563"/>
          </a:xfrm>
        </p:spPr>
        <p:txBody>
          <a:bodyPr/>
          <a:lstStyle/>
          <a:p>
            <a:r>
              <a:rPr lang="zh-TW" altLang="en-US" sz="6000" dirty="0">
                <a:ln w="6350"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8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50800">
                    <a:schemeClr val="accent1">
                      <a:lumMod val="50000"/>
                      <a:alpha val="74000"/>
                    </a:schemeClr>
                  </a:glow>
                  <a:reflection stA="41000" endPos="0" dist="50800" dir="5400000" sy="-100000" algn="bl" rotWithShape="0"/>
                </a:effectLst>
              </a:rPr>
              <a:t>工作進度週報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A34BF57-6FF2-4F33-8F68-B597FBB50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數位轉型服務事業處</a:t>
            </a:r>
          </a:p>
          <a:p>
            <a:r>
              <a:rPr lang="zh-TW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產品研發一部 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Brush Script MT" panose="03060802040406070304" pitchFamily="66" charset="0"/>
                <a:ea typeface="標楷體" panose="03000509000000000000" pitchFamily="65" charset="-120"/>
              </a:rPr>
              <a:t>Anthony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96552" y="-275851"/>
            <a:ext cx="8124846" cy="4729488"/>
          </a:xfrm>
          <a:prstGeom prst="rect">
            <a:avLst/>
          </a:prstGeom>
          <a:noFill/>
          <a:ln>
            <a:noFill/>
          </a:ln>
          <a:effectLst>
            <a:softEdge rad="4064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3144321" y="555526"/>
            <a:ext cx="272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Agenda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8538" y="1635646"/>
            <a:ext cx="6768751" cy="182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1.</a:t>
            </a:r>
            <a:r>
              <a:rPr lang="zh-TW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去年度完成的工作事項</a:t>
            </a:r>
          </a:p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TW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本年度預計達成的工作目標</a:t>
            </a:r>
          </a:p>
        </p:txBody>
      </p:sp>
    </p:spTree>
    <p:extLst>
      <p:ext uri="{BB962C8B-B14F-4D97-AF65-F5344CB8AC3E}">
        <p14:creationId xmlns:p14="http://schemas.microsoft.com/office/powerpoint/2010/main" val="167759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2020 </a:t>
            </a:r>
            <a:r>
              <a:rPr lang="zh-TW" altLang="en-US" dirty="0"/>
              <a:t>年主要完成工作項目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參與聚鼎 </a:t>
            </a:r>
            <a:r>
              <a:rPr lang="en-US" altLang="zh-TW" dirty="0"/>
              <a:t>MES</a:t>
            </a:r>
            <a:r>
              <a:rPr lang="zh-TW" altLang="en-US" dirty="0"/>
              <a:t>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接手 科毅集團維護專案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推動使用 </a:t>
            </a:r>
            <a:r>
              <a:rPr lang="en-US" altLang="zh-TW" dirty="0"/>
              <a:t>Office OneNote </a:t>
            </a:r>
            <a:r>
              <a:rPr lang="zh-TW" altLang="en-US" dirty="0"/>
              <a:t>做為內部知識共享工具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協助 </a:t>
            </a:r>
            <a:r>
              <a:rPr lang="en-US" altLang="zh-TW" dirty="0"/>
              <a:t>joseph ,</a:t>
            </a:r>
            <a:r>
              <a:rPr lang="zh-TW" altLang="en-US" dirty="0"/>
              <a:t>研究和推動新技術的導入應用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4F0E006-1559-457D-9AF9-0C3B7E6D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0538"/>
            <a:ext cx="9133357" cy="32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6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</a:t>
            </a:r>
            <a:r>
              <a:rPr lang="en-US" altLang="zh-TW" dirty="0"/>
              <a:t>web </a:t>
            </a:r>
            <a:r>
              <a:rPr lang="zh-TW" altLang="en-US" dirty="0"/>
              <a:t>前端三大框架中</a:t>
            </a:r>
            <a:r>
              <a:rPr lang="en-US" altLang="zh-TW" dirty="0"/>
              <a:t>,</a:t>
            </a:r>
            <a:r>
              <a:rPr lang="zh-TW" altLang="en-US" dirty="0"/>
              <a:t> 學習曲線最低的框架</a:t>
            </a:r>
            <a:endParaRPr lang="en-US" altLang="zh-TW" dirty="0"/>
          </a:p>
          <a:p>
            <a:r>
              <a:rPr lang="zh-TW" altLang="en-US" dirty="0"/>
              <a:t>再封裝易</a:t>
            </a:r>
            <a:r>
              <a:rPr lang="en-US" altLang="zh-TW" dirty="0"/>
              <a:t>,</a:t>
            </a:r>
            <a:r>
              <a:rPr lang="zh-TW" altLang="en-US" dirty="0"/>
              <a:t>可移殖性高 </a:t>
            </a:r>
            <a:r>
              <a:rPr lang="en-US" altLang="zh-TW" dirty="0"/>
              <a:t>,</a:t>
            </a:r>
            <a:r>
              <a:rPr lang="zh-TW" altLang="en-US" dirty="0"/>
              <a:t> 大幅提升團隊開發效率</a:t>
            </a:r>
            <a:endParaRPr lang="en-US" altLang="zh-TW" dirty="0"/>
          </a:p>
          <a:p>
            <a:r>
              <a:rPr lang="zh-TW" altLang="en-US" dirty="0"/>
              <a:t>降低風格差異和維護成本 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94C49B0F-C496-444C-95E9-81059EEF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0538"/>
            <a:ext cx="9133357" cy="32723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B684918-9EE7-456C-98A1-B17BFCB09E52}"/>
              </a:ext>
            </a:extLst>
          </p:cNvPr>
          <p:cNvSpPr/>
          <p:nvPr/>
        </p:nvSpPr>
        <p:spPr>
          <a:xfrm>
            <a:off x="-23579" y="-28042"/>
            <a:ext cx="9180512" cy="5256584"/>
          </a:xfrm>
          <a:prstGeom prst="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C0C0C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AA9D42B-A3C8-4710-8413-69B96420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478930"/>
            <a:ext cx="6065068" cy="400170"/>
          </a:xfrm>
          <a:prstGeom prst="rect">
            <a:avLst/>
          </a:prstGeom>
          <a:effectLst>
            <a:glow rad="1143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28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20988E-6 L -0.02448 -0.2746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-137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2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" y="0"/>
            <a:ext cx="9036260" cy="189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83568" y="267494"/>
            <a:ext cx="4392488" cy="681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31590"/>
            <a:ext cx="66024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20" y="3291830"/>
            <a:ext cx="763663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3115075" y="3730706"/>
            <a:ext cx="2465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15075" y="4083918"/>
            <a:ext cx="34731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6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07504" y="1442259"/>
            <a:ext cx="3312368" cy="2569651"/>
            <a:chOff x="107504" y="1010211"/>
            <a:chExt cx="3312368" cy="2569651"/>
          </a:xfrm>
        </p:grpSpPr>
        <p:grpSp>
          <p:nvGrpSpPr>
            <p:cNvPr id="35" name="群組 34"/>
            <p:cNvGrpSpPr/>
            <p:nvPr/>
          </p:nvGrpSpPr>
          <p:grpSpPr>
            <a:xfrm>
              <a:off x="107504" y="1010211"/>
              <a:ext cx="3312368" cy="2569651"/>
              <a:chOff x="2382948" y="1798497"/>
              <a:chExt cx="3867150" cy="2981325"/>
            </a:xfrm>
          </p:grpSpPr>
          <p:pic>
            <p:nvPicPr>
              <p:cNvPr id="615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948" y="1798497"/>
                <a:ext cx="3867150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881" y="1914098"/>
                <a:ext cx="3568287" cy="2054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1088749" y="2018333"/>
              <a:ext cx="218899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19872" y="1442259"/>
            <a:ext cx="3548003" cy="2209611"/>
            <a:chOff x="3419872" y="1442259"/>
            <a:chExt cx="3548003" cy="2209611"/>
          </a:xfrm>
        </p:grpSpPr>
        <p:grpSp>
          <p:nvGrpSpPr>
            <p:cNvPr id="36" name="群組 35"/>
            <p:cNvGrpSpPr/>
            <p:nvPr/>
          </p:nvGrpSpPr>
          <p:grpSpPr>
            <a:xfrm>
              <a:off x="3419872" y="1442259"/>
              <a:ext cx="3548003" cy="2209611"/>
              <a:chOff x="4095597" y="1157725"/>
              <a:chExt cx="5638800" cy="380047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7" y="1157725"/>
                <a:ext cx="5638800" cy="380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0" y="1526396"/>
                <a:ext cx="4793356" cy="307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字方塊 42"/>
            <p:cNvSpPr txBox="1"/>
            <p:nvPr/>
          </p:nvSpPr>
          <p:spPr>
            <a:xfrm>
              <a:off x="4644008" y="2427734"/>
              <a:ext cx="185236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2400" b="1" kern="1200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降低風格差異和維護成本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967875" y="905006"/>
            <a:ext cx="1852597" cy="3386647"/>
            <a:chOff x="6967875" y="905006"/>
            <a:chExt cx="1852597" cy="3386647"/>
          </a:xfrm>
        </p:grpSpPr>
        <p:grpSp>
          <p:nvGrpSpPr>
            <p:cNvPr id="37" name="群組 36"/>
            <p:cNvGrpSpPr/>
            <p:nvPr/>
          </p:nvGrpSpPr>
          <p:grpSpPr>
            <a:xfrm>
              <a:off x="6967875" y="905006"/>
              <a:ext cx="1852597" cy="3386647"/>
              <a:chOff x="6285309" y="370606"/>
              <a:chExt cx="2124075" cy="4352925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309" y="370606"/>
                <a:ext cx="2124075" cy="435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4082" y="905007"/>
                <a:ext cx="1813334" cy="3324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7127314" y="2499742"/>
              <a:ext cx="1549142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36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42674" y="1159602"/>
            <a:ext cx="8892480" cy="2656834"/>
            <a:chOff x="-3873770" y="4699033"/>
            <a:chExt cx="8460432" cy="2393648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3770" y="4699033"/>
              <a:ext cx="8460432" cy="239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823725" y="5812110"/>
              <a:ext cx="175756" cy="10814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51520" y="968834"/>
            <a:ext cx="8595794" cy="3259100"/>
            <a:chOff x="1524846" y="2859479"/>
            <a:chExt cx="9862486" cy="4088449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846" y="2859479"/>
              <a:ext cx="9862486" cy="40884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7808483" y="5259942"/>
              <a:ext cx="211953" cy="150577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11760" y="880467"/>
            <a:ext cx="4486275" cy="3419475"/>
            <a:chOff x="10764688" y="-92546"/>
            <a:chExt cx="4486275" cy="3419475"/>
          </a:xfrm>
          <a:effectLst>
            <a:glow rad="3810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688" y="-92546"/>
              <a:ext cx="448627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2404174" y="1852086"/>
              <a:ext cx="184731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71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68 0.0583 L 3.88889E-6 -3.6150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-29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83 0.05213 L -1.11022E-16 0.0120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2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5516292" cy="26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6E1CF1B2-98C6-4919-A1B7-29AA406C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4114800" cy="3823072"/>
          </a:xfrm>
        </p:spPr>
        <p:txBody>
          <a:bodyPr/>
          <a:lstStyle/>
          <a:p>
            <a:r>
              <a:rPr lang="zh-TW" altLang="en-US" dirty="0"/>
              <a:t>專案</a:t>
            </a:r>
            <a:endParaRPr lang="en-US" altLang="zh-TW" dirty="0"/>
          </a:p>
          <a:p>
            <a:pPr lvl="1"/>
            <a:r>
              <a:rPr lang="en-US" altLang="zh-TW" dirty="0"/>
              <a:t>MES </a:t>
            </a:r>
            <a:r>
              <a:rPr lang="zh-TW" altLang="en-US" dirty="0"/>
              <a:t>智慧版 開發案</a:t>
            </a:r>
            <a:endParaRPr lang="en-US" altLang="zh-TW" dirty="0"/>
          </a:p>
          <a:p>
            <a:pPr lvl="1"/>
            <a:r>
              <a:rPr lang="zh-TW" altLang="en-US" dirty="0"/>
              <a:t>科毅集團維護案</a:t>
            </a:r>
            <a:endParaRPr lang="en-US" altLang="zh-TW" dirty="0"/>
          </a:p>
          <a:p>
            <a:pPr lvl="1"/>
            <a:r>
              <a:rPr lang="zh-TW" altLang="en-US" dirty="0"/>
              <a:t>新接入的 </a:t>
            </a:r>
            <a:r>
              <a:rPr lang="en-US" altLang="zh-TW" dirty="0"/>
              <a:t>MES </a:t>
            </a:r>
            <a:r>
              <a:rPr lang="zh-TW" altLang="en-US" dirty="0"/>
              <a:t>專案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C922667-9436-443A-9EF6-E5EDE0F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402A4535-1C22-4774-BC6A-63489487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2021 </a:t>
            </a:r>
            <a:r>
              <a:rPr lang="zh-TW" altLang="en-US" dirty="0"/>
              <a:t>預計工作目標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xmlns="" id="{6E1CF1B2-98C6-4919-A1B7-29AA406C4045}"/>
              </a:ext>
            </a:extLst>
          </p:cNvPr>
          <p:cNvSpPr txBox="1">
            <a:spLocks/>
          </p:cNvSpPr>
          <p:nvPr/>
        </p:nvSpPr>
        <p:spPr>
          <a:xfrm>
            <a:off x="4705672" y="771550"/>
            <a:ext cx="41148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sz="2400" b="1" kern="1200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TW" altLang="en-US" dirty="0"/>
              <a:t>個人成長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研究</a:t>
            </a:r>
            <a:r>
              <a:rPr lang="en-US" altLang="zh-TW" dirty="0"/>
              <a:t>UI </a:t>
            </a:r>
            <a:r>
              <a:rPr lang="zh-TW" altLang="en-US" dirty="0"/>
              <a:t>自動化測試 並導入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持續研習新的技術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32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C:\Users\435\Desktop\backup131031\c_晉泰\150423_ptt版型\ppt_temp1_end-3_16x9-01.jpgppt_temp1_end-3_16x9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88" y="-20538"/>
            <a:ext cx="9144000" cy="5145088"/>
          </a:xfrm>
          <a:effectLst>
            <a:outerShdw dir="13500000" sx="23000" sy="23000" kx="1200000" algn="br" rotWithShape="0">
              <a:srgbClr val="A8C6E4"/>
            </a:outerShdw>
          </a:effec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xmlns="" id="{6838BF77-7606-480E-BDB8-E4E2952D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1A860458-E763-4C6A-89F3-2DB385D70A97}"/>
              </a:ext>
            </a:extLst>
          </p:cNvPr>
          <p:cNvSpPr txBox="1">
            <a:spLocks/>
          </p:cNvSpPr>
          <p:nvPr/>
        </p:nvSpPr>
        <p:spPr>
          <a:xfrm>
            <a:off x="2051720" y="1851670"/>
            <a:ext cx="5761069" cy="1767129"/>
          </a:xfrm>
          <a:prstGeom prst="rect">
            <a:avLst/>
          </a:prstGeom>
          <a:effectLst>
            <a:outerShdw dir="13500000" sx="23000" sy="23000" kx="1200000" algn="br" rotWithShape="0">
              <a:srgbClr val="A8C6E4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defTabSz="914400" eaLnBrk="1" latinLnBrk="0" hangingPunct="1">
              <a:buNone/>
              <a:defRPr sz="72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800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latin typeface="Kunstler Script" panose="030304020206070D0D06" pitchFamily="66" charset="0"/>
              </a:rPr>
              <a:t>Thank You</a:t>
            </a:r>
            <a:r>
              <a:rPr lang="en-US" altLang="zh-TW" sz="8800" i="1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</a:rPr>
              <a:t>!!</a:t>
            </a:r>
            <a:endParaRPr lang="zh-TW" altLang="en-US" sz="8800" i="1" dirty="0">
              <a:gradFill flip="none" rotWithShape="1">
                <a:gsLst>
                  <a:gs pos="26000">
                    <a:schemeClr val="bg1"/>
                  </a:gs>
                  <a:gs pos="62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A8C6E4"/>
                  </a:gs>
                </a:gsLst>
                <a:lin ang="162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C05BDAC93C0264F8D7883DAB0D8D624" ma:contentTypeVersion="7" ma:contentTypeDescription="建立新的文件。" ma:contentTypeScope="" ma:versionID="d1f07d7c46cdde712ac2acd5a3ae1f22">
  <xsd:schema xmlns:xsd="http://www.w3.org/2001/XMLSchema" xmlns:xs="http://www.w3.org/2001/XMLSchema" xmlns:p="http://schemas.microsoft.com/office/2006/metadata/properties" xmlns:ns2="a2073bfe-2e71-440a-b9b5-e26d78320546" targetNamespace="http://schemas.microsoft.com/office/2006/metadata/properties" ma:root="true" ma:fieldsID="769c54e595f34f9ee8d62d89363e28b6" ns2:_="">
    <xsd:import namespace="a2073bfe-2e71-440a-b9b5-e26d78320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73bfe-2e71-440a-b9b5-e26d78320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ECBFBF-3229-4DDF-9F93-D6B128EDF2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7063D3-2829-484E-B900-D23F896EB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73bfe-2e71-440a-b9b5-e26d78320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125FF2-05FC-4F63-9B8E-977EBBE6E23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2073bfe-2e71-440a-b9b5-e26d78320546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18987</TotalTime>
  <Pages>0</Pages>
  <Words>193</Words>
  <Characters>0</Characters>
  <Application>Microsoft Office PowerPoint</Application>
  <DocSecurity>0</DocSecurity>
  <PresentationFormat>如螢幕大小 (16:9)</PresentationFormat>
  <Lines>0</Lines>
  <Paragraphs>41</Paragraphs>
  <Slides>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波形</vt:lpstr>
      <vt:lpstr>工作進度週報</vt:lpstr>
      <vt:lpstr>PowerPoint 簡報</vt:lpstr>
      <vt:lpstr>2020 年主要完成工作項目</vt:lpstr>
      <vt:lpstr>推導 Vue 做為 MES 5.0  前端的開發框架</vt:lpstr>
      <vt:lpstr>PowerPoint 簡報</vt:lpstr>
      <vt:lpstr>降低風格差異和維護成本</vt:lpstr>
      <vt:lpstr>2021 預計工作目標</vt:lpstr>
      <vt:lpstr>PowerPoint 簡報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435</dc:creator>
  <cp:lastModifiedBy>thony</cp:lastModifiedBy>
  <cp:revision>1632</cp:revision>
  <dcterms:created xsi:type="dcterms:W3CDTF">2015-04-30T10:49:11Z</dcterms:created>
  <dcterms:modified xsi:type="dcterms:W3CDTF">2021-02-02T15:51:10Z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1033-9.1.0.4246</vt:lpwstr>
  </property>
  <property fmtid="{D5CDD505-2E9C-101B-9397-08002B2CF9AE}" pid="3" name="ContentTypeId">
    <vt:lpwstr>0x0101002C05BDAC93C0264F8D7883DAB0D8D624</vt:lpwstr>
  </property>
</Properties>
</file>