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4"/>
  </p:sldMasterIdLst>
  <p:notesMasterIdLst>
    <p:notesMasterId r:id="rId16"/>
  </p:notesMasterIdLst>
  <p:sldIdLst>
    <p:sldId id="5402" r:id="rId5"/>
    <p:sldId id="5418" r:id="rId6"/>
    <p:sldId id="5421" r:id="rId7"/>
    <p:sldId id="5413" r:id="rId8"/>
    <p:sldId id="5414" r:id="rId9"/>
    <p:sldId id="5422" r:id="rId10"/>
    <p:sldId id="5420" r:id="rId11"/>
    <p:sldId id="5423" r:id="rId12"/>
    <p:sldId id="5411" r:id="rId13"/>
    <p:sldId id="5424" r:id="rId14"/>
    <p:sldId id="258" r:id="rId15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06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_Liu(劉紹蔚)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A6D4"/>
    <a:srgbClr val="A8C6E4"/>
    <a:srgbClr val="E0E8F3"/>
    <a:srgbClr val="BBDA7D"/>
    <a:srgbClr val="F2ACCD"/>
    <a:srgbClr val="FFFFFF"/>
    <a:srgbClr val="FFCC00"/>
    <a:srgbClr val="FFCC66"/>
    <a:srgbClr val="FF9933"/>
    <a:srgbClr val="E8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6" autoAdjust="0"/>
    <p:restoredTop sz="96513" autoAdjust="0"/>
  </p:normalViewPr>
  <p:slideViewPr>
    <p:cSldViewPr snapToObjects="1">
      <p:cViewPr>
        <p:scale>
          <a:sx n="125" d="100"/>
          <a:sy n="125" d="100"/>
        </p:scale>
        <p:origin x="504" y="486"/>
      </p:cViewPr>
      <p:guideLst>
        <p:guide orient="horz" pos="1606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FD052-9285-4874-B8F4-21154ABA0301}" type="datetimeFigureOut">
              <a:rPr lang="zh-HK" altLang="en-US" smtClean="0"/>
              <a:t>4/2/2021</a:t>
            </a:fld>
            <a:endParaRPr lang="zh-HK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8A7D0-8EB3-4431-8B85-35B302C60B5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63032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去年度完成的重點事項報告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8A7D0-8EB3-4431-8B85-35B302C60B52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35192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去年度完成的重點事項報告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8A7D0-8EB3-4431-8B85-35B302C60B52}" type="slidenum">
              <a:rPr lang="zh-HK" altLang="en-US" smtClean="0"/>
              <a:t>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7646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新年度工作計劃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8A7D0-8EB3-4431-8B85-35B302C60B52}" type="slidenum">
              <a:rPr lang="zh-HK" altLang="en-US" smtClean="0"/>
              <a:t>9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7014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435\Desktop\backup131031\c_晉泰\150423_ptt版型\ppt_temp1-2_16x9-01.jpgppt_temp1-2_16x9-01">
            <a:extLst>
              <a:ext uri="{FF2B5EF4-FFF2-40B4-BE49-F238E27FC236}">
                <a16:creationId xmlns:a16="http://schemas.microsoft.com/office/drawing/2014/main" id="{CA9CF61F-ABF3-4FBC-ABD3-394535D08F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-8818"/>
            <a:ext cx="91408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86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C31E9EB-D0E0-41B8-A3DC-ACF64B052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7783" y="1068186"/>
            <a:ext cx="6049101" cy="1767129"/>
          </a:xfrm>
          <a:effectLst>
            <a:outerShdw dir="13500000" sx="23000" sy="23000" kx="1200000" algn="br" rotWithShape="0">
              <a:srgbClr val="A8C6E4"/>
            </a:outerShdw>
          </a:effectLst>
        </p:spPr>
        <p:txBody>
          <a:bodyPr anchor="b">
            <a:noAutofit/>
            <a:scene3d>
              <a:camera prst="obliqueTopLeft"/>
              <a:lightRig rig="threePt" dir="t"/>
            </a:scene3d>
            <a:sp3d prstMaterial="plastic"/>
          </a:bodyPr>
          <a:lstStyle>
            <a:lvl1pPr algn="l">
              <a:defRPr sz="5400" b="1">
                <a:ln>
                  <a:solidFill>
                    <a:schemeClr val="lt1"/>
                  </a:solidFill>
                </a:ln>
                <a:solidFill>
                  <a:srgbClr val="6BA6D4"/>
                </a:solidFill>
                <a:effectLst>
                  <a:outerShdw blurRad="50800" dist="38100" dir="2700000" algn="tl" rotWithShape="0">
                    <a:srgbClr val="A8C6E4"/>
                  </a:outerShdw>
                  <a:reflection stA="41000" endPos="0" dist="50800" dir="5400000" sy="-10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42ECBB3-B24A-4AB5-8523-6AEAACDAC1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83294" y="3191749"/>
            <a:ext cx="5393162" cy="1104900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rgbClr val="ED72A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435\Desktop\backup131031\c_晉泰\150423_ptt版型\ppt_temp1-2_16x9-01.jpgppt_temp1-2_16x9-01">
            <a:extLst>
              <a:ext uri="{FF2B5EF4-FFF2-40B4-BE49-F238E27FC236}">
                <a16:creationId xmlns:a16="http://schemas.microsoft.com/office/drawing/2014/main" id="{CA9CF61F-ABF3-4FBC-ABD3-394535D08F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-8818"/>
            <a:ext cx="91408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86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C31E9EB-D0E0-41B8-A3DC-ACF64B052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7783" y="1068186"/>
            <a:ext cx="6049101" cy="1767129"/>
          </a:xfrm>
          <a:effectLst>
            <a:outerShdw dir="13500000" sx="23000" sy="23000" kx="1200000" algn="br" rotWithShape="0">
              <a:srgbClr val="A8C6E4"/>
            </a:outerShdw>
          </a:effectLst>
        </p:spPr>
        <p:txBody>
          <a:bodyPr anchor="b">
            <a:noAutofit/>
          </a:bodyPr>
          <a:lstStyle>
            <a:lvl1pPr algn="l">
              <a:defRPr sz="4000" b="1">
                <a:ln>
                  <a:solidFill>
                    <a:schemeClr val="lt1"/>
                  </a:solidFill>
                </a:ln>
                <a:gradFill flip="none" rotWithShape="1">
                  <a:gsLst>
                    <a:gs pos="0">
                      <a:schemeClr val="bg1"/>
                    </a:gs>
                    <a:gs pos="1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rgbClr val="6BA6D4"/>
                  </a:glow>
                  <a:reflection stA="41000" endPos="0" dist="50800" dir="5400000" sy="-10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42ECBB3-B24A-4AB5-8523-6AEAACDAC1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83294" y="3191749"/>
            <a:ext cx="5393162" cy="1104900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rgbClr val="ED72A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3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435\Desktop\backup131031\c_晉泰\150423_ptt版型\ppt_temp1-2_16x9-01.jpgppt_temp1-2_16x9-01">
            <a:extLst>
              <a:ext uri="{FF2B5EF4-FFF2-40B4-BE49-F238E27FC236}">
                <a16:creationId xmlns:a16="http://schemas.microsoft.com/office/drawing/2014/main" id="{CA9CF61F-ABF3-4FBC-ABD3-394535D08F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-8818"/>
            <a:ext cx="91408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86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C31E9EB-D0E0-41B8-A3DC-ACF64B052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7783" y="1068186"/>
            <a:ext cx="6049101" cy="1285530"/>
          </a:xfrm>
          <a:effectLst>
            <a:outerShdw dir="13500000" sx="23000" sy="23000" kx="1200000" algn="br" rotWithShape="0">
              <a:srgbClr val="A8C6E4"/>
            </a:outerShdw>
          </a:effectLst>
        </p:spPr>
        <p:txBody>
          <a:bodyPr anchor="b">
            <a:noAutofit/>
          </a:bodyPr>
          <a:lstStyle>
            <a:lvl1pPr algn="l">
              <a:defRPr kumimoji="0" lang="en-US" sz="3200" b="0" i="0" u="none" strike="noStrike" cap="none" spc="0" normalizeH="0" baseline="0" dirty="0">
                <a:ln>
                  <a:noFill/>
                </a:ln>
                <a:solidFill>
                  <a:srgbClr val="075F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42ECBB3-B24A-4AB5-8523-6AEAACDAC1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83294" y="3191749"/>
            <a:ext cx="5393162" cy="1104900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rgbClr val="ED72A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9542"/>
            <a:ext cx="8229600" cy="3895080"/>
          </a:xfrm>
        </p:spPr>
        <p:txBody>
          <a:bodyPr>
            <a:normAutofit/>
          </a:bodyPr>
          <a:lstStyle>
            <a:lvl1pPr>
              <a:buClr>
                <a:srgbClr val="FF0000"/>
              </a:buClr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  <a:alpha val="72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Candara" panose="020E0502030303020204" pitchFamily="34" charset="0"/>
              <a:buChar char="‐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buFont typeface="Candara" panose="020E0502030303020204" pitchFamily="34" charset="0"/>
              <a:buChar char="‐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buFont typeface="Candara" panose="020E0502030303020204" pitchFamily="34" charset="0"/>
              <a:buChar char="‐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buFont typeface="Candara" panose="020E0502030303020204" pitchFamily="34" charset="0"/>
              <a:buChar char="‐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EB64-7FB8-4615-9D6A-125EF6286E45}" type="datetimeFigureOut">
              <a:rPr lang="zh-HK" altLang="en-US" smtClean="0"/>
              <a:t>4/2/2021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CDB8A-5C36-4390-8E44-93B3C060174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41176" y="182025"/>
            <a:ext cx="8363272" cy="445509"/>
          </a:xfrm>
        </p:spPr>
        <p:txBody>
          <a:bodyPr>
            <a:noAutofit/>
          </a:bodyPr>
          <a:lstStyle>
            <a:lvl1pPr algn="l">
              <a:defRPr sz="2800" b="1">
                <a:ln w="9525"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F77316F4-F869-427A-8C16-DCA53DABAC15}"/>
              </a:ext>
            </a:extLst>
          </p:cNvPr>
          <p:cNvSpPr/>
          <p:nvPr userDrawn="1"/>
        </p:nvSpPr>
        <p:spPr>
          <a:xfrm>
            <a:off x="261055" y="575403"/>
            <a:ext cx="8709186" cy="45719"/>
          </a:xfrm>
          <a:prstGeom prst="roundRect">
            <a:avLst/>
          </a:prstGeom>
          <a:gradFill flip="none" rotWithShape="1">
            <a:gsLst>
              <a:gs pos="5000">
                <a:srgbClr val="BBDA7D"/>
              </a:gs>
              <a:gs pos="44000">
                <a:srgbClr val="D7E6B8">
                  <a:alpha val="54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0">
            <a:solidFill>
              <a:schemeClr val="lt1">
                <a:alpha val="18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68EFF2-0480-4347-87A5-B9433CD7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3580BDA-71B5-4318-A1CB-D8BA1544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EB64-7FB8-4615-9D6A-125EF6286E45}" type="datetimeFigureOut">
              <a:rPr lang="zh-HK" altLang="en-US" smtClean="0"/>
              <a:t>4/2/2021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1939587-62A8-4B06-B90E-0B2BC54E4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C1D5CEB-B7AF-43F2-A186-EFA19889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CA440A-72AC-46B0-AF01-C6D6772C2A2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4958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EB64-7FB8-4615-9D6A-125EF6286E45}" type="datetimeFigureOut">
              <a:rPr lang="zh-HK" altLang="en-US" smtClean="0"/>
              <a:t>4/2/2021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0D7FB-9821-4299-B122-7F2722DFE94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435\Desktop\backup131031\c_晉泰\150423_ptt版型\ppt_temp1-2_16x9-01.jpgppt_temp1-2_16x9-01">
            <a:extLst>
              <a:ext uri="{FF2B5EF4-FFF2-40B4-BE49-F238E27FC236}">
                <a16:creationId xmlns:a16="http://schemas.microsoft.com/office/drawing/2014/main" id="{9388A5E2-4CEF-4549-9116-070EA61661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-8818"/>
            <a:ext cx="91408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1760" y="1200150"/>
            <a:ext cx="604644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6490" y="2838450"/>
            <a:ext cx="4136504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6AEB64-7FB8-4615-9D6A-125EF6286E45}" type="datetimeFigureOut">
              <a:rPr lang="zh-HK" altLang="en-US" smtClean="0"/>
              <a:t>4/2/2021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8CA440A-72AC-46B0-AF01-C6D6772C2A2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006600"/>
            <a:ext cx="7408333" cy="258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5E41A15-1AC0-4811-A02F-89A4BD63E048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-502047"/>
            <a:ext cx="971600" cy="206915"/>
          </a:xfrm>
          <a:prstGeom prst="rect">
            <a:avLst/>
          </a:prstGeom>
        </p:spPr>
      </p:pic>
      <p:pic>
        <p:nvPicPr>
          <p:cNvPr id="16" name="ppt_temp2_inside_16x9-01.jpg" descr="C:\Users\home\Desktop\backup\c_晉泰\新增資料夾\150423_ptt版型\ppt_版本2\ppt_temp2_inside_16x9-01.jpgppt_temp2_inside_16x9-01">
            <a:extLst>
              <a:ext uri="{FF2B5EF4-FFF2-40B4-BE49-F238E27FC236}">
                <a16:creationId xmlns:a16="http://schemas.microsoft.com/office/drawing/2014/main" id="{55504124-2791-41A9-8F83-BA9F7969C8E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0825" cy="5143500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6" r:id="rId2"/>
    <p:sldLayoutId id="2147483817" r:id="rId3"/>
    <p:sldLayoutId id="2147483806" r:id="rId4"/>
    <p:sldLayoutId id="2147483815" r:id="rId5"/>
    <p:sldLayoutId id="2147483814" r:id="rId6"/>
    <p:sldLayoutId id="2147483805" r:id="rId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46C2C8-41CC-4A61-B934-862431EF4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9792" y="1419622"/>
            <a:ext cx="5833076" cy="1503563"/>
          </a:xfrm>
        </p:spPr>
        <p:txBody>
          <a:bodyPr/>
          <a:lstStyle/>
          <a:p>
            <a:pPr algn="ctr"/>
            <a:r>
              <a:rPr lang="en-US" altLang="zh-TW" sz="3600" dirty="0">
                <a:ln w="6350">
                  <a:solidFill>
                    <a:schemeClr val="lt1"/>
                  </a:solidFill>
                </a:ln>
                <a:solidFill>
                  <a:srgbClr val="6BA6D4"/>
                </a:solidFill>
                <a:effectLst>
                  <a:glow>
                    <a:schemeClr val="accent1">
                      <a:lumMod val="50000"/>
                      <a:alpha val="74000"/>
                    </a:schemeClr>
                  </a:glow>
                  <a:reflection stA="41000" endPos="0" dist="50800" dir="5400000" sy="-100000" algn="bl" rotWithShape="0"/>
                </a:effectLst>
              </a:rPr>
              <a:t>2021 </a:t>
            </a:r>
            <a:r>
              <a:rPr lang="zh-TW" altLang="en-US" sz="3600" dirty="0">
                <a:ln w="6350">
                  <a:solidFill>
                    <a:schemeClr val="lt1"/>
                  </a:solidFill>
                </a:ln>
                <a:solidFill>
                  <a:srgbClr val="6BA6D4"/>
                </a:solidFill>
                <a:effectLst>
                  <a:glow>
                    <a:schemeClr val="accent1">
                      <a:lumMod val="50000"/>
                      <a:alpha val="74000"/>
                    </a:schemeClr>
                  </a:glow>
                  <a:reflection stA="41000" endPos="0" dist="50800" dir="5400000" sy="-100000" algn="bl" rotWithShape="0"/>
                </a:effectLst>
              </a:rPr>
              <a:t>數位轉型服務事業處 </a:t>
            </a:r>
            <a:br>
              <a:rPr lang="en-US" altLang="zh-TW" sz="6000" dirty="0">
                <a:ln w="6350">
                  <a:solidFill>
                    <a:schemeClr val="lt1"/>
                  </a:solidFill>
                </a:ln>
                <a:gradFill flip="none" rotWithShape="1">
                  <a:gsLst>
                    <a:gs pos="0">
                      <a:schemeClr val="bg1"/>
                    </a:gs>
                    <a:gs pos="28000">
                      <a:schemeClr val="accent1">
                        <a:lumMod val="50000"/>
                      </a:schemeClr>
                    </a:gs>
                  </a:gsLst>
                  <a:lin ang="16200000" scaled="1"/>
                  <a:tileRect/>
                </a:gradFill>
                <a:effectLst>
                  <a:glow rad="50800">
                    <a:schemeClr val="accent1">
                      <a:lumMod val="50000"/>
                      <a:alpha val="74000"/>
                    </a:schemeClr>
                  </a:glow>
                  <a:reflection stA="41000" endPos="0" dist="50800" dir="5400000" sy="-100000" algn="bl" rotWithShape="0"/>
                </a:effectLst>
              </a:rPr>
            </a:br>
            <a:r>
              <a:rPr lang="en-US" altLang="zh-TW" dirty="0">
                <a:ln w="6350">
                  <a:solidFill>
                    <a:schemeClr val="lt1"/>
                  </a:solidFill>
                </a:ln>
                <a:gradFill flip="none" rotWithShape="1">
                  <a:gsLst>
                    <a:gs pos="0">
                      <a:schemeClr val="bg1"/>
                    </a:gs>
                    <a:gs pos="28000">
                      <a:srgbClr val="BBDA7D"/>
                    </a:gs>
                  </a:gsLst>
                  <a:lin ang="16200000" scaled="1"/>
                  <a:tileRect/>
                </a:gradFill>
                <a:effectLst>
                  <a:glow rad="50800">
                    <a:schemeClr val="accent1">
                      <a:lumMod val="50000"/>
                      <a:alpha val="74000"/>
                    </a:schemeClr>
                  </a:glow>
                  <a:reflection stA="41000" endPos="0" dist="50800" dir="5400000" sy="-100000" algn="bl" rotWithShape="0"/>
                </a:effectLst>
              </a:rPr>
              <a:t>Kick Off</a:t>
            </a:r>
            <a:endParaRPr lang="zh-TW" altLang="en-US" sz="3600" dirty="0">
              <a:ln w="6350">
                <a:solidFill>
                  <a:schemeClr val="lt1"/>
                </a:solidFill>
              </a:ln>
              <a:gradFill flip="none" rotWithShape="1">
                <a:gsLst>
                  <a:gs pos="0">
                    <a:schemeClr val="bg1"/>
                  </a:gs>
                  <a:gs pos="28000">
                    <a:srgbClr val="BBDA7D"/>
                  </a:gs>
                </a:gsLst>
                <a:lin ang="16200000" scaled="1"/>
                <a:tileRect/>
              </a:gradFill>
              <a:effectLst>
                <a:glow rad="50800">
                  <a:schemeClr val="accent1">
                    <a:lumMod val="50000"/>
                    <a:alpha val="74000"/>
                  </a:schemeClr>
                </a:glow>
                <a:reflection stA="41000" endPos="0" dist="50800" dir="5400000" sy="-100000" algn="bl" rotWithShape="0"/>
              </a:effectLst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A34BF57-6FF2-4F33-8F68-B597FBB50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3294" y="3363838"/>
            <a:ext cx="5393162" cy="1104900"/>
          </a:xfrm>
        </p:spPr>
        <p:txBody>
          <a:bodyPr/>
          <a:lstStyle/>
          <a:p>
            <a:r>
              <a:rPr lang="zh-TW" alt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產品研發一部 </a:t>
            </a:r>
            <a:r>
              <a:rPr lang="en-US" altLang="zh-TW" i="1" dirty="0">
                <a:solidFill>
                  <a:schemeClr val="tx1">
                    <a:lumMod val="50000"/>
                    <a:lumOff val="50000"/>
                  </a:schemeClr>
                </a:solidFill>
                <a:latin typeface="Brush Script MT" panose="03060802040406070304" pitchFamily="66" charset="0"/>
                <a:ea typeface="標楷體" panose="03000509000000000000" pitchFamily="65" charset="-120"/>
              </a:rPr>
              <a:t>Anthony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713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6">
            <a:extLst>
              <a:ext uri="{FF2B5EF4-FFF2-40B4-BE49-F238E27FC236}">
                <a16:creationId xmlns:a16="http://schemas.microsoft.com/office/drawing/2014/main" id="{FA30318F-E32B-4DF6-9DBC-F16C70A980BD}"/>
              </a:ext>
            </a:extLst>
          </p:cNvPr>
          <p:cNvSpPr txBox="1"/>
          <p:nvPr/>
        </p:nvSpPr>
        <p:spPr>
          <a:xfrm>
            <a:off x="4311017" y="1456075"/>
            <a:ext cx="2371614" cy="461665"/>
          </a:xfrm>
          <a:prstGeom prst="rect">
            <a:avLst/>
          </a:prstGeom>
          <a:noFill/>
          <a:ln>
            <a:solidFill>
              <a:srgbClr val="BBDA7D"/>
            </a:solidFill>
          </a:ln>
          <a:effectLst>
            <a:glow rad="101600">
              <a:srgbClr val="E0E8F3"/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6BA6D4"/>
                </a:solidFill>
                <a:latin typeface="+mj-ea"/>
                <a:ea typeface="+mj-ea"/>
              </a:rPr>
              <a:t>UI </a:t>
            </a:r>
            <a:r>
              <a:rPr lang="zh-TW" altLang="en-US" sz="2400" b="1" dirty="0">
                <a:solidFill>
                  <a:srgbClr val="6BA6D4"/>
                </a:solidFill>
                <a:latin typeface="+mj-ea"/>
                <a:ea typeface="+mj-ea"/>
              </a:rPr>
              <a:t>自動化測試</a:t>
            </a:r>
          </a:p>
        </p:txBody>
      </p:sp>
      <p:sp>
        <p:nvSpPr>
          <p:cNvPr id="12" name="想法泡泡: 雲朵 11">
            <a:extLst>
              <a:ext uri="{FF2B5EF4-FFF2-40B4-BE49-F238E27FC236}">
                <a16:creationId xmlns:a16="http://schemas.microsoft.com/office/drawing/2014/main" id="{F1028200-C138-47FE-9666-C42B13B1A129}"/>
              </a:ext>
            </a:extLst>
          </p:cNvPr>
          <p:cNvSpPr/>
          <p:nvPr/>
        </p:nvSpPr>
        <p:spPr>
          <a:xfrm>
            <a:off x="3059832" y="2604492"/>
            <a:ext cx="5616624" cy="1944216"/>
          </a:xfrm>
          <a:prstGeom prst="cloudCallout">
            <a:avLst>
              <a:gd name="adj1" fmla="val -4614"/>
              <a:gd name="adj2" fmla="val -819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1971850-0390-4769-A7BF-60DA33CF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CDB8A-5C36-4390-8E44-93B3C060174D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0DA486B-A8D4-4B1C-8BF2-4D7448B2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</a:t>
            </a:r>
            <a:r>
              <a:rPr lang="en-US" altLang="zh-TW" dirty="0"/>
              <a:t>UI </a:t>
            </a:r>
            <a:r>
              <a:rPr lang="zh-TW" altLang="en-US" dirty="0"/>
              <a:t>自動化測試 並導入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558037C-8EB8-4478-B93A-63F08523E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533290"/>
            <a:ext cx="1728192" cy="432595"/>
          </a:xfrm>
          <a:prstGeom prst="rect">
            <a:avLst/>
          </a:prstGeom>
        </p:spPr>
      </p:pic>
      <p:pic>
        <p:nvPicPr>
          <p:cNvPr id="3080" name="Picture 8" descr="「Selenium」的圖片搜尋結果">
            <a:extLst>
              <a:ext uri="{FF2B5EF4-FFF2-40B4-BE49-F238E27FC236}">
                <a16:creationId xmlns:a16="http://schemas.microsoft.com/office/drawing/2014/main" id="{11592033-9680-4A8D-8238-832673B7C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978" y="2955204"/>
            <a:ext cx="1658374" cy="40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30FC26E-63EF-4199-BEF0-D5D38666B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755" y="3424840"/>
            <a:ext cx="1603565" cy="564217"/>
          </a:xfrm>
          <a:prstGeom prst="rect">
            <a:avLst/>
          </a:prstGeom>
        </p:spPr>
      </p:pic>
      <p:pic>
        <p:nvPicPr>
          <p:cNvPr id="3084" name="Picture 12" descr="「jenkins」的圖片搜尋結果">
            <a:extLst>
              <a:ext uri="{FF2B5EF4-FFF2-40B4-BE49-F238E27FC236}">
                <a16:creationId xmlns:a16="http://schemas.microsoft.com/office/drawing/2014/main" id="{A6D967E6-FE98-481D-849C-E4FD12CED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68117"/>
            <a:ext cx="2171700" cy="1714500"/>
          </a:xfrm>
          <a:prstGeom prst="rect">
            <a:avLst/>
          </a:prstGeom>
          <a:noFill/>
          <a:effectLst>
            <a:glow rad="127000">
              <a:schemeClr val="bg1">
                <a:lumMod val="6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3BBDD48F-4343-4331-A9B1-B0682F872304}"/>
              </a:ext>
            </a:extLst>
          </p:cNvPr>
          <p:cNvSpPr/>
          <p:nvPr/>
        </p:nvSpPr>
        <p:spPr>
          <a:xfrm>
            <a:off x="3059832" y="1538351"/>
            <a:ext cx="720080" cy="241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2395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2" descr="C:\Users\435\Desktop\backup131031\c_晉泰\150423_ptt版型\ppt_temp1_end-3_16x9-01.jpgppt_temp1_end-3_16x9-0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88" y="-20538"/>
            <a:ext cx="9144000" cy="5145088"/>
          </a:xfrm>
          <a:effectLst>
            <a:outerShdw dir="13500000" sx="23000" sy="23000" kx="1200000" algn="br" rotWithShape="0">
              <a:srgbClr val="A8C6E4"/>
            </a:outerShdw>
          </a:effectLst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6838BF77-7606-480E-BDB8-E4E2952D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1A860458-E763-4C6A-89F3-2DB385D70A97}"/>
              </a:ext>
            </a:extLst>
          </p:cNvPr>
          <p:cNvSpPr txBox="1">
            <a:spLocks/>
          </p:cNvSpPr>
          <p:nvPr/>
        </p:nvSpPr>
        <p:spPr>
          <a:xfrm>
            <a:off x="2051720" y="1851670"/>
            <a:ext cx="5761069" cy="1767129"/>
          </a:xfrm>
          <a:prstGeom prst="rect">
            <a:avLst/>
          </a:prstGeom>
          <a:effectLst>
            <a:outerShdw dir="13500000" sx="23000" sy="23000" kx="1200000" algn="br" rotWithShape="0">
              <a:srgbClr val="A8C6E4"/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defTabSz="914400" eaLnBrk="1" latinLnBrk="0" hangingPunct="1">
              <a:buNone/>
              <a:defRPr sz="7200" b="1">
                <a:ln>
                  <a:solidFill>
                    <a:schemeClr val="lt1"/>
                  </a:solidFill>
                </a:ln>
                <a:gradFill flip="none" rotWithShape="1">
                  <a:gsLst>
                    <a:gs pos="0">
                      <a:schemeClr val="bg1"/>
                    </a:gs>
                    <a:gs pos="2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A8C6E4"/>
                    </a:gs>
                  </a:gsLst>
                  <a:lin ang="16200000" scaled="1"/>
                  <a:tileRect/>
                </a:gradFill>
                <a:effectLst>
                  <a:glow rad="63500">
                    <a:srgbClr val="6BA6D4"/>
                  </a:glow>
                  <a:reflection stA="41000" endPos="0" dist="50800" dir="5400000" sy="-100000" algn="bl" rotWithShape="0"/>
                </a:effectLst>
                <a:latin typeface="+mn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8800" dirty="0">
                <a:gradFill flip="none" rotWithShape="1">
                  <a:gsLst>
                    <a:gs pos="26000">
                      <a:schemeClr val="bg1"/>
                    </a:gs>
                    <a:gs pos="6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A8C6E4"/>
                    </a:gs>
                  </a:gsLst>
                  <a:lin ang="16200000" scaled="1"/>
                  <a:tileRect/>
                </a:gradFill>
                <a:latin typeface="Kunstler Script" panose="030304020206070D0D06" pitchFamily="66" charset="0"/>
              </a:rPr>
              <a:t>Thank You</a:t>
            </a:r>
            <a:r>
              <a:rPr lang="en-US" altLang="zh-TW" sz="8800" i="1" dirty="0">
                <a:gradFill flip="none" rotWithShape="1">
                  <a:gsLst>
                    <a:gs pos="26000">
                      <a:schemeClr val="bg1"/>
                    </a:gs>
                    <a:gs pos="6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A8C6E4"/>
                    </a:gs>
                  </a:gsLst>
                  <a:lin ang="16200000" scaled="1"/>
                  <a:tileRect/>
                </a:gradFill>
              </a:rPr>
              <a:t>!!</a:t>
            </a:r>
            <a:endParaRPr lang="zh-TW" altLang="en-US" sz="8800" i="1" dirty="0">
              <a:gradFill flip="none" rotWithShape="1">
                <a:gsLst>
                  <a:gs pos="26000">
                    <a:schemeClr val="bg1"/>
                  </a:gs>
                  <a:gs pos="62000">
                    <a:schemeClr val="accent1">
                      <a:lumMod val="45000"/>
                      <a:lumOff val="55000"/>
                    </a:schemeClr>
                  </a:gs>
                  <a:gs pos="100000">
                    <a:srgbClr val="A8C6E4"/>
                  </a:gs>
                </a:gsLst>
                <a:lin ang="16200000" scaled="1"/>
                <a:tileRect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ippl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396552" y="-275851"/>
            <a:ext cx="8124846" cy="4729488"/>
          </a:xfrm>
          <a:prstGeom prst="rect">
            <a:avLst/>
          </a:prstGeom>
          <a:noFill/>
          <a:ln>
            <a:noFill/>
          </a:ln>
          <a:effectLst>
            <a:softEdge rad="4064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CA440A-72AC-46B0-AF01-C6D6772C2A28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3144321" y="555526"/>
            <a:ext cx="27238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TW" sz="5400" b="1" dirty="0">
                <a:ln w="11430"/>
                <a:gradFill>
                  <a:gsLst>
                    <a:gs pos="0">
                      <a:srgbClr val="E0E8F3"/>
                    </a:gs>
                    <a:gs pos="75000">
                      <a:srgbClr val="A8C6E4"/>
                    </a:gs>
                    <a:gs pos="100000">
                      <a:srgbClr val="6BA6D4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Agenda</a:t>
            </a:r>
            <a:endParaRPr lang="zh-TW" altLang="en-US" sz="5400" b="1" cap="none" spc="0" dirty="0">
              <a:ln w="11430"/>
              <a:gradFill>
                <a:gsLst>
                  <a:gs pos="0">
                    <a:srgbClr val="E0E8F3"/>
                  </a:gs>
                  <a:gs pos="75000">
                    <a:srgbClr val="A8C6E4"/>
                  </a:gs>
                  <a:gs pos="100000">
                    <a:srgbClr val="6BA6D4"/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68538" y="1635646"/>
            <a:ext cx="6768751" cy="1825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4000" b="1" dirty="0">
                <a:ln w="9525">
                  <a:noFill/>
                </a:ln>
                <a:solidFill>
                  <a:srgbClr val="6BA6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1.</a:t>
            </a:r>
            <a:r>
              <a:rPr lang="zh-TW" altLang="zh-TW" sz="4000" b="1" dirty="0">
                <a:ln w="9525">
                  <a:noFill/>
                </a:ln>
                <a:solidFill>
                  <a:srgbClr val="6BA6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去年度完成的工作事項</a:t>
            </a:r>
          </a:p>
          <a:p>
            <a:pPr>
              <a:lnSpc>
                <a:spcPct val="150000"/>
              </a:lnSpc>
            </a:pPr>
            <a:r>
              <a:rPr lang="en-US" altLang="zh-TW" sz="4000" b="1" dirty="0">
                <a:ln w="9525">
                  <a:noFill/>
                </a:ln>
                <a:solidFill>
                  <a:srgbClr val="6BA6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2.</a:t>
            </a:r>
            <a:r>
              <a:rPr lang="zh-TW" altLang="zh-TW" sz="4000" b="1" dirty="0">
                <a:ln w="9525">
                  <a:noFill/>
                </a:ln>
                <a:solidFill>
                  <a:srgbClr val="6BA6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本年度預計達成的工作目標</a:t>
            </a:r>
          </a:p>
        </p:txBody>
      </p:sp>
    </p:spTree>
    <p:extLst>
      <p:ext uri="{BB962C8B-B14F-4D97-AF65-F5344CB8AC3E}">
        <p14:creationId xmlns:p14="http://schemas.microsoft.com/office/powerpoint/2010/main" val="16775978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8A459EC-FED8-4F37-9EC1-E821C1F3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2020 </a:t>
            </a:r>
            <a:r>
              <a:rPr lang="zh-TW" altLang="en-US" dirty="0"/>
              <a:t>年主要完成工作項目</a:t>
            </a:r>
            <a:endParaRPr lang="zh-TW" altLang="en-US" dirty="0">
              <a:solidFill>
                <a:srgbClr val="FF9933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41ED851-6764-4E32-8958-8DE3D1F1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CDB8A-5C36-4390-8E44-93B3C060174D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BF7BFC2-EB68-44A3-AB24-9839D934C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zh-TW" altLang="en-US" dirty="0"/>
              <a:t>參與聚鼎 </a:t>
            </a:r>
            <a:r>
              <a:rPr lang="en-US" altLang="zh-TW" dirty="0"/>
              <a:t>MES</a:t>
            </a:r>
            <a:r>
              <a:rPr lang="zh-TW" altLang="en-US" dirty="0"/>
              <a:t>專案</a:t>
            </a:r>
            <a:endParaRPr lang="en-US" altLang="zh-TW" dirty="0"/>
          </a:p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zh-TW" altLang="en-US" dirty="0"/>
              <a:t>接手 科毅集團維護專案</a:t>
            </a:r>
            <a:endParaRPr lang="en-US" altLang="zh-TW" dirty="0"/>
          </a:p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zh-TW" altLang="en-US" dirty="0"/>
              <a:t>參與波若威和中鋼焊材廠售前作業</a:t>
            </a:r>
            <a:endParaRPr lang="en-US" altLang="zh-TW" dirty="0"/>
          </a:p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zh-TW" altLang="en-US" dirty="0"/>
              <a:t>參與 </a:t>
            </a:r>
            <a:r>
              <a:rPr lang="en-US" altLang="zh-TW" dirty="0"/>
              <a:t>GTIReport </a:t>
            </a:r>
            <a:r>
              <a:rPr lang="zh-TW" altLang="en-US" dirty="0"/>
              <a:t>改版</a:t>
            </a:r>
            <a:endParaRPr lang="en-US" altLang="zh-TW" dirty="0"/>
          </a:p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zh-TW" altLang="en-US" dirty="0"/>
              <a:t>推導 </a:t>
            </a:r>
            <a:r>
              <a:rPr lang="en-US" altLang="zh-TW" dirty="0"/>
              <a:t>Vue </a:t>
            </a:r>
            <a:r>
              <a:rPr lang="zh-TW" altLang="en-US" dirty="0"/>
              <a:t>做為 </a:t>
            </a:r>
            <a:r>
              <a:rPr lang="en-US" altLang="zh-TW" dirty="0"/>
              <a:t>MES 5.0  </a:t>
            </a:r>
            <a:r>
              <a:rPr lang="zh-TW" altLang="en-US" dirty="0"/>
              <a:t>前端的開發框架</a:t>
            </a:r>
            <a:endParaRPr lang="en-US" altLang="zh-TW" dirty="0"/>
          </a:p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zh-TW" altLang="en-US" dirty="0"/>
              <a:t>推動使用 </a:t>
            </a:r>
            <a:r>
              <a:rPr lang="en-US" altLang="zh-TW" dirty="0"/>
              <a:t>Office OneNote </a:t>
            </a:r>
            <a:r>
              <a:rPr lang="zh-TW" altLang="en-US" dirty="0"/>
              <a:t>做為內部知識共享工具</a:t>
            </a:r>
            <a:endParaRPr lang="en-US" altLang="zh-TW" dirty="0"/>
          </a:p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zh-TW" altLang="en-US" dirty="0"/>
              <a:t>協助 </a:t>
            </a:r>
            <a:r>
              <a:rPr lang="en-US" altLang="zh-TW" dirty="0"/>
              <a:t>joseph ,</a:t>
            </a:r>
            <a:r>
              <a:rPr lang="zh-TW" altLang="en-US" dirty="0"/>
              <a:t>研究和推動新技術的導入應用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27" y="188193"/>
            <a:ext cx="7621588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5DB9C772-7A06-4743-93E8-3C09F3F6E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62" y="187792"/>
            <a:ext cx="7655278" cy="3645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78B9DDB8-784A-415F-9049-19F60880B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62" y="195613"/>
            <a:ext cx="7655278" cy="3645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9651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8A459EC-FED8-4F37-9EC1-E821C1F3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推導 </a:t>
            </a:r>
            <a:r>
              <a:rPr lang="en-US" altLang="zh-TW" dirty="0"/>
              <a:t>Vue </a:t>
            </a:r>
            <a:r>
              <a:rPr lang="zh-TW" altLang="en-US" dirty="0"/>
              <a:t>做為 </a:t>
            </a:r>
            <a:r>
              <a:rPr lang="en-US" altLang="zh-TW" dirty="0"/>
              <a:t>MES 5.0  </a:t>
            </a:r>
            <a:r>
              <a:rPr lang="zh-TW" altLang="en-US" dirty="0"/>
              <a:t>前端的開發框架</a:t>
            </a:r>
            <a:endParaRPr lang="zh-TW" altLang="en-US" dirty="0">
              <a:solidFill>
                <a:srgbClr val="FF9933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41ED851-6764-4E32-8958-8DE3D1F1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CDB8A-5C36-4390-8E44-93B3C060174D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BF7BFC2-EB68-44A3-AB24-9839D934C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是</a:t>
            </a:r>
            <a:r>
              <a:rPr lang="en-US" altLang="zh-TW" dirty="0"/>
              <a:t>web </a:t>
            </a:r>
            <a:r>
              <a:rPr lang="zh-TW" altLang="en-US" dirty="0"/>
              <a:t>前端三大框架中</a:t>
            </a:r>
            <a:r>
              <a:rPr lang="en-US" altLang="zh-TW" dirty="0"/>
              <a:t>,</a:t>
            </a:r>
            <a:r>
              <a:rPr lang="zh-TW" altLang="en-US" dirty="0"/>
              <a:t> 學習曲線最低的框架</a:t>
            </a:r>
            <a:endParaRPr lang="en-US" altLang="zh-TW" dirty="0"/>
          </a:p>
          <a:p>
            <a:r>
              <a:rPr lang="zh-TW" altLang="en-US" dirty="0"/>
              <a:t>再封裝易</a:t>
            </a:r>
            <a:r>
              <a:rPr lang="en-US" altLang="zh-TW" dirty="0"/>
              <a:t>,</a:t>
            </a:r>
            <a:r>
              <a:rPr lang="zh-TW" altLang="en-US" dirty="0"/>
              <a:t>可移殖性高 </a:t>
            </a:r>
            <a:r>
              <a:rPr lang="en-US" altLang="zh-TW" dirty="0"/>
              <a:t>,</a:t>
            </a:r>
            <a:r>
              <a:rPr lang="zh-TW" altLang="en-US" dirty="0"/>
              <a:t> 大幅提升團隊開發效率</a:t>
            </a:r>
            <a:endParaRPr lang="en-US" altLang="zh-TW" dirty="0"/>
          </a:p>
          <a:p>
            <a:r>
              <a:rPr lang="zh-TW" altLang="en-US" dirty="0"/>
              <a:t>降低風格差異和維護成本 </a:t>
            </a:r>
            <a:endParaRPr lang="en-US" altLang="zh-TW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64" y="-21259"/>
            <a:ext cx="9147664" cy="428138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-108520" y="-158599"/>
            <a:ext cx="9649072" cy="5460698"/>
          </a:xfrm>
          <a:prstGeom prst="rect">
            <a:avLst/>
          </a:prstGeom>
          <a:solidFill>
            <a:schemeClr val="bg1">
              <a:lumMod val="50000"/>
              <a:alpha val="85000"/>
            </a:schemeClr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7924649A-8CD3-43B7-8E43-6831A0237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44" y="2474468"/>
            <a:ext cx="7272808" cy="851587"/>
          </a:xfrm>
          <a:prstGeom prst="rect">
            <a:avLst/>
          </a:prstGeom>
          <a:effectLst>
            <a:glow rad="330200">
              <a:schemeClr val="bg1">
                <a:alpha val="40000"/>
              </a:schemeClr>
            </a:glo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78" y="2472919"/>
            <a:ext cx="5623266" cy="434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877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75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93827E-7 L -0.08264 -0.45031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32" y="-225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CDB8A-5C36-4390-8E44-93B3C060174D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2" y="0"/>
            <a:ext cx="9036260" cy="189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橢圓 5"/>
          <p:cNvSpPr/>
          <p:nvPr/>
        </p:nvSpPr>
        <p:spPr>
          <a:xfrm>
            <a:off x="683568" y="267494"/>
            <a:ext cx="4392488" cy="6816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131590"/>
            <a:ext cx="6602413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820" y="3291830"/>
            <a:ext cx="7636638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線接點 7"/>
          <p:cNvCxnSpPr/>
          <p:nvPr/>
        </p:nvCxnSpPr>
        <p:spPr>
          <a:xfrm>
            <a:off x="3115075" y="3730706"/>
            <a:ext cx="246503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115075" y="4083918"/>
            <a:ext cx="347314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967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7A231CC-5C71-44F1-BADA-A4FAD9A23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針對高重覆性的頁面或程序處理 進行封裝</a:t>
            </a:r>
            <a:endParaRPr lang="en-US" altLang="zh-TW" dirty="0"/>
          </a:p>
          <a:p>
            <a:r>
              <a:rPr lang="zh-TW" altLang="en-US" dirty="0"/>
              <a:t>提供 </a:t>
            </a:r>
            <a:r>
              <a:rPr lang="en-US" altLang="zh-TW" dirty="0"/>
              <a:t>Example Code </a:t>
            </a:r>
            <a:r>
              <a:rPr lang="zh-TW" altLang="en-US" dirty="0"/>
              <a:t>降低學曲線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5797A4B-5F5D-4B2A-A073-3C7D41FB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CDB8A-5C36-4390-8E44-93B3C060174D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8F4D06C-F108-40B5-A96B-174E58BE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再封裝易</a:t>
            </a:r>
            <a:r>
              <a:rPr lang="en-US" altLang="zh-TW" dirty="0"/>
              <a:t>,</a:t>
            </a:r>
            <a:r>
              <a:rPr lang="zh-TW" altLang="zh-TW" dirty="0"/>
              <a:t>可移殖性高 </a:t>
            </a:r>
            <a:r>
              <a:rPr lang="en-US" altLang="zh-TW" dirty="0"/>
              <a:t>,</a:t>
            </a:r>
            <a:r>
              <a:rPr lang="zh-TW" altLang="zh-TW" dirty="0"/>
              <a:t> 大幅提升團隊開發效率</a:t>
            </a:r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6705C0C-C170-45D0-8054-7B132AEB25B3}"/>
              </a:ext>
            </a:extLst>
          </p:cNvPr>
          <p:cNvGrpSpPr/>
          <p:nvPr/>
        </p:nvGrpSpPr>
        <p:grpSpPr>
          <a:xfrm>
            <a:off x="241176" y="1419622"/>
            <a:ext cx="8688195" cy="2838747"/>
            <a:chOff x="179512" y="1227708"/>
            <a:chExt cx="8688195" cy="2838747"/>
          </a:xfrm>
        </p:grpSpPr>
        <p:pic>
          <p:nvPicPr>
            <p:cNvPr id="1026" name="Picture 2" descr="vue-selectize &#10;Stamping &#10;vue-selectize-dynquery &#10;Q [Stamping] —Stamping &#10;vue-selectize-ddlapi &#10;Q Stamping &#10;render_sty &#10;icon search : false &#10;render_sty &#10;Stamping &#10;• Stamping &#10;[Stamping]—Stamping ">
              <a:extLst>
                <a:ext uri="{FF2B5EF4-FFF2-40B4-BE49-F238E27FC236}">
                  <a16:creationId xmlns:a16="http://schemas.microsoft.com/office/drawing/2014/main" id="{BE46CA84-ECAD-4D0D-8D82-E0FCF969C0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227708"/>
              <a:ext cx="8688195" cy="2838747"/>
            </a:xfrm>
            <a:prstGeom prst="rect">
              <a:avLst/>
            </a:prstGeom>
            <a:noFill/>
            <a:effectLst>
              <a:glow rad="1905000">
                <a:schemeClr val="bg1">
                  <a:lumMod val="50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4F20DB75-B6F2-497C-A476-34E8476E26F5}"/>
                </a:ext>
              </a:extLst>
            </p:cNvPr>
            <p:cNvSpPr txBox="1"/>
            <p:nvPr/>
          </p:nvSpPr>
          <p:spPr>
            <a:xfrm>
              <a:off x="3635896" y="1859841"/>
              <a:ext cx="30963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>
                  <a:solidFill>
                    <a:srgbClr val="FF0000">
                      <a:alpha val="41000"/>
                    </a:srgb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編輯模式</a:t>
              </a: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86F8D0AF-913C-4038-8377-B9379C7DF23A}"/>
              </a:ext>
            </a:extLst>
          </p:cNvPr>
          <p:cNvGrpSpPr/>
          <p:nvPr/>
        </p:nvGrpSpPr>
        <p:grpSpPr>
          <a:xfrm>
            <a:off x="276060" y="1462113"/>
            <a:ext cx="8688195" cy="2768600"/>
            <a:chOff x="-900608" y="5596086"/>
            <a:chExt cx="8688195" cy="2768600"/>
          </a:xfrm>
        </p:grpSpPr>
        <p:pic>
          <p:nvPicPr>
            <p:cNvPr id="1028" name="Picture 4" descr="vue-selectize &#10;Stamping &#10;vue-selectize-dynquery &#10;[Stamping] —Stamping &#10;vue-selectize-ddlapi &#10;Stamping &#10;render_sty &#10;icon search : false &#10;render_sty &#10;Stamping &#10;Stamping &#10;[Stamping]—Stamping ">
              <a:extLst>
                <a:ext uri="{FF2B5EF4-FFF2-40B4-BE49-F238E27FC236}">
                  <a16:creationId xmlns:a16="http://schemas.microsoft.com/office/drawing/2014/main" id="{B2142448-9F38-47C5-9ACA-0045874667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00608" y="5596086"/>
              <a:ext cx="8688195" cy="2768600"/>
            </a:xfrm>
            <a:prstGeom prst="rect">
              <a:avLst/>
            </a:prstGeom>
            <a:noFill/>
            <a:effectLst>
              <a:glow rad="1905000">
                <a:schemeClr val="bg1">
                  <a:lumMod val="50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CCB2F71E-D3AB-4D5D-91C6-5F2D77015414}"/>
                </a:ext>
              </a:extLst>
            </p:cNvPr>
            <p:cNvSpPr txBox="1"/>
            <p:nvPr/>
          </p:nvSpPr>
          <p:spPr>
            <a:xfrm>
              <a:off x="2240124" y="6270718"/>
              <a:ext cx="30963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>
                  <a:solidFill>
                    <a:srgbClr val="FF0000">
                      <a:alpha val="41000"/>
                    </a:srgb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唯讀模式</a:t>
              </a:r>
            </a:p>
          </p:txBody>
        </p:sp>
      </p:grpSp>
      <p:pic>
        <p:nvPicPr>
          <p:cNvPr id="1032" name="Picture 8" descr="機器產生的替代文字:&#10;UI規範03&#10;參考丈吽&#10;Q查謣&#10;兩欄式佈局-by欄位&#10;lot-query&#10;搭配el-radio-group&#10;兩欄式佈局-by區域&#10;PleaseInpu&#10;4&#10;單欄式佈局&#10;儲存&#10;停用&#10;0除件&#10;所有狀態&#10;使用其他複合元件&#10;0&#10;PleaseInput&#10;二作蛅&#10;二作蛅&#10;入條碼使用鍵&#10;query&#10;原因代螞&#10;入碼或使用鍵宇">
            <a:extLst>
              <a:ext uri="{FF2B5EF4-FFF2-40B4-BE49-F238E27FC236}">
                <a16:creationId xmlns:a16="http://schemas.microsoft.com/office/drawing/2014/main" id="{97E7B53D-DEA1-4330-8A6F-20EFC89C0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44" y="792641"/>
            <a:ext cx="7318111" cy="4107544"/>
          </a:xfrm>
          <a:prstGeom prst="rect">
            <a:avLst/>
          </a:prstGeom>
          <a:noFill/>
          <a:effectLst>
            <a:glow rad="1905000">
              <a:schemeClr val="bg1">
                <a:lumMod val="5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-toolbar &#10;{ &quot;visable&quot;: true, '&quot;enable&quot;: true &#10;false &#10;1 &#10;2 &#10;3 &#10;Enable &#10;Save enable &#10;Save visable ">
            <a:extLst>
              <a:ext uri="{FF2B5EF4-FFF2-40B4-BE49-F238E27FC236}">
                <a16:creationId xmlns:a16="http://schemas.microsoft.com/office/drawing/2014/main" id="{C100A1AB-DCF1-4F27-AC65-3ED02F9EB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15566"/>
            <a:ext cx="7838219" cy="3871481"/>
          </a:xfrm>
          <a:prstGeom prst="rect">
            <a:avLst/>
          </a:prstGeom>
          <a:noFill/>
          <a:effectLst>
            <a:glow rad="1905000">
              <a:schemeClr val="bg1">
                <a:lumMod val="5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541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6" dur="7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/>
          <p:cNvGrpSpPr/>
          <p:nvPr/>
        </p:nvGrpSpPr>
        <p:grpSpPr>
          <a:xfrm>
            <a:off x="107504" y="1442259"/>
            <a:ext cx="3312368" cy="2569651"/>
            <a:chOff x="107504" y="1010211"/>
            <a:chExt cx="3312368" cy="2569651"/>
          </a:xfrm>
        </p:grpSpPr>
        <p:grpSp>
          <p:nvGrpSpPr>
            <p:cNvPr id="35" name="群組 34"/>
            <p:cNvGrpSpPr/>
            <p:nvPr/>
          </p:nvGrpSpPr>
          <p:grpSpPr>
            <a:xfrm>
              <a:off x="107504" y="1010211"/>
              <a:ext cx="3312368" cy="2569651"/>
              <a:chOff x="2382948" y="1798497"/>
              <a:chExt cx="3867150" cy="2981325"/>
            </a:xfrm>
          </p:grpSpPr>
          <p:pic>
            <p:nvPicPr>
              <p:cNvPr id="6154" name="Picture 10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2948" y="1798497"/>
                <a:ext cx="3867150" cy="2981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51" name="Picture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881" y="1914098"/>
                <a:ext cx="3568287" cy="20546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2" name="文字方塊 41"/>
            <p:cNvSpPr txBox="1"/>
            <p:nvPr/>
          </p:nvSpPr>
          <p:spPr>
            <a:xfrm>
              <a:off x="1088749" y="2018333"/>
              <a:ext cx="2188997" cy="76944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4400" b="1" dirty="0">
                  <a:solidFill>
                    <a:schemeClr val="tx2">
                      <a:lumMod val="75000"/>
                      <a:alpha val="34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1170px</a:t>
              </a:r>
              <a:endParaRPr lang="zh-TW" altLang="en-US" sz="4400" b="1" dirty="0">
                <a:solidFill>
                  <a:schemeClr val="tx2">
                    <a:lumMod val="75000"/>
                    <a:alpha val="34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3419872" y="1442259"/>
            <a:ext cx="3548003" cy="2209611"/>
            <a:chOff x="3419872" y="1442259"/>
            <a:chExt cx="3548003" cy="2209611"/>
          </a:xfrm>
        </p:grpSpPr>
        <p:grpSp>
          <p:nvGrpSpPr>
            <p:cNvPr id="36" name="群組 35"/>
            <p:cNvGrpSpPr/>
            <p:nvPr/>
          </p:nvGrpSpPr>
          <p:grpSpPr>
            <a:xfrm>
              <a:off x="3419872" y="1442259"/>
              <a:ext cx="3548003" cy="2209611"/>
              <a:chOff x="4095597" y="1157725"/>
              <a:chExt cx="5638800" cy="3800475"/>
            </a:xfrm>
          </p:grpSpPr>
          <p:pic>
            <p:nvPicPr>
              <p:cNvPr id="6155" name="Picture 1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5597" y="1157725"/>
                <a:ext cx="5638800" cy="380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52" name="Picture 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9990" y="1526396"/>
                <a:ext cx="4793356" cy="3072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3" name="文字方塊 42"/>
            <p:cNvSpPr txBox="1"/>
            <p:nvPr/>
          </p:nvSpPr>
          <p:spPr>
            <a:xfrm>
              <a:off x="4644008" y="2427734"/>
              <a:ext cx="1852367" cy="76944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4400" b="1" dirty="0">
                  <a:solidFill>
                    <a:schemeClr val="tx2">
                      <a:lumMod val="75000"/>
                      <a:alpha val="34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970px</a:t>
              </a:r>
              <a:endParaRPr lang="zh-TW" altLang="en-US" sz="4400" b="1" dirty="0">
                <a:solidFill>
                  <a:schemeClr val="tx2">
                    <a:lumMod val="75000"/>
                    <a:alpha val="34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CDB8A-5C36-4390-8E44-93B3C060174D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zh-TW" b="1" kern="1200" dirty="0">
                <a:ln w="9525"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降低風格差異和維護成本</a:t>
            </a:r>
            <a:endParaRPr lang="zh-TW" altLang="en-US" sz="3200" dirty="0"/>
          </a:p>
        </p:txBody>
      </p:sp>
      <p:grpSp>
        <p:nvGrpSpPr>
          <p:cNvPr id="45" name="群組 44"/>
          <p:cNvGrpSpPr/>
          <p:nvPr/>
        </p:nvGrpSpPr>
        <p:grpSpPr>
          <a:xfrm>
            <a:off x="6967875" y="905006"/>
            <a:ext cx="1852597" cy="3386647"/>
            <a:chOff x="6967875" y="905006"/>
            <a:chExt cx="1852597" cy="3386647"/>
          </a:xfrm>
        </p:grpSpPr>
        <p:grpSp>
          <p:nvGrpSpPr>
            <p:cNvPr id="37" name="群組 36"/>
            <p:cNvGrpSpPr/>
            <p:nvPr/>
          </p:nvGrpSpPr>
          <p:grpSpPr>
            <a:xfrm>
              <a:off x="6967875" y="905006"/>
              <a:ext cx="1852597" cy="3386647"/>
              <a:chOff x="6285309" y="370606"/>
              <a:chExt cx="2124075" cy="4352925"/>
            </a:xfrm>
          </p:grpSpPr>
          <p:pic>
            <p:nvPicPr>
              <p:cNvPr id="6157" name="Picture 1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5309" y="370606"/>
                <a:ext cx="2124075" cy="4352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58" name="Picture 14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04082" y="905007"/>
                <a:ext cx="1813334" cy="33248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4" name="文字方塊 43"/>
            <p:cNvSpPr txBox="1"/>
            <p:nvPr/>
          </p:nvSpPr>
          <p:spPr>
            <a:xfrm>
              <a:off x="7127314" y="2499742"/>
              <a:ext cx="1549142" cy="64633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3600" b="1" dirty="0">
                  <a:solidFill>
                    <a:schemeClr val="tx2">
                      <a:lumMod val="75000"/>
                      <a:alpha val="34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750px</a:t>
              </a:r>
              <a:endParaRPr lang="zh-TW" altLang="en-US" sz="3600" b="1" dirty="0">
                <a:solidFill>
                  <a:schemeClr val="tx2">
                    <a:lumMod val="75000"/>
                    <a:alpha val="34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142674" y="1159602"/>
            <a:ext cx="8892480" cy="2656834"/>
            <a:chOff x="-3873770" y="4699033"/>
            <a:chExt cx="8460432" cy="2393648"/>
          </a:xfrm>
          <a:effectLst>
            <a:glow rad="1905000">
              <a:schemeClr val="bg1">
                <a:lumMod val="75000"/>
                <a:alpha val="40000"/>
              </a:schemeClr>
            </a:glow>
          </a:effectLst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873770" y="4699033"/>
              <a:ext cx="8460432" cy="2393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文字方塊 6"/>
            <p:cNvSpPr txBox="1"/>
            <p:nvPr/>
          </p:nvSpPr>
          <p:spPr>
            <a:xfrm>
              <a:off x="823725" y="5812110"/>
              <a:ext cx="175756" cy="10814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none" rtlCol="0">
              <a:spAutoFit/>
            </a:bodyPr>
            <a:lstStyle/>
            <a:p>
              <a:endParaRPr lang="zh-TW" altLang="en-US" sz="7200" b="1" dirty="0">
                <a:solidFill>
                  <a:schemeClr val="tx2">
                    <a:lumMod val="75000"/>
                    <a:alpha val="34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251520" y="968834"/>
            <a:ext cx="8595794" cy="3259100"/>
            <a:chOff x="1524846" y="2859479"/>
            <a:chExt cx="9862486" cy="4088449"/>
          </a:xfrm>
          <a:effectLst>
            <a:glow rad="1905000">
              <a:schemeClr val="bg1">
                <a:lumMod val="75000"/>
                <a:alpha val="40000"/>
              </a:schemeClr>
            </a:glow>
          </a:effectLst>
        </p:grpSpPr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846" y="2859479"/>
              <a:ext cx="9862486" cy="408844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0" name="文字方塊 9"/>
            <p:cNvSpPr txBox="1"/>
            <p:nvPr/>
          </p:nvSpPr>
          <p:spPr>
            <a:xfrm>
              <a:off x="7808483" y="5259942"/>
              <a:ext cx="211953" cy="1505779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none" rtlCol="0">
              <a:spAutoFit/>
            </a:bodyPr>
            <a:lstStyle/>
            <a:p>
              <a:endParaRPr lang="zh-TW" altLang="en-US" sz="7200" b="1" dirty="0">
                <a:solidFill>
                  <a:schemeClr val="tx2">
                    <a:lumMod val="75000"/>
                    <a:alpha val="34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2411760" y="880467"/>
            <a:ext cx="4486275" cy="3419475"/>
            <a:chOff x="10764688" y="-92546"/>
            <a:chExt cx="4486275" cy="3419475"/>
          </a:xfrm>
          <a:effectLst>
            <a:glow rad="1905000">
              <a:schemeClr val="bg1">
                <a:lumMod val="75000"/>
                <a:alpha val="40000"/>
              </a:schemeClr>
            </a:glow>
          </a:effectLst>
        </p:grpSpPr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4688" y="-92546"/>
              <a:ext cx="4486275" cy="3419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文字方塊 12"/>
            <p:cNvSpPr txBox="1"/>
            <p:nvPr/>
          </p:nvSpPr>
          <p:spPr>
            <a:xfrm>
              <a:off x="12404174" y="1852086"/>
              <a:ext cx="184731" cy="1200329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none" rtlCol="0">
              <a:spAutoFit/>
            </a:bodyPr>
            <a:lstStyle/>
            <a:p>
              <a:endParaRPr lang="zh-TW" altLang="en-US" sz="7200" b="1" dirty="0">
                <a:solidFill>
                  <a:schemeClr val="tx2">
                    <a:lumMod val="75000"/>
                    <a:alpha val="34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8715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768 0.0583 L 3.88889E-6 -3.61505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75" y="-29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983 0.05213 L -1.11022E-16 0.01203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00" y="-2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5E0C376-7E67-43A9-B8B5-08C9A5AE6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控件、規範說明文件</a:t>
            </a:r>
            <a:endParaRPr lang="en-US" altLang="zh-TW" dirty="0"/>
          </a:p>
          <a:p>
            <a:r>
              <a:rPr lang="zh-TW" altLang="en-US" dirty="0"/>
              <a:t>開發事項備忘</a:t>
            </a:r>
            <a:endParaRPr lang="en-US" altLang="zh-TW" dirty="0"/>
          </a:p>
          <a:p>
            <a:r>
              <a:rPr lang="zh-TW" altLang="en-US" dirty="0"/>
              <a:t>問題處理記錄</a:t>
            </a:r>
            <a:endParaRPr lang="en-US" altLang="zh-TW" dirty="0"/>
          </a:p>
          <a:p>
            <a:r>
              <a:rPr lang="zh-TW" altLang="en-US" dirty="0"/>
              <a:t>方便搜尋和共同協作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DC95FDC-7F7E-4271-A9F4-F921F38F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CDB8A-5C36-4390-8E44-93B3C060174D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383693CC-9DB3-49F1-93ED-80216596B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推動使用 </a:t>
            </a:r>
            <a:r>
              <a:rPr lang="en-US" altLang="zh-TW" dirty="0"/>
              <a:t>Office OneNote </a:t>
            </a:r>
            <a:r>
              <a:rPr lang="zh-TW" altLang="en-US" dirty="0"/>
              <a:t>做為內部知識共享工具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20866E-1E5E-46B4-A7E6-5F91AA570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878"/>
            <a:ext cx="8677617" cy="4275534"/>
          </a:xfrm>
          <a:prstGeom prst="rect">
            <a:avLst/>
          </a:prstGeom>
          <a:noFill/>
          <a:effectLst>
            <a:glow rad="1905000">
              <a:schemeClr val="bg1">
                <a:lumMod val="5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堂 用 &#10;插 入 &#10;歅 三 &#10;歷 程 錄 &#10;、 - 20 &#10;校 &#10;檢 視 &#10;標 題 1 &#10;標 題 2 &#10;報 工 日 期 , 實 際 工 時 的 議 題 &#10;下 午 03 : 24 &#10;崸 trl + 1 〕 &#10;重 trl + 2 〕 &#10;尚 題 trl + 引 &#10;待 尋 拢 OutlookZfE &#10;過 電 子 &#10;件 庤 送 頁 面 &#10;電 子 件 &#10;筆 記 本 &#10;· 公 吂 &#10;· 碼 原 則 &#10;GTiMES 5 ℃ 肖 發 筀 記 &#10;backend &#10;Ⅵ 5U3 | Studio &#10;聚 關 P | an 筀 記 &#10;丨 Note &#10;- 表 列 印 &#10;- IPQC &#10;- SA W | P -009 分 蛅 &#10;· SA - W | P -002 工 鲟 緄 &#10;SA-ADM-006 二 鲟 &#10;尚 處 記 錄 &#10;D35 卜 &#10;Report?'ä &#10;••QA &#10;基 文 字 &#10;2020 年 12 月 4 日 &#10;跟 丨 ivy 討 論 , 新 議 定 的 處 理 規 則 &#10;- W 丨 P - 〔 2 工 &#10;SA-ADM-006 &#10;1. 只 針 對 工 時 類 別 項 目 做 定 控 制 , 但 就 不 再 處 理 報 工 日 期 的 卡 控 &#10;工 跱 類 別 &#10;ㄥ 鎖 定 的 邏 輯 為 &#10;賌 工 &#10;ActualWorkingHours &#10;A. 新 增 時 , 不 做 任 何 卡 控 , 都 可 以 選 &#10;編 輯 時 分 以 下 兩 種 情 況 &#10;Bl. 實 際 工 時 - 工 時 類 別 的 項 目 會 鎖 住 不 允 許 修 改 &#10;B2. 非 實 際 工 時 - 工 時 類 別 的 項 目 允 許 修 改 , 但 疋 只 有 &quot; 非 實 際 工 時 的 項 目 可 以 選 擇 &#10;工 類 別 &#10;外 二 &#10;ExceptWorkingHours &#10;蔶 任 單 位 &#10;除 外 二 &#10;產 出 旵 &#10;Abnormalworkingllours &#10;異 常 工 &#10;十 新 頁 &#10;U | 存 &#10;Table &#10;ZZ_STD CAPACITY 〔 工 蛅 產 &#10;ZZ OPE R WORKT SU M MARY &#10;正 -TX_DATE, REPORT &#10;2020 / 11 / 4 &#10;SQL &#10;報 工 狀 查 功 不 示 &#10;批 更 新 狀 &#10;追 查 尚 題 的 sq | 語 法 &#10;SQL &#10;二 日 期 , 耸 二 鲟 的 &#10;工 作 蛅 ä 動 帶 值 &#10;工 , 效 率 試 算 &#10;產 出 數 蛗 設 的 尚 題 &#10;報 工 日 期 和 工 計 匴 &#10;工 計 匴 &#10;總 工 &#10;工 類 別 &#10;總 產 出 尚 確 &#10;刑 除 功 &#10;Loglog=newLog(dbc); &#10;更 狀 為 待 上 ">
            <a:extLst>
              <a:ext uri="{FF2B5EF4-FFF2-40B4-BE49-F238E27FC236}">
                <a16:creationId xmlns:a16="http://schemas.microsoft.com/office/drawing/2014/main" id="{83CA6CB6-CF67-4F0D-B0CA-C0797E091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77" y="296397"/>
            <a:ext cx="7920271" cy="4681934"/>
          </a:xfrm>
          <a:prstGeom prst="rect">
            <a:avLst/>
          </a:prstGeom>
          <a:noFill/>
          <a:effectLst>
            <a:glow rad="1905000">
              <a:schemeClr val="bg1">
                <a:lumMod val="5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筆 記 本 &#10;列 印 &#10;IPQC 結 異 &#10;SA-WlP-OOg 分 出 蛅 &#10;SA - W 丨 P - 〔 ℃ 2 工 &#10;SA-ADM-006 出 工 &#10;題 處 , &#10;Dash80ard &#10;Repo€ä &#10;檢 作 業 發 生 儲 存 錯 誤 &#10;聚 關 P | an 筀 記 &#10;2020 年 10 月 24 日 下 午 09 : 20 &#10;— Note &#10;表 列 印 &#10;- IPQC &#10;· SA-WlP-OOg 分 &#10;- SA - W | P -002 二 鲟 &#10;艰 user 說 明 操 作 時 , 發 現 一 個 巡 檢 作 業 的 儲 存 錯 , 如 果 有 一 個 檢 驗 項 目 在 建 立 檢 驗 單 時 選 非 必 , 且 將 值 都 改 為 0 時 , &#10;SA-ADM-006 二 鲟 &#10;在 執 行 巡 檢 作 業 會 出 現 如 下 面 , 按 下 儲 存 時 會 失 敗 &#10;尚 處 記 錄 &#10;..• D35h803rd &#10;Report?'ä &#10;•¯ Fixed &#10;多 蓥 更 二 厏 &#10;蓥 更 二 厏 &#10;X &#10;並 未 将 件 考 設 定 為 件 的 執 行 &#10;StationCheckIn &#10;二 鲟 - SA - W | P - 2 &#10;0805Pn0T P1166 ~ O ) 尸 寸 &#10;多 蓥 更 &#10;0 &#10;0 &#10;千 分 虈 &#10;,. 二 下 &#10;- 工 厏 蛅 預 約 &#10;如 上 出 現 問 的 EDC 項 目 所 亍 &#10;造 成 問 的 原 因 就 是 因 為 &#10;驗 單 在 設 定 時 ,[ 數 量 〕 楏 位 設 為 0 所 造 的 錯 &#10;多 虈 更 程 &#10;工 程 名 &#10;LJSL &#10;UCL &#10;TL &#10;LCL &#10;LSL &#10;點 數 顯 示 名 稱 ( 用 逗 分 &#10;&quot;NSPC &#10;必 要 ">
            <a:extLst>
              <a:ext uri="{FF2B5EF4-FFF2-40B4-BE49-F238E27FC236}">
                <a16:creationId xmlns:a16="http://schemas.microsoft.com/office/drawing/2014/main" id="{0B848292-4C0A-4B66-8FCE-24D660DFB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67" y="343650"/>
            <a:ext cx="7578066" cy="4617817"/>
          </a:xfrm>
          <a:prstGeom prst="rect">
            <a:avLst/>
          </a:prstGeom>
          <a:noFill/>
          <a:effectLst>
            <a:glow rad="1905000">
              <a:schemeClr val="bg1">
                <a:lumMod val="5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電 子 件 &#10;- 些 存 崸 目 &#10;3m SPEC 03 &#10;亮 : 有 記 更 〕 &#10;在 題 丮 巡 ( 6 ) &#10;MESä 主 檢 。 r 檢 日 … &#10;厏 主 儲 存 &#10;MES ㄅ K ' “ ' “ &#10;- 二 厏 蛅 &#10;QC 〔 &#10;QC 〔 105E 〕 &#10;內 文 包 含 片 語 &quot; 巡 &quot; ( 15 ) &#10;名 頁 &#10;同 一 陋 inspect 行 … &#10;2020 &#10;驗 小 整 &#10;14 &#10;頁 上 尋 (Ctrl+FJ &#10;〔 科 毅 QA-User) &#10;暃 P n 記 •QA 〕 &#10;暃 P n 記 &#10;暃 P n 記 &#10;暃 P n 記 &#10;•tmp 〕 &#10;(Anthony Lin 訂 〔 G n … &#10;〔 科 毅 石 Note) &#10;(Anthony Lin 訂 〔 G n … ">
            <a:extLst>
              <a:ext uri="{FF2B5EF4-FFF2-40B4-BE49-F238E27FC236}">
                <a16:creationId xmlns:a16="http://schemas.microsoft.com/office/drawing/2014/main" id="{FC8A04B5-EF21-4A36-8917-D017EA820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777" y="710422"/>
            <a:ext cx="5819775" cy="4067175"/>
          </a:xfrm>
          <a:prstGeom prst="rect">
            <a:avLst/>
          </a:prstGeom>
          <a:noFill/>
          <a:effectLst>
            <a:glow rad="1905000">
              <a:schemeClr val="bg1">
                <a:lumMod val="5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003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6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6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6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0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355726"/>
            <a:ext cx="5516292" cy="2605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E1CF1B2-98C6-4919-A1B7-29AA406C4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71550"/>
            <a:ext cx="4114800" cy="3823072"/>
          </a:xfrm>
        </p:spPr>
        <p:txBody>
          <a:bodyPr/>
          <a:lstStyle/>
          <a:p>
            <a:r>
              <a:rPr lang="zh-TW" altLang="en-US" dirty="0"/>
              <a:t>專案</a:t>
            </a:r>
            <a:endParaRPr lang="en-US" altLang="zh-TW" dirty="0"/>
          </a:p>
          <a:p>
            <a:pPr lvl="1"/>
            <a:r>
              <a:rPr lang="en-US" altLang="zh-TW" dirty="0"/>
              <a:t>MES </a:t>
            </a:r>
            <a:r>
              <a:rPr lang="zh-TW" altLang="en-US" dirty="0"/>
              <a:t>智慧版 開發案</a:t>
            </a:r>
            <a:endParaRPr lang="en-US" altLang="zh-TW" dirty="0"/>
          </a:p>
          <a:p>
            <a:pPr lvl="1"/>
            <a:r>
              <a:rPr lang="zh-TW" altLang="en-US" dirty="0"/>
              <a:t>科毅集團維護案</a:t>
            </a:r>
            <a:endParaRPr lang="en-US" altLang="zh-TW" dirty="0"/>
          </a:p>
          <a:p>
            <a:pPr lvl="1"/>
            <a:r>
              <a:rPr lang="zh-TW" altLang="en-US" dirty="0"/>
              <a:t>新接入的 </a:t>
            </a:r>
            <a:r>
              <a:rPr lang="en-US" altLang="zh-TW" dirty="0"/>
              <a:t>MES </a:t>
            </a:r>
            <a:r>
              <a:rPr lang="zh-TW" altLang="en-US" dirty="0"/>
              <a:t>專案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C922667-9436-443A-9EF6-E5EDE0F2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CDB8A-5C36-4390-8E44-93B3C060174D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02A4535-1C22-4774-BC6A-63489487B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2021 </a:t>
            </a:r>
            <a:r>
              <a:rPr lang="zh-TW" altLang="en-US" dirty="0"/>
              <a:t>預計工作目標</a:t>
            </a:r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6E1CF1B2-98C6-4919-A1B7-29AA406C4045}"/>
              </a:ext>
            </a:extLst>
          </p:cNvPr>
          <p:cNvSpPr txBox="1">
            <a:spLocks/>
          </p:cNvSpPr>
          <p:nvPr/>
        </p:nvSpPr>
        <p:spPr>
          <a:xfrm>
            <a:off x="4705672" y="771550"/>
            <a:ext cx="4114800" cy="381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  <a:defRPr sz="2400" b="1" kern="1200">
                <a:solidFill>
                  <a:schemeClr val="accent1">
                    <a:lumMod val="50000"/>
                    <a:alpha val="72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Candara" panose="020E0502030303020204" pitchFamily="34" charset="0"/>
              <a:buChar char="‐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Candara" panose="020E0502030303020204" pitchFamily="34" charset="0"/>
              <a:buChar char="‐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Candara" panose="020E0502030303020204" pitchFamily="34" charset="0"/>
              <a:buChar char="‐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Candara" panose="020E0502030303020204" pitchFamily="34" charset="0"/>
              <a:buChar char="‐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TW" altLang="en-US" dirty="0"/>
              <a:t>個人成長</a:t>
            </a:r>
            <a:endParaRPr lang="en-US" altLang="zh-TW" dirty="0"/>
          </a:p>
          <a:p>
            <a:pPr lvl="1" fontAlgn="auto">
              <a:spcAft>
                <a:spcPts val="0"/>
              </a:spcAft>
            </a:pPr>
            <a:r>
              <a:rPr lang="zh-TW" altLang="en-US" dirty="0"/>
              <a:t>研究</a:t>
            </a:r>
            <a:r>
              <a:rPr lang="en-US" altLang="zh-TW" dirty="0"/>
              <a:t>UI </a:t>
            </a:r>
            <a:r>
              <a:rPr lang="zh-TW" altLang="en-US" dirty="0"/>
              <a:t>自動化測試 並導入</a:t>
            </a:r>
            <a:endParaRPr lang="en-US" altLang="zh-TW" dirty="0"/>
          </a:p>
          <a:p>
            <a:pPr lvl="1" fontAlgn="auto">
              <a:spcAft>
                <a:spcPts val="0"/>
              </a:spcAft>
            </a:pPr>
            <a:r>
              <a:rPr lang="zh-TW" altLang="en-US" dirty="0"/>
              <a:t>持續研習新的技術</a:t>
            </a:r>
            <a:endParaRPr lang="en-US" altLang="zh-TW" dirty="0"/>
          </a:p>
          <a:p>
            <a:pPr lvl="1" fontAlgn="auto">
              <a:spcAft>
                <a:spcPts val="0"/>
              </a:spcAft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2323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2C05BDAC93C0264F8D7883DAB0D8D624" ma:contentTypeVersion="7" ma:contentTypeDescription="建立新的文件。" ma:contentTypeScope="" ma:versionID="d1f07d7c46cdde712ac2acd5a3ae1f22">
  <xsd:schema xmlns:xsd="http://www.w3.org/2001/XMLSchema" xmlns:xs="http://www.w3.org/2001/XMLSchema" xmlns:p="http://schemas.microsoft.com/office/2006/metadata/properties" xmlns:ns2="a2073bfe-2e71-440a-b9b5-e26d78320546" targetNamespace="http://schemas.microsoft.com/office/2006/metadata/properties" ma:root="true" ma:fieldsID="769c54e595f34f9ee8d62d89363e28b6" ns2:_="">
    <xsd:import namespace="a2073bfe-2e71-440a-b9b5-e26d783205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073bfe-2e71-440a-b9b5-e26d783205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ECBFBF-3229-4DDF-9F93-D6B128EDF2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7063D3-2829-484E-B900-D23F896EBE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073bfe-2e71-440a-b9b5-e26d783205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125FF2-05FC-4F63-9B8E-977EBBE6E235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a2073bfe-2e71-440a-b9b5-e26d78320546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19418</TotalTime>
  <Pages>0</Pages>
  <Words>285</Words>
  <Characters>0</Characters>
  <Application>Microsoft Office PowerPoint</Application>
  <DocSecurity>0</DocSecurity>
  <PresentationFormat>如螢幕大小 (16:9)</PresentationFormat>
  <Lines>0</Lines>
  <Paragraphs>57</Paragraphs>
  <Slides>11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微軟正黑體</vt:lpstr>
      <vt:lpstr>標楷體</vt:lpstr>
      <vt:lpstr>Arial</vt:lpstr>
      <vt:lpstr>Brush Script MT</vt:lpstr>
      <vt:lpstr>Calibri</vt:lpstr>
      <vt:lpstr>Candara</vt:lpstr>
      <vt:lpstr>Kunstler Script</vt:lpstr>
      <vt:lpstr>Symbol</vt:lpstr>
      <vt:lpstr>Wingdings</vt:lpstr>
      <vt:lpstr>波形</vt:lpstr>
      <vt:lpstr>2021 數位轉型服務事業處  Kick Off</vt:lpstr>
      <vt:lpstr>PowerPoint 簡報</vt:lpstr>
      <vt:lpstr>2020 年主要完成工作項目</vt:lpstr>
      <vt:lpstr>推導 Vue 做為 MES 5.0  前端的開發框架</vt:lpstr>
      <vt:lpstr>PowerPoint 簡報</vt:lpstr>
      <vt:lpstr>再封裝易,可移殖性高 , 大幅提升團隊開發效率</vt:lpstr>
      <vt:lpstr>降低風格差異和維護成本</vt:lpstr>
      <vt:lpstr>推動使用 Office OneNote 做為內部知識共享工具</vt:lpstr>
      <vt:lpstr>2021 預計工作目標</vt:lpstr>
      <vt:lpstr>研究UI 自動化測試 並導入</vt:lpstr>
      <vt:lpstr>PowerPoint 簡報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435</dc:creator>
  <cp:lastModifiedBy>Anthony_Lin(林億財)</cp:lastModifiedBy>
  <cp:revision>1661</cp:revision>
  <dcterms:created xsi:type="dcterms:W3CDTF">2015-04-30T10:49:11Z</dcterms:created>
  <dcterms:modified xsi:type="dcterms:W3CDTF">2021-02-04T06:14:47Z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1033-9.1.0.4246</vt:lpwstr>
  </property>
  <property fmtid="{D5CDD505-2E9C-101B-9397-08002B2CF9AE}" pid="3" name="ContentTypeId">
    <vt:lpwstr>0x0101002C05BDAC93C0264F8D7883DAB0D8D624</vt:lpwstr>
  </property>
</Properties>
</file>