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7297" r:id="rId2"/>
    <p:sldMasterId id="2147483651" r:id="rId3"/>
    <p:sldMasterId id="2147483950" r:id="rId4"/>
  </p:sldMasterIdLst>
  <p:notesMasterIdLst>
    <p:notesMasterId r:id="rId13"/>
  </p:notesMasterIdLst>
  <p:sldIdLst>
    <p:sldId id="297" r:id="rId5"/>
    <p:sldId id="596" r:id="rId6"/>
    <p:sldId id="606" r:id="rId7"/>
    <p:sldId id="605" r:id="rId8"/>
    <p:sldId id="608" r:id="rId9"/>
    <p:sldId id="613" r:id="rId10"/>
    <p:sldId id="612" r:id="rId11"/>
    <p:sldId id="615" r:id="rId12"/>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66"/>
    <a:srgbClr val="CCECFF"/>
    <a:srgbClr val="FFFFCC"/>
    <a:srgbClr val="FF9900"/>
    <a:srgbClr val="FF6600"/>
    <a:srgbClr val="6699FF"/>
    <a:srgbClr val="4EBA0C"/>
    <a:srgbClr val="003366"/>
    <a:srgbClr val="075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9" autoAdjust="0"/>
  </p:normalViewPr>
  <p:slideViewPr>
    <p:cSldViewPr>
      <p:cViewPr varScale="1">
        <p:scale>
          <a:sx n="67" d="100"/>
          <a:sy n="67" d="100"/>
        </p:scale>
        <p:origin x="72" y="24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75" d="100"/>
        <a:sy n="75"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pitchFamily="34"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pitchFamily="34" charset="0"/>
                <a:ea typeface="新細明體" pitchFamily="18" charset="-120"/>
              </a:defRPr>
            </a:lvl1pPr>
          </a:lstStyle>
          <a:p>
            <a:pPr>
              <a:defRPr/>
            </a:pPr>
            <a:fld id="{36C0AED5-6EDC-4707-AA1B-FDDF5EE7AC16}" type="datetimeFigureOut">
              <a:rPr lang="zh-TW" altLang="en-US"/>
              <a:pPr>
                <a:defRPr/>
              </a:pPr>
              <a:t>2020/5/15</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pitchFamily="34"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Arial" pitchFamily="34" charset="0"/>
                <a:ea typeface="新細明體" pitchFamily="18" charset="-120"/>
              </a:defRPr>
            </a:lvl1pPr>
          </a:lstStyle>
          <a:p>
            <a:pPr>
              <a:defRPr/>
            </a:pPr>
            <a:fld id="{19E25F45-26B4-409B-ACC9-C553A2FF53D4}" type="slidenum">
              <a:rPr lang="zh-TW" altLang="en-US"/>
              <a:pPr>
                <a:defRPr/>
              </a:pPr>
              <a:t>‹#›</a:t>
            </a:fld>
            <a:endParaRPr lang="zh-TW" altLang="en-US"/>
          </a:p>
        </p:txBody>
      </p:sp>
    </p:spTree>
    <p:extLst>
      <p:ext uri="{BB962C8B-B14F-4D97-AF65-F5344CB8AC3E}">
        <p14:creationId xmlns:p14="http://schemas.microsoft.com/office/powerpoint/2010/main" val="202471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2</a:t>
            </a:fld>
            <a:endParaRPr lang="zh-TW" altLang="en-US"/>
          </a:p>
        </p:txBody>
      </p:sp>
    </p:spTree>
    <p:extLst>
      <p:ext uri="{BB962C8B-B14F-4D97-AF65-F5344CB8AC3E}">
        <p14:creationId xmlns:p14="http://schemas.microsoft.com/office/powerpoint/2010/main" val="374683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3</a:t>
            </a:fld>
            <a:endParaRPr lang="zh-TW" altLang="en-US"/>
          </a:p>
        </p:txBody>
      </p:sp>
    </p:spTree>
    <p:extLst>
      <p:ext uri="{BB962C8B-B14F-4D97-AF65-F5344CB8AC3E}">
        <p14:creationId xmlns:p14="http://schemas.microsoft.com/office/powerpoint/2010/main" val="18312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933450" y="742950"/>
            <a:ext cx="4935538" cy="3702050"/>
          </a:xfrm>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lIns="94798" tIns="47400" rIns="94798" bIns="47400" numCol="1" anchor="t" anchorCtr="0" compatLnSpc="1">
            <a:prstTxWarp prst="textNoShape">
              <a:avLst/>
            </a:prstTxWarp>
          </a:bodyPr>
          <a:lstStyle/>
          <a:p>
            <a:pPr eaLnBrk="1" hangingPunct="1">
              <a:spcBef>
                <a:spcPct val="0"/>
              </a:spcBef>
            </a:pPr>
            <a:endParaRPr lang="en-US" altLang="zh-TW"/>
          </a:p>
        </p:txBody>
      </p:sp>
      <p:sp>
        <p:nvSpPr>
          <p:cNvPr id="101380" name="Header Placeholder 3"/>
          <p:cNvSpPr txBox="1">
            <a:spLocks noGrp="1"/>
          </p:cNvSpPr>
          <p:nvPr/>
        </p:nvSpPr>
        <p:spPr bwMode="auto">
          <a:xfrm>
            <a:off x="0" y="0"/>
            <a:ext cx="2946400" cy="492125"/>
          </a:xfrm>
          <a:prstGeom prst="rect">
            <a:avLst/>
          </a:prstGeom>
          <a:noFill/>
          <a:ln w="9525">
            <a:noFill/>
            <a:miter lim="800000"/>
            <a:headEnd/>
            <a:tailEnd/>
          </a:ln>
        </p:spPr>
        <p:txBody>
          <a:bodyPr lIns="94798" tIns="47400" rIns="94798" bIns="47400"/>
          <a:lstStyle/>
          <a:p>
            <a:pPr defTabSz="942975"/>
            <a:endParaRPr kumimoji="0" lang="en-US" altLang="zh-TW">
              <a:solidFill>
                <a:srgbClr val="000000"/>
              </a:solidFill>
              <a:latin typeface="Calibri" pitchFamily="34" charset="0"/>
            </a:endParaRPr>
          </a:p>
        </p:txBody>
      </p:sp>
      <p:sp>
        <p:nvSpPr>
          <p:cNvPr id="101381" name="Date Placeholder 4"/>
          <p:cNvSpPr txBox="1">
            <a:spLocks noGrp="1"/>
          </p:cNvSpPr>
          <p:nvPr/>
        </p:nvSpPr>
        <p:spPr bwMode="auto">
          <a:xfrm>
            <a:off x="3849688" y="0"/>
            <a:ext cx="2946400" cy="492125"/>
          </a:xfrm>
          <a:prstGeom prst="rect">
            <a:avLst/>
          </a:prstGeom>
          <a:noFill/>
          <a:ln w="9525">
            <a:noFill/>
            <a:miter lim="800000"/>
            <a:headEnd/>
            <a:tailEnd/>
          </a:ln>
        </p:spPr>
        <p:txBody>
          <a:bodyPr lIns="94798" tIns="47400" rIns="94798" bIns="47400"/>
          <a:lstStyle/>
          <a:p>
            <a:pPr algn="r" defTabSz="942975"/>
            <a:fld id="{0D4A2623-AA11-4325-9743-619BE95AE4C4}" type="datetime8">
              <a:rPr kumimoji="0" lang="en-US" altLang="zh-TW">
                <a:solidFill>
                  <a:srgbClr val="000000"/>
                </a:solidFill>
                <a:latin typeface="Calibri" pitchFamily="34" charset="0"/>
              </a:rPr>
              <a:pPr algn="r" defTabSz="942975"/>
              <a:t>5/15/2020 3:58 PM</a:t>
            </a:fld>
            <a:endParaRPr kumimoji="0" lang="en-US" altLang="zh-TW">
              <a:solidFill>
                <a:srgbClr val="000000"/>
              </a:solidFill>
              <a:latin typeface="Calibri" pitchFamily="34" charset="0"/>
            </a:endParaRPr>
          </a:p>
        </p:txBody>
      </p:sp>
      <p:sp>
        <p:nvSpPr>
          <p:cNvPr id="101382" name="Slide Number Placeholder 6"/>
          <p:cNvSpPr txBox="1">
            <a:spLocks noGrp="1"/>
          </p:cNvSpPr>
          <p:nvPr/>
        </p:nvSpPr>
        <p:spPr bwMode="auto">
          <a:xfrm>
            <a:off x="3849688" y="9380538"/>
            <a:ext cx="2946400" cy="492125"/>
          </a:xfrm>
          <a:prstGeom prst="rect">
            <a:avLst/>
          </a:prstGeom>
          <a:noFill/>
          <a:ln w="9525">
            <a:noFill/>
            <a:miter lim="800000"/>
            <a:headEnd/>
            <a:tailEnd/>
          </a:ln>
        </p:spPr>
        <p:txBody>
          <a:bodyPr lIns="94798" tIns="47400" rIns="94798" bIns="47400" anchor="b"/>
          <a:lstStyle/>
          <a:p>
            <a:pPr algn="r" defTabSz="942975"/>
            <a:fld id="{4BB11616-3AE1-4364-BE98-0CCF8E501065}" type="slidenum">
              <a:rPr kumimoji="0" lang="en-US" altLang="zh-TW">
                <a:solidFill>
                  <a:srgbClr val="000000"/>
                </a:solidFill>
                <a:latin typeface="Calibri" pitchFamily="34" charset="0"/>
              </a:rPr>
              <a:pPr algn="r" defTabSz="942975"/>
              <a:t>4</a:t>
            </a:fld>
            <a:endParaRPr kumimoji="0" lang="en-US" altLang="zh-TW">
              <a:solidFill>
                <a:srgbClr val="000000"/>
              </a:solidFill>
              <a:latin typeface="Calibri" pitchFamily="34" charset="0"/>
            </a:endParaRPr>
          </a:p>
        </p:txBody>
      </p:sp>
      <p:sp>
        <p:nvSpPr>
          <p:cNvPr id="101383" name="Footer Placeholder 3"/>
          <p:cNvSpPr txBox="1">
            <a:spLocks noGrp="1"/>
          </p:cNvSpPr>
          <p:nvPr/>
        </p:nvSpPr>
        <p:spPr bwMode="auto">
          <a:xfrm>
            <a:off x="0" y="9380538"/>
            <a:ext cx="6192838" cy="492125"/>
          </a:xfrm>
          <a:prstGeom prst="rect">
            <a:avLst/>
          </a:prstGeom>
          <a:noFill/>
          <a:ln w="9525">
            <a:noFill/>
            <a:miter lim="800000"/>
            <a:headEnd/>
            <a:tailEnd/>
          </a:ln>
        </p:spPr>
        <p:txBody>
          <a:bodyPr lIns="94798" tIns="47400" rIns="94798" bIns="47400" anchor="b"/>
          <a:lstStyle/>
          <a:p>
            <a:pPr defTabSz="942975"/>
            <a:r>
              <a:rPr kumimoji="0" lang="en-US" altLang="zh-TW" sz="50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pPr defTabSz="942975"/>
            <a:r>
              <a:rPr kumimoji="0" lang="en-US" altLang="zh-TW" sz="50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altLang="zh-TW" sz="500">
                <a:solidFill>
                  <a:srgbClr val="000000"/>
                </a:solidFill>
                <a:latin typeface="Segoe" pitchFamily="34" charset="0"/>
              </a:rPr>
            </a:br>
            <a:r>
              <a:rPr kumimoji="0" lang="en-US" altLang="zh-TW" sz="50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24314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0" y="6453188"/>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40961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0" y="6453188"/>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77467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marL="342900" indent="-342900" algn="l" rtl="0" eaLnBrk="0" fontAlgn="base" hangingPunct="0">
              <a:spcBef>
                <a:spcPts val="1000"/>
              </a:spcBef>
              <a:spcAft>
                <a:spcPts val="600"/>
              </a:spcAft>
              <a:buClr>
                <a:srgbClr val="FF0000"/>
              </a:buClr>
              <a:buFont typeface="Wingdings" pitchFamily="2" charset="2"/>
              <a:buChar char="Ø"/>
              <a:defRPr kumimoji="1" lang="zh-TW" altLang="en-US" sz="2800" dirty="0">
                <a:solidFill>
                  <a:schemeClr val="tx1"/>
                </a:solidFill>
                <a:latin typeface="+mn-lt"/>
                <a:ea typeface="+mn-ea"/>
                <a:cs typeface="+mn-cs"/>
              </a:defRPr>
            </a:lvl1pPr>
            <a:lvl2pPr marL="717550" indent="-260350">
              <a:buFont typeface="Arial" panose="020B0604020202020204" pitchFamily="34" charset="0"/>
              <a:buChar char="•"/>
              <a:defRPr sz="2200"/>
            </a:lvl2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51071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149720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6923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82352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85707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OverTx" preserve="1">
  <p:cSld name="標題及物件在文字之上">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2339975" y="173038"/>
            <a:ext cx="6518275" cy="519112"/>
          </a:xfrm>
        </p:spPr>
        <p:txBody>
          <a:bodyPr/>
          <a:lstStyle/>
          <a:p>
            <a:r>
              <a:rPr lang="zh-TW" altLang="en-US"/>
              <a:t>按一下以編輯母片標題樣式</a:t>
            </a:r>
          </a:p>
        </p:txBody>
      </p:sp>
      <p:sp>
        <p:nvSpPr>
          <p:cNvPr id="3" name="內容版面配置區 2"/>
          <p:cNvSpPr>
            <a:spLocks noGrp="1"/>
          </p:cNvSpPr>
          <p:nvPr>
            <p:ph sz="half" idx="1"/>
          </p:nvPr>
        </p:nvSpPr>
        <p:spPr>
          <a:xfrm>
            <a:off x="457200" y="1268413"/>
            <a:ext cx="8229600" cy="2516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3937000"/>
            <a:ext cx="8229600" cy="25161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037492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dgm" preserve="1">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38820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12559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5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161452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119490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406840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51289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4"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85804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26432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0"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6081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075717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651701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415508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30072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94569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412682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4"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6"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809571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94842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84995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5871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8712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03008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dgm">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244294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852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4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2.png"/><Relationship Id="rId4" Type="http://schemas.openxmlformats.org/officeDocument/2006/relationships/slideLayout" Target="../slideLayouts/slideLayout23.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2.png"/><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78" r:id="rId1"/>
    <p:sldLayoutId id="2147487279" r:id="rId2"/>
    <p:sldLayoutId id="2147487266" r:id="rId3"/>
    <p:sldLayoutId id="2147487267" r:id="rId4"/>
    <p:sldLayoutId id="2147487268" r:id="rId5"/>
    <p:sldLayoutId id="2147487269" r:id="rId6"/>
    <p:sldLayoutId id="2147487281" r:id="rId7"/>
    <p:sldLayoutId id="2147487282" r:id="rId8"/>
    <p:sldLayoutId id="2147487270" r:id="rId9"/>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828121632"/>
      </p:ext>
    </p:extLst>
  </p:cSld>
  <p:clrMap bg1="lt1" tx1="dk1" bg2="lt2" tx2="dk2" accent1="accent1" accent2="accent2" accent3="accent3" accent4="accent4" accent5="accent5" accent6="accent6" hlink="hlink" folHlink="folHlink"/>
  <p:sldLayoutIdLst>
    <p:sldLayoutId id="2147487298" r:id="rId1"/>
    <p:sldLayoutId id="2147487299" r:id="rId2"/>
    <p:sldLayoutId id="2147487300" r:id="rId3"/>
    <p:sldLayoutId id="2147487301" r:id="rId4"/>
    <p:sldLayoutId id="2147487302" r:id="rId5"/>
    <p:sldLayoutId id="2147487303" r:id="rId6"/>
    <p:sldLayoutId id="2147487304" r:id="rId7"/>
    <p:sldLayoutId id="2147487305" r:id="rId8"/>
    <p:sldLayoutId id="2147487306" r:id="rId9"/>
    <p:sldLayoutId id="2147487307" r:id="rId10"/>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1"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5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2053" name="圖片 14"/>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5"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6"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7"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16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6167"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2060" name="圖片 17" descr="logo.pn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83" r:id="rId1"/>
    <p:sldLayoutId id="2147487284" r:id="rId2"/>
    <p:sldLayoutId id="2147487285" r:id="rId3"/>
    <p:sldLayoutId id="2147487286" r:id="rId4"/>
    <p:sldLayoutId id="2147487287" r:id="rId5"/>
    <p:sldLayoutId id="2147487288" r:id="rId6"/>
    <p:sldLayoutId id="2147487289"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3077" name="圖片 21"/>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8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7"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3082"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pic>
        <p:nvPicPr>
          <p:cNvPr id="3083" name="圖片 17" descr="logo.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90" r:id="rId1"/>
    <p:sldLayoutId id="2147487291" r:id="rId2"/>
    <p:sldLayoutId id="2147487292" r:id="rId3"/>
    <p:sldLayoutId id="2147487293" r:id="rId4"/>
    <p:sldLayoutId id="2147487294" r:id="rId5"/>
    <p:sldLayoutId id="2147487295" r:id="rId6"/>
    <p:sldLayoutId id="2147487296"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p:cNvSpPr>
          <p:nvPr>
            <p:ph type="ctrTitle"/>
          </p:nvPr>
        </p:nvSpPr>
        <p:spPr>
          <a:xfrm>
            <a:off x="323528" y="2821236"/>
            <a:ext cx="8424936" cy="1039812"/>
          </a:xfrm>
        </p:spPr>
        <p:txBody>
          <a:bodyPr anchor="b"/>
          <a:lstStyle/>
          <a:p>
            <a:pPr algn="ctr" eaLnBrk="1" hangingPunct="1">
              <a:lnSpc>
                <a:spcPct val="110000"/>
              </a:lnSpc>
              <a:defRPr/>
            </a:pPr>
            <a:r>
              <a:rPr lang="zh-TW" altLang="en-US" sz="5400" dirty="0">
                <a:solidFill>
                  <a:srgbClr val="075F01"/>
                </a:solidFill>
                <a:effectLst>
                  <a:outerShdw blurRad="38100" dist="38100" dir="2700000" algn="tl">
                    <a:srgbClr val="C0C0C0"/>
                  </a:outerShdw>
                </a:effectLst>
              </a:rPr>
              <a:t>工作進度匯報</a:t>
            </a:r>
            <a:r>
              <a:rPr lang="en-US" altLang="zh-TW" sz="3200" dirty="0">
                <a:solidFill>
                  <a:schemeClr val="accent5">
                    <a:lumMod val="50000"/>
                  </a:schemeClr>
                </a:solidFill>
              </a:rPr>
              <a:t>(5/11~5/15)</a:t>
            </a:r>
            <a:br>
              <a:rPr lang="en-US" altLang="zh-TW" sz="4400" dirty="0">
                <a:solidFill>
                  <a:srgbClr val="075F01"/>
                </a:solidFill>
                <a:effectLst>
                  <a:outerShdw blurRad="38100" dist="38100" dir="2700000" algn="tl">
                    <a:srgbClr val="C0C0C0"/>
                  </a:outerShdw>
                </a:effectLst>
              </a:rPr>
            </a:br>
            <a:endParaRPr lang="zh-TW" altLang="en-US" sz="3200" dirty="0">
              <a:solidFill>
                <a:srgbClr val="075F01"/>
              </a:solidFill>
              <a:effectLst>
                <a:outerShdw blurRad="38100" dist="38100" dir="2700000" algn="tl">
                  <a:srgbClr val="C0C0C0"/>
                </a:outerShdw>
              </a:effectLst>
            </a:endParaRPr>
          </a:p>
        </p:txBody>
      </p:sp>
      <p:sp>
        <p:nvSpPr>
          <p:cNvPr id="3077" name="Rectangle 5"/>
          <p:cNvSpPr>
            <a:spLocks noGrp="1"/>
          </p:cNvSpPr>
          <p:nvPr>
            <p:ph type="subTitle" idx="1"/>
          </p:nvPr>
        </p:nvSpPr>
        <p:spPr>
          <a:xfrm>
            <a:off x="3203848" y="3861048"/>
            <a:ext cx="5327650" cy="1935708"/>
          </a:xfrm>
        </p:spPr>
        <p:txBody>
          <a:bodyPr/>
          <a:lstStyle/>
          <a:p>
            <a:pPr eaLnBrk="1" hangingPunct="1">
              <a:lnSpc>
                <a:spcPct val="80000"/>
              </a:lnSpc>
              <a:buFont typeface="Wingdings" pitchFamily="2" charset="2"/>
              <a:buNone/>
              <a:defRPr/>
            </a:pPr>
            <a:r>
              <a:rPr lang="en-US" altLang="zh-TW" sz="1400" b="1" i="1" dirty="0">
                <a:solidFill>
                  <a:srgbClr val="A50021"/>
                </a:solidFill>
                <a:latin typeface="Georgia" pitchFamily="18" charset="0"/>
              </a:rPr>
              <a:t> </a:t>
            </a:r>
          </a:p>
          <a:p>
            <a:pPr eaLnBrk="1" hangingPunct="1">
              <a:lnSpc>
                <a:spcPct val="80000"/>
              </a:lnSpc>
              <a:buFont typeface="Wingdings" pitchFamily="2" charset="2"/>
              <a:buNone/>
              <a:defRPr/>
            </a:pPr>
            <a:endParaRPr kumimoji="0" lang="en-US" altLang="zh-TW" sz="1400" b="1" i="1" dirty="0">
              <a:solidFill>
                <a:srgbClr val="7F7F7F"/>
              </a:solidFill>
              <a:latin typeface="Verdana" pitchFamily="34" charset="0"/>
            </a:endParaRPr>
          </a:p>
          <a:p>
            <a:pPr eaLnBrk="1" hangingPunct="1">
              <a:lnSpc>
                <a:spcPct val="80000"/>
              </a:lnSpc>
              <a:buFont typeface="Wingdings" pitchFamily="2" charset="2"/>
              <a:buNone/>
              <a:defRPr/>
            </a:pPr>
            <a:endParaRPr kumimoji="0" lang="zh-TW" altLang="en-US" sz="1400" b="1" i="1" dirty="0">
              <a:solidFill>
                <a:srgbClr val="DDDDDD"/>
              </a:solidFill>
              <a:latin typeface="Verdana" pitchFamily="34" charset="0"/>
            </a:endParaRPr>
          </a:p>
          <a:p>
            <a:pPr eaLnBrk="1" hangingPunct="1">
              <a:lnSpc>
                <a:spcPct val="80000"/>
              </a:lnSpc>
              <a:buFont typeface="Wingdings" pitchFamily="2" charset="2"/>
              <a:buNone/>
              <a:defRPr/>
            </a:pPr>
            <a:r>
              <a:rPr lang="en-US" altLang="zh-TW" sz="1800" b="1" i="1" dirty="0">
                <a:solidFill>
                  <a:srgbClr val="333333"/>
                </a:solidFill>
                <a:latin typeface="Verdana" pitchFamily="34" charset="0"/>
              </a:rPr>
              <a:t> </a:t>
            </a:r>
            <a:r>
              <a:rPr lang="en-US" altLang="zh-TW" sz="1600" b="1" i="1" dirty="0">
                <a:solidFill>
                  <a:srgbClr val="333333"/>
                </a:solidFill>
                <a:latin typeface="Verdana" pitchFamily="34" charset="0"/>
              </a:rPr>
              <a:t>           </a:t>
            </a: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zh-TW" altLang="en-US" sz="1600" b="1" i="1" dirty="0">
              <a:solidFill>
                <a:srgbClr val="333333"/>
              </a:solidFill>
              <a:latin typeface="Verdana" pitchFamily="34" charset="0"/>
            </a:endParaRPr>
          </a:p>
          <a:p>
            <a:pPr eaLnBrk="1" hangingPunct="1">
              <a:lnSpc>
                <a:spcPct val="80000"/>
              </a:lnSpc>
              <a:defRPr/>
            </a:pPr>
            <a:r>
              <a:rPr lang="zh-TW" altLang="en-US" sz="1800" b="1" dirty="0">
                <a:solidFill>
                  <a:srgbClr val="333333"/>
                </a:solidFill>
                <a:latin typeface="Verdana" pitchFamily="34" charset="0"/>
              </a:rPr>
              <a:t>數位轉型服務事業群</a:t>
            </a:r>
          </a:p>
          <a:p>
            <a:pPr eaLnBrk="1" hangingPunct="1">
              <a:lnSpc>
                <a:spcPct val="80000"/>
              </a:lnSpc>
              <a:buFont typeface="Wingdings" pitchFamily="2" charset="2"/>
              <a:buNone/>
              <a:defRPr/>
            </a:pPr>
            <a:r>
              <a:rPr lang="zh-TW" altLang="en-US" sz="2400" b="1" dirty="0">
                <a:solidFill>
                  <a:srgbClr val="333333"/>
                </a:solidFill>
                <a:effectLst>
                  <a:outerShdw blurRad="38100" dist="38100" dir="2700000" algn="tl">
                    <a:srgbClr val="C0C0C0"/>
                  </a:outerShdw>
                </a:effectLst>
                <a:latin typeface="Verdana" pitchFamily="34" charset="0"/>
              </a:rPr>
              <a:t>晉泰科技股份有限公司</a:t>
            </a:r>
            <a:endParaRPr lang="zh-TW" altLang="en-US" sz="2400" dirty="0">
              <a:solidFill>
                <a:srgbClr val="333333"/>
              </a:solidFill>
              <a:effectLst>
                <a:outerShdw blurRad="38100" dist="38100" dir="2700000" algn="tl">
                  <a:srgbClr val="C0C0C0"/>
                </a:outerShdw>
              </a:effectLst>
              <a:latin typeface="Georgia" pitchFamily="18" charset="0"/>
              <a:ea typeface="新細明體" pitchFamily="18" charset="-120"/>
            </a:endParaRPr>
          </a:p>
        </p:txBody>
      </p:sp>
      <p:sp>
        <p:nvSpPr>
          <p:cNvPr id="40964" name="AutoShape 10" descr="2Q=="/>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Font typeface="Wingdings" pitchFamily="2" charset="2"/>
              <a:buChar char="Ø"/>
              <a:defRPr kumimoji="1" sz="2000">
                <a:solidFill>
                  <a:schemeClr val="tx1"/>
                </a:solidFill>
                <a:latin typeface="Arial" pitchFamily="34" charset="0"/>
                <a:ea typeface="微軟正黑體" pitchFamily="34" charset="-120"/>
              </a:defRPr>
            </a:lvl1pPr>
            <a:lvl2pPr marL="742950" indent="-285750" eaLnBrk="0" hangingPunct="0">
              <a:spcBef>
                <a:spcPct val="20000"/>
              </a:spcBef>
              <a:buClr>
                <a:schemeClr val="accent2"/>
              </a:buClr>
              <a:buChar char="•"/>
              <a:defRPr kumimoji="1">
                <a:solidFill>
                  <a:schemeClr val="tx1"/>
                </a:solidFill>
                <a:latin typeface="Arial" pitchFamily="34" charset="0"/>
                <a:ea typeface="微軟正黑體" pitchFamily="34" charset="-120"/>
              </a:defRPr>
            </a:lvl2pPr>
            <a:lvl3pPr marL="1143000" indent="-228600" eaLnBrk="0" hangingPunct="0">
              <a:spcBef>
                <a:spcPct val="20000"/>
              </a:spcBef>
              <a:buClr>
                <a:srgbClr val="00B050"/>
              </a:buClr>
              <a:buChar char="•"/>
              <a:defRPr kumimoji="1" sz="1600">
                <a:solidFill>
                  <a:schemeClr val="tx1"/>
                </a:solidFill>
                <a:latin typeface="Arial" pitchFamily="34" charset="0"/>
                <a:ea typeface="微軟正黑體" pitchFamily="34" charset="-120"/>
              </a:defRPr>
            </a:lvl3pPr>
            <a:lvl4pPr marL="1600200" indent="-228600" eaLnBrk="0" hangingPunct="0">
              <a:spcBef>
                <a:spcPct val="20000"/>
              </a:spcBef>
              <a:buClr>
                <a:srgbClr val="FFC000"/>
              </a:buClr>
              <a:buChar char="•"/>
              <a:defRPr kumimoji="1" sz="1600">
                <a:solidFill>
                  <a:schemeClr val="tx1"/>
                </a:solidFill>
                <a:latin typeface="Arial" pitchFamily="34" charset="0"/>
                <a:ea typeface="微軟正黑體" pitchFamily="34" charset="-120"/>
              </a:defRPr>
            </a:lvl4pPr>
            <a:lvl5pPr marL="2057400" indent="-228600" eaLnBrk="0" hangingPunct="0">
              <a:spcBef>
                <a:spcPct val="20000"/>
              </a:spcBef>
              <a:buClr>
                <a:schemeClr val="tx1"/>
              </a:buClr>
              <a:buChar char="•"/>
              <a:defRPr kumimoji="1" sz="1600">
                <a:solidFill>
                  <a:schemeClr val="tx1"/>
                </a:solidFill>
                <a:latin typeface="Arial" pitchFamily="34" charset="0"/>
                <a:ea typeface="微軟正黑體" pitchFamily="34" charset="-120"/>
              </a:defRPr>
            </a:lvl5pPr>
            <a:lvl6pPr marL="25146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6pPr>
            <a:lvl7pPr marL="29718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7pPr>
            <a:lvl8pPr marL="34290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8pPr>
            <a:lvl9pPr marL="38862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9pPr>
          </a:lstStyle>
          <a:p>
            <a:pPr eaLnBrk="1" hangingPunct="1">
              <a:spcBef>
                <a:spcPct val="0"/>
              </a:spcBef>
              <a:buClrTx/>
              <a:buFontTx/>
              <a:buNone/>
            </a:pPr>
            <a:endParaRPr lang="zh-TW" altLang="en-US" sz="1800">
              <a:ea typeface="新細明體" pitchFamily="18" charset="-120"/>
            </a:endParaRPr>
          </a:p>
        </p:txBody>
      </p:sp>
      <p:sp>
        <p:nvSpPr>
          <p:cNvPr id="2" name="文字方塊 1">
            <a:extLst>
              <a:ext uri="{FF2B5EF4-FFF2-40B4-BE49-F238E27FC236}">
                <a16:creationId xmlns:a16="http://schemas.microsoft.com/office/drawing/2014/main" id="{B82433D0-6303-4AB4-A475-6D322AFA7E2E}"/>
              </a:ext>
            </a:extLst>
          </p:cNvPr>
          <p:cNvSpPr txBox="1"/>
          <p:nvPr/>
        </p:nvSpPr>
        <p:spPr>
          <a:xfrm>
            <a:off x="4932040" y="3450921"/>
            <a:ext cx="2339102" cy="954107"/>
          </a:xfrm>
          <a:prstGeom prst="rect">
            <a:avLst/>
          </a:prstGeom>
          <a:noFill/>
        </p:spPr>
        <p:txBody>
          <a:bodyPr wrap="none" rtlCol="0">
            <a:spAutoFit/>
          </a:bodyPr>
          <a:lstStyle/>
          <a:p>
            <a:pPr algn="r"/>
            <a:r>
              <a:rPr lang="zh-TW" altLang="en-US"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解決方案二部</a:t>
            </a:r>
            <a:endParaRPr lang="en-US" altLang="zh-TW"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r"/>
            <a:r>
              <a:rPr lang="en-US" altLang="zh-TW"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Anthony</a:t>
            </a:r>
            <a:endParaRPr lang="zh-TW" altLang="en-US"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500"/>
              </a:spcBef>
            </a:pPr>
            <a:r>
              <a:rPr lang="en-US" altLang="zh-TW" dirty="0"/>
              <a:t>MES 2019 </a:t>
            </a:r>
            <a:r>
              <a:rPr lang="zh-TW" altLang="en-US" dirty="0"/>
              <a:t>開發</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1126852"/>
            <a:ext cx="8375650" cy="5542508"/>
          </a:xfrm>
        </p:spPr>
        <p:txBody>
          <a:bodyPr/>
          <a:lstStyle/>
          <a:p>
            <a:pPr lvl="1"/>
            <a:r>
              <a:rPr lang="zh-TW" altLang="en-US" dirty="0">
                <a:hlinkClick r:id="rId3" action="ppaction://hlinksldjump"/>
              </a:rPr>
              <a:t>實作 </a:t>
            </a:r>
            <a:r>
              <a:rPr lang="en-US" altLang="zh-TW" dirty="0">
                <a:hlinkClick r:id="rId3" action="ppaction://hlinksldjump"/>
              </a:rPr>
              <a:t>Dashboard stage I</a:t>
            </a:r>
            <a:r>
              <a:rPr lang="en-US" altLang="zh-TW" dirty="0"/>
              <a:t> 100%(30</a:t>
            </a:r>
          </a:p>
          <a:p>
            <a:pPr lvl="1"/>
            <a:r>
              <a:rPr lang="zh-TW" altLang="en-US" dirty="0"/>
              <a:t>工單作業 全線測試 </a:t>
            </a:r>
            <a:r>
              <a:rPr lang="en-US" altLang="zh-TW" dirty="0"/>
              <a:t>10%(2.5</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21468354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zh-TW" altLang="zh-TW" dirty="0"/>
              <a:t>其他</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1126852"/>
            <a:ext cx="8375650" cy="5542508"/>
          </a:xfrm>
        </p:spPr>
        <p:txBody>
          <a:bodyPr/>
          <a:lstStyle/>
          <a:p>
            <a:r>
              <a:rPr lang="zh-TW" altLang="en-US" dirty="0"/>
              <a:t>會議和行政工作</a:t>
            </a:r>
            <a:endParaRPr lang="zh-TW" altLang="zh-TW" dirty="0"/>
          </a:p>
          <a:p>
            <a:pPr lvl="1"/>
            <a:r>
              <a:rPr lang="zh-TW" altLang="en-US" dirty="0"/>
              <a:t>週會 </a:t>
            </a:r>
            <a:r>
              <a:rPr lang="en-US" altLang="zh-TW" dirty="0"/>
              <a:t>(1</a:t>
            </a:r>
          </a:p>
          <a:p>
            <a:pPr lvl="1"/>
            <a:r>
              <a:rPr lang="zh-TW" altLang="en-US" dirty="0"/>
              <a:t>處理  </a:t>
            </a:r>
            <a:r>
              <a:rPr lang="en-US" altLang="zh-TW" dirty="0"/>
              <a:t>Product Review  PPT(1</a:t>
            </a:r>
          </a:p>
          <a:p>
            <a:pPr lvl="1"/>
            <a:r>
              <a:rPr lang="zh-TW" altLang="en-US" dirty="0"/>
              <a:t>工作討論</a:t>
            </a:r>
            <a:r>
              <a:rPr lang="en-US" altLang="zh-TW" dirty="0"/>
              <a:t>(2.5</a:t>
            </a:r>
          </a:p>
          <a:p>
            <a:pPr lvl="1"/>
            <a:r>
              <a:rPr lang="zh-TW" altLang="en-US" dirty="0"/>
              <a:t>匯整週報</a:t>
            </a:r>
            <a:r>
              <a:rPr lang="en-US" altLang="zh-TW" dirty="0"/>
              <a:t>(1</a:t>
            </a:r>
          </a:p>
          <a:p>
            <a:pPr lvl="1"/>
            <a:r>
              <a:rPr lang="zh-TW" altLang="en-US" dirty="0"/>
              <a:t>研讀 </a:t>
            </a:r>
            <a:r>
              <a:rPr lang="en-US" altLang="zh-TW" dirty="0"/>
              <a:t>IPQC </a:t>
            </a:r>
            <a:r>
              <a:rPr lang="zh-TW" altLang="en-US" dirty="0"/>
              <a:t>規格書</a:t>
            </a:r>
            <a:r>
              <a:rPr lang="en-US" altLang="zh-TW" dirty="0"/>
              <a:t>(2</a:t>
            </a:r>
          </a:p>
          <a:p>
            <a:pPr lvl="1"/>
            <a:endParaRPr lang="en-US" altLang="zh-TW" dirty="0"/>
          </a:p>
        </p:txBody>
      </p:sp>
    </p:spTree>
    <p:extLst>
      <p:ext uri="{BB962C8B-B14F-4D97-AF65-F5344CB8AC3E}">
        <p14:creationId xmlns:p14="http://schemas.microsoft.com/office/powerpoint/2010/main" val="41942248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5"/>
          <p:cNvSpPr>
            <a:spLocks noChangeArrowheads="1"/>
          </p:cNvSpPr>
          <p:nvPr/>
        </p:nvSpPr>
        <p:spPr bwMode="auto">
          <a:xfrm>
            <a:off x="0" y="4221163"/>
            <a:ext cx="9144000" cy="223202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endParaRPr lang="zh-TW" altLang="en-US" sz="1800"/>
          </a:p>
        </p:txBody>
      </p:sp>
      <p:sp>
        <p:nvSpPr>
          <p:cNvPr id="31749" name="Rectangle 13"/>
          <p:cNvSpPr>
            <a:spLocks noGrp="1" noChangeArrowheads="1"/>
          </p:cNvSpPr>
          <p:nvPr>
            <p:ph type="title"/>
          </p:nvPr>
        </p:nvSpPr>
        <p:spPr>
          <a:xfrm>
            <a:off x="971550" y="2205038"/>
            <a:ext cx="6840538" cy="1006475"/>
          </a:xfrm>
        </p:spPr>
        <p:txBody>
          <a:bodyPr anchor="b"/>
          <a:lstStyle/>
          <a:p>
            <a:pPr algn="ctr" eaLnBrk="1" hangingPunct="1">
              <a:defRPr/>
            </a:pP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Thank You</a:t>
            </a:r>
            <a:r>
              <a:rPr lang="zh-TW" altLang="en-US" sz="6000" dirty="0">
                <a:solidFill>
                  <a:srgbClr val="4EBA0C"/>
                </a:solidFill>
                <a:effectLst>
                  <a:outerShdw blurRad="38100" dist="38100" dir="2700000" algn="tl">
                    <a:srgbClr val="C0C0C0"/>
                  </a:outerShdw>
                </a:effectLst>
              </a:rPr>
              <a:t> </a:t>
            </a:r>
            <a:endParaRPr lang="en-US" altLang="zh-TW" sz="6000" dirty="0">
              <a:solidFill>
                <a:srgbClr val="4EBA0C"/>
              </a:solidFill>
              <a:effectLst>
                <a:outerShdw blurRad="38100" dist="38100" dir="2700000" algn="tl">
                  <a:srgbClr val="C0C0C0"/>
                </a:outerShdw>
              </a:effectLst>
            </a:endParaRPr>
          </a:p>
        </p:txBody>
      </p:sp>
      <p:pic>
        <p:nvPicPr>
          <p:cNvPr id="97284" name="圖片 12" descr="logo.png"/>
          <p:cNvPicPr>
            <a:picLocks noChangeAspect="1"/>
          </p:cNvPicPr>
          <p:nvPr/>
        </p:nvPicPr>
        <p:blipFill>
          <a:blip r:embed="rId3" cstate="print"/>
          <a:srcRect/>
          <a:stretch>
            <a:fillRect/>
          </a:stretch>
        </p:blipFill>
        <p:spPr bwMode="auto">
          <a:xfrm>
            <a:off x="100013" y="4795838"/>
            <a:ext cx="2232025" cy="960437"/>
          </a:xfrm>
          <a:prstGeom prst="rect">
            <a:avLst/>
          </a:prstGeom>
          <a:noFill/>
          <a:ln w="9525">
            <a:noFill/>
            <a:miter lim="800000"/>
            <a:headEnd/>
            <a:tailEnd/>
          </a:ln>
        </p:spPr>
      </p:pic>
      <p:sp>
        <p:nvSpPr>
          <p:cNvPr id="97285" name="Line 10"/>
          <p:cNvSpPr>
            <a:spLocks noChangeShapeType="1"/>
          </p:cNvSpPr>
          <p:nvPr/>
        </p:nvSpPr>
        <p:spPr bwMode="auto">
          <a:xfrm>
            <a:off x="2405063"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6" name="Line 11"/>
          <p:cNvSpPr>
            <a:spLocks noChangeShapeType="1"/>
          </p:cNvSpPr>
          <p:nvPr/>
        </p:nvSpPr>
        <p:spPr bwMode="auto">
          <a:xfrm>
            <a:off x="6292850"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7" name="Text Box 12"/>
          <p:cNvSpPr txBox="1">
            <a:spLocks noChangeArrowheads="1"/>
          </p:cNvSpPr>
          <p:nvPr/>
        </p:nvSpPr>
        <p:spPr bwMode="auto">
          <a:xfrm>
            <a:off x="2047764" y="4547795"/>
            <a:ext cx="4688110" cy="677108"/>
          </a:xfrm>
          <a:prstGeom prst="rect">
            <a:avLst/>
          </a:prstGeom>
          <a:noFill/>
          <a:ln w="9525">
            <a:noFill/>
            <a:miter lim="800000"/>
            <a:headEnd/>
            <a:tailEnd/>
          </a:ln>
          <a:effectLst/>
        </p:spPr>
        <p:txBody>
          <a:bodyPr wrap="square">
            <a:spAutoFit/>
          </a:bodyPr>
          <a:lstStyle/>
          <a:p>
            <a:pPr algn="ctr"/>
            <a:r>
              <a:rPr lang="zh-TW" altLang="en-US" sz="2000" b="1" dirty="0">
                <a:solidFill>
                  <a:srgbClr val="002060"/>
                </a:solidFill>
                <a:latin typeface="微軟正黑體" pitchFamily="34" charset="-120"/>
                <a:ea typeface="微軟正黑體" pitchFamily="34" charset="-120"/>
              </a:rPr>
              <a:t>晉泰科技股份有限公司</a:t>
            </a:r>
          </a:p>
          <a:p>
            <a:pPr algn="ctr"/>
            <a:r>
              <a:rPr lang="zh-TW" altLang="en-US" b="1" dirty="0">
                <a:solidFill>
                  <a:srgbClr val="ACD723"/>
                </a:solidFill>
                <a:latin typeface="微軟正黑體" pitchFamily="34" charset="-120"/>
                <a:ea typeface="微軟正黑體" pitchFamily="34" charset="-120"/>
              </a:rPr>
              <a:t>台北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桃園</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新竹</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台中</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高雄</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上海</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廣州</a:t>
            </a:r>
          </a:p>
        </p:txBody>
      </p:sp>
      <p:sp>
        <p:nvSpPr>
          <p:cNvPr id="97288" name="Text Box 13"/>
          <p:cNvSpPr txBox="1">
            <a:spLocks noChangeArrowheads="1"/>
          </p:cNvSpPr>
          <p:nvPr/>
        </p:nvSpPr>
        <p:spPr bwMode="auto">
          <a:xfrm>
            <a:off x="2268538" y="5373688"/>
            <a:ext cx="4176712" cy="958850"/>
          </a:xfrm>
          <a:prstGeom prst="rect">
            <a:avLst/>
          </a:prstGeom>
          <a:noFill/>
          <a:ln w="9525">
            <a:noFill/>
            <a:miter lim="800000"/>
            <a:headEnd/>
            <a:tailEnd/>
          </a:ln>
          <a:effectLst/>
        </p:spPr>
        <p:txBody>
          <a:bodyPr>
            <a:spAutoFit/>
          </a:bodyPr>
          <a:lstStyle/>
          <a:p>
            <a:pPr algn="ctr"/>
            <a:r>
              <a:rPr lang="zh-TW" altLang="en-US" sz="1200" b="1" dirty="0">
                <a:solidFill>
                  <a:srgbClr val="002060"/>
                </a:solidFill>
                <a:latin typeface="微軟正黑體" pitchFamily="34" charset="-120"/>
                <a:ea typeface="微軟正黑體" pitchFamily="34" charset="-120"/>
              </a:rPr>
              <a:t>總公司 </a:t>
            </a:r>
            <a:r>
              <a:rPr lang="en-US" altLang="zh-TW" sz="1200" b="1" dirty="0">
                <a:solidFill>
                  <a:srgbClr val="002060"/>
                </a:solidFill>
                <a:latin typeface="微軟正黑體" pitchFamily="34" charset="-120"/>
                <a:ea typeface="微軟正黑體" pitchFamily="34" charset="-120"/>
              </a:rPr>
              <a:t>:</a:t>
            </a:r>
            <a:r>
              <a:rPr lang="en-US" altLang="zh-TW" sz="1200" dirty="0">
                <a:solidFill>
                  <a:srgbClr val="002060"/>
                </a:solidFill>
                <a:latin typeface="微軟正黑體" pitchFamily="34" charset="-120"/>
                <a:ea typeface="微軟正黑體" pitchFamily="34" charset="-120"/>
              </a:rPr>
              <a:t>  </a:t>
            </a:r>
            <a:r>
              <a:rPr lang="zh-TW" altLang="en-US" sz="1200" dirty="0">
                <a:solidFill>
                  <a:srgbClr val="002060"/>
                </a:solidFill>
                <a:latin typeface="微軟正黑體" pitchFamily="34" charset="-120"/>
                <a:ea typeface="微軟正黑體" pitchFamily="34" charset="-120"/>
              </a:rPr>
              <a:t>新竹市光復路 二段  </a:t>
            </a:r>
            <a:r>
              <a:rPr lang="en-US" altLang="zh-TW" sz="1200" dirty="0">
                <a:solidFill>
                  <a:srgbClr val="002060"/>
                </a:solidFill>
                <a:latin typeface="微軟正黑體" pitchFamily="34" charset="-120"/>
                <a:ea typeface="微軟正黑體" pitchFamily="34" charset="-120"/>
              </a:rPr>
              <a:t>289  </a:t>
            </a:r>
            <a:r>
              <a:rPr lang="zh-TW" altLang="en-US" sz="1200" dirty="0">
                <a:solidFill>
                  <a:srgbClr val="002060"/>
                </a:solidFill>
                <a:latin typeface="微軟正黑體" pitchFamily="34" charset="-120"/>
                <a:ea typeface="微軟正黑體" pitchFamily="34" charset="-120"/>
              </a:rPr>
              <a:t>號 </a:t>
            </a:r>
            <a:r>
              <a:rPr lang="en-US" altLang="zh-TW" sz="1200" dirty="0">
                <a:solidFill>
                  <a:srgbClr val="002060"/>
                </a:solidFill>
                <a:latin typeface="微軟正黑體" pitchFamily="34" charset="-120"/>
                <a:ea typeface="微軟正黑體" pitchFamily="34" charset="-120"/>
              </a:rPr>
              <a:t>7  </a:t>
            </a:r>
            <a:r>
              <a:rPr lang="zh-TW" altLang="en-US" sz="1200" dirty="0">
                <a:solidFill>
                  <a:srgbClr val="002060"/>
                </a:solidFill>
                <a:latin typeface="微軟正黑體" pitchFamily="34" charset="-120"/>
                <a:ea typeface="微軟正黑體" pitchFamily="34" charset="-120"/>
              </a:rPr>
              <a:t>樓 </a:t>
            </a:r>
          </a:p>
          <a:p>
            <a:pPr algn="ctr"/>
            <a:r>
              <a:rPr lang="zh-TW" altLang="en-US" sz="1200" dirty="0">
                <a:solidFill>
                  <a:srgbClr val="002060"/>
                </a:solidFill>
                <a:latin typeface="微軟正黑體" pitchFamily="34" charset="-120"/>
                <a:ea typeface="微軟正黑體" pitchFamily="34" charset="-120"/>
              </a:rPr>
              <a:t>電話 </a:t>
            </a:r>
            <a:r>
              <a:rPr lang="en-US" altLang="zh-TW" sz="1200" dirty="0">
                <a:solidFill>
                  <a:srgbClr val="002060"/>
                </a:solidFill>
                <a:latin typeface="微軟正黑體" pitchFamily="34" charset="-120"/>
                <a:ea typeface="微軟正黑體" pitchFamily="34" charset="-120"/>
              </a:rPr>
              <a:t>: 03-516-3089         </a:t>
            </a:r>
            <a:r>
              <a:rPr lang="zh-TW" altLang="en-US" sz="1200" dirty="0">
                <a:solidFill>
                  <a:srgbClr val="002060"/>
                </a:solidFill>
                <a:latin typeface="微軟正黑體" pitchFamily="34" charset="-120"/>
                <a:ea typeface="微軟正黑體" pitchFamily="34" charset="-120"/>
              </a:rPr>
              <a:t>傳真 </a:t>
            </a:r>
            <a:r>
              <a:rPr lang="en-US" altLang="zh-TW" sz="1200" dirty="0">
                <a:solidFill>
                  <a:srgbClr val="002060"/>
                </a:solidFill>
                <a:latin typeface="微軟正黑體" pitchFamily="34" charset="-120"/>
                <a:ea typeface="微軟正黑體" pitchFamily="34" charset="-120"/>
              </a:rPr>
              <a:t>: 03-516-3088</a:t>
            </a:r>
          </a:p>
          <a:p>
            <a:pPr algn="ctr"/>
            <a:r>
              <a:rPr lang="en-US" altLang="zh-TW" sz="1200" b="1" dirty="0">
                <a:solidFill>
                  <a:srgbClr val="002060"/>
                </a:solidFill>
                <a:latin typeface="微軟正黑體" pitchFamily="34" charset="-120"/>
                <a:ea typeface="微軟正黑體" pitchFamily="34" charset="-120"/>
              </a:rPr>
              <a:t>http://</a:t>
            </a:r>
            <a:r>
              <a:rPr lang="en-US" altLang="zh-TW" sz="1200" dirty="0">
                <a:solidFill>
                  <a:srgbClr val="002060"/>
                </a:solidFill>
                <a:latin typeface="微軟正黑體" pitchFamily="34" charset="-120"/>
                <a:ea typeface="微軟正黑體" pitchFamily="34" charset="-120"/>
              </a:rPr>
              <a:t>www.genesis.com.tw</a:t>
            </a:r>
          </a:p>
          <a:p>
            <a:pPr>
              <a:spcBef>
                <a:spcPct val="50000"/>
              </a:spcBef>
            </a:pPr>
            <a:endParaRPr lang="en-US" altLang="zh-TW" dirty="0">
              <a:solidFill>
                <a:srgbClr val="002060"/>
              </a:solidFill>
              <a:latin typeface="微軟正黑體" pitchFamily="34" charset="-120"/>
              <a:ea typeface="微軟正黑體" pitchFamily="34" charset="-120"/>
            </a:endParaRPr>
          </a:p>
        </p:txBody>
      </p:sp>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4131" y="4771509"/>
            <a:ext cx="956261" cy="889739"/>
          </a:xfrm>
          <a:prstGeom prst="rect">
            <a:avLst/>
          </a:prstGeom>
          <a:effectLst>
            <a:reflection blurRad="6350" stA="50000" endA="300" endPos="55000" dir="5400000" sy="-100000" algn="bl" rotWithShape="0"/>
          </a:effectLst>
        </p:spPr>
      </p:pic>
      <p:sp>
        <p:nvSpPr>
          <p:cNvPr id="8" name="Rectangle 6"/>
          <p:cNvSpPr>
            <a:spLocks noChangeArrowheads="1"/>
          </p:cNvSpPr>
          <p:nvPr/>
        </p:nvSpPr>
        <p:spPr bwMode="auto">
          <a:xfrm>
            <a:off x="6365875" y="5516563"/>
            <a:ext cx="25987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r>
              <a:rPr lang="en-US" altLang="zh-TW" b="1" dirty="0">
                <a:solidFill>
                  <a:srgbClr val="4EBA0C"/>
                </a:solidFill>
                <a:ea typeface="微軟正黑體" pitchFamily="34" charset="-120"/>
              </a:rPr>
              <a:t>M</a:t>
            </a:r>
            <a:r>
              <a:rPr lang="en-US" altLang="zh-TW" dirty="0">
                <a:solidFill>
                  <a:schemeClr val="bg1">
                    <a:lumMod val="50000"/>
                  </a:schemeClr>
                </a:solidFill>
                <a:ea typeface="微軟正黑體" pitchFamily="34" charset="-120"/>
              </a:rPr>
              <a:t>anufacturing</a:t>
            </a:r>
          </a:p>
          <a:p>
            <a:pPr algn="r">
              <a:defRPr/>
            </a:pPr>
            <a:r>
              <a:rPr lang="en-US" altLang="zh-TW" b="1" dirty="0">
                <a:solidFill>
                  <a:srgbClr val="4EBA0C"/>
                </a:solidFill>
                <a:ea typeface="微軟正黑體" pitchFamily="34" charset="-120"/>
              </a:rPr>
              <a:t>E</a:t>
            </a:r>
            <a:r>
              <a:rPr lang="en-US" altLang="zh-TW" dirty="0">
                <a:solidFill>
                  <a:schemeClr val="bg1">
                    <a:lumMod val="50000"/>
                  </a:schemeClr>
                </a:solidFill>
                <a:ea typeface="微軟正黑體" pitchFamily="34" charset="-120"/>
              </a:rPr>
              <a:t>xecution</a:t>
            </a:r>
          </a:p>
          <a:p>
            <a:pPr algn="r">
              <a:defRPr/>
            </a:pPr>
            <a:r>
              <a:rPr lang="en-US" altLang="zh-TW" b="1" dirty="0">
                <a:solidFill>
                  <a:srgbClr val="4EBA0C"/>
                </a:solidFill>
                <a:ea typeface="微軟正黑體" pitchFamily="34" charset="-120"/>
              </a:rPr>
              <a:t>S</a:t>
            </a:r>
            <a:r>
              <a:rPr lang="en-US" altLang="zh-TW" dirty="0">
                <a:solidFill>
                  <a:schemeClr val="bg1">
                    <a:lumMod val="50000"/>
                  </a:schemeClr>
                </a:solidFill>
                <a:ea typeface="微軟正黑體" pitchFamily="34" charset="-120"/>
              </a:rPr>
              <a:t>ystem </a:t>
            </a:r>
          </a:p>
          <a:p>
            <a:pPr algn="r">
              <a:lnSpc>
                <a:spcPct val="90000"/>
              </a:lnSpc>
              <a:defRPr/>
            </a:pPr>
            <a:endParaRPr lang="en-US" altLang="zh-TW" dirty="0">
              <a:solidFill>
                <a:schemeClr val="bg1">
                  <a:lumMod val="50000"/>
                </a:schemeClr>
              </a:solidFill>
              <a:ea typeface="微軟正黑體" pitchFamily="34" charset="-120"/>
            </a:endParaRPr>
          </a:p>
        </p:txBody>
      </p:sp>
    </p:spTree>
    <p:extLst>
      <p:ext uri="{BB962C8B-B14F-4D97-AF65-F5344CB8AC3E}">
        <p14:creationId xmlns:p14="http://schemas.microsoft.com/office/powerpoint/2010/main" val="67565029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en-US" altLang="zh-TW" dirty="0"/>
              <a:t>	</a:t>
            </a:r>
            <a:endParaRPr lang="zh-TW" altLang="en-US" dirty="0"/>
          </a:p>
        </p:txBody>
      </p:sp>
      <p:pic>
        <p:nvPicPr>
          <p:cNvPr id="4" name="圖片 3">
            <a:extLst>
              <a:ext uri="{FF2B5EF4-FFF2-40B4-BE49-F238E27FC236}">
                <a16:creationId xmlns:a16="http://schemas.microsoft.com/office/drawing/2014/main" id="{72F3CC06-8C62-4198-956B-3B66CD2A4D7D}"/>
              </a:ext>
            </a:extLst>
          </p:cNvPr>
          <p:cNvPicPr>
            <a:picLocks noChangeAspect="1"/>
          </p:cNvPicPr>
          <p:nvPr/>
        </p:nvPicPr>
        <p:blipFill>
          <a:blip r:embed="rId2"/>
          <a:stretch>
            <a:fillRect/>
          </a:stretch>
        </p:blipFill>
        <p:spPr>
          <a:xfrm>
            <a:off x="251520" y="980727"/>
            <a:ext cx="8712967" cy="5256585"/>
          </a:xfrm>
          <a:prstGeom prst="rect">
            <a:avLst/>
          </a:prstGeom>
        </p:spPr>
      </p:pic>
    </p:spTree>
    <p:extLst>
      <p:ext uri="{BB962C8B-B14F-4D97-AF65-F5344CB8AC3E}">
        <p14:creationId xmlns:p14="http://schemas.microsoft.com/office/powerpoint/2010/main" val="284073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en-US" altLang="zh-TW" dirty="0"/>
              <a:t>RWD</a:t>
            </a:r>
            <a:endParaRPr lang="zh-TW" altLang="en-US" dirty="0"/>
          </a:p>
        </p:txBody>
      </p:sp>
      <p:pic>
        <p:nvPicPr>
          <p:cNvPr id="4" name="圖片 3">
            <a:extLst>
              <a:ext uri="{FF2B5EF4-FFF2-40B4-BE49-F238E27FC236}">
                <a16:creationId xmlns:a16="http://schemas.microsoft.com/office/drawing/2014/main" id="{EE382E64-2ED5-4FE4-B5C4-C11ADD920D70}"/>
              </a:ext>
            </a:extLst>
          </p:cNvPr>
          <p:cNvPicPr>
            <a:picLocks noChangeAspect="1"/>
          </p:cNvPicPr>
          <p:nvPr/>
        </p:nvPicPr>
        <p:blipFill>
          <a:blip r:embed="rId2"/>
          <a:stretch>
            <a:fillRect/>
          </a:stretch>
        </p:blipFill>
        <p:spPr>
          <a:xfrm>
            <a:off x="395288" y="1268760"/>
            <a:ext cx="4054041" cy="4722917"/>
          </a:xfrm>
          <a:prstGeom prst="rect">
            <a:avLst/>
          </a:prstGeom>
        </p:spPr>
      </p:pic>
      <p:pic>
        <p:nvPicPr>
          <p:cNvPr id="5" name="圖片 4">
            <a:extLst>
              <a:ext uri="{FF2B5EF4-FFF2-40B4-BE49-F238E27FC236}">
                <a16:creationId xmlns:a16="http://schemas.microsoft.com/office/drawing/2014/main" id="{524EA4F7-F57D-4043-92AE-AE8E0774170D}"/>
              </a:ext>
            </a:extLst>
          </p:cNvPr>
          <p:cNvPicPr>
            <a:picLocks noChangeAspect="1"/>
          </p:cNvPicPr>
          <p:nvPr/>
        </p:nvPicPr>
        <p:blipFill>
          <a:blip r:embed="rId3"/>
          <a:stretch>
            <a:fillRect/>
          </a:stretch>
        </p:blipFill>
        <p:spPr>
          <a:xfrm>
            <a:off x="4572000" y="1268760"/>
            <a:ext cx="4371429" cy="3066667"/>
          </a:xfrm>
          <a:prstGeom prst="rect">
            <a:avLst/>
          </a:prstGeom>
        </p:spPr>
      </p:pic>
    </p:spTree>
    <p:extLst>
      <p:ext uri="{BB962C8B-B14F-4D97-AF65-F5344CB8AC3E}">
        <p14:creationId xmlns:p14="http://schemas.microsoft.com/office/powerpoint/2010/main" val="32801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4">
            <a:extLst>
              <a:ext uri="{FF2B5EF4-FFF2-40B4-BE49-F238E27FC236}">
                <a16:creationId xmlns:a16="http://schemas.microsoft.com/office/drawing/2014/main" id="{BF40EBA4-6B2F-4F6C-8DC7-54730B629332}"/>
              </a:ext>
            </a:extLst>
          </p:cNvPr>
          <p:cNvSpPr txBox="1">
            <a:spLocks/>
          </p:cNvSpPr>
          <p:nvPr/>
        </p:nvSpPr>
        <p:spPr>
          <a:xfrm>
            <a:off x="395288" y="1126852"/>
            <a:ext cx="8375650" cy="5254476"/>
          </a:xfrm>
          <a:prstGeom prst="rect">
            <a:avLst/>
          </a:prstGeom>
        </p:spPr>
        <p:txBody>
          <a:bodyPr/>
          <a:lst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a:lstStyle>
          <a:p>
            <a:r>
              <a:rPr lang="zh-TW" altLang="en-US" kern="0" dirty="0"/>
              <a:t>倒數計時</a:t>
            </a:r>
            <a:endParaRPr lang="en-US" altLang="zh-TW" kern="0" dirty="0"/>
          </a:p>
          <a:p>
            <a:r>
              <a:rPr lang="en-US" altLang="zh-TW" kern="0" dirty="0"/>
              <a:t>Drill down </a:t>
            </a:r>
            <a:r>
              <a:rPr lang="zh-TW" altLang="en-US" kern="0" dirty="0"/>
              <a:t>跟獨立開發模式</a:t>
            </a:r>
            <a:endParaRPr lang="en-US" altLang="zh-TW" kern="0" dirty="0"/>
          </a:p>
          <a:p>
            <a:pPr lvl="1"/>
            <a:endParaRPr lang="en-US" altLang="zh-TW" kern="0" dirty="0"/>
          </a:p>
        </p:txBody>
      </p:sp>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zh-TW" altLang="en-US" dirty="0">
                <a:hlinkClick r:id="rId2" action="ppaction://hlinksldjump">
                  <a:extLst>
                    <a:ext uri="{A12FA001-AC4F-418D-AE19-62706E023703}">
                      <ahyp:hlinkClr xmlns:ahyp="http://schemas.microsoft.com/office/drawing/2018/hyperlinkcolor" val="tx"/>
                    </a:ext>
                  </a:extLst>
                </a:hlinkClick>
              </a:rPr>
              <a:t>回主頁</a:t>
            </a:r>
            <a:endParaRPr lang="zh-TW" altLang="en-US" dirty="0"/>
          </a:p>
        </p:txBody>
      </p:sp>
      <p:pic>
        <p:nvPicPr>
          <p:cNvPr id="3" name="圖片 2">
            <a:extLst>
              <a:ext uri="{FF2B5EF4-FFF2-40B4-BE49-F238E27FC236}">
                <a16:creationId xmlns:a16="http://schemas.microsoft.com/office/drawing/2014/main" id="{EE20BADA-E042-497B-8907-B187EF43027B}"/>
              </a:ext>
            </a:extLst>
          </p:cNvPr>
          <p:cNvPicPr>
            <a:picLocks noChangeAspect="1"/>
          </p:cNvPicPr>
          <p:nvPr/>
        </p:nvPicPr>
        <p:blipFill>
          <a:blip r:embed="rId3"/>
          <a:stretch>
            <a:fillRect/>
          </a:stretch>
        </p:blipFill>
        <p:spPr>
          <a:xfrm>
            <a:off x="1187624" y="2353667"/>
            <a:ext cx="7204605" cy="3888432"/>
          </a:xfrm>
          <a:prstGeom prst="rect">
            <a:avLst/>
          </a:prstGeom>
        </p:spPr>
      </p:pic>
      <p:sp>
        <p:nvSpPr>
          <p:cNvPr id="7" name="矩形: 圓角 6">
            <a:extLst>
              <a:ext uri="{FF2B5EF4-FFF2-40B4-BE49-F238E27FC236}">
                <a16:creationId xmlns:a16="http://schemas.microsoft.com/office/drawing/2014/main" id="{1DEC9270-6614-4149-9F7D-1298B846520B}"/>
              </a:ext>
            </a:extLst>
          </p:cNvPr>
          <p:cNvSpPr/>
          <p:nvPr/>
        </p:nvSpPr>
        <p:spPr>
          <a:xfrm>
            <a:off x="1175618" y="2353667"/>
            <a:ext cx="698004"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2047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zh-TW" altLang="en-US" dirty="0">
                <a:hlinkClick r:id="rId2" action="ppaction://hlinksldjump">
                  <a:extLst>
                    <a:ext uri="{A12FA001-AC4F-418D-AE19-62706E023703}">
                      <ahyp:hlinkClr xmlns:ahyp="http://schemas.microsoft.com/office/drawing/2018/hyperlinkcolor" val="tx"/>
                    </a:ext>
                  </a:extLst>
                </a:hlinkClick>
              </a:rPr>
              <a:t>回主頁</a:t>
            </a:r>
            <a:endParaRPr lang="zh-TW" altLang="en-US" dirty="0"/>
          </a:p>
        </p:txBody>
      </p:sp>
      <p:sp>
        <p:nvSpPr>
          <p:cNvPr id="9" name="文字方塊 8">
            <a:extLst>
              <a:ext uri="{FF2B5EF4-FFF2-40B4-BE49-F238E27FC236}">
                <a16:creationId xmlns:a16="http://schemas.microsoft.com/office/drawing/2014/main" id="{AF4A19EE-82FD-4AF4-AA74-9408C8E7C2A9}"/>
              </a:ext>
            </a:extLst>
          </p:cNvPr>
          <p:cNvSpPr txBox="1"/>
          <p:nvPr/>
        </p:nvSpPr>
        <p:spPr>
          <a:xfrm>
            <a:off x="323528" y="1052736"/>
            <a:ext cx="1800200" cy="523220"/>
          </a:xfrm>
          <a:prstGeom prst="rect">
            <a:avLst/>
          </a:prstGeom>
          <a:solidFill>
            <a:srgbClr val="99FF66">
              <a:alpha val="10000"/>
            </a:srgbClr>
          </a:solidFill>
          <a:ln w="22225"/>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TW"/>
            </a:defPPr>
            <a:lvl1pPr>
              <a:defRPr sz="2800" b="1">
                <a:solidFill>
                  <a:srgbClr val="FF0000"/>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dirty="0"/>
              <a:t>原始版本</a:t>
            </a:r>
          </a:p>
        </p:txBody>
      </p:sp>
      <p:sp>
        <p:nvSpPr>
          <p:cNvPr id="12" name="文字方塊 11">
            <a:extLst>
              <a:ext uri="{FF2B5EF4-FFF2-40B4-BE49-F238E27FC236}">
                <a16:creationId xmlns:a16="http://schemas.microsoft.com/office/drawing/2014/main" id="{96714457-647F-4E6E-83B5-577E71AA9228}"/>
              </a:ext>
            </a:extLst>
          </p:cNvPr>
          <p:cNvSpPr txBox="1"/>
          <p:nvPr/>
        </p:nvSpPr>
        <p:spPr>
          <a:xfrm>
            <a:off x="4211960" y="1105580"/>
            <a:ext cx="1872630" cy="523220"/>
          </a:xfrm>
          <a:prstGeom prst="rect">
            <a:avLst/>
          </a:prstGeom>
          <a:solidFill>
            <a:srgbClr val="99FF66">
              <a:alpha val="10000"/>
            </a:srgbClr>
          </a:solidFill>
          <a:ln w="22225"/>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TW"/>
            </a:defPPr>
            <a:lvl1pPr>
              <a:defRPr sz="2800" b="1">
                <a:solidFill>
                  <a:srgbClr val="FF0000"/>
                </a:solidFill>
              </a:defRPr>
            </a:lvl1pPr>
          </a:lstStyle>
          <a:p>
            <a:r>
              <a:rPr lang="zh-TW" altLang="en-US" dirty="0"/>
              <a:t>控件版本</a:t>
            </a:r>
          </a:p>
        </p:txBody>
      </p:sp>
      <p:sp>
        <p:nvSpPr>
          <p:cNvPr id="5" name="矩形: 圓角 4">
            <a:extLst>
              <a:ext uri="{FF2B5EF4-FFF2-40B4-BE49-F238E27FC236}">
                <a16:creationId xmlns:a16="http://schemas.microsoft.com/office/drawing/2014/main" id="{FB9A437A-6943-49A3-862B-F9FA35D751A6}"/>
              </a:ext>
            </a:extLst>
          </p:cNvPr>
          <p:cNvSpPr/>
          <p:nvPr/>
        </p:nvSpPr>
        <p:spPr>
          <a:xfrm>
            <a:off x="611560" y="2420888"/>
            <a:ext cx="1872208"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81554252"/>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287</Words>
  <Application>Microsoft Office PowerPoint</Application>
  <PresentationFormat>如螢幕大小 (4:3)</PresentationFormat>
  <Paragraphs>48</Paragraphs>
  <Slides>8</Slides>
  <Notes>3</Notes>
  <HiddenSlides>0</HiddenSlides>
  <MMClips>0</MMClips>
  <ScaleCrop>false</ScaleCrop>
  <HeadingPairs>
    <vt:vector size="6" baseType="variant">
      <vt:variant>
        <vt:lpstr>使用字型</vt:lpstr>
      </vt:variant>
      <vt:variant>
        <vt:i4>8</vt:i4>
      </vt:variant>
      <vt:variant>
        <vt:lpstr>佈景主題</vt:lpstr>
      </vt:variant>
      <vt:variant>
        <vt:i4>4</vt:i4>
      </vt:variant>
      <vt:variant>
        <vt:lpstr>投影片標題</vt:lpstr>
      </vt:variant>
      <vt:variant>
        <vt:i4>8</vt:i4>
      </vt:variant>
    </vt:vector>
  </HeadingPairs>
  <TitlesOfParts>
    <vt:vector size="20" baseType="lpstr">
      <vt:lpstr>Segoe</vt:lpstr>
      <vt:lpstr>微軟正黑體</vt:lpstr>
      <vt:lpstr>標楷體</vt:lpstr>
      <vt:lpstr>Arial</vt:lpstr>
      <vt:lpstr>Calibri</vt:lpstr>
      <vt:lpstr>Georgia</vt:lpstr>
      <vt:lpstr>Verdana</vt:lpstr>
      <vt:lpstr>Wingdings</vt:lpstr>
      <vt:lpstr>預設簡報設計</vt:lpstr>
      <vt:lpstr>1_預設簡報設計</vt:lpstr>
      <vt:lpstr>自訂設計</vt:lpstr>
      <vt:lpstr>1_自訂設計</vt:lpstr>
      <vt:lpstr>工作進度匯報(5/11~5/15) </vt:lpstr>
      <vt:lpstr>MES 2019 開發</vt:lpstr>
      <vt:lpstr>其他</vt:lpstr>
      <vt:lpstr>     Thank You </vt:lpstr>
      <vt:lpstr> </vt:lpstr>
      <vt:lpstr>RWD</vt:lpstr>
      <vt:lpstr>回主頁</vt:lpstr>
      <vt:lpstr>回主頁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工作進度匯報 </dc:title>
  <dc:creator>Anthony_Lin(林億財)</dc:creator>
  <cp:lastModifiedBy>Anthony_Lin(林億財)</cp:lastModifiedBy>
  <cp:revision>53</cp:revision>
  <dcterms:created xsi:type="dcterms:W3CDTF">2020-01-17T06:22:04Z</dcterms:created>
  <dcterms:modified xsi:type="dcterms:W3CDTF">2020-05-15T08:21:43Z</dcterms:modified>
</cp:coreProperties>
</file>