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A7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8529" autoAdjust="0"/>
  </p:normalViewPr>
  <p:slideViewPr>
    <p:cSldViewPr snapToGrid="0">
      <p:cViewPr varScale="1">
        <p:scale>
          <a:sx n="40" d="100"/>
          <a:sy n="40" d="100"/>
        </p:scale>
        <p:origin x="11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887AF-1A6C-422A-BB3D-69D8B9EF7804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6A7EC-E552-4737-810D-0298048B0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25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確保程式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碼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的管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品質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降低維護和學習成本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增加開發效率和客製彈性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1</a:t>
            </a:r>
          </a:p>
          <a:p>
            <a:pPr lvl="1"/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版控軟體</a:t>
            </a:r>
          </a:p>
          <a:p>
            <a:pPr lvl="1"/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模組化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2</a:t>
            </a:r>
          </a:p>
          <a:p>
            <a:pPr lvl="1"/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CodeReview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規格文件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3</a:t>
            </a:r>
          </a:p>
          <a:p>
            <a:pPr lvl="1"/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單元測試</a:t>
            </a:r>
          </a:p>
          <a:p>
            <a:pPr lvl="1"/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整合測試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6A7EC-E552-4737-810D-0298048B0EB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46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280D0-CD98-478C-873D-81D3988C9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95F7B9-9497-4EED-B8E8-726752499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999F7D-32D5-44AC-9685-B2ABE05F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F879-9977-40D8-BF11-9976EAE79E1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5D13F4-CD97-4F77-8176-DD868062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498EC6-E802-4F95-A1A2-7AFB3FE9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CFF-ED79-4052-89DF-31D409ED88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4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E2564-079B-4E09-A04B-E4830054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62CE14-CA67-4685-89B0-356C512CF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15A436-8D38-4B5E-986B-7903081D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F879-9977-40D8-BF11-9976EAE79E1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60AB80-0AD5-43D8-9984-B551ABEE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DF448-F3A1-4FA4-94B5-94CD5D89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CFF-ED79-4052-89DF-31D409ED88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35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9E5BE4-CE37-4FEF-9E11-0FA650317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D8492E-C8A7-4BF0-85CA-ECDAC8803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24372B-C2BC-4F80-BF35-C7F9E4D5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F879-9977-40D8-BF11-9976EAE79E1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54A70C-7DB4-46F1-9BA2-DD2B86A4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3999A8-3EC6-48DC-B7D6-7E4FB3C8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CFF-ED79-4052-89DF-31D409ED88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24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18AFD-7F9A-4354-B72E-DF03AB2C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0847B6-770C-4868-B5B7-48B207EB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4B6D6D-C30C-49B4-B421-97688F37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F879-9977-40D8-BF11-9976EAE79E1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28FFBB-426C-4881-94D8-6BB2F2AA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A67C0F-B6ED-4FEF-B591-D40567EB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CFF-ED79-4052-89DF-31D409ED88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98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A44A7-314D-4956-8876-3B92D2A2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BA5986-2227-4289-AF1A-213C347CF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E599DD-AF66-4804-95BE-9E1514FF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F879-9977-40D8-BF11-9976EAE79E1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C3ADC6-BBC8-423E-9D0C-4189A5CE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55EBA7-0639-456E-82E1-2EBDF0E7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CFF-ED79-4052-89DF-31D409ED88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80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CF9D1-43C4-4870-B136-34D6A5EB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F26215-FC0A-40E6-B67D-70E719F1C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B4C309-C08A-46DE-A158-ACA9FD9AA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82D576-3668-4B85-B66C-1A44E3C1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F879-9977-40D8-BF11-9976EAE79E1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837E3A-8CD0-40A2-B9FE-3174A733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BA6EC-37DB-4E39-964E-7A374E1E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CFF-ED79-4052-89DF-31D409ED88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2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2E0B9-CE11-411D-8629-C3DBDF59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EAEAFA-84D9-436F-B0C3-846116AD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463450-9091-4FCA-80CB-AD42C6AFC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CA805A-9E3C-4B66-8826-6BB078531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6A262A-02FE-4873-9EE8-BC6086334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FE29306-B5E7-4C3E-A160-4731A5A2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F879-9977-40D8-BF11-9976EAE79E1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2A8E3C-CB0A-457A-A638-6F2EF7A7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4FB46E-F57E-4C9A-92FC-C4092A25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CFF-ED79-4052-89DF-31D409ED88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8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86210-F47C-4010-B2F7-4958E97D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98949B-B4CB-4E09-B456-398E3842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F879-9977-40D8-BF11-9976EAE79E1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DF4FF1-3B68-4A16-9F5B-F0D2E578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D33CD5-DA07-4B43-ACCA-46FB6470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CFF-ED79-4052-89DF-31D409ED88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17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597E48-CFB2-44EB-836F-2C5AA1EB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F879-9977-40D8-BF11-9976EAE79E1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21F938-B3B4-46C7-BE61-C7D31F9D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0DE43D-70B0-448E-A4C6-948C2B01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CFF-ED79-4052-89DF-31D409ED88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86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8A08C-6412-464D-9B63-A670FB10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27165-2F2A-4671-A508-1E670B225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A65FDF-673F-40CF-BA1C-0D248A52B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4CAEC1-3D5E-4A62-91D1-21E22EC9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F879-9977-40D8-BF11-9976EAE79E1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29DEEC-4353-46AE-A007-80F8FF0A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702FE5-3277-4E54-B905-D4597ADE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CFF-ED79-4052-89DF-31D409ED88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33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0295D-6623-482B-9064-43037231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963113-BC47-4B30-8DEF-173B368C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10E212-9FD1-4EA5-B937-F7214A7A4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5515CB-BF31-4B57-81B7-E4E4F9FA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F879-9977-40D8-BF11-9976EAE79E1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0915B9-0B75-4D27-9603-CCD1141C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EA9DF0-99D5-4944-937D-18DD07E3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CCFF-ED79-4052-89DF-31D409ED88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91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D9A4A4-E5A6-491C-AB16-A2FBD3C1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36AA40-00E8-4126-A30A-E2069294F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E442D5-C19D-4412-AAE7-97FB04487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F879-9977-40D8-BF11-9976EAE79E1B}" type="datetimeFigureOut">
              <a:rPr lang="zh-TW" altLang="en-US" smtClean="0"/>
              <a:t>2020/5/13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7E19F4-E34A-411A-91DE-A677C7498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2E6267-8CAE-4CF0-BBD7-1806FD9A5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CCFF-ED79-4052-89DF-31D409ED88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9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2C3E33F7-BD1B-4AD7-86BA-278DC22A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pPr marL="449263" indent="-449263">
              <a:buSzPct val="13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altLang="zh-TW" sz="32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/>
              </a:rPr>
              <a:t>Ensure program management quality</a:t>
            </a:r>
          </a:p>
          <a:p>
            <a:pPr marL="449263" indent="-449263">
              <a:buSzPct val="13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altLang="zh-TW" sz="32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/>
              </a:rPr>
              <a:t>Reduce maintenance and learning costs</a:t>
            </a:r>
          </a:p>
          <a:p>
            <a:pPr marL="449263" indent="-449263">
              <a:buSzPct val="13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altLang="zh-TW" sz="3200" b="0" i="0" dirty="0">
                <a:solidFill>
                  <a:schemeClr val="accent5">
                    <a:lumMod val="75000"/>
                  </a:schemeClr>
                </a:solidFill>
                <a:effectLst/>
                <a:latin typeface="Roboto"/>
              </a:rPr>
              <a:t>Increase development efficiency and customization flexibility</a:t>
            </a:r>
          </a:p>
          <a:p>
            <a:pPr lvl="8"/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BA16FBF-2503-4170-B84E-6CDC9D1D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4" y="365125"/>
            <a:ext cx="11034486" cy="941161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6.</a:t>
            </a:r>
            <a:r>
              <a:rPr lang="zh-TW" altLang="zh-TW" sz="4000" dirty="0"/>
              <a:t> Product Delivery Methodology and Quality Control</a:t>
            </a:r>
            <a:endParaRPr lang="zh-TW" altLang="en-US" sz="4000" dirty="0"/>
          </a:p>
        </p:txBody>
      </p:sp>
      <p:sp>
        <p:nvSpPr>
          <p:cNvPr id="23" name="箭號: ＞形 22">
            <a:extLst>
              <a:ext uri="{FF2B5EF4-FFF2-40B4-BE49-F238E27FC236}">
                <a16:creationId xmlns:a16="http://schemas.microsoft.com/office/drawing/2014/main" id="{E8BCCDDE-F6FB-4D6C-B952-A12164BDFF66}"/>
              </a:ext>
            </a:extLst>
          </p:cNvPr>
          <p:cNvSpPr/>
          <p:nvPr/>
        </p:nvSpPr>
        <p:spPr>
          <a:xfrm>
            <a:off x="838200" y="3982471"/>
            <a:ext cx="3543903" cy="2194491"/>
          </a:xfrm>
          <a:custGeom>
            <a:avLst/>
            <a:gdLst>
              <a:gd name="connsiteX0" fmla="*/ 0 w 2330450"/>
              <a:gd name="connsiteY0" fmla="*/ 0 h 1246414"/>
              <a:gd name="connsiteX1" fmla="*/ 1707243 w 2330450"/>
              <a:gd name="connsiteY1" fmla="*/ 0 h 1246414"/>
              <a:gd name="connsiteX2" fmla="*/ 2330450 w 2330450"/>
              <a:gd name="connsiteY2" fmla="*/ 623207 h 1246414"/>
              <a:gd name="connsiteX3" fmla="*/ 1707243 w 2330450"/>
              <a:gd name="connsiteY3" fmla="*/ 1246414 h 1246414"/>
              <a:gd name="connsiteX4" fmla="*/ 0 w 2330450"/>
              <a:gd name="connsiteY4" fmla="*/ 1246414 h 1246414"/>
              <a:gd name="connsiteX5" fmla="*/ 623207 w 2330450"/>
              <a:gd name="connsiteY5" fmla="*/ 623207 h 1246414"/>
              <a:gd name="connsiteX6" fmla="*/ 0 w 2330450"/>
              <a:gd name="connsiteY6" fmla="*/ 0 h 1246414"/>
              <a:gd name="connsiteX0" fmla="*/ 0 w 2330450"/>
              <a:gd name="connsiteY0" fmla="*/ 0 h 1246414"/>
              <a:gd name="connsiteX1" fmla="*/ 1707243 w 2330450"/>
              <a:gd name="connsiteY1" fmla="*/ 0 h 1246414"/>
              <a:gd name="connsiteX2" fmla="*/ 2330450 w 2330450"/>
              <a:gd name="connsiteY2" fmla="*/ 623207 h 1246414"/>
              <a:gd name="connsiteX3" fmla="*/ 1707243 w 2330450"/>
              <a:gd name="connsiteY3" fmla="*/ 1246414 h 1246414"/>
              <a:gd name="connsiteX4" fmla="*/ 0 w 2330450"/>
              <a:gd name="connsiteY4" fmla="*/ 1246414 h 1246414"/>
              <a:gd name="connsiteX5" fmla="*/ 146957 w 2330450"/>
              <a:gd name="connsiteY5" fmla="*/ 616857 h 1246414"/>
              <a:gd name="connsiteX6" fmla="*/ 0 w 2330450"/>
              <a:gd name="connsiteY6" fmla="*/ 0 h 1246414"/>
              <a:gd name="connsiteX0" fmla="*/ 0 w 1828800"/>
              <a:gd name="connsiteY0" fmla="*/ 0 h 1246414"/>
              <a:gd name="connsiteX1" fmla="*/ 1707243 w 1828800"/>
              <a:gd name="connsiteY1" fmla="*/ 0 h 1246414"/>
              <a:gd name="connsiteX2" fmla="*/ 1828800 w 1828800"/>
              <a:gd name="connsiteY2" fmla="*/ 559707 h 1246414"/>
              <a:gd name="connsiteX3" fmla="*/ 1707243 w 1828800"/>
              <a:gd name="connsiteY3" fmla="*/ 1246414 h 1246414"/>
              <a:gd name="connsiteX4" fmla="*/ 0 w 1828800"/>
              <a:gd name="connsiteY4" fmla="*/ 1246414 h 1246414"/>
              <a:gd name="connsiteX5" fmla="*/ 146957 w 1828800"/>
              <a:gd name="connsiteY5" fmla="*/ 616857 h 1246414"/>
              <a:gd name="connsiteX6" fmla="*/ 0 w 1828800"/>
              <a:gd name="connsiteY6" fmla="*/ 0 h 1246414"/>
              <a:gd name="connsiteX0" fmla="*/ 0 w 1866900"/>
              <a:gd name="connsiteY0" fmla="*/ 0 h 1246414"/>
              <a:gd name="connsiteX1" fmla="*/ 1707243 w 1866900"/>
              <a:gd name="connsiteY1" fmla="*/ 0 h 1246414"/>
              <a:gd name="connsiteX2" fmla="*/ 1866900 w 1866900"/>
              <a:gd name="connsiteY2" fmla="*/ 610507 h 1246414"/>
              <a:gd name="connsiteX3" fmla="*/ 1707243 w 1866900"/>
              <a:gd name="connsiteY3" fmla="*/ 1246414 h 1246414"/>
              <a:gd name="connsiteX4" fmla="*/ 0 w 1866900"/>
              <a:gd name="connsiteY4" fmla="*/ 1246414 h 1246414"/>
              <a:gd name="connsiteX5" fmla="*/ 146957 w 1866900"/>
              <a:gd name="connsiteY5" fmla="*/ 616857 h 1246414"/>
              <a:gd name="connsiteX6" fmla="*/ 0 w 1866900"/>
              <a:gd name="connsiteY6" fmla="*/ 0 h 124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6900" h="1246414">
                <a:moveTo>
                  <a:pt x="0" y="0"/>
                </a:moveTo>
                <a:lnTo>
                  <a:pt x="1707243" y="0"/>
                </a:lnTo>
                <a:lnTo>
                  <a:pt x="1866900" y="610507"/>
                </a:lnTo>
                <a:lnTo>
                  <a:pt x="1707243" y="1246414"/>
                </a:lnTo>
                <a:lnTo>
                  <a:pt x="0" y="1246414"/>
                </a:lnTo>
                <a:lnTo>
                  <a:pt x="146957" y="61685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56000">
                <a:schemeClr val="accent1">
                  <a:lumMod val="97000"/>
                  <a:lumOff val="3000"/>
                </a:schemeClr>
              </a:gs>
              <a:gs pos="81000">
                <a:schemeClr val="accent1">
                  <a:lumMod val="60000"/>
                  <a:lumOff val="40000"/>
                </a:schemeClr>
              </a:gs>
            </a:gsLst>
            <a:lin ang="3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185738"/>
            <a:r>
              <a:rPr lang="en-US" altLang="zh-TW" sz="3600" b="1" dirty="0">
                <a:solidFill>
                  <a:srgbClr val="FFFF00"/>
                </a:solidFill>
              </a:rPr>
              <a:t>Level 1</a:t>
            </a:r>
          </a:p>
          <a:p>
            <a:pPr marL="985838" indent="-542925">
              <a:lnSpc>
                <a:spcPts val="336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- </a:t>
            </a:r>
            <a:r>
              <a:rPr lang="zh-TW" altLang="zh-TW" sz="2800" dirty="0">
                <a:solidFill>
                  <a:schemeClr val="bg1"/>
                </a:solidFill>
              </a:rPr>
              <a:t>Version control software</a:t>
            </a:r>
          </a:p>
          <a:p>
            <a:pPr marL="985838" indent="-542925">
              <a:lnSpc>
                <a:spcPts val="336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- </a:t>
            </a:r>
            <a:r>
              <a:rPr lang="zh-TW" altLang="zh-TW" sz="2800" dirty="0">
                <a:solidFill>
                  <a:schemeClr val="bg1"/>
                </a:solidFill>
              </a:rPr>
              <a:t>Modular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箭號: ＞形 22">
            <a:extLst>
              <a:ext uri="{FF2B5EF4-FFF2-40B4-BE49-F238E27FC236}">
                <a16:creationId xmlns:a16="http://schemas.microsoft.com/office/drawing/2014/main" id="{7ED548AE-062B-41BD-993E-713EA52C5E87}"/>
              </a:ext>
            </a:extLst>
          </p:cNvPr>
          <p:cNvSpPr/>
          <p:nvPr/>
        </p:nvSpPr>
        <p:spPr>
          <a:xfrm>
            <a:off x="4323143" y="3982470"/>
            <a:ext cx="3543903" cy="2194491"/>
          </a:xfrm>
          <a:custGeom>
            <a:avLst/>
            <a:gdLst>
              <a:gd name="connsiteX0" fmla="*/ 0 w 2330450"/>
              <a:gd name="connsiteY0" fmla="*/ 0 h 1246414"/>
              <a:gd name="connsiteX1" fmla="*/ 1707243 w 2330450"/>
              <a:gd name="connsiteY1" fmla="*/ 0 h 1246414"/>
              <a:gd name="connsiteX2" fmla="*/ 2330450 w 2330450"/>
              <a:gd name="connsiteY2" fmla="*/ 623207 h 1246414"/>
              <a:gd name="connsiteX3" fmla="*/ 1707243 w 2330450"/>
              <a:gd name="connsiteY3" fmla="*/ 1246414 h 1246414"/>
              <a:gd name="connsiteX4" fmla="*/ 0 w 2330450"/>
              <a:gd name="connsiteY4" fmla="*/ 1246414 h 1246414"/>
              <a:gd name="connsiteX5" fmla="*/ 623207 w 2330450"/>
              <a:gd name="connsiteY5" fmla="*/ 623207 h 1246414"/>
              <a:gd name="connsiteX6" fmla="*/ 0 w 2330450"/>
              <a:gd name="connsiteY6" fmla="*/ 0 h 1246414"/>
              <a:gd name="connsiteX0" fmla="*/ 0 w 2330450"/>
              <a:gd name="connsiteY0" fmla="*/ 0 h 1246414"/>
              <a:gd name="connsiteX1" fmla="*/ 1707243 w 2330450"/>
              <a:gd name="connsiteY1" fmla="*/ 0 h 1246414"/>
              <a:gd name="connsiteX2" fmla="*/ 2330450 w 2330450"/>
              <a:gd name="connsiteY2" fmla="*/ 623207 h 1246414"/>
              <a:gd name="connsiteX3" fmla="*/ 1707243 w 2330450"/>
              <a:gd name="connsiteY3" fmla="*/ 1246414 h 1246414"/>
              <a:gd name="connsiteX4" fmla="*/ 0 w 2330450"/>
              <a:gd name="connsiteY4" fmla="*/ 1246414 h 1246414"/>
              <a:gd name="connsiteX5" fmla="*/ 146957 w 2330450"/>
              <a:gd name="connsiteY5" fmla="*/ 616857 h 1246414"/>
              <a:gd name="connsiteX6" fmla="*/ 0 w 2330450"/>
              <a:gd name="connsiteY6" fmla="*/ 0 h 1246414"/>
              <a:gd name="connsiteX0" fmla="*/ 0 w 1828800"/>
              <a:gd name="connsiteY0" fmla="*/ 0 h 1246414"/>
              <a:gd name="connsiteX1" fmla="*/ 1707243 w 1828800"/>
              <a:gd name="connsiteY1" fmla="*/ 0 h 1246414"/>
              <a:gd name="connsiteX2" fmla="*/ 1828800 w 1828800"/>
              <a:gd name="connsiteY2" fmla="*/ 559707 h 1246414"/>
              <a:gd name="connsiteX3" fmla="*/ 1707243 w 1828800"/>
              <a:gd name="connsiteY3" fmla="*/ 1246414 h 1246414"/>
              <a:gd name="connsiteX4" fmla="*/ 0 w 1828800"/>
              <a:gd name="connsiteY4" fmla="*/ 1246414 h 1246414"/>
              <a:gd name="connsiteX5" fmla="*/ 146957 w 1828800"/>
              <a:gd name="connsiteY5" fmla="*/ 616857 h 1246414"/>
              <a:gd name="connsiteX6" fmla="*/ 0 w 1828800"/>
              <a:gd name="connsiteY6" fmla="*/ 0 h 1246414"/>
              <a:gd name="connsiteX0" fmla="*/ 0 w 1866900"/>
              <a:gd name="connsiteY0" fmla="*/ 0 h 1246414"/>
              <a:gd name="connsiteX1" fmla="*/ 1707243 w 1866900"/>
              <a:gd name="connsiteY1" fmla="*/ 0 h 1246414"/>
              <a:gd name="connsiteX2" fmla="*/ 1866900 w 1866900"/>
              <a:gd name="connsiteY2" fmla="*/ 610507 h 1246414"/>
              <a:gd name="connsiteX3" fmla="*/ 1707243 w 1866900"/>
              <a:gd name="connsiteY3" fmla="*/ 1246414 h 1246414"/>
              <a:gd name="connsiteX4" fmla="*/ 0 w 1866900"/>
              <a:gd name="connsiteY4" fmla="*/ 1246414 h 1246414"/>
              <a:gd name="connsiteX5" fmla="*/ 146957 w 1866900"/>
              <a:gd name="connsiteY5" fmla="*/ 616857 h 1246414"/>
              <a:gd name="connsiteX6" fmla="*/ 0 w 1866900"/>
              <a:gd name="connsiteY6" fmla="*/ 0 h 124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6900" h="1246414">
                <a:moveTo>
                  <a:pt x="0" y="0"/>
                </a:moveTo>
                <a:lnTo>
                  <a:pt x="1707243" y="0"/>
                </a:lnTo>
                <a:lnTo>
                  <a:pt x="1866900" y="610507"/>
                </a:lnTo>
                <a:lnTo>
                  <a:pt x="1707243" y="1246414"/>
                </a:lnTo>
                <a:lnTo>
                  <a:pt x="0" y="1246414"/>
                </a:lnTo>
                <a:lnTo>
                  <a:pt x="146957" y="61685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56000">
                <a:schemeClr val="accent1">
                  <a:lumMod val="97000"/>
                  <a:lumOff val="3000"/>
                </a:schemeClr>
              </a:gs>
              <a:gs pos="81000">
                <a:schemeClr val="accent1">
                  <a:lumMod val="60000"/>
                  <a:lumOff val="40000"/>
                </a:schemeClr>
              </a:gs>
            </a:gsLst>
            <a:lin ang="3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185738"/>
            <a:r>
              <a:rPr lang="en-US" altLang="zh-TW" sz="3600" b="1" dirty="0">
                <a:solidFill>
                  <a:srgbClr val="FFFF00"/>
                </a:solidFill>
              </a:rPr>
              <a:t>Level 2</a:t>
            </a:r>
          </a:p>
          <a:p>
            <a:pPr marL="985838" indent="-542925">
              <a:lnSpc>
                <a:spcPts val="336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- </a:t>
            </a:r>
            <a:r>
              <a:rPr lang="en-US" altLang="zh-TW" sz="2800" dirty="0" err="1">
                <a:solidFill>
                  <a:schemeClr val="bg1"/>
                </a:solidFill>
              </a:rPr>
              <a:t>CodeReview</a:t>
            </a:r>
            <a:endParaRPr lang="zh-TW" altLang="zh-TW" sz="2800" dirty="0">
              <a:solidFill>
                <a:schemeClr val="bg1"/>
              </a:solidFill>
            </a:endParaRPr>
          </a:p>
          <a:p>
            <a:pPr marL="985838" indent="-542925">
              <a:lnSpc>
                <a:spcPts val="336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- Specification Doc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8" name="箭號: ＞形 22">
            <a:extLst>
              <a:ext uri="{FF2B5EF4-FFF2-40B4-BE49-F238E27FC236}">
                <a16:creationId xmlns:a16="http://schemas.microsoft.com/office/drawing/2014/main" id="{F07C8C81-6B47-4712-8E28-18CE54EFE1C9}"/>
              </a:ext>
            </a:extLst>
          </p:cNvPr>
          <p:cNvSpPr/>
          <p:nvPr/>
        </p:nvSpPr>
        <p:spPr>
          <a:xfrm>
            <a:off x="7965253" y="3982470"/>
            <a:ext cx="3543903" cy="2194491"/>
          </a:xfrm>
          <a:custGeom>
            <a:avLst/>
            <a:gdLst>
              <a:gd name="connsiteX0" fmla="*/ 0 w 2330450"/>
              <a:gd name="connsiteY0" fmla="*/ 0 h 1246414"/>
              <a:gd name="connsiteX1" fmla="*/ 1707243 w 2330450"/>
              <a:gd name="connsiteY1" fmla="*/ 0 h 1246414"/>
              <a:gd name="connsiteX2" fmla="*/ 2330450 w 2330450"/>
              <a:gd name="connsiteY2" fmla="*/ 623207 h 1246414"/>
              <a:gd name="connsiteX3" fmla="*/ 1707243 w 2330450"/>
              <a:gd name="connsiteY3" fmla="*/ 1246414 h 1246414"/>
              <a:gd name="connsiteX4" fmla="*/ 0 w 2330450"/>
              <a:gd name="connsiteY4" fmla="*/ 1246414 h 1246414"/>
              <a:gd name="connsiteX5" fmla="*/ 623207 w 2330450"/>
              <a:gd name="connsiteY5" fmla="*/ 623207 h 1246414"/>
              <a:gd name="connsiteX6" fmla="*/ 0 w 2330450"/>
              <a:gd name="connsiteY6" fmla="*/ 0 h 1246414"/>
              <a:gd name="connsiteX0" fmla="*/ 0 w 2330450"/>
              <a:gd name="connsiteY0" fmla="*/ 0 h 1246414"/>
              <a:gd name="connsiteX1" fmla="*/ 1707243 w 2330450"/>
              <a:gd name="connsiteY1" fmla="*/ 0 h 1246414"/>
              <a:gd name="connsiteX2" fmla="*/ 2330450 w 2330450"/>
              <a:gd name="connsiteY2" fmla="*/ 623207 h 1246414"/>
              <a:gd name="connsiteX3" fmla="*/ 1707243 w 2330450"/>
              <a:gd name="connsiteY3" fmla="*/ 1246414 h 1246414"/>
              <a:gd name="connsiteX4" fmla="*/ 0 w 2330450"/>
              <a:gd name="connsiteY4" fmla="*/ 1246414 h 1246414"/>
              <a:gd name="connsiteX5" fmla="*/ 146957 w 2330450"/>
              <a:gd name="connsiteY5" fmla="*/ 616857 h 1246414"/>
              <a:gd name="connsiteX6" fmla="*/ 0 w 2330450"/>
              <a:gd name="connsiteY6" fmla="*/ 0 h 1246414"/>
              <a:gd name="connsiteX0" fmla="*/ 0 w 1828800"/>
              <a:gd name="connsiteY0" fmla="*/ 0 h 1246414"/>
              <a:gd name="connsiteX1" fmla="*/ 1707243 w 1828800"/>
              <a:gd name="connsiteY1" fmla="*/ 0 h 1246414"/>
              <a:gd name="connsiteX2" fmla="*/ 1828800 w 1828800"/>
              <a:gd name="connsiteY2" fmla="*/ 559707 h 1246414"/>
              <a:gd name="connsiteX3" fmla="*/ 1707243 w 1828800"/>
              <a:gd name="connsiteY3" fmla="*/ 1246414 h 1246414"/>
              <a:gd name="connsiteX4" fmla="*/ 0 w 1828800"/>
              <a:gd name="connsiteY4" fmla="*/ 1246414 h 1246414"/>
              <a:gd name="connsiteX5" fmla="*/ 146957 w 1828800"/>
              <a:gd name="connsiteY5" fmla="*/ 616857 h 1246414"/>
              <a:gd name="connsiteX6" fmla="*/ 0 w 1828800"/>
              <a:gd name="connsiteY6" fmla="*/ 0 h 1246414"/>
              <a:gd name="connsiteX0" fmla="*/ 0 w 1866900"/>
              <a:gd name="connsiteY0" fmla="*/ 0 h 1246414"/>
              <a:gd name="connsiteX1" fmla="*/ 1707243 w 1866900"/>
              <a:gd name="connsiteY1" fmla="*/ 0 h 1246414"/>
              <a:gd name="connsiteX2" fmla="*/ 1866900 w 1866900"/>
              <a:gd name="connsiteY2" fmla="*/ 610507 h 1246414"/>
              <a:gd name="connsiteX3" fmla="*/ 1707243 w 1866900"/>
              <a:gd name="connsiteY3" fmla="*/ 1246414 h 1246414"/>
              <a:gd name="connsiteX4" fmla="*/ 0 w 1866900"/>
              <a:gd name="connsiteY4" fmla="*/ 1246414 h 1246414"/>
              <a:gd name="connsiteX5" fmla="*/ 146957 w 1866900"/>
              <a:gd name="connsiteY5" fmla="*/ 616857 h 1246414"/>
              <a:gd name="connsiteX6" fmla="*/ 0 w 1866900"/>
              <a:gd name="connsiteY6" fmla="*/ 0 h 124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6900" h="1246414">
                <a:moveTo>
                  <a:pt x="0" y="0"/>
                </a:moveTo>
                <a:lnTo>
                  <a:pt x="1707243" y="0"/>
                </a:lnTo>
                <a:lnTo>
                  <a:pt x="1866900" y="610507"/>
                </a:lnTo>
                <a:lnTo>
                  <a:pt x="1707243" y="1246414"/>
                </a:lnTo>
                <a:lnTo>
                  <a:pt x="0" y="1246414"/>
                </a:lnTo>
                <a:lnTo>
                  <a:pt x="146957" y="61685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56000">
                <a:schemeClr val="accent1">
                  <a:lumMod val="97000"/>
                  <a:lumOff val="3000"/>
                </a:schemeClr>
              </a:gs>
              <a:gs pos="81000">
                <a:schemeClr val="accent1">
                  <a:lumMod val="60000"/>
                  <a:lumOff val="40000"/>
                </a:schemeClr>
              </a:gs>
            </a:gsLst>
            <a:lin ang="36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185738"/>
            <a:r>
              <a:rPr lang="en-US" altLang="zh-TW" sz="3600" b="1" dirty="0">
                <a:solidFill>
                  <a:srgbClr val="FFFF00"/>
                </a:solidFill>
              </a:rPr>
              <a:t>Level 3</a:t>
            </a:r>
          </a:p>
          <a:p>
            <a:pPr marL="985838" indent="-542925">
              <a:lnSpc>
                <a:spcPts val="336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- Unit test</a:t>
            </a:r>
          </a:p>
          <a:p>
            <a:pPr marL="985838" indent="-542925">
              <a:lnSpc>
                <a:spcPts val="336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- Integration test</a:t>
            </a:r>
            <a:endParaRPr lang="zh-TW" altLang="zh-TW" sz="2800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61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88</Words>
  <Application>Microsoft Office PowerPoint</Application>
  <PresentationFormat>寬螢幕</PresentationFormat>
  <Paragraphs>28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Roboto</vt:lpstr>
      <vt:lpstr>Arial</vt:lpstr>
      <vt:lpstr>Calibri</vt:lpstr>
      <vt:lpstr>Calibri Light</vt:lpstr>
      <vt:lpstr>Office 佈景主題</vt:lpstr>
      <vt:lpstr>6. Product Delivery Methodology and Quality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Product Delivery Methodology and Quality Control</dc:title>
  <dc:creator>Anthony_Lin(林億財)</dc:creator>
  <cp:lastModifiedBy>Anthony_Lin(林億財)</cp:lastModifiedBy>
  <cp:revision>2</cp:revision>
  <dcterms:created xsi:type="dcterms:W3CDTF">2020-05-13T06:53:37Z</dcterms:created>
  <dcterms:modified xsi:type="dcterms:W3CDTF">2020-05-13T07:42:33Z</dcterms:modified>
</cp:coreProperties>
</file>