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4"/>
  </p:sldMasterIdLst>
  <p:notesMasterIdLst>
    <p:notesMasterId r:id="rId13"/>
  </p:notesMasterIdLst>
  <p:sldIdLst>
    <p:sldId id="5402" r:id="rId5"/>
    <p:sldId id="5418" r:id="rId6"/>
    <p:sldId id="5421" r:id="rId7"/>
    <p:sldId id="5413" r:id="rId8"/>
    <p:sldId id="5414" r:id="rId9"/>
    <p:sldId id="5420" r:id="rId10"/>
    <p:sldId id="5411" r:id="rId11"/>
    <p:sldId id="258" r:id="rId1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06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_Liu(劉紹蔚)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CCD"/>
    <a:srgbClr val="FFFFFF"/>
    <a:srgbClr val="FFCC00"/>
    <a:srgbClr val="FFCC66"/>
    <a:srgbClr val="FF9933"/>
    <a:srgbClr val="E8F3FF"/>
    <a:srgbClr val="BBDA7D"/>
    <a:srgbClr val="ED72AA"/>
    <a:srgbClr val="6BA6D4"/>
    <a:srgbClr val="E0E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4" autoAdjust="0"/>
    <p:restoredTop sz="90438" autoAdjust="0"/>
  </p:normalViewPr>
  <p:slideViewPr>
    <p:cSldViewPr snapToObjects="1">
      <p:cViewPr>
        <p:scale>
          <a:sx n="100" d="100"/>
          <a:sy n="100" d="100"/>
        </p:scale>
        <p:origin x="30" y="48"/>
      </p:cViewPr>
      <p:guideLst>
        <p:guide orient="horz" pos="1606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FD052-9285-4874-B8F4-21154ABA0301}" type="datetimeFigureOut">
              <a:rPr lang="zh-HK" altLang="en-US" smtClean="0"/>
              <a:t>3/2/2021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A7D0-8EB3-4431-8B85-35B302C60B5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6303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去年度完成的重點事項報告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8A7D0-8EB3-4431-8B85-35B302C60B52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3519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去年度完成的重點事項報告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8A7D0-8EB3-4431-8B85-35B302C60B52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764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新年度工作計劃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8A7D0-8EB3-4431-8B85-35B302C60B52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701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435\Desktop\backup131031\c_晉泰\150423_ptt版型\ppt_temp1-2_16x9-01.jpgppt_temp1-2_16x9-01">
            <a:extLst>
              <a:ext uri="{FF2B5EF4-FFF2-40B4-BE49-F238E27FC236}">
                <a16:creationId xmlns="" xmlns:a16="http://schemas.microsoft.com/office/drawing/2014/main" id="{CA9CF61F-ABF3-4FBC-ABD3-394535D08F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1C31E9EB-D0E0-41B8-A3DC-ACF64B05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3" y="1068186"/>
            <a:ext cx="6049101" cy="1767129"/>
          </a:xfrm>
          <a:effectLst>
            <a:outerShdw dir="13500000" sx="23000" sy="23000" kx="1200000" algn="br" rotWithShape="0">
              <a:srgbClr val="A8C6E4"/>
            </a:outerShdw>
          </a:effectLst>
        </p:spPr>
        <p:txBody>
          <a:bodyPr anchor="b">
            <a:noAutofit/>
            <a:scene3d>
              <a:camera prst="obliqueTopLeft"/>
              <a:lightRig rig="threePt" dir="t"/>
            </a:scene3d>
            <a:sp3d prstMaterial="plastic"/>
          </a:bodyPr>
          <a:lstStyle>
            <a:lvl1pPr algn="l">
              <a:defRPr sz="5400" b="1">
                <a:ln>
                  <a:solidFill>
                    <a:schemeClr val="lt1"/>
                  </a:solidFill>
                </a:ln>
                <a:solidFill>
                  <a:srgbClr val="6BA6D4"/>
                </a:solidFill>
                <a:effectLst>
                  <a:outerShdw blurRad="50800" dist="38100" dir="2700000" algn="tl" rotWithShape="0">
                    <a:srgbClr val="A8C6E4"/>
                  </a:outerShdw>
                  <a:reflection stA="41000" endPos="0" dist="508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A42ECBB3-B24A-4AB5-8523-6AEAACDAC1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3294" y="3191749"/>
            <a:ext cx="5393162" cy="11049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ED72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435\Desktop\backup131031\c_晉泰\150423_ptt版型\ppt_temp1-2_16x9-01.jpgppt_temp1-2_16x9-01">
            <a:extLst>
              <a:ext uri="{FF2B5EF4-FFF2-40B4-BE49-F238E27FC236}">
                <a16:creationId xmlns="" xmlns:a16="http://schemas.microsoft.com/office/drawing/2014/main" id="{CA9CF61F-ABF3-4FBC-ABD3-394535D08F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1C31E9EB-D0E0-41B8-A3DC-ACF64B05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3" y="1068186"/>
            <a:ext cx="6049101" cy="1767129"/>
          </a:xfrm>
          <a:effectLst>
            <a:outerShdw dir="13500000" sx="23000" sy="23000" kx="1200000" algn="br" rotWithShape="0">
              <a:srgbClr val="A8C6E4"/>
            </a:outerShdw>
          </a:effectLst>
        </p:spPr>
        <p:txBody>
          <a:bodyPr anchor="b">
            <a:noAutofit/>
          </a:bodyPr>
          <a:lstStyle>
            <a:lvl1pPr algn="l">
              <a:defRPr sz="4000" b="1">
                <a:ln>
                  <a:solidFill>
                    <a:schemeClr val="lt1"/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1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rgbClr val="6BA6D4"/>
                  </a:glow>
                  <a:reflection stA="41000" endPos="0" dist="508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A42ECBB3-B24A-4AB5-8523-6AEAACDAC1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3294" y="3191749"/>
            <a:ext cx="5393162" cy="11049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ED72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3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435\Desktop\backup131031\c_晉泰\150423_ptt版型\ppt_temp1-2_16x9-01.jpgppt_temp1-2_16x9-01">
            <a:extLst>
              <a:ext uri="{FF2B5EF4-FFF2-40B4-BE49-F238E27FC236}">
                <a16:creationId xmlns="" xmlns:a16="http://schemas.microsoft.com/office/drawing/2014/main" id="{CA9CF61F-ABF3-4FBC-ABD3-394535D08F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1C31E9EB-D0E0-41B8-A3DC-ACF64B05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3" y="1068186"/>
            <a:ext cx="6049101" cy="1285530"/>
          </a:xfrm>
          <a:effectLst>
            <a:outerShdw dir="13500000" sx="23000" sy="23000" kx="1200000" algn="br" rotWithShape="0">
              <a:srgbClr val="A8C6E4"/>
            </a:outerShdw>
          </a:effectLst>
        </p:spPr>
        <p:txBody>
          <a:bodyPr anchor="b">
            <a:noAutofit/>
          </a:bodyPr>
          <a:lstStyle>
            <a:lvl1pPr algn="l">
              <a:defRPr kumimoji="0" lang="en-US" sz="3200" b="0" i="0" u="none" strike="noStrike" cap="none" spc="0" normalizeH="0" baseline="0" dirty="0">
                <a:ln>
                  <a:noFill/>
                </a:ln>
                <a:solidFill>
                  <a:srgbClr val="075F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A42ECBB3-B24A-4AB5-8523-6AEAACDAC1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3294" y="3191749"/>
            <a:ext cx="5393162" cy="11049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ED72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9542"/>
            <a:ext cx="8229600" cy="3895080"/>
          </a:xfrm>
        </p:spPr>
        <p:txBody>
          <a:bodyPr>
            <a:normAutofit/>
          </a:bodyPr>
          <a:lstStyle>
            <a:lvl1pPr>
              <a:buClr>
                <a:srgbClr val="FF0000"/>
              </a:buClr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  <a:alpha val="72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buFont typeface="Candara" panose="020E0502030303020204" pitchFamily="34" charset="0"/>
              <a:buChar char="‐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B64-7FB8-4615-9D6A-125EF6286E45}" type="datetimeFigureOut">
              <a:rPr lang="zh-HK" altLang="en-US" smtClean="0"/>
              <a:t>3/2/2021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1176" y="182025"/>
            <a:ext cx="8363272" cy="445509"/>
          </a:xfrm>
        </p:spPr>
        <p:txBody>
          <a:bodyPr>
            <a:noAutofit/>
          </a:bodyPr>
          <a:lstStyle>
            <a:lvl1pPr algn="l">
              <a:defRPr sz="2800" b="1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="" xmlns:a16="http://schemas.microsoft.com/office/drawing/2014/main" id="{F77316F4-F869-427A-8C16-DCA53DABAC15}"/>
              </a:ext>
            </a:extLst>
          </p:cNvPr>
          <p:cNvSpPr/>
          <p:nvPr userDrawn="1"/>
        </p:nvSpPr>
        <p:spPr>
          <a:xfrm>
            <a:off x="261055" y="575403"/>
            <a:ext cx="8709186" cy="45719"/>
          </a:xfrm>
          <a:prstGeom prst="roundRect">
            <a:avLst/>
          </a:prstGeom>
          <a:gradFill flip="none" rotWithShape="1">
            <a:gsLst>
              <a:gs pos="5000">
                <a:srgbClr val="BBDA7D"/>
              </a:gs>
              <a:gs pos="44000">
                <a:srgbClr val="D7E6B8">
                  <a:alpha val="54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0">
            <a:solidFill>
              <a:schemeClr val="lt1">
                <a:alpha val="18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468EFF2-0480-4347-87A5-B9433CD7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43580BDA-71B5-4318-A1CB-D8BA1544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B64-7FB8-4615-9D6A-125EF6286E45}" type="datetimeFigureOut">
              <a:rPr lang="zh-HK" altLang="en-US" smtClean="0"/>
              <a:t>3/2/2021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91939587-62A8-4B06-B90E-0B2BC54E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BC1D5CEB-B7AF-43F2-A186-EFA19889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A440A-72AC-46B0-AF01-C6D6772C2A2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958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EB64-7FB8-4615-9D6A-125EF6286E45}" type="datetimeFigureOut">
              <a:rPr lang="zh-HK" altLang="en-US" smtClean="0"/>
              <a:t>3/2/2021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0D7FB-9821-4299-B122-7F2722DFE9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435\Desktop\backup131031\c_晉泰\150423_ptt版型\ppt_temp1-2_16x9-01.jpgppt_temp1-2_16x9-01">
            <a:extLst>
              <a:ext uri="{FF2B5EF4-FFF2-40B4-BE49-F238E27FC236}">
                <a16:creationId xmlns="" xmlns:a16="http://schemas.microsoft.com/office/drawing/2014/main" id="{9388A5E2-4CEF-4549-9116-070EA61661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-8818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60" y="1200150"/>
            <a:ext cx="604644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490" y="2838450"/>
            <a:ext cx="4136504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6AEB64-7FB8-4615-9D6A-125EF6286E45}" type="datetimeFigureOut">
              <a:rPr lang="zh-HK" altLang="en-US" smtClean="0"/>
              <a:t>3/2/2021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8CA440A-72AC-46B0-AF01-C6D6772C2A2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A5E41A15-1AC0-4811-A02F-89A4BD63E04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-502047"/>
            <a:ext cx="971600" cy="206915"/>
          </a:xfrm>
          <a:prstGeom prst="rect">
            <a:avLst/>
          </a:prstGeom>
        </p:spPr>
      </p:pic>
      <p:pic>
        <p:nvPicPr>
          <p:cNvPr id="16" name="ppt_temp2_inside_16x9-01.jpg" descr="C:\Users\home\Desktop\backup\c_晉泰\新增資料夾\150423_ptt版型\ppt_版本2\ppt_temp2_inside_16x9-01.jpgppt_temp2_inside_16x9-01">
            <a:extLst>
              <a:ext uri="{FF2B5EF4-FFF2-40B4-BE49-F238E27FC236}">
                <a16:creationId xmlns="" xmlns:a16="http://schemas.microsoft.com/office/drawing/2014/main" id="{55504124-2791-41A9-8F83-BA9F7969C8E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6" r:id="rId2"/>
    <p:sldLayoutId id="2147483817" r:id="rId3"/>
    <p:sldLayoutId id="2147483806" r:id="rId4"/>
    <p:sldLayoutId id="2147483815" r:id="rId5"/>
    <p:sldLayoutId id="2147483814" r:id="rId6"/>
    <p:sldLayoutId id="214748380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A46C2C8-41CC-4A61-B934-862431EF4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808" y="1212203"/>
            <a:ext cx="5833076" cy="1503563"/>
          </a:xfrm>
        </p:spPr>
        <p:txBody>
          <a:bodyPr/>
          <a:lstStyle/>
          <a:p>
            <a:r>
              <a:rPr lang="zh-TW" altLang="en-US" sz="6000" dirty="0">
                <a:ln w="6350">
                  <a:solidFill>
                    <a:schemeClr val="lt1"/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28000">
                      <a:schemeClr val="accent1">
                        <a:lumMod val="50000"/>
                      </a:schemeClr>
                    </a:gs>
                  </a:gsLst>
                  <a:lin ang="16200000" scaled="1"/>
                  <a:tileRect/>
                </a:gradFill>
                <a:effectLst>
                  <a:glow rad="50800">
                    <a:schemeClr val="accent1">
                      <a:lumMod val="50000"/>
                      <a:alpha val="74000"/>
                    </a:schemeClr>
                  </a:glow>
                  <a:reflection stA="41000" endPos="0" dist="50800" dir="5400000" sy="-100000" algn="bl" rotWithShape="0"/>
                </a:effectLst>
              </a:rPr>
              <a:t>工作進度週報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FA34BF57-6FF2-4F33-8F68-B597FBB50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數位轉型服務事業處</a:t>
            </a:r>
          </a:p>
          <a:p>
            <a:r>
              <a:rPr lang="zh-TW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產品研發一部 </a:t>
            </a:r>
            <a:r>
              <a:rPr lang="en-US" altLang="zh-TW" i="1" dirty="0">
                <a:solidFill>
                  <a:schemeClr val="tx1">
                    <a:lumMod val="50000"/>
                    <a:lumOff val="50000"/>
                  </a:schemeClr>
                </a:solidFill>
                <a:latin typeface="Brush Script MT" panose="03060802040406070304" pitchFamily="66" charset="0"/>
                <a:ea typeface="標楷體" panose="03000509000000000000" pitchFamily="65" charset="-120"/>
              </a:rPr>
              <a:t>Anthony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96552" y="-275851"/>
            <a:ext cx="8124846" cy="4729488"/>
          </a:xfrm>
          <a:prstGeom prst="rect">
            <a:avLst/>
          </a:prstGeom>
          <a:noFill/>
          <a:ln>
            <a:noFill/>
          </a:ln>
          <a:effectLst>
            <a:softEdge rad="4064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A440A-72AC-46B0-AF01-C6D6772C2A2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3144321" y="555526"/>
            <a:ext cx="2723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Agenda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8538" y="1635646"/>
            <a:ext cx="6768751" cy="1825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1.</a:t>
            </a:r>
            <a:r>
              <a:rPr lang="zh-TW" altLang="zh-TW" sz="4000" b="1" dirty="0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去年度完成的工作事項</a:t>
            </a:r>
          </a:p>
          <a:p>
            <a:pPr>
              <a:lnSpc>
                <a:spcPct val="150000"/>
              </a:lnSpc>
            </a:pPr>
            <a:r>
              <a:rPr lang="en-US" altLang="zh-TW" sz="4000" b="1" dirty="0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2.</a:t>
            </a:r>
            <a:r>
              <a:rPr lang="zh-TW" altLang="zh-TW" sz="4000" b="1" dirty="0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本年度預計達成的工作目標</a:t>
            </a:r>
          </a:p>
        </p:txBody>
      </p:sp>
    </p:spTree>
    <p:extLst>
      <p:ext uri="{BB962C8B-B14F-4D97-AF65-F5344CB8AC3E}">
        <p14:creationId xmlns:p14="http://schemas.microsoft.com/office/powerpoint/2010/main" val="1677597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="" xmlns:a16="http://schemas.microsoft.com/office/drawing/2014/main" id="{98A459EC-FED8-4F37-9EC1-E821C1F3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2020 </a:t>
            </a:r>
            <a:r>
              <a:rPr lang="zh-TW" altLang="en-US" dirty="0"/>
              <a:t>年主要完成工作項目</a:t>
            </a:r>
            <a:endParaRPr lang="zh-TW" altLang="en-US" dirty="0">
              <a:solidFill>
                <a:srgbClr val="FF9933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841ED851-6764-4E32-8958-8DE3D1F1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1BF7BFC2-EB68-44A3-AB24-9839D934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參與聚鼎 </a:t>
            </a:r>
            <a:r>
              <a:rPr lang="en-US" altLang="zh-TW" dirty="0"/>
              <a:t>MES</a:t>
            </a:r>
            <a:r>
              <a:rPr lang="zh-TW" altLang="en-US" dirty="0"/>
              <a:t>專案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接手 科毅集團維護</a:t>
            </a:r>
            <a:r>
              <a:rPr lang="zh-TW" altLang="en-US" dirty="0" smtClean="0"/>
              <a:t>專案</a:t>
            </a:r>
            <a:endParaRPr lang="en-US" altLang="zh-TW" dirty="0" smtClean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 smtClean="0"/>
              <a:t>參與波若威和中鋼焊材廠售前作業</a:t>
            </a:r>
            <a:endParaRPr lang="en-US" altLang="zh-TW" dirty="0" smtClean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 smtClean="0"/>
              <a:t>參與 </a:t>
            </a:r>
            <a:r>
              <a:rPr lang="en-US" altLang="zh-TW" dirty="0" smtClean="0"/>
              <a:t>GTIReport </a:t>
            </a:r>
            <a:r>
              <a:rPr lang="zh-TW" altLang="en-US" dirty="0" smtClean="0"/>
              <a:t>改版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推導 </a:t>
            </a:r>
            <a:r>
              <a:rPr lang="en-US" altLang="zh-TW" dirty="0"/>
              <a:t>Vue </a:t>
            </a:r>
            <a:r>
              <a:rPr lang="zh-TW" altLang="en-US" dirty="0"/>
              <a:t>做為 </a:t>
            </a:r>
            <a:r>
              <a:rPr lang="en-US" altLang="zh-TW" dirty="0"/>
              <a:t>MES 5.0  </a:t>
            </a:r>
            <a:r>
              <a:rPr lang="zh-TW" altLang="en-US" dirty="0"/>
              <a:t>前端的開發框架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推動使用 </a:t>
            </a:r>
            <a:r>
              <a:rPr lang="en-US" altLang="zh-TW" dirty="0"/>
              <a:t>Office OneNote </a:t>
            </a:r>
            <a:r>
              <a:rPr lang="zh-TW" altLang="en-US" dirty="0"/>
              <a:t>做為內部知識共享工具</a:t>
            </a:r>
            <a:endParaRPr lang="en-US" altLang="zh-TW" dirty="0"/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zh-TW" altLang="en-US" dirty="0"/>
              <a:t>協助 </a:t>
            </a:r>
            <a:r>
              <a:rPr lang="en-US" altLang="zh-TW" dirty="0"/>
              <a:t>joseph ,</a:t>
            </a:r>
            <a:r>
              <a:rPr lang="zh-TW" altLang="en-US" dirty="0"/>
              <a:t>研究和推動新技術的導入應用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7" y="188193"/>
            <a:ext cx="7621588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651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="" xmlns:a16="http://schemas.microsoft.com/office/drawing/2014/main" id="{98A459EC-FED8-4F37-9EC1-E821C1F3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推導 </a:t>
            </a:r>
            <a:r>
              <a:rPr lang="en-US" altLang="zh-TW" dirty="0"/>
              <a:t>Vue </a:t>
            </a:r>
            <a:r>
              <a:rPr lang="zh-TW" altLang="en-US" dirty="0"/>
              <a:t>做為 </a:t>
            </a:r>
            <a:r>
              <a:rPr lang="en-US" altLang="zh-TW" dirty="0"/>
              <a:t>MES 5.0  </a:t>
            </a:r>
            <a:r>
              <a:rPr lang="zh-TW" altLang="en-US" dirty="0"/>
              <a:t>前端的開發框架</a:t>
            </a:r>
            <a:endParaRPr lang="zh-TW" altLang="en-US" dirty="0">
              <a:solidFill>
                <a:srgbClr val="FF9933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841ED851-6764-4E32-8958-8DE3D1F1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1BF7BFC2-EB68-44A3-AB24-9839D934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</a:t>
            </a:r>
            <a:r>
              <a:rPr lang="en-US" altLang="zh-TW" dirty="0"/>
              <a:t>web </a:t>
            </a:r>
            <a:r>
              <a:rPr lang="zh-TW" altLang="en-US" dirty="0"/>
              <a:t>前端三大框架中</a:t>
            </a:r>
            <a:r>
              <a:rPr lang="en-US" altLang="zh-TW" dirty="0"/>
              <a:t>,</a:t>
            </a:r>
            <a:r>
              <a:rPr lang="zh-TW" altLang="en-US" dirty="0"/>
              <a:t> 學習曲線最低的框架</a:t>
            </a:r>
            <a:endParaRPr lang="en-US" altLang="zh-TW" dirty="0"/>
          </a:p>
          <a:p>
            <a:r>
              <a:rPr lang="zh-TW" altLang="en-US" dirty="0"/>
              <a:t>再封裝易</a:t>
            </a:r>
            <a:r>
              <a:rPr lang="en-US" altLang="zh-TW" dirty="0"/>
              <a:t>,</a:t>
            </a:r>
            <a:r>
              <a:rPr lang="zh-TW" altLang="en-US" dirty="0"/>
              <a:t>可移殖性高 </a:t>
            </a:r>
            <a:r>
              <a:rPr lang="en-US" altLang="zh-TW" dirty="0"/>
              <a:t>,</a:t>
            </a:r>
            <a:r>
              <a:rPr lang="zh-TW" altLang="en-US" dirty="0"/>
              <a:t> 大幅提升團隊開發效率</a:t>
            </a:r>
            <a:endParaRPr lang="en-US" altLang="zh-TW" dirty="0"/>
          </a:p>
          <a:p>
            <a:r>
              <a:rPr lang="zh-TW" altLang="en-US" dirty="0"/>
              <a:t>降低風格差異和維護成本 </a:t>
            </a:r>
            <a:endParaRPr lang="en-US" altLang="zh-TW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64" y="-21259"/>
            <a:ext cx="9147664" cy="428138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-254368" y="-64550"/>
            <a:ext cx="9649072" cy="5460698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3" y="2411075"/>
            <a:ext cx="7370585" cy="1418382"/>
          </a:xfrm>
          <a:prstGeom prst="rect">
            <a:avLst/>
          </a:prstGeom>
          <a:noFill/>
          <a:ln>
            <a:noFill/>
          </a:ln>
          <a:effectLst>
            <a:glow rad="254000">
              <a:schemeClr val="bg1">
                <a:lumMod val="9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81" y="2439233"/>
            <a:ext cx="5623266" cy="4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8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09877E-6 L -0.09427 -0.4376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2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2" y="0"/>
            <a:ext cx="9036260" cy="189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5"/>
          <p:cNvSpPr/>
          <p:nvPr/>
        </p:nvSpPr>
        <p:spPr>
          <a:xfrm>
            <a:off x="683568" y="267494"/>
            <a:ext cx="4392488" cy="681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131590"/>
            <a:ext cx="6602413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20" y="3291830"/>
            <a:ext cx="763663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接點 7"/>
          <p:cNvCxnSpPr/>
          <p:nvPr/>
        </p:nvCxnSpPr>
        <p:spPr>
          <a:xfrm>
            <a:off x="3115075" y="3730706"/>
            <a:ext cx="24650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115075" y="4083918"/>
            <a:ext cx="34731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67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/>
          <p:cNvGrpSpPr/>
          <p:nvPr/>
        </p:nvGrpSpPr>
        <p:grpSpPr>
          <a:xfrm>
            <a:off x="107504" y="1442259"/>
            <a:ext cx="3312368" cy="2569651"/>
            <a:chOff x="107504" y="1010211"/>
            <a:chExt cx="3312368" cy="2569651"/>
          </a:xfrm>
        </p:grpSpPr>
        <p:grpSp>
          <p:nvGrpSpPr>
            <p:cNvPr id="35" name="群組 34"/>
            <p:cNvGrpSpPr/>
            <p:nvPr/>
          </p:nvGrpSpPr>
          <p:grpSpPr>
            <a:xfrm>
              <a:off x="107504" y="1010211"/>
              <a:ext cx="3312368" cy="2569651"/>
              <a:chOff x="2382948" y="1798497"/>
              <a:chExt cx="3867150" cy="2981325"/>
            </a:xfrm>
          </p:grpSpPr>
          <p:pic>
            <p:nvPicPr>
              <p:cNvPr id="6154" name="Picture 1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2948" y="1798497"/>
                <a:ext cx="3867150" cy="298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1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881" y="1914098"/>
                <a:ext cx="3568287" cy="2054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2" name="文字方塊 41"/>
            <p:cNvSpPr txBox="1"/>
            <p:nvPr/>
          </p:nvSpPr>
          <p:spPr>
            <a:xfrm>
              <a:off x="1088749" y="2018333"/>
              <a:ext cx="2188997" cy="7694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1170px</a:t>
              </a:r>
              <a:endParaRPr lang="zh-TW" altLang="en-US" sz="44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3419872" y="1442259"/>
            <a:ext cx="3548003" cy="2209611"/>
            <a:chOff x="3419872" y="1442259"/>
            <a:chExt cx="3548003" cy="2209611"/>
          </a:xfrm>
        </p:grpSpPr>
        <p:grpSp>
          <p:nvGrpSpPr>
            <p:cNvPr id="36" name="群組 35"/>
            <p:cNvGrpSpPr/>
            <p:nvPr/>
          </p:nvGrpSpPr>
          <p:grpSpPr>
            <a:xfrm>
              <a:off x="3419872" y="1442259"/>
              <a:ext cx="3548003" cy="2209611"/>
              <a:chOff x="4095597" y="1157725"/>
              <a:chExt cx="5638800" cy="3800475"/>
            </a:xfrm>
          </p:grpSpPr>
          <p:pic>
            <p:nvPicPr>
              <p:cNvPr id="6155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5597" y="1157725"/>
                <a:ext cx="5638800" cy="380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2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0" y="1526396"/>
                <a:ext cx="4793356" cy="3072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3" name="文字方塊 42"/>
            <p:cNvSpPr txBox="1"/>
            <p:nvPr/>
          </p:nvSpPr>
          <p:spPr>
            <a:xfrm>
              <a:off x="4644008" y="2427734"/>
              <a:ext cx="1852367" cy="7694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4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970px</a:t>
              </a:r>
              <a:endParaRPr lang="zh-TW" altLang="en-US" sz="44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zh-TW" b="1" kern="1200" dirty="0">
                <a:ln w="9525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降低風格差異和維護成本</a:t>
            </a:r>
            <a:endParaRPr lang="zh-TW" altLang="en-US" sz="3200" dirty="0"/>
          </a:p>
        </p:txBody>
      </p:sp>
      <p:grpSp>
        <p:nvGrpSpPr>
          <p:cNvPr id="45" name="群組 44"/>
          <p:cNvGrpSpPr/>
          <p:nvPr/>
        </p:nvGrpSpPr>
        <p:grpSpPr>
          <a:xfrm>
            <a:off x="6967875" y="905006"/>
            <a:ext cx="1852597" cy="3386647"/>
            <a:chOff x="6967875" y="905006"/>
            <a:chExt cx="1852597" cy="3386647"/>
          </a:xfrm>
        </p:grpSpPr>
        <p:grpSp>
          <p:nvGrpSpPr>
            <p:cNvPr id="37" name="群組 36"/>
            <p:cNvGrpSpPr/>
            <p:nvPr/>
          </p:nvGrpSpPr>
          <p:grpSpPr>
            <a:xfrm>
              <a:off x="6967875" y="905006"/>
              <a:ext cx="1852597" cy="3386647"/>
              <a:chOff x="6285309" y="370606"/>
              <a:chExt cx="2124075" cy="4352925"/>
            </a:xfrm>
          </p:grpSpPr>
          <p:pic>
            <p:nvPicPr>
              <p:cNvPr id="6157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5309" y="370606"/>
                <a:ext cx="2124075" cy="4352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8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4082" y="905007"/>
                <a:ext cx="1813334" cy="33248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4" name="文字方塊 43"/>
            <p:cNvSpPr txBox="1"/>
            <p:nvPr/>
          </p:nvSpPr>
          <p:spPr>
            <a:xfrm>
              <a:off x="7127314" y="2499742"/>
              <a:ext cx="1549142" cy="64633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3600" b="1" dirty="0">
                  <a:solidFill>
                    <a:schemeClr val="tx2">
                      <a:lumMod val="75000"/>
                      <a:alpha val="34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750px</a:t>
              </a:r>
              <a:endParaRPr lang="zh-TW" altLang="en-US" sz="36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142674" y="1159602"/>
            <a:ext cx="8892480" cy="2656834"/>
            <a:chOff x="-3873770" y="4699033"/>
            <a:chExt cx="8460432" cy="2393648"/>
          </a:xfrm>
          <a:effectLst>
            <a:glow rad="1905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73770" y="4699033"/>
              <a:ext cx="8460432" cy="239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823725" y="5812110"/>
              <a:ext cx="175756" cy="10814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51520" y="968834"/>
            <a:ext cx="8595794" cy="3259100"/>
            <a:chOff x="1524846" y="2859479"/>
            <a:chExt cx="9862486" cy="4088449"/>
          </a:xfrm>
          <a:effectLst>
            <a:glow rad="1905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846" y="2859479"/>
              <a:ext cx="9862486" cy="408844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文字方塊 9"/>
            <p:cNvSpPr txBox="1"/>
            <p:nvPr/>
          </p:nvSpPr>
          <p:spPr>
            <a:xfrm>
              <a:off x="7808483" y="5259942"/>
              <a:ext cx="211953" cy="150577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411760" y="880467"/>
            <a:ext cx="4486275" cy="3419475"/>
            <a:chOff x="10764688" y="-92546"/>
            <a:chExt cx="4486275" cy="3419475"/>
          </a:xfrm>
          <a:effectLst>
            <a:glow rad="3810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4688" y="-92546"/>
              <a:ext cx="4486275" cy="3419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12404174" y="1852086"/>
              <a:ext cx="184731" cy="120032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none" rtlCol="0">
              <a:spAutoFit/>
            </a:bodyPr>
            <a:lstStyle/>
            <a:p>
              <a:endParaRPr lang="zh-TW" altLang="en-US" sz="7200" b="1" dirty="0">
                <a:solidFill>
                  <a:schemeClr val="tx2">
                    <a:lumMod val="75000"/>
                    <a:alpha val="34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715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68 0.0583 L 3.88889E-6 -3.6150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-29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983 0.05213 L -1.11022E-16 0.0120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0" y="-2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55726"/>
            <a:ext cx="5516292" cy="260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6E1CF1B2-98C6-4919-A1B7-29AA406C4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71550"/>
            <a:ext cx="4114800" cy="3823072"/>
          </a:xfrm>
        </p:spPr>
        <p:txBody>
          <a:bodyPr/>
          <a:lstStyle/>
          <a:p>
            <a:r>
              <a:rPr lang="zh-TW" altLang="en-US" dirty="0"/>
              <a:t>專案</a:t>
            </a:r>
            <a:endParaRPr lang="en-US" altLang="zh-TW" dirty="0"/>
          </a:p>
          <a:p>
            <a:pPr lvl="1"/>
            <a:r>
              <a:rPr lang="en-US" altLang="zh-TW" dirty="0"/>
              <a:t>MES </a:t>
            </a:r>
            <a:r>
              <a:rPr lang="zh-TW" altLang="en-US" dirty="0"/>
              <a:t>智慧版 開發案</a:t>
            </a:r>
            <a:endParaRPr lang="en-US" altLang="zh-TW" dirty="0"/>
          </a:p>
          <a:p>
            <a:pPr lvl="1"/>
            <a:r>
              <a:rPr lang="zh-TW" altLang="en-US" dirty="0"/>
              <a:t>科毅集團維護案</a:t>
            </a:r>
            <a:endParaRPr lang="en-US" altLang="zh-TW" dirty="0"/>
          </a:p>
          <a:p>
            <a:pPr lvl="1"/>
            <a:r>
              <a:rPr lang="zh-TW" altLang="en-US" dirty="0"/>
              <a:t>新接入的 </a:t>
            </a:r>
            <a:r>
              <a:rPr lang="en-US" altLang="zh-TW" dirty="0"/>
              <a:t>MES </a:t>
            </a:r>
            <a:r>
              <a:rPr lang="zh-TW" altLang="en-US" dirty="0"/>
              <a:t>專案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4C922667-9436-443A-9EF6-E5EDE0F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CDB8A-5C36-4390-8E44-93B3C060174D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02A4535-1C22-4774-BC6A-63489487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2021 </a:t>
            </a:r>
            <a:r>
              <a:rPr lang="zh-TW" altLang="en-US" dirty="0"/>
              <a:t>預計工作目標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="" xmlns:a16="http://schemas.microsoft.com/office/drawing/2014/main" id="{6E1CF1B2-98C6-4919-A1B7-29AA406C4045}"/>
              </a:ext>
            </a:extLst>
          </p:cNvPr>
          <p:cNvSpPr txBox="1">
            <a:spLocks/>
          </p:cNvSpPr>
          <p:nvPr/>
        </p:nvSpPr>
        <p:spPr>
          <a:xfrm>
            <a:off x="4705672" y="771550"/>
            <a:ext cx="41148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  <a:defRPr sz="2400" b="1" kern="1200">
                <a:solidFill>
                  <a:schemeClr val="accent1">
                    <a:lumMod val="50000"/>
                    <a:alpha val="72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Candara" panose="020E0502030303020204" pitchFamily="34" charset="0"/>
              <a:buChar char="‐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Candara" panose="020E0502030303020204" pitchFamily="34" charset="0"/>
              <a:buChar char="‐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Candara" panose="020E0502030303020204" pitchFamily="34" charset="0"/>
              <a:buChar char="‐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Candara" panose="020E0502030303020204" pitchFamily="34" charset="0"/>
              <a:buChar char="‐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TW" altLang="en-US" dirty="0"/>
              <a:t>個人成長</a:t>
            </a:r>
            <a:endParaRPr lang="en-US" altLang="zh-TW" dirty="0"/>
          </a:p>
          <a:p>
            <a:pPr lvl="1" fontAlgn="auto">
              <a:spcAft>
                <a:spcPts val="0"/>
              </a:spcAft>
            </a:pPr>
            <a:r>
              <a:rPr lang="zh-TW" altLang="en-US" dirty="0"/>
              <a:t>研究</a:t>
            </a:r>
            <a:r>
              <a:rPr lang="en-US" altLang="zh-TW" dirty="0"/>
              <a:t>UI </a:t>
            </a:r>
            <a:r>
              <a:rPr lang="zh-TW" altLang="en-US" dirty="0"/>
              <a:t>自動化測試 並導入</a:t>
            </a:r>
            <a:endParaRPr lang="en-US" altLang="zh-TW" dirty="0"/>
          </a:p>
          <a:p>
            <a:pPr lvl="1" fontAlgn="auto">
              <a:spcAft>
                <a:spcPts val="0"/>
              </a:spcAft>
            </a:pPr>
            <a:r>
              <a:rPr lang="zh-TW" altLang="en-US" dirty="0"/>
              <a:t>持續研習新的技術</a:t>
            </a:r>
            <a:endParaRPr lang="en-US" altLang="zh-TW" dirty="0"/>
          </a:p>
          <a:p>
            <a:pPr lvl="1" fontAlgn="auto">
              <a:spcAft>
                <a:spcPts val="0"/>
              </a:spcAft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323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 descr="C:\Users\435\Desktop\backup131031\c_晉泰\150423_ptt版型\ppt_temp1_end-3_16x9-01.jpgppt_temp1_end-3_16x9-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88" y="-20538"/>
            <a:ext cx="9144000" cy="5145088"/>
          </a:xfrm>
          <a:effectLst>
            <a:outerShdw dir="13500000" sx="23000" sy="23000" kx="1200000" algn="br" rotWithShape="0">
              <a:srgbClr val="A8C6E4"/>
            </a:outerShdw>
          </a:effectLst>
        </p:spPr>
      </p:pic>
      <p:sp>
        <p:nvSpPr>
          <p:cNvPr id="4" name="標題 3">
            <a:extLst>
              <a:ext uri="{FF2B5EF4-FFF2-40B4-BE49-F238E27FC236}">
                <a16:creationId xmlns="" xmlns:a16="http://schemas.microsoft.com/office/drawing/2014/main" id="{6838BF77-7606-480E-BDB8-E4E2952D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1A860458-E763-4C6A-89F3-2DB385D70A97}"/>
              </a:ext>
            </a:extLst>
          </p:cNvPr>
          <p:cNvSpPr txBox="1">
            <a:spLocks/>
          </p:cNvSpPr>
          <p:nvPr/>
        </p:nvSpPr>
        <p:spPr>
          <a:xfrm>
            <a:off x="2051720" y="1851670"/>
            <a:ext cx="5761069" cy="1767129"/>
          </a:xfrm>
          <a:prstGeom prst="rect">
            <a:avLst/>
          </a:prstGeom>
          <a:effectLst>
            <a:outerShdw dir="13500000" sx="23000" sy="23000" kx="1200000" algn="br" rotWithShape="0">
              <a:srgbClr val="A8C6E4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defTabSz="914400" eaLnBrk="1" latinLnBrk="0" hangingPunct="1">
              <a:buNone/>
              <a:defRPr sz="7200" b="1">
                <a:ln>
                  <a:solidFill>
                    <a:schemeClr val="lt1"/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2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A8C6E4"/>
                    </a:gs>
                  </a:gsLst>
                  <a:lin ang="16200000" scaled="1"/>
                  <a:tileRect/>
                </a:gradFill>
                <a:effectLst>
                  <a:glow rad="63500">
                    <a:srgbClr val="6BA6D4"/>
                  </a:glow>
                  <a:reflection stA="41000" endPos="0" dist="50800" dir="5400000" sy="-100000" algn="bl" rotWithShape="0"/>
                </a:effectLst>
                <a:latin typeface="+mn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8800" dirty="0">
                <a:gradFill flip="none" rotWithShape="1">
                  <a:gsLst>
                    <a:gs pos="26000">
                      <a:schemeClr val="bg1"/>
                    </a:gs>
                    <a:gs pos="6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A8C6E4"/>
                    </a:gs>
                  </a:gsLst>
                  <a:lin ang="16200000" scaled="1"/>
                  <a:tileRect/>
                </a:gradFill>
                <a:latin typeface="Kunstler Script" panose="030304020206070D0D06" pitchFamily="66" charset="0"/>
              </a:rPr>
              <a:t>Thank You</a:t>
            </a:r>
            <a:r>
              <a:rPr lang="en-US" altLang="zh-TW" sz="8800" i="1" dirty="0">
                <a:gradFill flip="none" rotWithShape="1">
                  <a:gsLst>
                    <a:gs pos="26000">
                      <a:schemeClr val="bg1"/>
                    </a:gs>
                    <a:gs pos="6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A8C6E4"/>
                    </a:gs>
                  </a:gsLst>
                  <a:lin ang="16200000" scaled="1"/>
                  <a:tileRect/>
                </a:gradFill>
              </a:rPr>
              <a:t>!!</a:t>
            </a:r>
            <a:endParaRPr lang="zh-TW" altLang="en-US" sz="8800" i="1" dirty="0">
              <a:gradFill flip="none" rotWithShape="1">
                <a:gsLst>
                  <a:gs pos="26000">
                    <a:schemeClr val="bg1"/>
                  </a:gs>
                  <a:gs pos="62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A8C6E4"/>
                  </a:gs>
                </a:gsLst>
                <a:lin ang="16200000" scaled="1"/>
                <a:tileRect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2C05BDAC93C0264F8D7883DAB0D8D624" ma:contentTypeVersion="7" ma:contentTypeDescription="建立新的文件。" ma:contentTypeScope="" ma:versionID="d1f07d7c46cdde712ac2acd5a3ae1f22">
  <xsd:schema xmlns:xsd="http://www.w3.org/2001/XMLSchema" xmlns:xs="http://www.w3.org/2001/XMLSchema" xmlns:p="http://schemas.microsoft.com/office/2006/metadata/properties" xmlns:ns2="a2073bfe-2e71-440a-b9b5-e26d78320546" targetNamespace="http://schemas.microsoft.com/office/2006/metadata/properties" ma:root="true" ma:fieldsID="769c54e595f34f9ee8d62d89363e28b6" ns2:_="">
    <xsd:import namespace="a2073bfe-2e71-440a-b9b5-e26d783205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073bfe-2e71-440a-b9b5-e26d783205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125FF2-05FC-4F63-9B8E-977EBBE6E235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a2073bfe-2e71-440a-b9b5-e26d78320546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67063D3-2829-484E-B900-D23F896EBE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073bfe-2e71-440a-b9b5-e26d783205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ECBFBF-3229-4DDF-9F93-D6B128EDF2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19186</TotalTime>
  <Pages>0</Pages>
  <Words>208</Words>
  <Characters>0</Characters>
  <Application>Microsoft Office PowerPoint</Application>
  <DocSecurity>0</DocSecurity>
  <PresentationFormat>如螢幕大小 (16:9)</PresentationFormat>
  <Lines>0</Lines>
  <Paragraphs>43</Paragraphs>
  <Slides>8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波形</vt:lpstr>
      <vt:lpstr>工作進度週報</vt:lpstr>
      <vt:lpstr>PowerPoint 簡報</vt:lpstr>
      <vt:lpstr>2020 年主要完成工作項目</vt:lpstr>
      <vt:lpstr>推導 Vue 做為 MES 5.0  前端的開發框架</vt:lpstr>
      <vt:lpstr>PowerPoint 簡報</vt:lpstr>
      <vt:lpstr>降低風格差異和維護成本</vt:lpstr>
      <vt:lpstr>2021 預計工作目標</vt:lpstr>
      <vt:lpstr>PowerPoint 簡報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435</dc:creator>
  <cp:lastModifiedBy>thony</cp:lastModifiedBy>
  <cp:revision>1642</cp:revision>
  <dcterms:created xsi:type="dcterms:W3CDTF">2015-04-30T10:49:11Z</dcterms:created>
  <dcterms:modified xsi:type="dcterms:W3CDTF">2021-02-03T17:35:01Z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1033-9.1.0.4246</vt:lpwstr>
  </property>
  <property fmtid="{D5CDD505-2E9C-101B-9397-08002B2CF9AE}" pid="3" name="ContentTypeId">
    <vt:lpwstr>0x0101002C05BDAC93C0264F8D7883DAB0D8D624</vt:lpwstr>
  </property>
</Properties>
</file>